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68" r:id="rId3"/>
    <p:sldId id="282" r:id="rId4"/>
    <p:sldId id="283" r:id="rId5"/>
    <p:sldId id="281" r:id="rId6"/>
    <p:sldId id="284" r:id="rId7"/>
    <p:sldId id="28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295" autoAdjust="0"/>
  </p:normalViewPr>
  <p:slideViewPr>
    <p:cSldViewPr snapToGrid="0">
      <p:cViewPr>
        <p:scale>
          <a:sx n="66" d="100"/>
          <a:sy n="66" d="100"/>
        </p:scale>
        <p:origin x="117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F04C4-6AB4-4BB7-A0E1-0518B008C8BD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E8BD5-2579-4B01-9FD0-0A37DE17D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651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Video to be found here: https://www.youtube.com/watch?v=oNieqs36c3A</a:t>
            </a:r>
          </a:p>
          <a:p>
            <a:r>
              <a:rPr lang="en-GB" dirty="0" smtClean="0"/>
              <a:t>Start</a:t>
            </a:r>
            <a:r>
              <a:rPr lang="en-GB" baseline="0" dirty="0" smtClean="0"/>
              <a:t> at 18 seconds in and go to 1m20s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189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Set of picture cards</a:t>
            </a:r>
            <a:br>
              <a:rPr lang="en-GB" dirty="0" smtClean="0"/>
            </a:br>
            <a:r>
              <a:rPr lang="en-GB" dirty="0" smtClean="0"/>
              <a:t>If pupils have a set of these they can (having</a:t>
            </a:r>
            <a:r>
              <a:rPr lang="en-GB" baseline="0" dirty="0" smtClean="0"/>
              <a:t> first jumbled them up) </a:t>
            </a:r>
            <a:r>
              <a:rPr lang="en-GB" dirty="0" smtClean="0"/>
              <a:t>listen</a:t>
            </a:r>
            <a:r>
              <a:rPr lang="en-GB" baseline="0" dirty="0" smtClean="0"/>
              <a:t> and put them in order as they listen to the audio version.</a:t>
            </a:r>
            <a:br>
              <a:rPr lang="en-GB" baseline="0" dirty="0" smtClean="0"/>
            </a:br>
            <a:r>
              <a:rPr lang="en-GB" baseline="0" dirty="0" smtClean="0"/>
              <a:t>This will show their understanding but also speed up their recall / response time.</a:t>
            </a:r>
          </a:p>
          <a:p>
            <a:r>
              <a:rPr lang="en-GB" baseline="0" dirty="0" smtClean="0"/>
              <a:t>The teacher can also call out individual lines with pairs of items and pupils can hold them up – this can be done as a pair activity (one set of cards between two, and each pupil holds up one card).</a:t>
            </a:r>
          </a:p>
          <a:p>
            <a:r>
              <a:rPr lang="en-GB" baseline="0" dirty="0" smtClean="0"/>
              <a:t>Pupils, who by this stage have almost internalised the whole poem, can try to re-tell it, using the cards as memory triggers.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089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a ‘karaoke’ version – i.e. pupils have to read the text aloud with good pronunciation.</a:t>
            </a:r>
            <a:br>
              <a:rPr lang="en-GB" dirty="0" smtClean="0"/>
            </a:br>
            <a:r>
              <a:rPr lang="en-GB" dirty="0" smtClean="0"/>
              <a:t>https://www.youtube.com/watch?v=c5DVQraucEw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922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These two templates are in the Y6 workbook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887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995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After discussing these questions, allow pupils time to look up</a:t>
            </a:r>
            <a:r>
              <a:rPr lang="en-GB" baseline="0" dirty="0" smtClean="0"/>
              <a:t> the words they don’t know.</a:t>
            </a:r>
            <a:br>
              <a:rPr lang="en-GB" baseline="0" dirty="0" smtClean="0"/>
            </a:br>
            <a:r>
              <a:rPr lang="en-GB" baseline="0" dirty="0" smtClean="0"/>
              <a:t>Then listen to the first video version one more time.  Suggest that pupils try to join in with the final word in each line.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43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42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21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212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8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78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7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37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364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32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7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50B0F-F0CA-4D19-A039-AC26CD9650F2}" type="datetimeFigureOut">
              <a:rPr lang="en-GB" smtClean="0"/>
              <a:t>05/11/2018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23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6262" y="145398"/>
            <a:ext cx="5829300" cy="1015746"/>
          </a:xfrm>
        </p:spPr>
        <p:txBody>
          <a:bodyPr/>
          <a:lstStyle/>
          <a:p>
            <a:pPr algn="l"/>
            <a:r>
              <a:rPr lang="en-GB" dirty="0" smtClean="0">
                <a:latin typeface="Tw Cen MT" panose="020B0602020104020603" pitchFamily="34" charset="0"/>
              </a:rPr>
              <a:t>Paul </a:t>
            </a:r>
            <a:r>
              <a:rPr lang="en-GB" dirty="0" err="1" smtClean="0">
                <a:latin typeface="Tw Cen MT" panose="020B0602020104020603" pitchFamily="34" charset="0"/>
              </a:rPr>
              <a:t>Eluard</a:t>
            </a:r>
            <a:endParaRPr lang="en-GB" dirty="0">
              <a:latin typeface="Tw Cen MT" panose="020B0602020104020603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236357" y="5932714"/>
            <a:ext cx="4800600" cy="809172"/>
          </a:xfrm>
        </p:spPr>
        <p:txBody>
          <a:bodyPr>
            <a:normAutofit lnSpcReduction="10000"/>
          </a:bodyPr>
          <a:lstStyle/>
          <a:p>
            <a:r>
              <a:rPr lang="en-GB" sz="5400" dirty="0" err="1" smtClean="0">
                <a:latin typeface="Tw Cen MT" panose="020B0602020104020603" pitchFamily="34" charset="0"/>
              </a:rPr>
              <a:t>Dans</a:t>
            </a:r>
            <a:r>
              <a:rPr lang="en-GB" sz="5400" dirty="0" smtClean="0">
                <a:latin typeface="Tw Cen MT" panose="020B0602020104020603" pitchFamily="34" charset="0"/>
              </a:rPr>
              <a:t> Paris</a:t>
            </a:r>
          </a:p>
        </p:txBody>
      </p:sp>
      <p:pic>
        <p:nvPicPr>
          <p:cNvPr id="6" name="Picture 2" descr="http://lakanal.net/poesie/photos/Paul-Elu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05" y="1161144"/>
            <a:ext cx="1818147" cy="245002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57" y="566131"/>
            <a:ext cx="3919114" cy="524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2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Tw Cen MT" panose="020B0602020104020603" pitchFamily="34" charset="0"/>
              </a:rPr>
              <a:t>Dans</a:t>
            </a:r>
            <a:r>
              <a:rPr lang="en-GB" dirty="0" smtClean="0">
                <a:latin typeface="Tw Cen MT" panose="020B0602020104020603" pitchFamily="34" charset="0"/>
              </a:rPr>
              <a:t> Paris</a:t>
            </a:r>
            <a:endParaRPr lang="en-GB" dirty="0">
              <a:latin typeface="Tw Cen MT" panose="020B0602020104020603" pitchFamily="34" charset="0"/>
            </a:endParaRPr>
          </a:p>
        </p:txBody>
      </p:sp>
      <p:pic>
        <p:nvPicPr>
          <p:cNvPr id="4" name="DANS PARI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283" end="527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088" y="1825625"/>
            <a:ext cx="7742237" cy="4351338"/>
          </a:xfrm>
        </p:spPr>
      </p:pic>
    </p:spTree>
    <p:extLst>
      <p:ext uri="{BB962C8B-B14F-4D97-AF65-F5344CB8AC3E}">
        <p14:creationId xmlns:p14="http://schemas.microsoft.com/office/powerpoint/2010/main" val="363326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20978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2" y="103604"/>
            <a:ext cx="1652847" cy="2211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47" y="597642"/>
            <a:ext cx="2159982" cy="1463388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95" y="477634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807" y="265286"/>
            <a:ext cx="2274547" cy="1887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3" y="2725241"/>
            <a:ext cx="2230040" cy="1568461"/>
          </a:xfrm>
          <a:prstGeom prst="rect">
            <a:avLst/>
          </a:prstGeom>
        </p:spPr>
      </p:pic>
      <p:pic>
        <p:nvPicPr>
          <p:cNvPr id="10" name="Picture 4" descr="Related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24" y="2725241"/>
            <a:ext cx="2443228" cy="173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Image result for carpet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52" y="2881699"/>
            <a:ext cx="2135279" cy="12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44" y="2314845"/>
            <a:ext cx="1608842" cy="2155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5647"/>
            <a:ext cx="2252778" cy="13929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17" y="4786271"/>
            <a:ext cx="1391297" cy="1890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99" y="4643201"/>
            <a:ext cx="1944383" cy="203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Tw Cen MT" panose="020B0602020104020603" pitchFamily="34" charset="0"/>
              </a:rPr>
              <a:t>Dans</a:t>
            </a:r>
            <a:r>
              <a:rPr lang="en-GB" dirty="0" smtClean="0">
                <a:latin typeface="Tw Cen MT" panose="020B0602020104020603" pitchFamily="34" charset="0"/>
              </a:rPr>
              <a:t> Paris</a:t>
            </a:r>
            <a:endParaRPr lang="en-GB" dirty="0">
              <a:latin typeface="Tw Cen MT" panose="020B0602020104020603" pitchFamily="34" charset="0"/>
            </a:endParaRPr>
          </a:p>
        </p:txBody>
      </p:sp>
      <p:pic>
        <p:nvPicPr>
          <p:cNvPr id="4" name="Dans PARIS, poème en mouvement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10705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393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035796"/>
              </p:ext>
            </p:extLst>
          </p:nvPr>
        </p:nvGraphicFramePr>
        <p:xfrm>
          <a:off x="332657" y="1839325"/>
          <a:ext cx="8535572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34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81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65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321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153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28472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French</a:t>
                      </a:r>
                      <a:r>
                        <a:rPr lang="en-GB" sz="2000" baseline="0" dirty="0" smtClean="0">
                          <a:latin typeface="Tw Cen MT" panose="020B0602020104020603" pitchFamily="34" charset="0"/>
                        </a:rPr>
                        <a:t> 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English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(a)</a:t>
                      </a:r>
                      <a:r>
                        <a:rPr lang="en-GB" sz="2000" baseline="0" dirty="0" smtClean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un or </a:t>
                      </a:r>
                      <a:r>
                        <a:rPr lang="en-GB" sz="2000" dirty="0" err="1" smtClean="0">
                          <a:latin typeface="Tw Cen MT" panose="020B0602020104020603" pitchFamily="34" charset="0"/>
                        </a:rPr>
                        <a:t>une</a:t>
                      </a: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 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(b) </a:t>
                      </a:r>
                      <a:r>
                        <a:rPr lang="en-GB" sz="2000" dirty="0" err="1" smtClean="0">
                          <a:latin typeface="Tw Cen MT" panose="020B0602020104020603" pitchFamily="34" charset="0"/>
                        </a:rPr>
                        <a:t>ce</a:t>
                      </a: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/</a:t>
                      </a:r>
                      <a:r>
                        <a:rPr lang="en-GB" sz="2000" dirty="0" err="1" smtClean="0">
                          <a:latin typeface="Tw Cen MT" panose="020B0602020104020603" pitchFamily="34" charset="0"/>
                        </a:rPr>
                        <a:t>cet</a:t>
                      </a: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/</a:t>
                      </a:r>
                      <a:r>
                        <a:rPr lang="en-GB" sz="2000" baseline="0" dirty="0" smtClean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baseline="0" dirty="0" err="1" smtClean="0">
                          <a:latin typeface="Tw Cen MT" panose="020B0602020104020603" pitchFamily="34" charset="0"/>
                        </a:rPr>
                        <a:t>cette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(c) </a:t>
                      </a: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le</a:t>
                      </a: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/ la/ </a:t>
                      </a: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l’</a:t>
                      </a:r>
                      <a:endParaRPr lang="en-GB" sz="2000" dirty="0" smtClean="0">
                        <a:latin typeface="Tw Cen MT" panose="020B0602020104020603" pitchFamily="34" charset="0"/>
                      </a:endParaRPr>
                    </a:p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1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2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3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4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5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6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7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8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9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10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32657" y="226683"/>
            <a:ext cx="8535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C: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Now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choose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10 French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words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that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you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would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like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to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include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in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your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own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surreal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French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poem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.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Choose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some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words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you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know and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some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new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words</a:t>
            </a:r>
            <a:endParaRPr lang="en-GB" sz="2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1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396" y="0"/>
            <a:ext cx="6264696" cy="6980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500" dirty="0">
                <a:latin typeface="Tw Cen MT" panose="020B0602020104020603" pitchFamily="34" charset="0"/>
              </a:rPr>
              <a:t>Dans </a:t>
            </a:r>
            <a:r>
              <a:rPr lang="fr-FR" sz="1500" b="1" u="sng" strike="sngStrike" dirty="0">
                <a:latin typeface="Tw Cen MT" panose="020B0602020104020603" pitchFamily="34" charset="0"/>
              </a:rPr>
              <a:t>_________</a:t>
            </a:r>
            <a:r>
              <a:rPr lang="fr-FR" sz="1500" dirty="0">
                <a:latin typeface="Tw Cen MT" panose="020B0602020104020603" pitchFamily="34" charset="0"/>
              </a:rPr>
              <a:t> il y a (1a) ___    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Dans (1b) ____  _______ il y a (2a) ___  _________</a:t>
            </a:r>
            <a:r>
              <a:rPr lang="fr-FR" sz="1500" b="1" dirty="0">
                <a:latin typeface="Tw Cen MT" panose="020B0602020104020603" pitchFamily="34" charset="0"/>
              </a:rPr>
              <a:t>; </a:t>
            </a:r>
            <a:r>
              <a:rPr lang="fr-FR" sz="1500" dirty="0">
                <a:latin typeface="Tw Cen MT" panose="020B0602020104020603" pitchFamily="34" charset="0"/>
              </a:rPr>
              <a:t/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Dans (2b) __ _______ il y a (3a) ___  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Dans (3b)___  _______il y a (4a) ____  ___________ 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Dans (4b) ____  ________il y a (5a)____ 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Sur (5b)__________il y (6a)____   _____________;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Sur (6b)__________ il y a (7a)____   ______________</a:t>
            </a:r>
          </a:p>
          <a:p>
            <a:pPr>
              <a:lnSpc>
                <a:spcPct val="150000"/>
              </a:lnSpc>
            </a:pPr>
            <a:r>
              <a:rPr lang="fr-FR" sz="1500" dirty="0">
                <a:latin typeface="Tw Cen MT" panose="020B0602020104020603" pitchFamily="34" charset="0"/>
              </a:rPr>
              <a:t>Dans (7b) _____   _________ il y a (8a) ___ 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Dans (8b) ____   _________ il y a (9a) ____  __________,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Dans (9b)___  __________ il y a (10a) ___  ___________.</a:t>
            </a:r>
          </a:p>
          <a:p>
            <a:pPr>
              <a:lnSpc>
                <a:spcPct val="150000"/>
              </a:lnSpc>
            </a:pPr>
            <a:r>
              <a:rPr lang="fr-FR" sz="1500" dirty="0">
                <a:latin typeface="Tw Cen MT" panose="020B0602020104020603" pitchFamily="34" charset="0"/>
              </a:rPr>
              <a:t>(10c)___ _________ renversa (9c) ___  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(9c)___  __________ renversa (8c) ____ __________ 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(8c)___ _________renversa (7c) ____  ____________;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(7c) ____  __________renversa (6c) ____  ____________;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(6c) ____  ____________renversa (5c) ____ 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(5c) ____  ____________renversa (4c) ____  ____________;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(4c) ____  ____________renversa (3c) ____  ____________;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(3c) ____  ____________ renversa (2c) ____  ____________; 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(2c) ____  ____________renversa (1c) ____  ____________;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(1c) ____  ____________renversa la ville de </a:t>
            </a:r>
            <a:r>
              <a:rPr lang="fr-FR" sz="1500" strike="sngStrike" dirty="0">
                <a:latin typeface="Tw Cen MT" panose="020B0602020104020603" pitchFamily="34" charset="0"/>
              </a:rPr>
              <a:t>___________</a:t>
            </a:r>
            <a:r>
              <a:rPr lang="fr-FR" sz="1500" dirty="0">
                <a:latin typeface="Tw Cen MT" panose="020B06020201040206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65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458" y="424159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dirty="0" smtClean="0">
                <a:latin typeface="Tw Cen MT" panose="020B0602020104020603" pitchFamily="34" charset="0"/>
              </a:rPr>
              <a:t>Dans Paris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rue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cette rue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maison</a:t>
            </a:r>
            <a:r>
              <a:rPr lang="fr-FR" sz="2000" dirty="0" smtClean="0">
                <a:latin typeface="Tw Cen MT" panose="020B0602020104020603" pitchFamily="34" charset="0"/>
              </a:rPr>
              <a:t>; 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cette maison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escalier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 escalier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chambre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cette chambre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table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Sur cette table il y a </a:t>
            </a:r>
            <a:r>
              <a:rPr lang="fr-FR" sz="2000" dirty="0" err="1" smtClean="0">
                <a:latin typeface="Tw Cen MT" panose="020B0602020104020603" pitchFamily="34" charset="0"/>
              </a:rPr>
              <a:t>a</a:t>
            </a:r>
            <a:r>
              <a:rPr lang="fr-FR" sz="2000" dirty="0" smtClean="0">
                <a:latin typeface="Tw Cen MT" panose="020B0602020104020603" pitchFamily="34" charset="0"/>
              </a:rPr>
              <a:t>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tapis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Sur ce tapis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cage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</a:p>
          <a:p>
            <a:r>
              <a:rPr lang="fr-FR" sz="2000" dirty="0" smtClean="0">
                <a:latin typeface="Tw Cen MT" panose="020B0602020104020603" pitchFamily="34" charset="0"/>
              </a:rPr>
              <a:t>Dans cette cage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nid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 nid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œuf</a:t>
            </a:r>
            <a:r>
              <a:rPr lang="fr-FR" sz="2000" dirty="0" smtClean="0">
                <a:latin typeface="Tw Cen MT" panose="020B0602020104020603" pitchFamily="34" charset="0"/>
              </a:rPr>
              <a:t>,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 œuf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oiseau</a:t>
            </a:r>
            <a:r>
              <a:rPr lang="fr-FR" sz="2000" dirty="0" smtClean="0">
                <a:latin typeface="Tw Cen MT" panose="020B0602020104020603" pitchFamily="34" charset="0"/>
              </a:rPr>
              <a:t>.</a:t>
            </a:r>
          </a:p>
          <a:p>
            <a:r>
              <a:rPr lang="fr-FR" sz="2000" dirty="0" smtClean="0">
                <a:latin typeface="Tw Cen MT" panose="020B0602020104020603" pitchFamily="34" charset="0"/>
              </a:rPr>
              <a:t>L'oiseau renversa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 l'œuf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L'œuf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le nid;</a:t>
            </a:r>
            <a:r>
              <a:rPr lang="fr-FR" sz="2000" dirty="0" smtClean="0">
                <a:latin typeface="Tw Cen MT" panose="020B0602020104020603" pitchFamily="34" charset="0"/>
              </a:rPr>
              <a:t/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Le nid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cage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cage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le tapis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Le tapis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table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table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chambre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chambre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l'escalier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L'escalier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maison</a:t>
            </a:r>
            <a:r>
              <a:rPr lang="fr-FR" sz="2000" dirty="0" smtClean="0">
                <a:latin typeface="Tw Cen MT" panose="020B0602020104020603" pitchFamily="34" charset="0"/>
              </a:rPr>
              <a:t>; 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maison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rue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rue renversa la ville de Paris.</a:t>
            </a:r>
            <a:endParaRPr lang="fr-FR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4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</TotalTime>
  <Words>162</Words>
  <Application>Microsoft Office PowerPoint</Application>
  <PresentationFormat>On-screen Show (4:3)</PresentationFormat>
  <Paragraphs>40</Paragraphs>
  <Slides>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Tw Cen MT</vt:lpstr>
      <vt:lpstr>Office Theme</vt:lpstr>
      <vt:lpstr>Paul Eluard</vt:lpstr>
      <vt:lpstr>Dans Paris</vt:lpstr>
      <vt:lpstr>PowerPoint Presentation</vt:lpstr>
      <vt:lpstr>Dans Paris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Study</cp:lastModifiedBy>
  <cp:revision>19</cp:revision>
  <dcterms:created xsi:type="dcterms:W3CDTF">2018-11-05T13:30:05Z</dcterms:created>
  <dcterms:modified xsi:type="dcterms:W3CDTF">2018-11-05T16:41:41Z</dcterms:modified>
</cp:coreProperties>
</file>