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8" r:id="rId3"/>
    <p:sldId id="258" r:id="rId4"/>
    <p:sldId id="269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70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295" autoAdjust="0"/>
  </p:normalViewPr>
  <p:slideViewPr>
    <p:cSldViewPr snapToGrid="0">
      <p:cViewPr>
        <p:scale>
          <a:sx n="66" d="100"/>
          <a:sy n="66" d="100"/>
        </p:scale>
        <p:origin x="117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F04C4-6AB4-4BB7-A0E1-0518B008C8BD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E8BD5-2579-4B01-9FD0-0A37DE17D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5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 to be found here: https://www.youtube.com/watch?v=oNieqs36c3A</a:t>
            </a:r>
          </a:p>
          <a:p>
            <a:r>
              <a:rPr lang="en-GB" dirty="0" smtClean="0"/>
              <a:t>Start</a:t>
            </a:r>
            <a:r>
              <a:rPr lang="en-GB" baseline="0" dirty="0" smtClean="0"/>
              <a:t> at 18 seconds in and go to 1m20s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E8BD5-2579-4B01-9FD0-0A37DE17DC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18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discussing these questions, allow pupils time to look up</a:t>
            </a:r>
            <a:r>
              <a:rPr lang="en-GB" baseline="0" dirty="0" smtClean="0"/>
              <a:t> the words they don’t know.</a:t>
            </a:r>
            <a:br>
              <a:rPr lang="en-GB" baseline="0" dirty="0" smtClean="0"/>
            </a:br>
            <a:r>
              <a:rPr lang="en-GB" baseline="0" dirty="0" smtClean="0"/>
              <a:t>Then listen to the first video version one more time.  Suggest that pupils try to join in with the final word </a:t>
            </a:r>
            <a:r>
              <a:rPr lang="en-GB" baseline="0" smtClean="0"/>
              <a:t>in each line.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E8BD5-2579-4B01-9FD0-0A37DE17DC4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3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0B0F-F0CA-4D19-A039-AC26CD9650F2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1DF8-5219-4999-9B82-B9A4C92A4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2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0B0F-F0CA-4D19-A039-AC26CD9650F2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1DF8-5219-4999-9B82-B9A4C92A4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21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0B0F-F0CA-4D19-A039-AC26CD9650F2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1DF8-5219-4999-9B82-B9A4C92A4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21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0B0F-F0CA-4D19-A039-AC26CD9650F2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1DF8-5219-4999-9B82-B9A4C92A4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8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0B0F-F0CA-4D19-A039-AC26CD9650F2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1DF8-5219-4999-9B82-B9A4C92A4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78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0B0F-F0CA-4D19-A039-AC26CD9650F2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1DF8-5219-4999-9B82-B9A4C92A4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7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0B0F-F0CA-4D19-A039-AC26CD9650F2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1DF8-5219-4999-9B82-B9A4C92A4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0B0F-F0CA-4D19-A039-AC26CD9650F2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1DF8-5219-4999-9B82-B9A4C92A4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37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0B0F-F0CA-4D19-A039-AC26CD9650F2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1DF8-5219-4999-9B82-B9A4C92A4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6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0B0F-F0CA-4D19-A039-AC26CD9650F2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1DF8-5219-4999-9B82-B9A4C92A4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2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0B0F-F0CA-4D19-A039-AC26CD9650F2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1DF8-5219-4999-9B82-B9A4C92A4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7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50B0F-F0CA-4D19-A039-AC26CD9650F2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1DF8-5219-4999-9B82-B9A4C92A4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3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6262" y="145398"/>
            <a:ext cx="5829300" cy="1015746"/>
          </a:xfrm>
        </p:spPr>
        <p:txBody>
          <a:bodyPr/>
          <a:lstStyle/>
          <a:p>
            <a:pPr algn="l"/>
            <a:r>
              <a:rPr lang="en-GB" dirty="0" smtClean="0">
                <a:latin typeface="Tw Cen MT" panose="020B0602020104020603" pitchFamily="34" charset="0"/>
              </a:rPr>
              <a:t>Paul </a:t>
            </a:r>
            <a:r>
              <a:rPr lang="en-GB" dirty="0" err="1" smtClean="0">
                <a:latin typeface="Tw Cen MT" panose="020B0602020104020603" pitchFamily="34" charset="0"/>
              </a:rPr>
              <a:t>Eluard</a:t>
            </a:r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236357" y="5932714"/>
            <a:ext cx="4800600" cy="809172"/>
          </a:xfrm>
        </p:spPr>
        <p:txBody>
          <a:bodyPr>
            <a:normAutofit lnSpcReduction="10000"/>
          </a:bodyPr>
          <a:lstStyle/>
          <a:p>
            <a:r>
              <a:rPr lang="en-GB" sz="5400" dirty="0" err="1" smtClean="0">
                <a:latin typeface="Tw Cen MT" panose="020B0602020104020603" pitchFamily="34" charset="0"/>
              </a:rPr>
              <a:t>Dans</a:t>
            </a:r>
            <a:r>
              <a:rPr lang="en-GB" sz="5400" dirty="0" smtClean="0">
                <a:latin typeface="Tw Cen MT" panose="020B0602020104020603" pitchFamily="34" charset="0"/>
              </a:rPr>
              <a:t> Paris</a:t>
            </a:r>
          </a:p>
        </p:txBody>
      </p:sp>
      <p:pic>
        <p:nvPicPr>
          <p:cNvPr id="6" name="Picture 2" descr="http://lakanal.net/poesie/photos/Paul-Elu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05" y="1161144"/>
            <a:ext cx="1818147" cy="245002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57" y="566131"/>
            <a:ext cx="3919114" cy="524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91" y="1242684"/>
            <a:ext cx="2989200" cy="4005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569" y="5860142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Tw Cen MT" panose="020B0602020104020603" pitchFamily="34" charset="0"/>
              </a:rPr>
              <a:t>Dans</a:t>
            </a:r>
            <a:r>
              <a:rPr lang="en-GB" sz="4400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cette</a:t>
            </a:r>
            <a:r>
              <a:rPr lang="en-GB" sz="4400" dirty="0" smtClean="0">
                <a:latin typeface="Tw Cen MT" panose="020B0602020104020603" pitchFamily="34" charset="0"/>
              </a:rPr>
              <a:t> cage, </a:t>
            </a:r>
            <a:r>
              <a:rPr lang="en-GB" sz="4400" dirty="0" err="1" smtClean="0">
                <a:latin typeface="Tw Cen MT" panose="020B0602020104020603" pitchFamily="34" charset="0"/>
              </a:rPr>
              <a:t>il</a:t>
            </a:r>
            <a:r>
              <a:rPr lang="en-GB" sz="4400" dirty="0" smtClean="0">
                <a:latin typeface="Tw Cen MT" panose="020B0602020104020603" pitchFamily="34" charset="0"/>
              </a:rPr>
              <a:t> y a </a:t>
            </a:r>
            <a:r>
              <a:rPr lang="en-GB" sz="4400" b="1" dirty="0" smtClean="0">
                <a:latin typeface="Tw Cen MT" panose="020B0602020104020603" pitchFamily="34" charset="0"/>
              </a:rPr>
              <a:t>un </a:t>
            </a:r>
            <a:r>
              <a:rPr lang="en-GB" sz="4400" b="1" dirty="0" err="1" smtClean="0">
                <a:latin typeface="Tw Cen MT" panose="020B0602020104020603" pitchFamily="34" charset="0"/>
              </a:rPr>
              <a:t>nid</a:t>
            </a:r>
            <a:r>
              <a:rPr lang="en-GB" sz="4400" b="1" dirty="0" smtClean="0">
                <a:latin typeface="Tw Cen MT" panose="020B0602020104020603" pitchFamily="34" charset="0"/>
              </a:rPr>
              <a:t>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87" y="3526767"/>
            <a:ext cx="2995704" cy="185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2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49" y="3574852"/>
            <a:ext cx="2535331" cy="1567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8388" y="5598885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Tw Cen MT" panose="020B0602020104020603" pitchFamily="34" charset="0"/>
              </a:rPr>
              <a:t>Dans</a:t>
            </a:r>
            <a:r>
              <a:rPr lang="en-GB" sz="4400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ce</a:t>
            </a:r>
            <a:r>
              <a:rPr lang="en-GB" sz="4400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nid</a:t>
            </a:r>
            <a:r>
              <a:rPr lang="en-GB" sz="4400" dirty="0" smtClean="0">
                <a:latin typeface="Tw Cen MT" panose="020B0602020104020603" pitchFamily="34" charset="0"/>
              </a:rPr>
              <a:t>, </a:t>
            </a:r>
            <a:r>
              <a:rPr lang="en-GB" sz="4400" dirty="0" err="1" smtClean="0">
                <a:latin typeface="Tw Cen MT" panose="020B0602020104020603" pitchFamily="34" charset="0"/>
              </a:rPr>
              <a:t>il</a:t>
            </a:r>
            <a:r>
              <a:rPr lang="en-GB" sz="4400" dirty="0" smtClean="0">
                <a:latin typeface="Tw Cen MT" panose="020B0602020104020603" pitchFamily="34" charset="0"/>
              </a:rPr>
              <a:t> y a </a:t>
            </a:r>
            <a:r>
              <a:rPr lang="en-GB" sz="4400" b="1" dirty="0" smtClean="0">
                <a:latin typeface="Tw Cen MT" panose="020B0602020104020603" pitchFamily="34" charset="0"/>
              </a:rPr>
              <a:t>un oeuf.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74" y="1448334"/>
            <a:ext cx="2188480" cy="297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7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60" y="1942532"/>
            <a:ext cx="2188480" cy="2972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60" y="2340927"/>
            <a:ext cx="2081211" cy="2176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0179" y="5526313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Tw Cen MT" panose="020B0602020104020603" pitchFamily="34" charset="0"/>
              </a:rPr>
              <a:t>Dans</a:t>
            </a:r>
            <a:r>
              <a:rPr lang="en-GB" sz="4400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cet</a:t>
            </a:r>
            <a:r>
              <a:rPr lang="en-GB" sz="4400" dirty="0" smtClean="0">
                <a:latin typeface="Tw Cen MT" panose="020B0602020104020603" pitchFamily="34" charset="0"/>
              </a:rPr>
              <a:t> oeuf, </a:t>
            </a:r>
            <a:r>
              <a:rPr lang="en-GB" sz="4400" dirty="0" err="1" smtClean="0">
                <a:latin typeface="Tw Cen MT" panose="020B0602020104020603" pitchFamily="34" charset="0"/>
              </a:rPr>
              <a:t>il</a:t>
            </a:r>
            <a:r>
              <a:rPr lang="en-GB" sz="4400" dirty="0" smtClean="0">
                <a:latin typeface="Tw Cen MT" panose="020B0602020104020603" pitchFamily="34" charset="0"/>
              </a:rPr>
              <a:t> y a </a:t>
            </a:r>
            <a:r>
              <a:rPr lang="en-GB" sz="4400" b="1" dirty="0" smtClean="0">
                <a:latin typeface="Tw Cen MT" panose="020B0602020104020603" pitchFamily="34" charset="0"/>
              </a:rPr>
              <a:t>un </a:t>
            </a:r>
            <a:r>
              <a:rPr lang="en-GB" sz="4400" b="1" dirty="0" err="1" smtClean="0">
                <a:latin typeface="Tw Cen MT" panose="020B0602020104020603" pitchFamily="34" charset="0"/>
              </a:rPr>
              <a:t>oiseau</a:t>
            </a:r>
            <a:r>
              <a:rPr lang="en-GB" sz="4400" b="1" dirty="0" smtClean="0">
                <a:latin typeface="Tw Cen MT" panose="020B0602020104020603" pitchFamily="34" charset="0"/>
              </a:rPr>
              <a:t>.</a:t>
            </a:r>
            <a:endParaRPr lang="en-GB" sz="4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156470"/>
            <a:ext cx="4119941" cy="4307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815" y="3169477"/>
            <a:ext cx="1689326" cy="22948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0179" y="5627913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latin typeface="Tw Cen MT" panose="020B0602020104020603" pitchFamily="34" charset="0"/>
              </a:rPr>
              <a:t>L’oiseau</a:t>
            </a:r>
            <a:r>
              <a:rPr lang="en-GB" sz="4400" b="1" dirty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renversa</a:t>
            </a:r>
            <a:r>
              <a:rPr lang="en-GB" sz="4400" b="1" dirty="0" smtClean="0">
                <a:latin typeface="Tw Cen MT" panose="020B0602020104020603" pitchFamily="34" charset="0"/>
              </a:rPr>
              <a:t> </a:t>
            </a:r>
            <a:r>
              <a:rPr lang="en-GB" sz="4400" b="1" dirty="0" err="1" smtClean="0">
                <a:latin typeface="Tw Cen MT" panose="020B0602020104020603" pitchFamily="34" charset="0"/>
              </a:rPr>
              <a:t>l’oeuf</a:t>
            </a:r>
            <a:r>
              <a:rPr lang="en-GB" sz="4400" b="1" dirty="0" smtClean="0">
                <a:latin typeface="Tw Cen MT" panose="020B0602020104020603" pitchFamily="34" charset="0"/>
              </a:rPr>
              <a:t>.</a:t>
            </a:r>
            <a:endParaRPr lang="en-GB" sz="4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6.66667E-6 L -6.93889E-18 -6.66667E-6 C 0.00208 -0.00695 0.00451 -0.01389 0.00625 -0.02107 C 0.00764 -0.02663 0.00833 -0.03241 0.00937 -0.03797 C 0.00989 -0.04098 0.01007 -0.04399 0.01111 -0.04653 C 0.01215 -0.04931 0.01319 -0.05209 0.01423 -0.0551 C 0.01493 -0.05695 0.0151 -0.05926 0.0158 -0.06135 C 0.01719 -0.06505 0.01909 -0.06829 0.02048 -0.072 C 0.02135 -0.07385 0.02135 -0.07639 0.02222 -0.07825 C 0.02708 -0.09051 0.02934 -0.09399 0.03489 -0.10371 C 0.03663 -0.11088 0.03646 -0.11204 0.04114 -0.11852 C 0.04253 -0.12038 0.04444 -0.1213 0.046 -0.12269 C 0.05017 -0.13126 0.05642 -0.14561 0.06337 -0.15024 L 0.07291 -0.15672 C 0.07864 -0.172 0.07309 -0.16135 0.08889 -0.17362 C 0.08906 -0.17385 0.09844 -0.18357 0.1 -0.18403 C 0.10295 -0.18542 0.10625 -0.18565 0.10937 -0.18635 C 0.11163 -0.18774 0.11371 -0.18889 0.1158 -0.19051 C 0.11753 -0.19167 0.11892 -0.19352 0.12048 -0.19468 C 0.12309 -0.19653 0.12587 -0.19746 0.12847 -0.19885 C 0.14548 -0.19815 0.1625 -0.19908 0.17934 -0.19676 C 0.18333 -0.1963 0.18663 -0.19237 0.19045 -0.19051 C 0.19357 -0.18889 0.1967 -0.18774 0.2 -0.18635 C 0.2026 -0.18334 0.20503 -0.1801 0.20781 -0.17778 C 0.2092 -0.17663 0.21111 -0.17663 0.21267 -0.1757 C 0.21545 -0.17385 0.21788 -0.17153 0.22048 -0.16922 C 0.22396 -0.16204 0.22587 -0.15672 0.23003 -0.15024 C 0.23212 -0.14723 0.23437 -0.14468 0.23646 -0.1419 C 0.2375 -0.1382 0.23854 -0.13473 0.23958 -0.13126 C 0.24062 -0.12825 0.24184 -0.1257 0.24271 -0.12269 C 0.246 -0.11227 0.24809 -0.10371 0.25069 -0.09306 C 0.25121 -0.08866 0.25243 -0.07709 0.25382 -0.072 C 0.25469 -0.06899 0.25607 -0.06621 0.25712 -0.06343 C 0.25764 -0.05857 0.25781 -0.05348 0.25868 -0.04862 C 0.25955 -0.04376 0.26094 -0.03889 0.2618 -0.0338 C 0.2625 -0.03033 0.26284 -0.02686 0.26337 -0.02315 C 0.26389 -0.01343 0.26423 -0.00348 0.2651 0.00648 C 0.26528 0.00856 0.26666 0.01041 0.26666 0.01273 C 0.26666 0.03171 0.26597 0.05092 0.2651 0.0699 C 0.26493 0.07222 0.26458 0.07453 0.26337 0.07615 C 0.2618 0.07893 0.25903 0.08032 0.25712 0.08263 C 0.25486 0.08518 0.2533 0.08888 0.25069 0.09097 C 0.24896 0.09259 0.24635 0.09212 0.24444 0.09328 C 0.23993 0.0956 0.23594 0.09884 0.23159 0.10162 C 0.22951 0.103 0.2276 0.10532 0.22534 0.10578 C 0.21371 0.10856 0.21892 0.10694 0.20937 0.11018 C 0.19896 0.10949 0.18802 0.11087 0.17778 0.1081 C 0.1684 0.10532 0.17291 0.09328 0.16823 0.0868 L 0.16337 0.08055 C 0.16232 0.07685 0.16128 0.07337 0.16024 0.0699 C 0.15903 0.06574 0.15712 0.05717 0.15712 0.05717 C 0.15659 0.05231 0.15607 0.04722 0.15555 0.04236 C 0.15503 0.03888 0.15382 0.03541 0.15382 0.03171 C 0.15521 -0.03727 0.15069 -0.01899 0.16024 -0.0507 C 0.16059 -0.05255 0.1625 -0.06713 0.16337 -0.06991 C 0.16736 -0.08172 0.17257 -0.09584 0.17934 -0.10579 C 0.18055 -0.10764 0.18246 -0.10857 0.18403 -0.10996 C 0.19028 -0.12246 0.1908 -0.12524 0.2 -0.13542 C 0.20278 -0.13866 0.20642 -0.14098 0.20937 -0.14399 C 0.22534 -0.15903 0.21736 -0.1544 0.23333 -0.16297 C 0.23854 -0.16575 0.23958 -0.16528 0.246 -0.16713 C 0.24809 -0.16783 0.25017 -0.16876 0.25225 -0.16922 C 0.25555 -0.17014 0.25868 -0.17061 0.2618 -0.17153 C 0.26458 -0.172 0.26719 -0.17292 0.26979 -0.17362 C 0.29253 -0.17292 0.31545 -0.17408 0.33802 -0.17153 C 0.33975 -0.1713 0.33837 -0.16644 0.33958 -0.16505 C 0.34288 -0.16181 0.34705 -0.16088 0.35069 -0.1588 C 0.35764 -0.15093 0.36441 -0.14306 0.37135 -0.13542 C 0.38507 -0.12061 0.38246 -0.12663 0.39357 -0.10996 C 0.39774 -0.10394 0.40208 -0.09352 0.40469 -0.08681 C 0.4059 -0.08334 0.40677 -0.07963 0.40781 -0.07616 C 0.40833 -0.07061 0.40868 -0.06482 0.40955 -0.05926 C 0.40972 -0.05695 0.41111 -0.0551 0.41111 -0.05278 C 0.41111 -0.02755 0.41076 -0.00209 0.40955 0.02337 C 0.40903 0.03032 0.40503 0.04166 0.40312 0.04861 C 0.4026 0.05069 0.40208 0.053 0.40156 0.05509 C 0.4 0.06041 0.39618 0.07245 0.39357 0.07824 C 0.39271 0.08055 0.39149 0.08263 0.39045 0.08472 C 0.38923 0.08726 0.38125 0.10555 0.37778 0.11018 C 0.37639 0.1118 0.37448 0.11296 0.37291 0.11435 C 0.37222 0.11504 0.36371 0.12384 0.3618 0.12499 C 0.35989 0.12615 0.35764 0.12638 0.35555 0.12708 C 0.34861 0.1243 0.34114 0.12314 0.33489 0.11851 C 0.33003 0.11504 0.32274 0.10231 0.31892 0.09537 C 0.31788 0.09328 0.31666 0.0912 0.3158 0.08888 C 0.3151 0.08703 0.31458 0.08472 0.31423 0.08263 C 0.31302 0.07546 0.31215 0.06851 0.31111 0.06134 L 0.30955 0.05092 C 0.31007 0.02546 0.3092 -6.66667E-6 0.31111 -0.02547 C 0.31146 -0.0301 0.31441 -0.0338 0.3158 -0.03797 C 0.31649 -0.04005 0.31649 -0.0426 0.31736 -0.04445 C 0.32239 -0.05533 0.32795 -0.06551 0.33333 -0.07616 C 0.33541 -0.08033 0.33698 -0.08519 0.33958 -0.08889 C 0.34219 -0.09237 0.34479 -0.09607 0.34757 -0.09954 C 0.34948 -0.10186 0.35173 -0.10394 0.35399 -0.10579 C 0.36094 -0.11158 0.375 -0.12501 0.38559 -0.12917 C 0.43646 -0.14908 0.37795 -0.12362 0.41892 -0.1419 C 0.44166 -0.13959 0.46475 -0.14098 0.48732 -0.13542 C 0.50347 -0.13149 0.50625 -0.11876 0.5158 -0.10579 C 0.52778 -0.09005 0.51771 -0.11251 0.53333 -0.08473 C 0.53663 -0.07894 0.53871 -0.072 0.54132 -0.06551 C 0.54462 -0.05695 0.54479 -0.05602 0.54757 -0.04653 C 0.54809 -0.04306 0.55069 -0.02176 0.55069 -0.01899 C 0.55069 0.00648 0.55069 0.03194 0.54913 0.05717 C 0.54896 0.06041 0.5434 0.09166 0.54132 0.09953 C 0.54045 0.10254 0.53889 0.10509 0.53802 0.1081 C 0.53628 0.11481 0.53507 0.12222 0.53333 0.12916 C 0.53021 0.14166 0.53055 0.13703 0.52691 0.14814 C 0.52448 0.15555 0.52396 0.1618 0.51892 0.16736 C 0.51771 0.16874 0.5158 0.16874 0.51423 0.16944 C 0.46094 0.16643 0.48472 0.18148 0.46979 0.15879 C 0.46788 0.15578 0.46562 0.15324 0.46337 0.15023 C 0.46232 0.14606 0.46163 0.14166 0.46024 0.13773 C 0.45955 0.13541 0.45764 0.13379 0.45712 0.13124 C 0.4559 0.12499 0.45607 0.11851 0.45555 0.11226 C 0.45607 0.09027 0.45503 0.06828 0.45712 0.04652 C 0.45781 0.03912 0.46146 0.03263 0.46337 0.02546 C 0.4651 0.01921 0.46614 0.01249 0.46823 0.00648 C 0.47031 0.00023 0.47448 -0.00348 0.47778 -0.00834 C 0.48107 -0.01343 0.4875 -0.02501 0.49201 -0.02963 C 0.49392 -0.03149 0.49618 -0.03264 0.49844 -0.0338 C 0.51632 -0.04422 0.51007 -0.04167 0.52691 -0.04445 C 0.53003 -0.04584 0.53316 -0.04792 0.53646 -0.04862 C 0.54219 -0.05001 0.54809 -0.0507 0.55399 -0.0507 C 0.58576 -0.0507 0.61736 -0.04931 0.64913 -0.04862 L 0.67465 -0.03588 C 0.67725 -0.0345 0.68003 -0.03334 0.68246 -0.03172 L 0.68889 -0.02755 C 0.69097 -0.02477 0.69323 -0.022 0.69514 -0.01899 C 0.70364 -0.00533 0.71354 0.01481 0.71909 0.02962 C 0.7243 0.04374 0.72725 0.05995 0.73489 0.07199 C 0.75 0.09629 0.73715 0.07361 0.75399 0.11435 C 0.75573 0.11874 0.7585 0.12268 0.76024 0.12708 C 0.76163 0.13032 0.76215 0.13425 0.76354 0.13773 C 0.76493 0.1412 0.76666 0.14467 0.76823 0.14814 C 0.76944 0.15092 0.77031 0.15393 0.77135 0.15671 C 0.77691 0.18611 0.76857 0.14074 0.77465 0.17569 C 0.77552 0.18148 0.77621 0.18726 0.77778 0.19259 C 0.77847 0.19513 0.77986 0.19699 0.7809 0.19907 C 0.78142 0.20324 0.78159 0.20763 0.78246 0.2118 C 0.78246 0.2118 0.78646 0.22222 0.78732 0.22453 L 0.79531 0.22013 " pathEditMode="relative" ptsTypes="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9553" y="5453476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latin typeface="Tw Cen MT" panose="020B0602020104020603" pitchFamily="34" charset="0"/>
              </a:rPr>
              <a:t>L’oeuf</a:t>
            </a:r>
            <a:r>
              <a:rPr lang="en-GB" sz="4400" b="1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renversa</a:t>
            </a:r>
            <a:r>
              <a:rPr lang="en-GB" sz="4400" b="1" dirty="0" smtClean="0">
                <a:latin typeface="Tw Cen MT" panose="020B0602020104020603" pitchFamily="34" charset="0"/>
              </a:rPr>
              <a:t> le </a:t>
            </a:r>
            <a:r>
              <a:rPr lang="en-GB" sz="4400" b="1" dirty="0" err="1" smtClean="0">
                <a:latin typeface="Tw Cen MT" panose="020B0602020104020603" pitchFamily="34" charset="0"/>
              </a:rPr>
              <a:t>nid</a:t>
            </a:r>
            <a:r>
              <a:rPr lang="en-GB" sz="4400" b="1" dirty="0" smtClean="0">
                <a:latin typeface="Tw Cen MT" panose="020B0602020104020603" pitchFamily="34" charset="0"/>
              </a:rPr>
              <a:t>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97" y="1845694"/>
            <a:ext cx="2188480" cy="2972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0" y="3655592"/>
            <a:ext cx="2535331" cy="1567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45423">
            <a:off x="4479907" y="3519448"/>
            <a:ext cx="2696877" cy="16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9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3.61111E-6 0.00023 C 0.00052 -0.00926 0.0007 -0.01852 0.00157 -0.02754 C 0.00226 -0.03472 0.00348 -0.04166 0.00469 -0.04884 C 0.00504 -0.05092 0.00591 -0.05301 0.00625 -0.05509 C 0.00695 -0.05926 0.00677 -0.06389 0.00782 -0.06782 C 0.00938 -0.07315 0.01216 -0.07778 0.01424 -0.08264 C 0.01476 -0.10532 0.01441 -0.12778 0.0158 -0.15092 C 0.01598 -0.15463 0.01841 -0.15717 0.01893 -0.16088 C 0.01997 -0.16643 0.0198 -0.17222 0.02049 -0.17778 C 0.02136 -0.18356 0.02275 -0.18912 0.02379 -0.19491 C 0.02431 -0.19768 0.02431 -0.20069 0.02535 -0.20324 C 0.02639 -0.20602 0.02761 -0.20879 0.02848 -0.2118 C 0.02934 -0.21435 0.02917 -0.21759 0.03004 -0.22014 C 0.03091 -0.22245 0.0323 -0.2243 0.03334 -0.22662 C 0.03559 -0.23217 0.0375 -0.23773 0.03959 -0.24352 C 0.03959 -0.24328 0.04601 -0.26041 0.04601 -0.26018 C 0.04653 -0.2625 0.04671 -0.26481 0.04757 -0.26666 C 0.04879 -0.26921 0.05087 -0.27083 0.05226 -0.27315 C 0.05799 -0.28171 0.06233 -0.2919 0.0698 -0.29861 C 0.07136 -0.3 0.07292 -0.30116 0.07448 -0.30278 C 0.07796 -0.30602 0.08195 -0.31041 0.08559 -0.31342 C 0.08768 -0.31481 0.08976 -0.3162 0.09202 -0.31759 C 0.09358 -0.31852 0.09514 -0.31898 0.09671 -0.31967 C 0.10105 -0.32129 0.10556 -0.32129 0.10955 -0.32384 L 0.1158 -0.32801 C 0.13334 -0.32731 0.1507 -0.32731 0.16823 -0.32592 C 0.1724 -0.32569 0.1823 -0.32176 0.18577 -0.31967 C 0.1875 -0.31852 0.18872 -0.31643 0.19046 -0.31551 C 0.19306 -0.31412 0.19566 -0.31412 0.19844 -0.31342 C 0.20157 -0.31041 0.20486 -0.30787 0.20799 -0.30486 C 0.20973 -0.30301 0.21094 -0.30023 0.21268 -0.29861 C 0.21372 -0.29745 0.22657 -0.28657 0.22848 -0.28379 C 0.23403 -0.27569 0.2382 -0.26805 0.24132 -0.25833 C 0.24184 -0.25625 0.24202 -0.25393 0.24289 -0.25185 C 0.24375 -0.24977 0.24514 -0.24791 0.24601 -0.2456 C 0.24723 -0.24282 0.24809 -0.24004 0.24914 -0.23703 C 0.24966 -0.23217 0.24966 -0.22708 0.2507 -0.22222 C 0.25139 -0.21991 0.2533 -0.21828 0.254 -0.21597 C 0.25539 -0.21041 0.25573 -0.20463 0.25712 -0.19907 C 0.25816 -0.19491 0.25938 -0.19074 0.26025 -0.18634 C 0.26164 -0.18009 0.26233 -0.17361 0.26355 -0.16736 C 0.26441 -0.16157 0.26667 -0.15092 0.26667 -0.15023 C 0.26719 -0.14259 0.26736 -0.13472 0.26823 -0.12708 C 0.26841 -0.12477 0.2698 -0.12291 0.2698 -0.12083 C 0.27032 -0.08889 0.2698 -0.05717 0.2698 -0.02546 L 0.2698 -0.02338 " pathEditMode="relative" rAng="0" ptsTypes="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91" y="1242684"/>
            <a:ext cx="2989200" cy="4005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88" y="3498635"/>
            <a:ext cx="2995704" cy="1852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9553" y="5453476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Tw Cen MT" panose="020B0602020104020603" pitchFamily="34" charset="0"/>
              </a:rPr>
              <a:t>Le </a:t>
            </a:r>
            <a:r>
              <a:rPr lang="en-GB" sz="4400" b="1" dirty="0" err="1" smtClean="0">
                <a:latin typeface="Tw Cen MT" panose="020B0602020104020603" pitchFamily="34" charset="0"/>
              </a:rPr>
              <a:t>nid</a:t>
            </a:r>
            <a:r>
              <a:rPr lang="en-GB" sz="4400" b="1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renversa</a:t>
            </a:r>
            <a:r>
              <a:rPr lang="en-GB" sz="4400" b="1" dirty="0" smtClean="0">
                <a:latin typeface="Tw Cen MT" panose="020B0602020104020603" pitchFamily="34" charset="0"/>
              </a:rPr>
              <a:t> la cage.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7655">
            <a:off x="5718163" y="1370470"/>
            <a:ext cx="3092009" cy="414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6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6.66667E-6 L -6.66667E-6 -6.66667E-6 C -0.00261 -0.00579 -0.00487 -0.01181 -0.00799 -0.01713 C -0.00955 -0.01968 -0.01251 -0.02084 -0.01424 -0.02338 C -0.01563 -0.02524 -0.01615 -0.02801 -0.01754 -0.02963 C -0.02587 -0.04098 -0.0257 -0.03727 -0.03178 -0.04676 C -0.03351 -0.04931 -0.03473 -0.05255 -0.03646 -0.0551 C -0.03855 -0.05811 -0.04098 -0.06042 -0.04289 -0.06366 C -0.05209 -0.07963 -0.04289 -0.06991 -0.05244 -0.07848 C -0.06268 -0.09885 -0.04844 -0.07315 -0.06042 -0.08681 C -0.06285 -0.08982 -0.06476 -0.09376 -0.06667 -0.09746 C -0.06667 -0.09746 -0.07466 -0.11343 -0.07622 -0.11644 C -0.0783 -0.12084 -0.07935 -0.12639 -0.08264 -0.12917 C -0.08421 -0.13056 -0.08594 -0.13172 -0.08733 -0.13357 C -0.08924 -0.13612 -0.09341 -0.14468 -0.09532 -0.14838 C -0.09862 -0.16181 -0.09428 -0.14792 -0.10487 -0.16528 C -0.10678 -0.16852 -0.10799 -0.17223 -0.10955 -0.1757 C -0.11077 -0.17848 -0.11146 -0.18149 -0.11268 -0.18426 C -0.1158 -0.19144 -0.11945 -0.19815 -0.12223 -0.20556 C -0.12813 -0.2213 -0.12483 -0.21436 -0.13178 -0.22663 C -0.1415 -0.26551 -0.12848 -0.2176 -0.13976 -0.24769 C -0.14115 -0.25186 -0.14132 -0.25649 -0.14289 -0.26042 C -0.15105 -0.28241 -0.14462 -0.25602 -0.15087 -0.27732 C -0.15816 -0.30278 -0.15209 -0.28936 -0.15869 -0.30278 C -0.15973 -0.31459 -0.1599 -0.32176 -0.16198 -0.33241 C -0.16233 -0.33473 -0.16303 -0.33681 -0.16355 -0.33889 C -0.16407 -0.34376 -0.16476 -0.34862 -0.16511 -0.35371 C -0.1658 -0.36135 -0.16563 -0.36922 -0.16667 -0.37686 C -0.16719 -0.38126 -0.16893 -0.38542 -0.1698 -0.38959 C -0.17049 -0.39306 -0.17084 -0.39676 -0.17136 -0.40024 C -0.17084 -0.4257 -0.17084 -0.45116 -0.1698 -0.47639 C -0.16945 -0.48635 -0.16737 -0.49237 -0.16511 -0.50186 C -0.16459 -0.50394 -0.16441 -0.50626 -0.16355 -0.50811 C -0.16251 -0.51019 -0.16129 -0.51227 -0.16042 -0.51459 C -0.15747 -0.5213 -0.15608 -0.52755 -0.15244 -0.53357 C -0.14948 -0.5382 -0.14601 -0.54213 -0.14289 -0.5463 C -0.14132 -0.54838 -0.13941 -0.55024 -0.1382 -0.55255 C -0.13698 -0.55487 -0.13612 -0.55695 -0.1349 -0.55903 C -0.13056 -0.56575 -0.12761 -0.56876 -0.12223 -0.57385 C -0.12066 -0.57524 -0.1191 -0.57686 -0.11754 -0.57801 C -0.11598 -0.57894 -0.11424 -0.5794 -0.11268 -0.5801 C -0.09948 -0.59329 -0.10886 -0.58519 -0.08264 -0.59931 C -0.07987 -0.6007 -0.07744 -0.60278 -0.07466 -0.60348 L -0.06511 -0.60556 C -0.06251 -0.60626 -0.0599 -0.60718 -0.05712 -0.60764 C -0.05191 -0.60857 -0.04653 -0.60903 -0.04132 -0.60973 C -0.03803 -0.61042 -0.0349 -0.61135 -0.03178 -0.61181 C -0.02813 -0.61274 -0.02431 -0.61343 -0.02066 -0.61413 C -0.0165 -0.61621 -0.01233 -0.61922 -0.00799 -0.62038 C 0.00138 -0.62269 0.01111 -0.62292 0.02065 -0.62454 L 0.03177 -0.62663 L 0.12378 -0.62246 C 0.13715 -0.62176 0.13697 -0.61922 0.15069 -0.61621 C 0.15555 -0.61505 0.16024 -0.61505 0.1651 -0.61413 C 0.17083 -0.61297 0.17673 -0.61088 0.18246 -0.60973 C 0.18732 -0.6088 0.19201 -0.6088 0.19687 -0.60764 C 0.20486 -0.60602 0.21267 -0.60371 0.22065 -0.60139 C 0.23437 -0.59723 0.2401 -0.59538 0.25243 -0.58866 C 0.25833 -0.58542 0.26406 -0.58172 0.26979 -0.57801 C 0.27204 -0.57663 0.2743 -0.5757 0.27621 -0.57385 C 0.27916 -0.57107 0.28732 -0.56181 0.29045 -0.55695 C 0.29218 -0.55417 0.29374 -0.55139 0.29513 -0.54838 C 0.29739 -0.54422 0.29913 -0.53959 0.30156 -0.53565 C 0.30277 -0.5338 0.30468 -0.53288 0.30624 -0.53149 C 0.30954 -0.51436 0.30572 -0.53079 0.31579 -0.50602 C 0.31666 -0.50417 0.31666 -0.50163 0.31736 -0.49977 C 0.31927 -0.49538 0.3217 -0.49121 0.32378 -0.48704 C 0.32586 -0.47616 0.32621 -0.47246 0.32847 -0.46366 C 0.33003 -0.45811 0.33211 -0.45255 0.33333 -0.44676 C 0.33628 -0.43288 0.33906 -0.41876 0.34131 -0.4044 C 0.34184 -0.40024 0.34322 -0.38982 0.34444 -0.38542 C 0.34531 -0.38172 0.34652 -0.37825 0.34756 -0.37477 C 0.34809 -0.36922 0.34878 -0.36366 0.34913 -0.35788 C 0.3519 -0.31065 0.35121 -0.28751 0.34913 -0.23288 C 0.34861 -0.21806 0.346 -0.18843 0.346 -0.18843 C 0.34131 -0.04954 0.34288 -0.12639 0.34288 0.04236 L 0.34288 0.04236 " pathEditMode="relative" ptsTypes="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Image result for carpet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6969">
            <a:off x="2285542" y="2486107"/>
            <a:ext cx="4485373" cy="26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9553" y="5453476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Tw Cen MT" panose="020B0602020104020603" pitchFamily="34" charset="0"/>
              </a:rPr>
              <a:t>La cage </a:t>
            </a:r>
            <a:r>
              <a:rPr lang="en-GB" sz="4400" dirty="0" err="1" smtClean="0">
                <a:latin typeface="Tw Cen MT" panose="020B0602020104020603" pitchFamily="34" charset="0"/>
              </a:rPr>
              <a:t>renversa</a:t>
            </a:r>
            <a:r>
              <a:rPr lang="en-GB" sz="4400" b="1" dirty="0" smtClean="0">
                <a:latin typeface="Tw Cen MT" panose="020B0602020104020603" pitchFamily="34" charset="0"/>
              </a:rPr>
              <a:t> le tapis.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63" y="1112055"/>
            <a:ext cx="2989200" cy="400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2.5E-6 3.7037E-6 C -0.02379 -0.00139 -0.04757 -0.00093 -0.07136 -0.00417 C -0.07952 -0.00533 -0.08733 -0.00973 -0.09514 -0.01274 C -0.09896 -0.01412 -0.10261 -0.01505 -0.10625 -0.0169 C -0.11459 -0.02084 -0.12431 -0.03287 -0.13004 -0.03797 C -0.13334 -0.04098 -0.13629 -0.04422 -0.13959 -0.04653 C -0.14271 -0.04862 -0.14914 -0.0507 -0.14914 -0.0507 C -0.15504 -0.07408 -0.14775 -0.05718 -0.15868 -0.06551 C -0.16424 -0.06991 -0.17448 -0.08033 -0.17448 -0.08033 C -0.18091 -0.09306 -0.17466 -0.08218 -0.18889 -0.09723 C -0.20417 -0.11366 -0.18403 -0.09514 -0.19844 -0.10787 C -0.20052 -0.11204 -0.20226 -0.11667 -0.20469 -0.12061 C -0.20938 -0.12824 -0.21667 -0.13565 -0.22223 -0.14167 C -0.22327 -0.14537 -0.22379 -0.14908 -0.22535 -0.15232 C -0.22657 -0.15487 -0.22882 -0.15625 -0.23004 -0.1588 C -0.23264 -0.16343 -0.23473 -0.16829 -0.23646 -0.17362 C -0.24514 -0.19815 -0.23872 -0.18218 -0.24289 -0.19885 C -0.24427 -0.20463 -0.24601 -0.21019 -0.24757 -0.21574 C -0.24809 -0.21783 -0.24861 -0.22014 -0.24914 -0.22223 C -0.25139 -0.25996 -0.25295 -0.27639 -0.24914 -0.32176 C -0.24861 -0.32824 -0.24098 -0.34792 -0.23802 -0.35556 C -0.23386 -0.38403 -0.24028 -0.34908 -0.23177 -0.37454 C -0.23056 -0.37778 -0.23143 -0.38195 -0.23004 -0.38519 C -0.22761 -0.39098 -0.22014 -0.40047 -0.2158 -0.40625 C -0.21528 -0.40926 -0.21545 -0.41227 -0.21424 -0.41482 C -0.2132 -0.4169 -0.21094 -0.4176 -0.20955 -0.41899 C -0.20573 -0.42269 -0.20122 -0.42848 -0.1967 -0.43172 C -0.18681 -0.43889 -0.18299 -0.44074 -0.17292 -0.44653 C -0.17136 -0.44862 -0.17014 -0.45139 -0.16823 -0.45278 C -0.15938 -0.45996 -0.15868 -0.45811 -0.1507 -0.46135 C -0.13507 -0.4676 -0.14757 -0.46412 -0.13177 -0.4676 L -0.03646 -0.46551 C -0.03473 -0.46551 -0.03316 -0.46436 -0.03177 -0.46343 C -0.00712 -0.44977 -0.02691 -0.46042 -0.00782 -0.44862 C 2.5E-6 -0.44375 0.00451 -0.4426 0.01111 -0.43588 C 0.01302 -0.43426 0.01423 -0.43149 0.01597 -0.42963 C 0.01857 -0.42662 0.02152 -0.42431 0.02395 -0.42107 C 0.02517 -0.41945 0.02586 -0.41667 0.02708 -0.41482 C 0.02847 -0.4125 0.03038 -0.41065 0.03177 -0.40834 C 0.03472 -0.40371 0.03819 -0.39399 0.03975 -0.38936 C 0.04253 -0.38102 0.04045 -0.38287 0.04288 -0.37246 C 0.04479 -0.36459 0.04722 -0.35695 0.0493 -0.34908 C 0.04878 -0.32315 0.04913 -0.29699 0.04774 -0.27084 C 0.04757 -0.26713 0.04531 -0.26389 0.04444 -0.26019 C 0.04375 -0.25625 0.04392 -0.25162 0.04288 -0.24769 C 0.04236 -0.24514 0.04062 -0.24352 0.03975 -0.24121 C 0.03854 -0.23774 0.03784 -0.23403 0.03663 -0.23056 C 0.03524 -0.22709 0.03316 -0.22385 0.03177 -0.22014 C 0.03107 -0.21806 0.03073 -0.21574 0.0302 -0.21366 C 0.02777 -0.20487 0.02586 -0.19908 0.02222 -0.19051 C 0.01753 -0.17917 0.01805 -0.18565 0.00955 -0.1713 C 0.00746 -0.16783 0.00555 -0.16389 0.0033 -0.16088 C -0.00052 -0.15602 -0.00486 -0.15533 -0.00938 -0.15232 C -0.01111 -0.15116 -0.0125 -0.14908 -0.01424 -0.14815 C -0.01667 -0.14676 -0.01962 -0.14676 -0.02223 -0.14607 C -0.02587 -0.14468 -0.02952 -0.14306 -0.03334 -0.14167 C -0.0375 -0.14028 -0.04167 -0.13889 -0.04601 -0.1375 C -0.05868 -0.1382 -0.07136 -0.13866 -0.08403 -0.13959 C -0.08785 -0.14005 -0.09167 -0.14028 -0.09514 -0.14167 C -0.09566 -0.1419 -0.10608 -0.15047 -0.10782 -0.15232 C -0.10955 -0.15417 -0.11094 -0.15672 -0.11268 -0.1588 C -0.11407 -0.16042 -0.11615 -0.16112 -0.11736 -0.16297 C -0.12188 -0.16875 -0.12344 -0.17524 -0.12691 -0.18195 C -0.12882 -0.18565 -0.13125 -0.18912 -0.13334 -0.1926 C -0.1382 -0.21227 -0.12969 -0.1794 -0.13959 -0.20949 C -0.14045 -0.21204 -0.14045 -0.21528 -0.14115 -0.21806 C -0.14254 -0.22292 -0.1448 -0.22778 -0.14601 -0.23287 C -0.15209 -0.25695 -0.14566 -0.24283 -0.15226 -0.25602 C -0.15174 -0.27801 -0.15174 -0.29977 -0.1507 -0.32176 C -0.1507 -0.32454 -0.15 -0.32755 -0.14914 -0.3301 C -0.14792 -0.3338 -0.14566 -0.33704 -0.14445 -0.34074 C -0.14306 -0.34468 -0.14254 -0.34931 -0.14115 -0.35348 C -0.14045 -0.35579 -0.13889 -0.35741 -0.13802 -0.35973 C -0.13681 -0.3632 -0.13664 -0.36737 -0.1349 -0.37037 C -0.13334 -0.37315 -0.13056 -0.37454 -0.12848 -0.37662 C -0.12639 -0.38102 -0.12518 -0.38635 -0.12223 -0.38936 C -0.1158 -0.39584 -0.10973 -0.40255 -0.10313 -0.40834 C -0.09219 -0.41806 -0.10573 -0.40625 -0.09045 -0.41899 C -0.08889 -0.42037 -0.0875 -0.42246 -0.08559 -0.42315 C -0.08264 -0.42454 -0.07934 -0.42477 -0.07622 -0.42547 C -0.0698 -0.42824 -0.06302 -0.42987 -0.05712 -0.4338 C -0.05504 -0.43519 -0.05295 -0.43727 -0.0507 -0.43797 C -0.04393 -0.44074 -0.03698 -0.44237 -0.03004 -0.44445 C -0.02743 -0.44514 -0.02483 -0.44607 -0.02223 -0.44653 C -0.0132 -0.44815 -0.00417 -0.44931 0.00486 -0.4507 L 0.08889 -0.44653 C 0.09166 -0.4463 0.09444 -0.44584 0.09687 -0.44445 C 0.10399 -0.44005 0.10659 -0.43473 0.11284 -0.42963 C 0.11475 -0.42801 0.11701 -0.42686 0.11909 -0.42547 C 0.12968 -0.40209 0.12343 -0.4088 0.13333 -0.4 C 0.13455 -0.39584 0.13472 -0.39098 0.13663 -0.38727 C 0.13802 -0.38426 0.14114 -0.38334 0.14288 -0.38102 C 0.14479 -0.37848 0.14618 -0.37524 0.14774 -0.37246 C 0.15017 -0.36783 0.15382 -0.35996 0.15555 -0.35556 C 0.16232 -0.33936 0.15538 -0.35394 0.16198 -0.34074 C 0.16302 -0.33588 0.16389 -0.33079 0.1651 -0.32593 C 0.16718 -0.3176 0.17014 -0.31135 0.17152 -0.30255 C 0.17257 -0.29561 0.17395 -0.28866 0.17465 -0.28149 C 0.17656 -0.26366 0.17534 -0.27153 0.17795 -0.25811 C 0.17725 -0.20463 0.17725 -0.15093 0.17621 -0.09723 C 0.17621 -0.09375 0.175 -0.09028 0.17465 -0.08681 C 0.17395 -0.07894 0.17395 -0.07107 0.17309 -0.06343 C 0.17291 -0.06135 0.17152 -0.05926 0.17152 -0.05718 C 0.171 -0.03172 0.17152 -0.00625 0.17152 0.01921 L 0.17152 0.01921 " pathEditMode="relative" ptsTypes="AAAAAAAAA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Image result for carpet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6969">
            <a:off x="427712" y="2493539"/>
            <a:ext cx="4485373" cy="26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21" y="2115990"/>
            <a:ext cx="4774622" cy="33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9553" y="5453476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Tw Cen MT" panose="020B0602020104020603" pitchFamily="34" charset="0"/>
              </a:rPr>
              <a:t>Le tapis </a:t>
            </a:r>
            <a:r>
              <a:rPr lang="en-GB" sz="4400" dirty="0" err="1" smtClean="0">
                <a:latin typeface="Tw Cen MT" panose="020B0602020104020603" pitchFamily="34" charset="0"/>
              </a:rPr>
              <a:t>renversa</a:t>
            </a:r>
            <a:r>
              <a:rPr lang="en-GB" sz="4400" b="1" dirty="0" smtClean="0">
                <a:latin typeface="Tw Cen MT" panose="020B0602020104020603" pitchFamily="34" charset="0"/>
              </a:rPr>
              <a:t> la table.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6121" y="2176144"/>
            <a:ext cx="4527879" cy="32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3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5.18519E-6 L -7.77778E-6 -5.18519E-6 C -0.02327 0.00694 -0.01355 0.00578 -0.04758 0.00208 C -0.04983 0.00184 -0.05192 0.00092 -0.054 -5.18519E-6 C -0.07414 -0.00973 -0.05608 -0.00255 -0.07778 -0.01691 C -0.08959 -0.02478 -0.07917 -0.01691 -0.0889 -0.02755 C -0.10157 -0.04167 -0.08299 -0.0132 -0.10469 -0.04885 C -0.10765 -0.05348 -0.11285 -0.06691 -0.11424 -0.06992 C -0.11615 -0.07362 -0.11876 -0.07663 -0.12067 -0.08056 C -0.1257 -0.09075 -0.12935 -0.10232 -0.1349 -0.11228 C -0.13803 -0.11783 -0.1415 -0.12316 -0.14445 -0.12917 C -0.14636 -0.13311 -0.1474 -0.13774 -0.14914 -0.14191 C -0.15105 -0.1463 -0.15348 -0.15047 -0.15556 -0.15464 C -0.15886 -0.16783 -0.15817 -0.1676 -0.16355 -0.1801 C -0.16442 -0.18218 -0.16598 -0.18404 -0.16667 -0.18635 C -0.16858 -0.1926 -0.16962 -0.19908 -0.17136 -0.20533 C -0.1724 -0.20904 -0.17344 -0.21251 -0.17466 -0.21598 C -0.17605 -0.22038 -0.17813 -0.22431 -0.17935 -0.22871 C -0.18074 -0.23357 -0.18091 -0.2389 -0.18247 -0.24353 C -0.18473 -0.25024 -0.18803 -0.25603 -0.19046 -0.26251 C -0.19341 -0.27084 -0.19497 -0.2801 -0.19844 -0.28797 C -0.20643 -0.30672 -0.20331 -0.29746 -0.20782 -0.31552 C -0.21147 -0.35417 -0.2073 -0.33913 -0.21581 -0.36204 C -0.21633 -0.372 -0.21772 -0.38172 -0.21737 -0.39167 C -0.21719 -0.40302 -0.21546 -0.41436 -0.21424 -0.4257 C -0.21233 -0.44376 -0.21372 -0.43242 -0.21112 -0.44468 C -0.20817 -0.45834 -0.21025 -0.45672 -0.20157 -0.47431 C -0.20053 -0.4764 -0.19966 -0.47894 -0.19844 -0.48056 C -0.19706 -0.48242 -0.19515 -0.48334 -0.19358 -0.48496 C -0.18438 -0.49515 -0.19341 -0.48913 -0.17935 -0.50186 C -0.17674 -0.50417 -0.16615 -0.50579 -0.16511 -0.50603 C -0.16355 -0.50672 -0.16199 -0.50765 -0.16025 -0.50811 C -0.15087 -0.51089 -0.1415 -0.51135 -0.13178 -0.51251 C -0.1191 -0.51158 -0.10626 -0.51181 -0.09358 -0.51019 C -0.08456 -0.50904 -0.0698 -0.49792 -0.06355 -0.49329 C -0.05799 -0.48936 -0.05261 -0.48566 -0.04758 -0.48056 C -0.04549 -0.47848 -0.04358 -0.47593 -0.04133 -0.47431 C -0.03508 -0.46968 -0.02726 -0.46829 -0.02223 -0.46158 C -0.01633 -0.45371 -0.01407 -0.45024 -0.00643 -0.4426 C 0.03628 -0.39931 0.00121 -0.43774 0.02534 -0.41089 C 0.02829 -0.39908 0.02517 -0.4088 0.03333 -0.39607 C 0.03732 -0.38959 0.03628 -0.38843 0.03975 -0.38103 C 0.04114 -0.37825 0.04288 -0.37547 0.04444 -0.37269 C 0.04548 -0.36552 0.04652 -0.35857 0.04756 -0.3514 C 0.04808 -0.34862 0.04878 -0.34584 0.04913 -0.34306 C 0.0559 -0.2889 0.04426 -0.36968 0.05399 -0.30487 C 0.05746 -0.25904 0.05694 -0.27686 0.05086 -0.19908 C 0.05017 -0.19098 0.04374 -0.17084 0.04131 -0.16529 C 0.03749 -0.15695 0.03246 -0.15001 0.02864 -0.14191 C 0.02308 -0.13033 0.01892 -0.11945 0.0111 -0.11019 C 0.00989 -0.10857 0.00798 -0.1088 0.00642 -0.10811 C 0.00555 -0.10718 -0.00278 -0.09862 -0.00469 -0.09746 C -0.01355 -0.09214 -0.01702 -0.09283 -0.02692 -0.09098 C -0.04185 -0.09329 -0.05695 -0.09306 -0.07136 -0.09746 C -0.07483 -0.09839 -0.09237 -0.11112 -0.09844 -0.11644 C -0.10383 -0.1213 -0.10938 -0.1257 -0.11424 -0.13126 C -0.11893 -0.13635 -0.12692 -0.14816 -0.12692 -0.14816 C -0.12796 -0.15371 -0.12865 -0.15811 -0.13022 -0.16297 C -0.13108 -0.16598 -0.13542 -0.17848 -0.13647 -0.18427 C -0.13699 -0.18704 -0.14081 -0.21181 -0.14133 -0.21806 C -0.14723 -0.29422 -0.14202 -0.24376 -0.14601 -0.28172 C -0.14497 -0.3007 -0.14428 -0.31968 -0.14289 -0.3389 C -0.14254 -0.34167 -0.14167 -0.34445 -0.14133 -0.34723 C -0.14063 -0.3514 -0.14115 -0.35603 -0.13959 -0.35996 C -0.13837 -0.36343 -0.1349 -0.36505 -0.13334 -0.36853 C -0.12483 -0.38566 -0.13004 -0.38357 -0.12067 -0.39816 C -0.11615 -0.40487 -0.11112 -0.41089 -0.10626 -0.41714 C -0.10574 -0.41992 -0.10591 -0.42316 -0.10469 -0.4257 C -0.10105 -0.43265 -0.09671 -0.4389 -0.09202 -0.44468 C -0.08976 -0.44746 -0.08664 -0.44885 -0.08403 -0.45093 C -0.08091 -0.45371 -0.07778 -0.45672 -0.07466 -0.4595 C -0.07206 -0.46158 -0.06928 -0.46343 -0.06667 -0.46575 C -0.06077 -0.4713 -0.05504 -0.47732 -0.04914 -0.48265 C -0.04324 -0.4882 -0.02188 -0.50302 -0.02067 -0.50394 C -0.01598 -0.50695 -0.01129 -0.51019 -0.00643 -0.51251 C -0.00122 -0.51459 0.00416 -0.51529 0.00954 -0.51667 C 0.01371 -0.51945 0.0177 -0.52339 0.02222 -0.52501 C 0.04253 -0.53288 0.06353 -0.52825 0.08419 -0.52732 C 0.09496 -0.52246 0.0927 -0.52408 0.10312 -0.51667 C 0.1111 -0.51089 0.11892 -0.50626 0.12534 -0.49769 C 0.14426 -0.47246 0.11805 -0.50209 0.13975 -0.4764 C 0.14444 -0.47061 0.14704 -0.47061 0.15069 -0.46367 C 0.1526 -0.46042 0.15364 -0.45626 0.15555 -0.45302 C 0.17847 -0.41621 0.15711 -0.45765 0.17291 -0.4257 C 0.1736 -0.42269 0.17395 -0.41992 0.17465 -0.41714 C 0.17551 -0.41343 0.17673 -0.41019 0.17777 -0.40649 C 0.17829 -0.40441 0.17881 -0.40232 0.17933 -0.40024 C 0.18038 -0.39654 0.18159 -0.39329 0.18246 -0.38959 C 0.18315 -0.38681 0.1835 -0.38404 0.18402 -0.38103 C 0.1835 -0.35371 0.18419 -0.32593 0.18246 -0.29862 C 0.18211 -0.2926 0.17899 -0.28751 0.17777 -0.28172 C 0.17222 -0.25579 0.18211 -0.28288 0.16978 -0.25417 C 0.16926 -0.2514 0.1677 -0.24237 0.16666 -0.23936 C 0.16475 -0.23427 0.16215 -0.22964 0.16024 -0.22454 C 0.15381 -0.20718 0.16006 -0.21089 0.146 -0.18843 C 0.1434 -0.18427 0.14079 -0.17987 0.13801 -0.1757 C 0.13663 -0.17362 0.13472 -0.17177 0.13333 -0.16945 C 0.13211 -0.16737 0.13142 -0.16482 0.1302 -0.16297 C 0.12881 -0.16135 0.1269 -0.16042 0.12534 -0.1588 C 0.12326 -0.15672 0.121 -0.15487 0.11909 -0.15255 C 0.11735 -0.15047 0.11614 -0.14769 0.11423 -0.14607 C 0.10624 -0.13982 0.09774 -0.13797 0.08888 -0.13566 C 0.07031 -0.13704 0.05156 -0.13589 0.03333 -0.13982 C 0.03107 -0.14029 0.03194 -0.1463 0.0302 -0.14816 C 0.02638 -0.15209 0.02152 -0.15348 0.01753 -0.15672 C 0.00468 -0.16667 0.01683 -0.16042 0.00642 -0.16529 C 0.0026 -0.17154 -0.00087 -0.17825 -0.00469 -0.18427 C -0.00712 -0.18797 -0.01025 -0.19121 -0.01268 -0.19492 C -0.01598 -0.19954 -0.0191 -0.20464 -0.02223 -0.20973 C -0.02275 -0.21459 -0.0224 -0.21992 -0.02379 -0.22454 C -0.0257 -0.23056 -0.02935 -0.23566 -0.03178 -0.24144 C -0.04133 -0.26529 -0.02518 -0.23681 -0.04445 -0.26691 C -0.04567 -0.27362 -0.04688 -0.27894 -0.04758 -0.28589 C -0.04827 -0.29144 -0.04862 -0.29723 -0.04914 -0.30279 C -0.0481 -0.32478 -0.04983 -0.347 -0.04601 -0.36853 C -0.0448 -0.37524 -0.03837 -0.37802 -0.0349 -0.38334 C -0.03317 -0.38589 -0.03195 -0.38913 -0.03022 -0.39167 C -0.02501 -0.39908 -0.01962 -0.40579 -0.01424 -0.41297 L 0.00156 -0.43404 C 0.02951 -0.45001 0.00225 -0.43334 0.01753 -0.44468 C 0.02048 -0.447 0.02395 -0.44862 0.0269 -0.45093 C 0.03194 -0.45487 0.03593 -0.46066 0.04131 -0.46367 C 0.04982 -0.46853 0.05919 -0.47084 0.06822 -0.47431 C 0.10294 -0.48797 0.06944 -0.47593 0.09357 -0.48265 C 0.09791 -0.48404 0.10208 -0.48635 0.10642 -0.48704 C 0.12847 -0.49029 0.11579 -0.48867 0.14444 -0.49121 L 0.22534 -0.48704 C 0.22708 -0.48681 0.22847 -0.48542 0.2302 -0.48496 C 0.23385 -0.48334 0.23767 -0.48242 0.24131 -0.48056 C 0.24461 -0.47894 0.24756 -0.47663 0.25069 -0.47431 C 0.25555 -0.47084 0.26058 -0.46783 0.2651 -0.46367 C 0.26961 -0.45927 0.27343 -0.45371 0.27777 -0.44885 C 0.28367 -0.44237 0.28263 -0.44723 0.28732 -0.43612 C 0.28871 -0.43288 0.28923 -0.42894 0.29044 -0.4257 C 0.29183 -0.4213 0.29392 -0.41737 0.29513 -0.41297 C 0.29704 -0.40672 0.29826 -0.40024 0.29999 -0.39376 C 0.30086 -0.39029 0.30208 -0.38681 0.30312 -0.38334 C 0.30676 -0.33589 0.30485 -0.35487 0.30798 -0.32617 C 0.30728 -0.28311 0.30728 -0.24005 0.30624 -0.197 C 0.3059 -0.17732 0.3059 -0.18496 0.30156 -0.17154 C 0.29826 -0.16158 0.30156 -0.16853 0.29843 -0.15672 C 0.29704 -0.15163 0.29496 -0.147 0.29357 -0.14191 C 0.29288 -0.13913 0.2927 -0.13612 0.29201 -0.13334 C 0.29149 -0.13126 0.29097 -0.12917 0.29044 -0.12709 C 0.29149 -0.12223 0.2927 -0.11714 0.29357 -0.11228 C 0.29426 -0.1088 0.29444 -0.1051 0.29513 -0.10163 C 0.296 -0.09746 0.29843 -0.0889 0.29843 -0.0889 C 0.29999 -0.06436 0.29999 -0.07339 0.29999 -0.06135 L 0.29999 -0.06135 " pathEditMode="relative" ptsTypes="AAAAAAAAAAAAAAAAAAAAAAAAAAAAAAAAAAAAAAAAAAAAAAAAAAAA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8" y="635059"/>
            <a:ext cx="7547429" cy="5308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1496" y="5943417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Tw Cen MT" panose="020B0602020104020603" pitchFamily="34" charset="0"/>
              </a:rPr>
              <a:t>La table </a:t>
            </a:r>
            <a:r>
              <a:rPr lang="en-GB" sz="4400" dirty="0" err="1" smtClean="0">
                <a:latin typeface="Tw Cen MT" panose="020B0602020104020603" pitchFamily="34" charset="0"/>
              </a:rPr>
              <a:t>renversa</a:t>
            </a:r>
            <a:r>
              <a:rPr lang="en-GB" sz="4400" b="1" dirty="0" smtClean="0">
                <a:latin typeface="Tw Cen MT" panose="020B0602020104020603" pitchFamily="34" charset="0"/>
              </a:rPr>
              <a:t> la </a:t>
            </a:r>
            <a:r>
              <a:rPr lang="en-GB" sz="4400" b="1" dirty="0" err="1" smtClean="0">
                <a:latin typeface="Tw Cen MT" panose="020B0602020104020603" pitchFamily="34" charset="0"/>
              </a:rPr>
              <a:t>chambre</a:t>
            </a:r>
            <a:r>
              <a:rPr lang="en-GB" sz="4400" b="1" dirty="0" smtClean="0">
                <a:latin typeface="Tw Cen MT" panose="020B0602020104020603" pitchFamily="34" charset="0"/>
              </a:rPr>
              <a:t>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2787" y="635059"/>
            <a:ext cx="7547429" cy="5308358"/>
          </a:xfrm>
          <a:prstGeom prst="rect">
            <a:avLst/>
          </a:prstGeom>
        </p:spPr>
      </p:pic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238"/>
            <a:ext cx="4193361" cy="29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7 -0.05139 L -0.03767 -0.05139 C -0.03767 -0.05811 -0.03785 -0.06412 -0.03785 -0.07061 C -0.03802 -0.3625 -0.03715 -0.24954 -0.03802 -0.35672 C -0.03837 -0.47524 -0.03819 -0.41644 -0.03802 -0.64213 C -0.03802 -0.65255 -0.03785 -0.6544 -0.03785 -0.66297 C -0.03767 -0.6669 -0.03767 -0.67084 -0.03767 -0.67454 C -0.0375 -0.67963 -0.03732 -0.68449 -0.03732 -0.68959 C -0.03715 -0.69329 -0.03715 -0.69699 -0.03698 -0.70093 C -0.03698 -0.70348 -0.03698 -0.70602 -0.0368 -0.70834 C -0.0368 -0.71482 -0.0368 -0.7213 -0.03663 -0.72755 C -0.03646 -0.73149 -0.03628 -0.73496 -0.03628 -0.73889 C -0.03611 -0.7463 -0.03611 -0.7507 -0.03576 -0.75764 C -0.03576 -0.76042 -0.03559 -0.76274 -0.03542 -0.76551 C -0.03542 -0.7676 -0.03524 -0.77037 -0.03524 -0.77292 C -0.03507 -0.77547 -0.03507 -0.78496 -0.03489 -0.78797 C -0.03472 -0.79213 -0.03437 -0.79931 -0.03437 -0.79908 C -0.0342 -0.80926 -0.03437 -0.80116 -0.03385 -0.81088 C -0.03351 -0.81667 -0.03333 -0.825 -0.03281 -0.82778 L -0.03246 -0.82987 C -0.03229 -0.83172 -0.03212 -0.83311 -0.03194 -0.83542 C -0.0316 -0.84352 -0.03229 -0.83959 -0.03142 -0.84491 C -0.03142 -0.84584 -0.03125 -0.84607 -0.03107 -0.84676 C -0.02986 -0.85324 -0.03038 -0.85324 -0.0283 -0.8544 L -0.02517 -0.85649 C -0.0243 -0.85602 -0.02083 -0.85834 -0.0191 -0.85232 C -0.01892 -0.85209 -0.01875 -0.85116 -0.01875 -0.85047 C -0.01753 -0.84584 -0.01875 -0.85139 -0.01771 -0.84676 C -0.01667 -0.83588 -0.01805 -0.84885 -0.01701 -0.84098 C -0.01684 -0.84005 -0.01667 -0.83843 -0.01667 -0.83727 C -0.01562 -0.83102 -0.01597 -0.83658 -0.01528 -0.82987 C -0.01458 -0.82338 -0.01371 -0.81482 -0.01285 -0.80903 C -0.01267 -0.80695 -0.01232 -0.8051 -0.01198 -0.80301 C -0.0118 -0.80255 -0.0118 -0.80232 -0.01163 -0.80116 C -0.01128 -0.79838 -0.01076 -0.79514 -0.01042 -0.7919 C -0.01024 -0.78936 -0.00989 -0.78635 -0.00972 -0.78426 C -0.00937 -0.78241 -0.0092 -0.78195 -0.00885 -0.78056 C -0.00798 -0.77547 -0.00798 -0.77477 -0.00746 -0.76922 C -0.0066 -0.74954 -0.00694 -0.75764 -0.00625 -0.74445 C -0.00625 -0.7419 -0.00625 -0.73936 -0.00607 -0.73681 C -0.00607 -0.73473 -0.0059 -0.73334 -0.0059 -0.73125 C -0.00573 -0.72616 -0.00573 -0.72107 -0.00555 -0.71621 C -0.00555 -0.71297 -0.00555 -0.70973 -0.00538 -0.70649 C -0.00538 -0.70209 -0.00521 -0.69792 -0.00503 -0.69329 C -0.00486 -0.68334 -0.00451 -0.67315 -0.00434 -0.66297 C -0.00417 -0.66112 -0.00417 -0.65903 -0.00417 -0.65718 C -0.00364 -0.63635 -0.00417 -0.66042 -0.00364 -0.63658 C -0.0033 -0.60579 -0.00382 -0.64306 -0.00295 -0.60625 C -0.00278 -0.6 -0.00278 -0.59375 -0.00278 -0.58727 C -0.0026 -0.58149 -0.00243 -0.57593 -0.00226 -0.57014 C -0.00226 -0.56644 -0.00226 -0.5625 -0.00226 -0.5588 C -0.00208 -0.55649 -0.00208 -0.55394 -0.00208 -0.55116 C -0.00191 -0.54375 -0.00191 -0.53612 -0.00173 -0.52871 C -0.00173 -0.52593 -0.00173 -0.52338 -0.00173 -0.52084 C -0.00139 -0.5044 -0.00173 -0.51505 -0.00139 -0.50394 C -0.00139 -0.49561 -0.00139 -0.48727 -0.00121 -0.4794 C -0.00121 -0.47593 -0.00121 -0.47338 -0.00121 -0.46991 C -0.00104 -0.46412 -0.00121 -0.45093 -0.00087 -0.44352 C -0.00087 -0.44167 -0.00069 -0.43982 -0.00069 -0.43797 C -0.00052 -0.42848 -0.00052 -0.41899 -0.00052 -0.40996 C -0.00052 -0.40649 -0.00035 -0.40348 -0.00035 -0.40024 C -0.00017 -0.38681 -0.00017 -0.38727 -0.00017 -0.37176 C 0.00018 -0.20278 -1.38889E-6 -0.32616 -1.38889E-6 -0.00024 L -1.38889E-6 4.07407E-6 " pathEditMode="relative" rAng="0" ptsTypes="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3768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8" y="635059"/>
            <a:ext cx="7547429" cy="5308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7" y="2524665"/>
            <a:ext cx="4276362" cy="3549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2788" y="5943417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Tw Cen MT" panose="020B0602020104020603" pitchFamily="34" charset="0"/>
              </a:rPr>
              <a:t>La </a:t>
            </a:r>
            <a:r>
              <a:rPr lang="en-GB" sz="4400" b="1" dirty="0" err="1" smtClean="0">
                <a:latin typeface="Tw Cen MT" panose="020B0602020104020603" pitchFamily="34" charset="0"/>
              </a:rPr>
              <a:t>chambre</a:t>
            </a:r>
            <a:r>
              <a:rPr lang="en-GB" sz="4400" b="1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renversa</a:t>
            </a:r>
            <a:r>
              <a:rPr lang="en-GB" sz="4400" b="1" dirty="0" smtClean="0">
                <a:latin typeface="Tw Cen MT" panose="020B0602020104020603" pitchFamily="34" charset="0"/>
              </a:rPr>
              <a:t> </a:t>
            </a:r>
            <a:r>
              <a:rPr lang="en-GB" sz="4400" b="1" dirty="0" err="1" smtClean="0">
                <a:latin typeface="Tw Cen MT" panose="020B0602020104020603" pitchFamily="34" charset="0"/>
              </a:rPr>
              <a:t>l’escalier</a:t>
            </a:r>
            <a:r>
              <a:rPr lang="en-GB" sz="4400" b="1" dirty="0">
                <a:latin typeface="Tw Cen MT" panose="020B0602020104020603" pitchFamily="34" charset="0"/>
              </a:rPr>
              <a:t>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0915" y="2518390"/>
            <a:ext cx="3743199" cy="310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27 -0.08403 L -0.09427 -0.08379 C -0.09983 -0.08727 -0.10417 -0.08889 -0.1092 -0.09491 C -0.11632 -0.10324 -0.10851 -0.09861 -0.11667 -0.10208 C -0.11927 -0.10741 -0.12136 -0.11389 -0.12413 -0.11829 C -0.125 -0.11944 -0.12587 -0.1206 -0.12674 -0.12176 C -0.12813 -0.12454 -0.12934 -0.12824 -0.13091 -0.13102 C -0.13473 -0.1368 -0.13872 -0.14166 -0.14254 -0.14699 C -0.14341 -0.14815 -0.14445 -0.1493 -0.14497 -0.15069 C -0.14601 -0.15254 -0.14653 -0.15486 -0.14757 -0.15602 C -0.14827 -0.15717 -0.14913 -0.15717 -0.15 -0.15787 C -0.15174 -0.16204 -0.1533 -0.16643 -0.15504 -0.1706 C -0.15625 -0.17338 -0.16268 -0.18194 -0.16337 -0.1831 C -0.16736 -0.20069 -0.16198 -0.18032 -0.16841 -0.19583 C -0.17413 -0.20995 -0.16736 -0.20092 -0.17413 -0.20833 L -0.17848 -0.22639 C -0.179 -0.22893 -0.17952 -0.23148 -0.18004 -0.23356 C -0.18125 -0.23727 -0.18229 -0.24097 -0.18351 -0.24444 C -0.1842 -0.24676 -0.18525 -0.24907 -0.18594 -0.25162 C -0.18663 -0.25463 -0.18681 -0.25787 -0.18768 -0.26088 C -0.18837 -0.26389 -0.18941 -0.26643 -0.19011 -0.26991 C -0.19184 -0.27731 -0.19254 -0.28356 -0.19341 -0.29143 C -0.19375 -0.29444 -0.19393 -0.29722 -0.19427 -0.30046 C -0.19549 -0.30972 -0.1967 -0.31504 -0.19827 -0.32384 C -0.19792 -0.35579 -0.19757 -0.38773 -0.1967 -0.41944 C -0.1967 -0.42199 -0.19636 -0.42454 -0.19601 -0.42662 C -0.19549 -0.42986 -0.19479 -0.43264 -0.19427 -0.43565 C -0.19254 -0.44676 -0.19323 -0.44676 -0.19098 -0.45555 C -0.1849 -0.47754 -0.19063 -0.45648 -0.1842 -0.47361 C -0.17448 -0.5 -0.18907 -0.46666 -0.17518 -0.49699 C -0.17344 -0.50069 -0.17153 -0.50579 -0.16927 -0.50787 C -0.16754 -0.50949 -0.16598 -0.51018 -0.16424 -0.51157 C -0.1625 -0.51458 -0.16111 -0.51805 -0.1592 -0.5206 C -0.15834 -0.52153 -0.15122 -0.52407 -0.15087 -0.52407 C -0.13663 -0.53426 -0.14236 -0.53102 -0.11007 -0.52407 C -0.10816 -0.52361 -0.10695 -0.51875 -0.10504 -0.5169 C -0.10226 -0.51435 -0.09948 -0.51319 -0.0967 -0.51157 C -0.08959 -0.50116 -0.09861 -0.51366 -0.09167 -0.50625 C -0.08959 -0.50393 -0.08768 -0.50139 -0.08577 -0.49884 C -0.08212 -0.49375 -0.075 -0.48264 -0.075 -0.48241 C -0.07431 -0.48102 -0.07379 -0.47916 -0.07327 -0.47731 C -0.07257 -0.475 -0.0724 -0.47199 -0.0717 -0.47014 C -0.06528 -0.45602 -0.06788 -0.47014 -0.0625 -0.4537 C -0.06077 -0.44861 -0.05973 -0.44282 -0.05834 -0.43727 C -0.0533 -0.41898 -0.06163 -0.45393 -0.05417 -0.41944 C -0.05278 -0.41342 -0.05087 -0.40787 -0.05 -0.40139 C -0.04948 -0.39768 -0.04723 -0.38264 -0.0467 -0.37639 C -0.04427 -0.35 -0.04775 -0.3831 -0.0441 -0.35116 C -0.04375 -0.3456 -0.04323 -0.34028 -0.04323 -0.33472 C -0.04323 -0.29977 -0.04358 -0.26504 -0.0441 -0.23009 C -0.04427 -0.22523 -0.04636 -0.22083 -0.0474 -0.21736 C -0.04931 -0.21157 -0.04879 -0.21157 -0.05157 -0.20648 C -0.05243 -0.20532 -0.0533 -0.20393 -0.05417 -0.20301 C -0.05538 -0.20185 -0.05695 -0.20185 -0.05834 -0.20116 C -0.05955 -0.2 -0.06042 -0.19861 -0.06163 -0.19745 C -0.06441 -0.19537 -0.06927 -0.19467 -0.0717 -0.19398 C -0.07587 -0.19467 -0.08004 -0.19444 -0.0842 -0.19583 C -0.08507 -0.19606 -0.08594 -0.19768 -0.08663 -0.1993 C -0.09115 -0.21065 -0.08889 -0.20764 -0.09167 -0.21736 C -0.09236 -0.22014 -0.09341 -0.22222 -0.09427 -0.22454 C -0.09618 -0.24143 -0.09341 -0.22083 -0.09757 -0.24097 C -0.09809 -0.24444 -0.09861 -0.25393 -0.09913 -0.25717 C -0.09983 -0.26134 -0.1007 -0.26574 -0.10174 -0.26991 C -0.10226 -0.27199 -0.10295 -0.27454 -0.1033 -0.27708 C -0.10417 -0.28171 -0.10556 -0.29282 -0.10591 -0.29861 C -0.10625 -0.30463 -0.10625 -0.31065 -0.10677 -0.31666 C -0.10695 -0.32153 -0.10782 -0.32801 -0.10834 -0.33287 C -0.10973 -0.38912 -0.11007 -0.39213 -0.10834 -0.46829 C -0.10834 -0.47153 -0.10712 -0.47407 -0.10677 -0.47731 C -0.10625 -0.48009 -0.10643 -0.48333 -0.10591 -0.48634 C -0.1033 -0.49815 -0.1007 -0.4993 -0.0967 -0.50972 C -0.09532 -0.51319 -0.09393 -0.51713 -0.09236 -0.5206 C -0.08993 -0.52616 -0.08889 -0.52592 -0.08577 -0.52963 C -0.06198 -0.55856 -0.08334 -0.53565 -0.0724 -0.54398 C -0.06875 -0.54653 -0.06545 -0.55092 -0.06163 -0.55301 C -0.06042 -0.5537 -0.05955 -0.55393 -0.05834 -0.55486 C -0.05747 -0.55532 -0.05677 -0.55648 -0.05573 -0.55671 C -0.05174 -0.55741 -0.0474 -0.55764 -0.04323 -0.55833 C -0.0257 -0.57361 -0.0382 -0.56435 0.00503 -0.55671 C 0.00729 -0.55625 0.00955 -0.55486 0.0118 -0.55301 C 0.01909 -0.54676 0.02621 -0.53981 0.0335 -0.5331 C 0.03541 -0.53148 0.03732 -0.52986 0.03923 -0.52778 C 0.04045 -0.52662 0.04149 -0.52523 0.04271 -0.52407 C 0.04409 -0.52291 0.04548 -0.52222 0.04687 -0.5206 C 0.05069 -0.51551 0.05399 -0.50949 0.05764 -0.5044 C 0.06198 -0.49791 0.06736 -0.49421 0.071 -0.48634 C 0.0743 -0.47916 0.07847 -0.4706 0.0809 -0.46273 C 0.08316 -0.45625 0.08507 -0.44259 0.08593 -0.43565 C 0.08906 -0.41435 0.08854 -0.41666 0.09027 -0.39421 C 0.08993 -0.36898 0.09027 -0.34375 0.08941 -0.31852 C 0.08906 -0.31111 0.08767 -0.30416 0.0868 -0.29676 C 0.08524 -0.28217 0.08541 -0.27847 0.08281 -0.26435 C 0.08125 -0.25625 0.07916 -0.24884 0.07777 -0.24097 C 0.07534 -0.22893 0.0743 -0.21551 0.071 -0.20486 C 0.07048 -0.20301 0.06979 -0.20116 0.06927 -0.1993 C 0.0684 -0.19537 0.06805 -0.19074 0.06684 -0.18657 C 0.0658 -0.1831 0.06389 -0.18102 0.06267 -0.17778 C 0.06076 -0.17315 0.05955 -0.16805 0.05764 -0.16319 C 0.05503 -0.15625 0.04896 -0.14606 0.046 -0.14352 C 0.04375 -0.1412 0.04097 -0.14236 0.03854 -0.14166 C 0.03524 -0.14213 0.01805 -0.1419 0.01093 -0.14884 C 0.00955 -0.15023 0.00868 -0.15231 0.00764 -0.1544 C 0.0059 -0.15717 0.00434 -0.16065 0.0026 -0.16319 C 0.00156 -0.16481 0.00034 -0.16597 -0.0007 -0.1669 C -0.00139 -0.16875 -0.00191 -0.1706 -0.00243 -0.17222 C -0.00729 -0.19143 -0.00295 -0.17639 -0.0066 -0.18866 C -0.00851 -0.21366 -0.00573 -0.18611 -0.0099 -0.20833 C -0.01042 -0.21134 -0.01042 -0.21458 -0.01077 -0.21736 C -0.01129 -0.22153 -0.01181 -0.22592 -0.0125 -0.23009 C -0.01163 -0.25949 -0.01129 -0.28912 -0.0099 -0.31852 C -0.00938 -0.33287 -0.00764 -0.32824 -0.00486 -0.33634 C -0.00417 -0.33866 -0.004 -0.34143 -0.00313 -0.34375 C -0.00174 -0.34768 3.05556E-6 -0.35139 0.00173 -0.35463 C 0.00277 -0.35625 0.00399 -0.35694 0.00503 -0.3581 C 0.01198 -0.36504 0.00989 -0.36296 0.01753 -0.36713 C 0.03437 -0.36643 0.05104 -0.36666 0.06771 -0.36551 C 0.07239 -0.36481 0.08142 -0.35903 0.08593 -0.35625 C 0.10868 -0.325 0.09045 -0.35139 0.10191 -0.33287 C 0.10382 -0.32986 0.1059 -0.32708 0.10781 -0.32384 C 0.11093 -0.31829 0.11284 -0.31157 0.11527 -0.30416 C 0.11614 -0.30116 0.11701 -0.29815 0.11771 -0.29514 C 0.11979 -0.28518 0.1217 -0.27083 0.12274 -0.26088 C 0.12309 -0.25717 0.12309 -0.25347 0.12361 -0.25 C 0.12396 -0.24583 0.12465 -0.24143 0.12517 -0.23727 C 0.12639 -0.2169 0.12795 -0.19653 0.12864 -0.17592 C 0.12951 -0.14467 0.12899 -0.15903 0.13021 -0.13264 C 0.13055 -0.09954 0.13055 -0.06643 0.13107 -0.03333 C 0.13107 -0.03148 0.13159 -0.02986 0.13194 -0.02801 C 0.13212 -0.02569 0.13264 -0.02338 0.13281 -0.0206 C 0.13298 -0.01435 0.13281 -0.00764 0.13281 -0.00069 L 0.13281 -0.00046 L 0.13541 -0.03889 " pathEditMode="relative" rAng="0" ptsTypes="AAAAAAAAAAAAAAAAAAAAAAAAAAAAAAAAAAA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199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Tw Cen MT" panose="020B0602020104020603" pitchFamily="34" charset="0"/>
              </a:rPr>
              <a:t>Dans</a:t>
            </a:r>
            <a:r>
              <a:rPr lang="en-GB" dirty="0" smtClean="0">
                <a:latin typeface="Tw Cen MT" panose="020B0602020104020603" pitchFamily="34" charset="0"/>
              </a:rPr>
              <a:t> Paris</a:t>
            </a:r>
            <a:endParaRPr lang="en-GB" dirty="0">
              <a:latin typeface="Tw Cen MT" panose="020B0602020104020603" pitchFamily="34" charset="0"/>
            </a:endParaRPr>
          </a:p>
        </p:txBody>
      </p:sp>
      <p:pic>
        <p:nvPicPr>
          <p:cNvPr id="4" name="DANS PARIS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7283" end="5276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088" y="1825625"/>
            <a:ext cx="7742237" cy="4351338"/>
          </a:xfrm>
        </p:spPr>
      </p:pic>
    </p:spTree>
    <p:extLst>
      <p:ext uri="{BB962C8B-B14F-4D97-AF65-F5344CB8AC3E}">
        <p14:creationId xmlns:p14="http://schemas.microsoft.com/office/powerpoint/2010/main" val="36332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96" y="1107886"/>
            <a:ext cx="6123618" cy="403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667" y="5952203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latin typeface="Tw Cen MT" panose="020B0602020104020603" pitchFamily="34" charset="0"/>
              </a:rPr>
              <a:t>L’escalier</a:t>
            </a:r>
            <a:r>
              <a:rPr lang="en-GB" sz="4400" b="1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renversa</a:t>
            </a:r>
            <a:r>
              <a:rPr lang="en-GB" sz="4400" b="1" dirty="0" smtClean="0">
                <a:latin typeface="Tw Cen MT" panose="020B0602020104020603" pitchFamily="34" charset="0"/>
              </a:rPr>
              <a:t> la </a:t>
            </a:r>
            <a:r>
              <a:rPr lang="en-GB" sz="4400" b="1" dirty="0" err="1" smtClean="0">
                <a:latin typeface="Tw Cen MT" panose="020B0602020104020603" pitchFamily="34" charset="0"/>
              </a:rPr>
              <a:t>maison</a:t>
            </a:r>
            <a:r>
              <a:rPr lang="en-GB" sz="4400" b="1" dirty="0" smtClean="0">
                <a:latin typeface="Tw Cen MT" panose="020B0602020104020603" pitchFamily="34" charset="0"/>
              </a:rPr>
              <a:t>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0" y="2626069"/>
            <a:ext cx="3743199" cy="3106855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1628">
            <a:off x="2142266" y="1393422"/>
            <a:ext cx="6123618" cy="403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8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03" y="1266262"/>
            <a:ext cx="7090440" cy="4803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1496" y="5943417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Tw Cen MT" panose="020B0602020104020603" pitchFamily="34" charset="0"/>
              </a:rPr>
              <a:t>La </a:t>
            </a:r>
            <a:r>
              <a:rPr lang="en-GB" sz="4400" b="1" dirty="0" err="1" smtClean="0">
                <a:latin typeface="Tw Cen MT" panose="020B0602020104020603" pitchFamily="34" charset="0"/>
              </a:rPr>
              <a:t>maison</a:t>
            </a:r>
            <a:r>
              <a:rPr lang="en-GB" sz="4400" b="1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renversa</a:t>
            </a:r>
            <a:r>
              <a:rPr lang="en-GB" sz="4400" b="1" dirty="0" smtClean="0">
                <a:latin typeface="Tw Cen MT" panose="020B0602020104020603" pitchFamily="34" charset="0"/>
              </a:rPr>
              <a:t> la rue.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7903" y="1266261"/>
            <a:ext cx="7090440" cy="4803773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3" y="2297968"/>
            <a:ext cx="6123618" cy="403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5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03" y="1266262"/>
            <a:ext cx="7090440" cy="4803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43" y="0"/>
            <a:ext cx="3561700" cy="4764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7903" y="6019543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Tw Cen MT" panose="020B0602020104020603" pitchFamily="34" charset="0"/>
              </a:rPr>
              <a:t>La rue </a:t>
            </a:r>
            <a:r>
              <a:rPr lang="en-GB" sz="4400" dirty="0" err="1" smtClean="0">
                <a:latin typeface="Tw Cen MT" panose="020B0602020104020603" pitchFamily="34" charset="0"/>
              </a:rPr>
              <a:t>renversa</a:t>
            </a:r>
            <a:r>
              <a:rPr lang="en-GB" sz="4400" b="1" dirty="0" smtClean="0">
                <a:latin typeface="Tw Cen MT" panose="020B0602020104020603" pitchFamily="34" charset="0"/>
              </a:rPr>
              <a:t> la </a:t>
            </a:r>
            <a:r>
              <a:rPr lang="en-GB" sz="4400" b="1" dirty="0" err="1" smtClean="0">
                <a:latin typeface="Tw Cen MT" panose="020B0602020104020603" pitchFamily="34" charset="0"/>
              </a:rPr>
              <a:t>ville</a:t>
            </a:r>
            <a:r>
              <a:rPr lang="en-GB" sz="4400" b="1" dirty="0" smtClean="0">
                <a:latin typeface="Tw Cen MT" panose="020B0602020104020603" pitchFamily="34" charset="0"/>
              </a:rPr>
              <a:t> de Paris.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31843" y="152400"/>
            <a:ext cx="3561700" cy="47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458" y="424159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latin typeface="Tw Cen MT" panose="020B0602020104020603" pitchFamily="34" charset="0"/>
              </a:rPr>
              <a:t>Dans Paris il y a une rue;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Dans cette rue il y a une maison; 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Dans cette maison il y a un escalier;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Dans cet escalier il y a une chambre;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Dans cette chambre il y a une table;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Sur cette table il y a </a:t>
            </a:r>
            <a:r>
              <a:rPr lang="fr-FR" sz="2000" dirty="0" err="1" smtClean="0">
                <a:latin typeface="Tw Cen MT" panose="020B0602020104020603" pitchFamily="34" charset="0"/>
              </a:rPr>
              <a:t>a</a:t>
            </a:r>
            <a:r>
              <a:rPr lang="fr-FR" sz="2000" dirty="0" smtClean="0">
                <a:latin typeface="Tw Cen MT" panose="020B0602020104020603" pitchFamily="34" charset="0"/>
              </a:rPr>
              <a:t> un tapis;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Sur ce tapis il y a une cage;</a:t>
            </a:r>
          </a:p>
          <a:p>
            <a:r>
              <a:rPr lang="fr-FR" sz="2000" dirty="0" smtClean="0">
                <a:latin typeface="Tw Cen MT" panose="020B0602020104020603" pitchFamily="34" charset="0"/>
              </a:rPr>
              <a:t>Dans cette cage il y a un nid;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Dans ce nid il y a un œuf,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Dans cet œuf il y a un oiseau.</a:t>
            </a:r>
          </a:p>
          <a:p>
            <a:r>
              <a:rPr lang="fr-FR" sz="2000" dirty="0" smtClean="0">
                <a:latin typeface="Tw Cen MT" panose="020B0602020104020603" pitchFamily="34" charset="0"/>
              </a:rPr>
              <a:t>L'oiseau renversa l'œuf;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L'œuf renversa le nid;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Le nid renversa la cage;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La cage renversa le tapis;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Le tapis renversa la table;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La table renversa la chambre;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La chambre renversa l'escalier;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L'escalier renversa la maison; 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la maison renversa la rue;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la rue renversa la ville de Paris.</a:t>
            </a:r>
            <a:endParaRPr lang="fr-FR" sz="2000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2458" y="54097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smtClean="0">
                <a:latin typeface="Tw Cen MT" panose="020B0602020104020603" pitchFamily="34" charset="0"/>
              </a:rPr>
              <a:t> - </a:t>
            </a:r>
            <a:r>
              <a:rPr lang="en-GB" sz="3200" dirty="0" err="1" smtClean="0">
                <a:latin typeface="Tw Cen MT" panose="020B0602020104020603" pitchFamily="34" charset="0"/>
              </a:rPr>
              <a:t>d</a:t>
            </a:r>
            <a:r>
              <a:rPr lang="en-GB" sz="3200" dirty="0" err="1" smtClean="0">
                <a:latin typeface="Tw Cen MT" panose="020B0602020104020603" pitchFamily="34" charset="0"/>
              </a:rPr>
              <a:t>ans</a:t>
            </a:r>
            <a:endParaRPr lang="en-GB" sz="3200" dirty="0" smtClean="0">
              <a:latin typeface="Tw Cen MT" panose="020B0602020104020603" pitchFamily="34" charset="0"/>
            </a:endParaRPr>
          </a:p>
          <a:p>
            <a:r>
              <a:rPr lang="en-GB" sz="3200" dirty="0" smtClean="0">
                <a:latin typeface="Tw Cen MT" panose="020B0602020104020603" pitchFamily="34" charset="0"/>
              </a:rPr>
              <a:t> - </a:t>
            </a:r>
            <a:r>
              <a:rPr lang="en-GB" sz="3200" dirty="0" err="1" smtClean="0">
                <a:latin typeface="Tw Cen MT" panose="020B0602020104020603" pitchFamily="34" charset="0"/>
              </a:rPr>
              <a:t>il</a:t>
            </a:r>
            <a:r>
              <a:rPr lang="en-GB" sz="3200" dirty="0" smtClean="0">
                <a:latin typeface="Tw Cen MT" panose="020B0602020104020603" pitchFamily="34" charset="0"/>
              </a:rPr>
              <a:t> y a</a:t>
            </a:r>
          </a:p>
          <a:p>
            <a:r>
              <a:rPr lang="en-GB" sz="3200" dirty="0" smtClean="0">
                <a:latin typeface="Tw Cen MT" panose="020B0602020104020603" pitchFamily="34" charset="0"/>
              </a:rPr>
              <a:t> - </a:t>
            </a:r>
            <a:r>
              <a:rPr lang="en-GB" sz="3200" dirty="0" err="1" smtClean="0">
                <a:latin typeface="Tw Cen MT" panose="020B0602020104020603" pitchFamily="34" charset="0"/>
              </a:rPr>
              <a:t>ce</a:t>
            </a:r>
            <a:r>
              <a:rPr lang="en-GB" sz="3200" dirty="0" smtClean="0">
                <a:latin typeface="Tw Cen MT" panose="020B0602020104020603" pitchFamily="34" charset="0"/>
              </a:rPr>
              <a:t>/</a:t>
            </a:r>
            <a:r>
              <a:rPr lang="en-GB" sz="3200" dirty="0" err="1" smtClean="0">
                <a:latin typeface="Tw Cen MT" panose="020B0602020104020603" pitchFamily="34" charset="0"/>
              </a:rPr>
              <a:t>cet</a:t>
            </a:r>
            <a:r>
              <a:rPr lang="en-GB" sz="3200" dirty="0" smtClean="0">
                <a:latin typeface="Tw Cen MT" panose="020B0602020104020603" pitchFamily="34" charset="0"/>
              </a:rPr>
              <a:t>/</a:t>
            </a:r>
            <a:r>
              <a:rPr lang="en-GB" sz="3200" dirty="0" err="1" smtClean="0">
                <a:latin typeface="Tw Cen MT" panose="020B0602020104020603" pitchFamily="34" charset="0"/>
              </a:rPr>
              <a:t>cette</a:t>
            </a:r>
            <a:endParaRPr lang="en-GB" sz="3200" dirty="0" smtClean="0">
              <a:latin typeface="Tw Cen MT" panose="020B0602020104020603" pitchFamily="34" charset="0"/>
            </a:endParaRPr>
          </a:p>
          <a:p>
            <a:r>
              <a:rPr lang="en-GB" sz="3200" dirty="0" smtClean="0">
                <a:latin typeface="Tw Cen MT" panose="020B0602020104020603" pitchFamily="34" charset="0"/>
              </a:rPr>
              <a:t> - </a:t>
            </a:r>
            <a:r>
              <a:rPr lang="en-GB" sz="3200" dirty="0" err="1" smtClean="0">
                <a:latin typeface="Tw Cen MT" panose="020B0602020104020603" pitchFamily="34" charset="0"/>
              </a:rPr>
              <a:t>renversa</a:t>
            </a:r>
            <a:endParaRPr lang="en-GB" sz="3200" dirty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2858" y="17759"/>
            <a:ext cx="561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w Cen MT" panose="020B0602020104020603" pitchFamily="34" charset="0"/>
              </a:rPr>
              <a:t>What do these key words mean?</a:t>
            </a:r>
            <a:endParaRPr lang="en-GB" sz="2800" b="1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3027" y="425064"/>
            <a:ext cx="214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in</a:t>
            </a:r>
            <a:endParaRPr lang="en-GB" sz="3600" b="1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3028" y="951329"/>
            <a:ext cx="272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there is/are</a:t>
            </a:r>
            <a:endParaRPr lang="en-GB" sz="3600" b="1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4058" y="1454039"/>
            <a:ext cx="214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this</a:t>
            </a:r>
            <a:endParaRPr lang="en-GB" sz="3600" b="1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0915" y="2018110"/>
            <a:ext cx="214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knocked over</a:t>
            </a:r>
            <a:endParaRPr lang="en-GB" sz="3600" b="1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458" y="424159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latin typeface="Tw Cen MT" panose="020B0602020104020603" pitchFamily="34" charset="0"/>
              </a:rPr>
              <a:t>Dans Paris il y 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une rue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Dans cette rue il y 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une maison</a:t>
            </a:r>
            <a:r>
              <a:rPr lang="fr-FR" sz="2000" dirty="0" smtClean="0">
                <a:latin typeface="Tw Cen MT" panose="020B0602020104020603" pitchFamily="34" charset="0"/>
              </a:rPr>
              <a:t>; 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Dans cette maison il y 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un escalier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Dans cet escalier il y 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une chambre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Dans cette chambre il y 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une table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Sur cette table il y a </a:t>
            </a:r>
            <a:r>
              <a:rPr lang="fr-FR" sz="2000" dirty="0" err="1" smtClean="0">
                <a:latin typeface="Tw Cen MT" panose="020B0602020104020603" pitchFamily="34" charset="0"/>
              </a:rPr>
              <a:t>a</a:t>
            </a:r>
            <a:r>
              <a:rPr lang="fr-FR" sz="2000" dirty="0" smtClean="0">
                <a:latin typeface="Tw Cen MT" panose="020B0602020104020603" pitchFamily="34" charset="0"/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un tapis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Sur ce tapis il y 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une cage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</a:p>
          <a:p>
            <a:r>
              <a:rPr lang="fr-FR" sz="2000" dirty="0" smtClean="0">
                <a:latin typeface="Tw Cen MT" panose="020B0602020104020603" pitchFamily="34" charset="0"/>
              </a:rPr>
              <a:t>Dans cette cage il y 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un nid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Dans ce nid il y 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un œuf</a:t>
            </a:r>
            <a:r>
              <a:rPr lang="fr-FR" sz="2000" dirty="0" smtClean="0">
                <a:latin typeface="Tw Cen MT" panose="020B0602020104020603" pitchFamily="34" charset="0"/>
              </a:rPr>
              <a:t>,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Dans cet œuf il y 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un oiseau</a:t>
            </a:r>
            <a:r>
              <a:rPr lang="fr-FR" sz="2000" dirty="0" smtClean="0">
                <a:latin typeface="Tw Cen MT" panose="020B0602020104020603" pitchFamily="34" charset="0"/>
              </a:rPr>
              <a:t>.</a:t>
            </a:r>
          </a:p>
          <a:p>
            <a:r>
              <a:rPr lang="fr-FR" sz="2000" dirty="0" smtClean="0">
                <a:latin typeface="Tw Cen MT" panose="020B0602020104020603" pitchFamily="34" charset="0"/>
              </a:rPr>
              <a:t>L'oiseau renversa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 l'œuf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L'œuf renversa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le nid;</a:t>
            </a:r>
            <a:r>
              <a:rPr lang="fr-FR" sz="2000" dirty="0" smtClean="0">
                <a:latin typeface="Tw Cen MT" panose="020B0602020104020603" pitchFamily="34" charset="0"/>
              </a:rPr>
              <a:t/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Le nid renversa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la cage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La cage renversa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le tapis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Le tapis renversa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la table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La table renversa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la chambre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La chambre renversa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l'escalier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L'escalier renversa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la maison</a:t>
            </a:r>
            <a:r>
              <a:rPr lang="fr-FR" sz="2000" dirty="0" smtClean="0">
                <a:latin typeface="Tw Cen MT" panose="020B0602020104020603" pitchFamily="34" charset="0"/>
              </a:rPr>
              <a:t>; 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la maison renversa </a:t>
            </a:r>
            <a:r>
              <a:rPr lang="fr-FR" sz="20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la rue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  <a:br>
              <a:rPr lang="fr-FR" sz="2000" dirty="0" smtClean="0">
                <a:latin typeface="Tw Cen MT" panose="020B0602020104020603" pitchFamily="34" charset="0"/>
              </a:rPr>
            </a:br>
            <a:r>
              <a:rPr lang="fr-FR" sz="2000" dirty="0" smtClean="0">
                <a:latin typeface="Tw Cen MT" panose="020B0602020104020603" pitchFamily="34" charset="0"/>
              </a:rPr>
              <a:t>la rue renversa la ville de Paris.</a:t>
            </a:r>
            <a:endParaRPr lang="fr-FR" sz="2000" dirty="0"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3544" y="162902"/>
            <a:ext cx="561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w Cen MT" panose="020B0602020104020603" pitchFamily="34" charset="0"/>
              </a:rPr>
              <a:t>What do these words mean? </a:t>
            </a:r>
            <a:endParaRPr lang="en-GB" sz="2800" b="1" dirty="0">
              <a:latin typeface="Tw Cen MT" panose="020B06020201040206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0230" y="654991"/>
            <a:ext cx="3987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w Cen MT" panose="020B0602020104020603" pitchFamily="34" charset="0"/>
              </a:rPr>
              <a:t>What type of words are they?</a:t>
            </a:r>
            <a:endParaRPr lang="en-GB" sz="2400" b="1" dirty="0"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2458" y="1147080"/>
            <a:ext cx="3698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w Cen MT" panose="020B0602020104020603" pitchFamily="34" charset="0"/>
              </a:rPr>
              <a:t>Do you know any of them?</a:t>
            </a:r>
            <a:endParaRPr lang="en-GB" sz="2400" b="1" dirty="0"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2458" y="1639169"/>
            <a:ext cx="3661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w Cen MT" panose="020B0602020104020603" pitchFamily="34" charset="0"/>
              </a:rPr>
              <a:t>Are any of them cognates?</a:t>
            </a:r>
            <a:endParaRPr lang="en-GB" sz="2400" b="1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2252" y="2217664"/>
            <a:ext cx="42262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latin typeface="Tw Cen MT" panose="020B0602020104020603" pitchFamily="34" charset="0"/>
              </a:rPr>
              <a:t>What is the difference between </a:t>
            </a:r>
            <a:br>
              <a:rPr lang="en-GB" sz="2400" b="1" dirty="0" smtClean="0">
                <a:latin typeface="Tw Cen MT" panose="020B0602020104020603" pitchFamily="34" charset="0"/>
              </a:rPr>
            </a:br>
            <a:r>
              <a:rPr lang="en-GB" sz="2400" b="1" dirty="0" smtClean="0">
                <a:latin typeface="Tw Cen MT" panose="020B0602020104020603" pitchFamily="34" charset="0"/>
              </a:rPr>
              <a:t>‘</a:t>
            </a:r>
            <a:r>
              <a:rPr lang="en-GB" sz="2400" b="1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une</a:t>
            </a:r>
            <a:r>
              <a:rPr lang="en-GB" sz="24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 rue</a:t>
            </a:r>
            <a:r>
              <a:rPr lang="en-GB" sz="2400" b="1" dirty="0" smtClean="0">
                <a:latin typeface="Tw Cen MT" panose="020B0602020104020603" pitchFamily="34" charset="0"/>
              </a:rPr>
              <a:t>’ and ‘</a:t>
            </a:r>
            <a:r>
              <a:rPr lang="en-GB" sz="24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la rue</a:t>
            </a:r>
            <a:r>
              <a:rPr lang="en-GB" sz="2400" b="1" dirty="0" smtClean="0">
                <a:latin typeface="Tw Cen MT" panose="020B0602020104020603" pitchFamily="34" charset="0"/>
              </a:rPr>
              <a:t>’?</a:t>
            </a:r>
            <a:endParaRPr lang="en-GB" sz="2400" b="1" dirty="0"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3988" y="3081517"/>
            <a:ext cx="34561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latin typeface="Tw Cen MT" panose="020B0602020104020603" pitchFamily="34" charset="0"/>
              </a:rPr>
              <a:t>What gender is ‘</a:t>
            </a:r>
            <a:r>
              <a:rPr lang="en-GB" sz="2400" b="1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escalier</a:t>
            </a:r>
            <a:r>
              <a:rPr lang="en-GB" sz="2400" b="1" dirty="0" smtClean="0">
                <a:latin typeface="Tw Cen MT" panose="020B0602020104020603" pitchFamily="34" charset="0"/>
              </a:rPr>
              <a:t>’?</a:t>
            </a:r>
            <a:br>
              <a:rPr lang="en-GB" sz="2400" b="1" dirty="0" smtClean="0">
                <a:latin typeface="Tw Cen MT" panose="020B0602020104020603" pitchFamily="34" charset="0"/>
              </a:rPr>
            </a:br>
            <a:r>
              <a:rPr lang="en-GB" sz="2400" b="1" dirty="0" smtClean="0">
                <a:latin typeface="Tw Cen MT" panose="020B0602020104020603" pitchFamily="34" charset="0"/>
              </a:rPr>
              <a:t>How do you know?</a:t>
            </a:r>
            <a:endParaRPr lang="en-GB" sz="24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4" y="206719"/>
            <a:ext cx="8937623" cy="6055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82" y="206719"/>
            <a:ext cx="2910206" cy="3893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6230" y="6088559"/>
            <a:ext cx="6125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Tw Cen MT" panose="020B0602020104020603" pitchFamily="34" charset="0"/>
              </a:rPr>
              <a:t>Dans</a:t>
            </a:r>
            <a:r>
              <a:rPr lang="en-GB" sz="4400" dirty="0" smtClean="0">
                <a:latin typeface="Tw Cen MT" panose="020B0602020104020603" pitchFamily="34" charset="0"/>
              </a:rPr>
              <a:t> Paris, </a:t>
            </a:r>
            <a:r>
              <a:rPr lang="en-GB" sz="4400" dirty="0" err="1" smtClean="0">
                <a:latin typeface="Tw Cen MT" panose="020B0602020104020603" pitchFamily="34" charset="0"/>
              </a:rPr>
              <a:t>il</a:t>
            </a:r>
            <a:r>
              <a:rPr lang="en-GB" sz="4400" dirty="0" smtClean="0">
                <a:latin typeface="Tw Cen MT" panose="020B0602020104020603" pitchFamily="34" charset="0"/>
              </a:rPr>
              <a:t> y a </a:t>
            </a:r>
            <a:r>
              <a:rPr lang="en-GB" sz="4400" b="1" dirty="0" err="1" smtClean="0">
                <a:latin typeface="Tw Cen MT" panose="020B0602020104020603" pitchFamily="34" charset="0"/>
              </a:rPr>
              <a:t>une</a:t>
            </a:r>
            <a:r>
              <a:rPr lang="en-GB" sz="4400" b="1" dirty="0" smtClean="0">
                <a:latin typeface="Tw Cen MT" panose="020B0602020104020603" pitchFamily="34" charset="0"/>
              </a:rPr>
              <a:t> rue</a:t>
            </a:r>
            <a:r>
              <a:rPr lang="en-GB" sz="4400" dirty="0" smtClean="0">
                <a:latin typeface="Tw Cen MT" panose="020B0602020104020603" pitchFamily="34" charset="0"/>
              </a:rPr>
              <a:t>.</a:t>
            </a:r>
            <a:endParaRPr lang="en-GB" sz="4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4" y="206719"/>
            <a:ext cx="8937623" cy="6055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82" y="206719"/>
            <a:ext cx="2910206" cy="3893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526" y="6088559"/>
            <a:ext cx="840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Tw Cen MT" panose="020B0602020104020603" pitchFamily="34" charset="0"/>
              </a:rPr>
              <a:t>Dans</a:t>
            </a:r>
            <a:r>
              <a:rPr lang="en-GB" sz="4400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cette</a:t>
            </a:r>
            <a:r>
              <a:rPr lang="en-GB" sz="4400" dirty="0" smtClean="0">
                <a:latin typeface="Tw Cen MT" panose="020B0602020104020603" pitchFamily="34" charset="0"/>
              </a:rPr>
              <a:t> rue, </a:t>
            </a:r>
            <a:r>
              <a:rPr lang="en-GB" sz="4400" dirty="0" err="1" smtClean="0">
                <a:latin typeface="Tw Cen MT" panose="020B0602020104020603" pitchFamily="34" charset="0"/>
              </a:rPr>
              <a:t>il</a:t>
            </a:r>
            <a:r>
              <a:rPr lang="en-GB" sz="4400" dirty="0" smtClean="0">
                <a:latin typeface="Tw Cen MT" panose="020B0602020104020603" pitchFamily="34" charset="0"/>
              </a:rPr>
              <a:t> y a </a:t>
            </a:r>
            <a:r>
              <a:rPr lang="en-GB" sz="4400" b="1" dirty="0" err="1" smtClean="0">
                <a:latin typeface="Tw Cen MT" panose="020B0602020104020603" pitchFamily="34" charset="0"/>
              </a:rPr>
              <a:t>une</a:t>
            </a:r>
            <a:r>
              <a:rPr lang="en-GB" sz="4400" b="1" dirty="0" smtClean="0">
                <a:latin typeface="Tw Cen MT" panose="020B0602020104020603" pitchFamily="34" charset="0"/>
              </a:rPr>
              <a:t> </a:t>
            </a:r>
            <a:r>
              <a:rPr lang="en-GB" sz="4400" b="1" dirty="0" err="1" smtClean="0">
                <a:latin typeface="Tw Cen MT" panose="020B0602020104020603" pitchFamily="34" charset="0"/>
              </a:rPr>
              <a:t>maison</a:t>
            </a:r>
            <a:r>
              <a:rPr lang="en-GB" sz="4400" dirty="0" smtClean="0">
                <a:latin typeface="Tw Cen MT" panose="020B0602020104020603" pitchFamily="34" charset="0"/>
              </a:rPr>
              <a:t>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0" y="1839767"/>
            <a:ext cx="6719275" cy="442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4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87" y="2306755"/>
            <a:ext cx="3743199" cy="3106855"/>
          </a:xfrm>
          <a:prstGeom prst="rect">
            <a:avLst/>
          </a:prstGeom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18" y="292062"/>
            <a:ext cx="9171618" cy="603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526" y="6088559"/>
            <a:ext cx="840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Tw Cen MT" panose="020B0602020104020603" pitchFamily="34" charset="0"/>
              </a:rPr>
              <a:t>Dans</a:t>
            </a:r>
            <a:r>
              <a:rPr lang="en-GB" sz="4400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cette</a:t>
            </a:r>
            <a:r>
              <a:rPr lang="en-GB" sz="4400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maison</a:t>
            </a:r>
            <a:r>
              <a:rPr lang="en-GB" sz="4400" dirty="0" smtClean="0">
                <a:latin typeface="Tw Cen MT" panose="020B0602020104020603" pitchFamily="34" charset="0"/>
              </a:rPr>
              <a:t>, </a:t>
            </a:r>
            <a:r>
              <a:rPr lang="en-GB" sz="4400" dirty="0" err="1" smtClean="0">
                <a:latin typeface="Tw Cen MT" panose="020B0602020104020603" pitchFamily="34" charset="0"/>
              </a:rPr>
              <a:t>il</a:t>
            </a:r>
            <a:r>
              <a:rPr lang="en-GB" sz="4400" dirty="0" smtClean="0">
                <a:latin typeface="Tw Cen MT" panose="020B0602020104020603" pitchFamily="34" charset="0"/>
              </a:rPr>
              <a:t> y a </a:t>
            </a:r>
            <a:r>
              <a:rPr lang="en-GB" sz="4400" b="1" dirty="0" smtClean="0">
                <a:latin typeface="Tw Cen MT" panose="020B0602020104020603" pitchFamily="34" charset="0"/>
              </a:rPr>
              <a:t>un </a:t>
            </a:r>
            <a:r>
              <a:rPr lang="en-GB" sz="4400" b="1" dirty="0" err="1" smtClean="0">
                <a:latin typeface="Tw Cen MT" panose="020B0602020104020603" pitchFamily="34" charset="0"/>
              </a:rPr>
              <a:t>escalier</a:t>
            </a:r>
            <a:r>
              <a:rPr lang="en-GB" sz="4400" b="1" dirty="0" smtClean="0">
                <a:latin typeface="Tw Cen MT" panose="020B0602020104020603" pitchFamily="34" charset="0"/>
              </a:rPr>
              <a:t>.</a:t>
            </a:r>
            <a:endParaRPr lang="en-GB" sz="4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6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87" y="1575018"/>
            <a:ext cx="4467425" cy="3707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712" y="5943417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Tw Cen MT" panose="020B0602020104020603" pitchFamily="34" charset="0"/>
              </a:rPr>
              <a:t>Dans</a:t>
            </a:r>
            <a:r>
              <a:rPr lang="en-GB" sz="4400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cet</a:t>
            </a:r>
            <a:r>
              <a:rPr lang="en-GB" sz="4400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escalier</a:t>
            </a:r>
            <a:r>
              <a:rPr lang="en-GB" sz="4400" dirty="0" smtClean="0">
                <a:latin typeface="Tw Cen MT" panose="020B0602020104020603" pitchFamily="34" charset="0"/>
              </a:rPr>
              <a:t>, </a:t>
            </a:r>
            <a:r>
              <a:rPr lang="en-GB" sz="4400" dirty="0" err="1" smtClean="0">
                <a:latin typeface="Tw Cen MT" panose="020B0602020104020603" pitchFamily="34" charset="0"/>
              </a:rPr>
              <a:t>il</a:t>
            </a:r>
            <a:r>
              <a:rPr lang="en-GB" sz="4400" dirty="0" smtClean="0">
                <a:latin typeface="Tw Cen MT" panose="020B0602020104020603" pitchFamily="34" charset="0"/>
              </a:rPr>
              <a:t> y a </a:t>
            </a:r>
            <a:r>
              <a:rPr lang="en-GB" sz="4400" b="1" dirty="0" err="1" smtClean="0">
                <a:latin typeface="Tw Cen MT" panose="020B0602020104020603" pitchFamily="34" charset="0"/>
              </a:rPr>
              <a:t>une</a:t>
            </a:r>
            <a:r>
              <a:rPr lang="en-GB" sz="4400" b="1" dirty="0" smtClean="0">
                <a:latin typeface="Tw Cen MT" panose="020B0602020104020603" pitchFamily="34" charset="0"/>
              </a:rPr>
              <a:t> </a:t>
            </a:r>
            <a:r>
              <a:rPr lang="en-GB" sz="4400" b="1" dirty="0" err="1" smtClean="0">
                <a:latin typeface="Tw Cen MT" panose="020B0602020104020603" pitchFamily="34" charset="0"/>
              </a:rPr>
              <a:t>chambre</a:t>
            </a:r>
            <a:r>
              <a:rPr lang="en-GB" sz="4400" b="1" dirty="0" smtClean="0">
                <a:latin typeface="Tw Cen MT" panose="020B0602020104020603" pitchFamily="34" charset="0"/>
              </a:rPr>
              <a:t>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8" y="635059"/>
            <a:ext cx="7547429" cy="53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8" y="635059"/>
            <a:ext cx="7547429" cy="5308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712" y="5943417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Tw Cen MT" panose="020B0602020104020603" pitchFamily="34" charset="0"/>
              </a:rPr>
              <a:t>Dans</a:t>
            </a:r>
            <a:r>
              <a:rPr lang="en-GB" sz="4400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cette</a:t>
            </a:r>
            <a:r>
              <a:rPr lang="en-GB" sz="4400" dirty="0" smtClean="0">
                <a:latin typeface="Tw Cen MT" panose="020B0602020104020603" pitchFamily="34" charset="0"/>
              </a:rPr>
              <a:t> </a:t>
            </a:r>
            <a:r>
              <a:rPr lang="en-GB" sz="4400" dirty="0" err="1" smtClean="0">
                <a:latin typeface="Tw Cen MT" panose="020B0602020104020603" pitchFamily="34" charset="0"/>
              </a:rPr>
              <a:t>chambre</a:t>
            </a:r>
            <a:r>
              <a:rPr lang="en-GB" sz="4400" dirty="0" smtClean="0">
                <a:latin typeface="Tw Cen MT" panose="020B0602020104020603" pitchFamily="34" charset="0"/>
              </a:rPr>
              <a:t>, </a:t>
            </a:r>
            <a:r>
              <a:rPr lang="en-GB" sz="4400" dirty="0" err="1" smtClean="0">
                <a:latin typeface="Tw Cen MT" panose="020B0602020104020603" pitchFamily="34" charset="0"/>
              </a:rPr>
              <a:t>il</a:t>
            </a:r>
            <a:r>
              <a:rPr lang="en-GB" sz="4400" dirty="0" smtClean="0">
                <a:latin typeface="Tw Cen MT" panose="020B0602020104020603" pitchFamily="34" charset="0"/>
              </a:rPr>
              <a:t> y a </a:t>
            </a:r>
            <a:r>
              <a:rPr lang="en-GB" sz="4400" b="1" dirty="0" err="1" smtClean="0">
                <a:latin typeface="Tw Cen MT" panose="020B0602020104020603" pitchFamily="34" charset="0"/>
              </a:rPr>
              <a:t>une</a:t>
            </a:r>
            <a:r>
              <a:rPr lang="en-GB" sz="4400" b="1" dirty="0" smtClean="0">
                <a:latin typeface="Tw Cen MT" panose="020B0602020104020603" pitchFamily="34" charset="0"/>
              </a:rPr>
              <a:t> table.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64" y="3457152"/>
            <a:ext cx="3860221" cy="274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0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06" y="1563478"/>
            <a:ext cx="5699888" cy="40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8912" y="5613399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Tw Cen MT" panose="020B0602020104020603" pitchFamily="34" charset="0"/>
              </a:rPr>
              <a:t>Sur </a:t>
            </a:r>
            <a:r>
              <a:rPr lang="en-GB" sz="4400" dirty="0" err="1" smtClean="0">
                <a:latin typeface="Tw Cen MT" panose="020B0602020104020603" pitchFamily="34" charset="0"/>
              </a:rPr>
              <a:t>cette</a:t>
            </a:r>
            <a:r>
              <a:rPr lang="en-GB" sz="4400" dirty="0" smtClean="0">
                <a:latin typeface="Tw Cen MT" panose="020B0602020104020603" pitchFamily="34" charset="0"/>
              </a:rPr>
              <a:t> table, </a:t>
            </a:r>
            <a:r>
              <a:rPr lang="en-GB" sz="4400" dirty="0" err="1" smtClean="0">
                <a:latin typeface="Tw Cen MT" panose="020B0602020104020603" pitchFamily="34" charset="0"/>
              </a:rPr>
              <a:t>il</a:t>
            </a:r>
            <a:r>
              <a:rPr lang="en-GB" sz="4400" dirty="0" smtClean="0">
                <a:latin typeface="Tw Cen MT" panose="020B0602020104020603" pitchFamily="34" charset="0"/>
              </a:rPr>
              <a:t> y a </a:t>
            </a:r>
            <a:r>
              <a:rPr lang="en-GB" sz="4400" b="1" dirty="0" smtClean="0">
                <a:latin typeface="Tw Cen MT" panose="020B0602020104020603" pitchFamily="34" charset="0"/>
              </a:rPr>
              <a:t>un tapis.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4" name="Picture 18" descr="Image result for carpet 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63" y="79770"/>
            <a:ext cx="4485373" cy="26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Image result for carpet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6969">
            <a:off x="1646912" y="2261311"/>
            <a:ext cx="4485373" cy="26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8912" y="5613399"/>
            <a:ext cx="885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Tw Cen MT" panose="020B0602020104020603" pitchFamily="34" charset="0"/>
              </a:rPr>
              <a:t>Sur </a:t>
            </a:r>
            <a:r>
              <a:rPr lang="en-GB" sz="4400" dirty="0" err="1" smtClean="0">
                <a:latin typeface="Tw Cen MT" panose="020B0602020104020603" pitchFamily="34" charset="0"/>
              </a:rPr>
              <a:t>ce</a:t>
            </a:r>
            <a:r>
              <a:rPr lang="en-GB" sz="4400" dirty="0" smtClean="0">
                <a:latin typeface="Tw Cen MT" panose="020B0602020104020603" pitchFamily="34" charset="0"/>
              </a:rPr>
              <a:t> tapis, </a:t>
            </a:r>
            <a:r>
              <a:rPr lang="en-GB" sz="4400" dirty="0" err="1" smtClean="0">
                <a:latin typeface="Tw Cen MT" panose="020B0602020104020603" pitchFamily="34" charset="0"/>
              </a:rPr>
              <a:t>il</a:t>
            </a:r>
            <a:r>
              <a:rPr lang="en-GB" sz="4400" dirty="0" smtClean="0">
                <a:latin typeface="Tw Cen MT" panose="020B0602020104020603" pitchFamily="34" charset="0"/>
              </a:rPr>
              <a:t> y a </a:t>
            </a:r>
            <a:r>
              <a:rPr lang="en-GB" sz="4400" b="1" dirty="0" err="1" smtClean="0">
                <a:latin typeface="Tw Cen MT" panose="020B0602020104020603" pitchFamily="34" charset="0"/>
              </a:rPr>
              <a:t>une</a:t>
            </a:r>
            <a:r>
              <a:rPr lang="en-GB" sz="4400" b="1" dirty="0" smtClean="0">
                <a:latin typeface="Tw Cen MT" panose="020B0602020104020603" pitchFamily="34" charset="0"/>
              </a:rPr>
              <a:t> cage.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40" y="280956"/>
            <a:ext cx="2989200" cy="400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279</Words>
  <Application>Microsoft Office PowerPoint</Application>
  <PresentationFormat>On-screen Show (4:3)</PresentationFormat>
  <Paragraphs>49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Tw Cen MT</vt:lpstr>
      <vt:lpstr>Office Theme</vt:lpstr>
      <vt:lpstr>Paul Eluard</vt:lpstr>
      <vt:lpstr>Dans Paris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Study</dc:creator>
  <cp:lastModifiedBy>Study</cp:lastModifiedBy>
  <cp:revision>14</cp:revision>
  <dcterms:created xsi:type="dcterms:W3CDTF">2018-11-05T13:30:05Z</dcterms:created>
  <dcterms:modified xsi:type="dcterms:W3CDTF">2018-11-05T15:46:26Z</dcterms:modified>
</cp:coreProperties>
</file>