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3"/>
  </p:notesMasterIdLst>
  <p:sldIdLst>
    <p:sldId id="265" r:id="rId5"/>
    <p:sldId id="257" r:id="rId6"/>
    <p:sldId id="258" r:id="rId7"/>
    <p:sldId id="260" r:id="rId8"/>
    <p:sldId id="264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77675" autoAdjust="0"/>
  </p:normalViewPr>
  <p:slideViewPr>
    <p:cSldViewPr snapToGrid="0">
      <p:cViewPr varScale="1">
        <p:scale>
          <a:sx n="87" d="100"/>
          <a:sy n="87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5B50-9D3E-477A-AE68-6C5B4706C33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7355C-0FAC-4F3B-927D-24AE90E5E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should be familiar with this slide and its language by Y6.</a:t>
            </a:r>
          </a:p>
          <a:p>
            <a:r>
              <a:rPr lang="en-GB" dirty="0" smtClean="0"/>
              <a:t>Part </a:t>
            </a:r>
            <a:r>
              <a:rPr lang="en-GB" dirty="0" smtClean="0"/>
              <a:t>of essential classroom language – introduce pupils early to infinitive</a:t>
            </a:r>
            <a:r>
              <a:rPr lang="en-GB" baseline="0" dirty="0" smtClean="0"/>
              <a:t> verbs by miming and saying these 4 skills that pupils are going to use in their learning today (and in lots of future lessons).</a:t>
            </a:r>
          </a:p>
          <a:p>
            <a:r>
              <a:rPr lang="en-GB" baseline="0" dirty="0" smtClean="0"/>
              <a:t>Ensure pupils know what they mean, and what ‘nous </a:t>
            </a:r>
            <a:r>
              <a:rPr lang="en-GB" baseline="0" dirty="0" err="1" smtClean="0"/>
              <a:t>allons</a:t>
            </a:r>
            <a:r>
              <a:rPr lang="en-GB" baseline="0" dirty="0" smtClean="0"/>
              <a:t>’ means.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Audio is activated on the TITLE and then on each PICTURE.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2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Song – to the tune of She’ll be coming round the mountain…</a:t>
            </a:r>
          </a:p>
          <a:p>
            <a:r>
              <a:rPr lang="en-GB" dirty="0" smtClean="0"/>
              <a:t>Listen to the audio just to get the</a:t>
            </a:r>
            <a:r>
              <a:rPr lang="en-GB" baseline="0" dirty="0" smtClean="0"/>
              <a:t> </a:t>
            </a:r>
            <a:r>
              <a:rPr lang="en-GB" baseline="0" smtClean="0"/>
              <a:t>scansion …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Bonjour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sortez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r>
              <a:rPr lang="en-GB" baseline="0" dirty="0" smtClean="0"/>
              <a:t>Bonjour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sortez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Regardez</a:t>
            </a:r>
            <a:r>
              <a:rPr lang="en-GB" baseline="0" dirty="0" smtClean="0"/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Regardez</a:t>
            </a:r>
            <a:r>
              <a:rPr lang="en-GB" baseline="0" dirty="0" smtClean="0"/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Bonjour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sortez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Alors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levez</a:t>
            </a:r>
            <a:r>
              <a:rPr lang="en-GB" baseline="0" dirty="0" smtClean="0"/>
              <a:t> la 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Alors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levez</a:t>
            </a:r>
            <a:r>
              <a:rPr lang="en-GB" baseline="0" dirty="0" smtClean="0"/>
              <a:t> la main</a:t>
            </a:r>
          </a:p>
          <a:p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1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répondez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1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répondez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Alors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levez</a:t>
            </a:r>
            <a:r>
              <a:rPr lang="en-GB" baseline="0" dirty="0" smtClean="0"/>
              <a:t> la 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Silence!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rangez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Silence!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rangez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Regardez</a:t>
            </a:r>
            <a:r>
              <a:rPr lang="en-GB" baseline="0" dirty="0" smtClean="0"/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Regardez</a:t>
            </a:r>
            <a:r>
              <a:rPr lang="en-GB" baseline="0" dirty="0" smtClean="0"/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Silence!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silence, et au revoir!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752E-C7BB-45AE-ADB6-5873A9374AE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9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Teach the key question words with gestures.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Take pupils through these several times, repeating</a:t>
            </a:r>
            <a:r>
              <a:rPr lang="en-GB" altLang="en-US" baseline="0" dirty="0" smtClean="0"/>
              <a:t> with the gestures.</a:t>
            </a:r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B400F-C5A1-40EA-B423-BB95DCC20512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9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Starter activity – revise the question words.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33C500-E835-4677-8BCC-F04F8B2DA0F0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Starter activity – revise the question words.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33C500-E835-4677-8BCC-F04F8B2DA0F0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7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Exercise from p.4 Y6 </a:t>
            </a:r>
            <a:r>
              <a:rPr lang="en-GB" smtClean="0"/>
              <a:t>French Booklet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355C-0FAC-4F3B-927D-24AE90E5E3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7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6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6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4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8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1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9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5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5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5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3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5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1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25C2-6B26-4266-9825-894664108EE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2704-1311-4AE3-B3BE-433D83928B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07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7F5E-6A13-4FD8-AC9E-DAEB3DE96C1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1DC1-8EDF-4307-8054-2F69E136A3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755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AA48-4956-4611-87EB-D924A64DF8C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0BFB-02F0-4153-961C-4D87B5E384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1953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5E5D-F320-4F08-88FB-CCD087D77E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D1C8-E7A4-4379-9FE0-79F923BB05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1875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40CF-04EB-4FB4-87DD-BB1839FBAC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EE58-329C-43B7-8440-AB80E3DC99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00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A3F0-8194-4395-A539-D208AFB5829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F99D-CC85-4ACE-988D-9FEDE77D3C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1032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F7EF-3435-43A2-9A74-E62162A0806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5ADF-D75A-474D-AD41-5FEE2B90BB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438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4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F777-C9E9-4FFD-A1FF-C03C8D9BD12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152F-9DB0-4B97-B173-4C7F2DEAC2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49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4EE9-F470-4D64-9670-3DE95A18503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8FBE-947A-41F8-9E4D-F959AEAED3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845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E122-A419-4E4B-9F61-FD13E2C0177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97E3-034F-4B0B-B405-1F733DFE04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766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4DD6-BB85-468D-8BA7-706803C377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969-34ED-4EE1-A10A-66496E5BE0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648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1FCF-00DF-44C8-A1D6-2F2CDB3FB0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8F6C-72C4-4A89-BC52-84B2E629B5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9331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6AE1-9EBD-4215-8D72-71B6DFB1DE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5EEE-1AFA-40DA-BEA5-962D66CCD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3186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680-57F1-4738-ACB0-103F6341F7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294E-677B-44D7-B980-DB021D6FE1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0008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29CB-8EDE-4F98-9B5A-9C5F4E2E12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44B3-B832-44B3-942D-078915F5C6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771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B966-3D17-4141-B1EE-69B140D5A7C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9467-4C92-4343-9DAD-5B1CAAC274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70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5D25-AE88-4DBD-9948-F1A58F3740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E11A-4E71-46B4-8D6D-AFED90A67D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4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12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06E6-2213-4CDC-ABEE-CA05F6587E0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9299-8D4B-4451-8687-DEF2DFD729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0698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F8E4-88D4-42C7-B140-AE236BF87A3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0A3B-340E-4169-830B-B737B504BE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7544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3164-66EC-48FC-A1A5-505B7DDF185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F82F-3DFA-4A85-8CCE-950F8A7A7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4923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3FBA-F19B-4895-9C82-5F42F08821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BBCF-4D32-4B98-9FF9-A8E73B04E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46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CC57-45BD-4C82-92A5-3E34704167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CAD4-DD3E-44EF-B280-DF9EFC78F9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4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8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5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5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9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3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5249B-9FC6-48A1-87FF-09B4A419C3A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4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3662B3-FFA1-4320-9FA3-CE7CE6A26F8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2E3E2-37AD-4735-B423-2FC40A1426E0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693EA-B327-4083-B786-624F5086FA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C3052-E5BB-45D6-A310-32FC341A82AE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.png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0.png"/><Relationship Id="rId34" Type="http://schemas.openxmlformats.org/officeDocument/2006/relationships/image" Target="../media/image22.pn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audio" Target="../media/audio16.wav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audio" Target="../media/audio15.wav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13.jpg"/><Relationship Id="rId32" Type="http://schemas.openxmlformats.org/officeDocument/2006/relationships/image" Target="../media/image20.png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23" Type="http://schemas.openxmlformats.org/officeDocument/2006/relationships/image" Target="../media/image12.jpeg"/><Relationship Id="rId28" Type="http://schemas.openxmlformats.org/officeDocument/2006/relationships/image" Target="../media/image17.png"/><Relationship Id="rId10" Type="http://schemas.openxmlformats.org/officeDocument/2006/relationships/audio" Target="../media/audio9.wav"/><Relationship Id="rId19" Type="http://schemas.openxmlformats.org/officeDocument/2006/relationships/image" Target="../media/image8.png"/><Relationship Id="rId31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Relationship Id="rId22" Type="http://schemas.openxmlformats.org/officeDocument/2006/relationships/image" Target="../media/image11.png"/><Relationship Id="rId27" Type="http://schemas.openxmlformats.org/officeDocument/2006/relationships/image" Target="../media/image16.jpg"/><Relationship Id="rId30" Type="http://schemas.openxmlformats.org/officeDocument/2006/relationships/image" Target="../media/image19.png"/><Relationship Id="rId35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13" Type="http://schemas.openxmlformats.org/officeDocument/2006/relationships/audio" Target="../media/audio28.wav"/><Relationship Id="rId18" Type="http://schemas.openxmlformats.org/officeDocument/2006/relationships/audio" Target="../media/audio33.wav"/><Relationship Id="rId26" Type="http://schemas.openxmlformats.org/officeDocument/2006/relationships/image" Target="../media/image30.png"/><Relationship Id="rId3" Type="http://schemas.openxmlformats.org/officeDocument/2006/relationships/audio" Target="../media/audio18.wav"/><Relationship Id="rId21" Type="http://schemas.openxmlformats.org/officeDocument/2006/relationships/image" Target="../media/image25.gif"/><Relationship Id="rId34" Type="http://schemas.openxmlformats.org/officeDocument/2006/relationships/image" Target="../media/image38.png"/><Relationship Id="rId7" Type="http://schemas.openxmlformats.org/officeDocument/2006/relationships/audio" Target="../media/audio22.wav"/><Relationship Id="rId12" Type="http://schemas.openxmlformats.org/officeDocument/2006/relationships/audio" Target="../media/audio27.wav"/><Relationship Id="rId17" Type="http://schemas.openxmlformats.org/officeDocument/2006/relationships/audio" Target="../media/audio32.wav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audio" Target="../media/audio17.wav"/><Relationship Id="rId16" Type="http://schemas.openxmlformats.org/officeDocument/2006/relationships/audio" Target="../media/audio31.wav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11" Type="http://schemas.openxmlformats.org/officeDocument/2006/relationships/audio" Target="../media/audio26.wav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audio" Target="../media/audio20.wav"/><Relationship Id="rId15" Type="http://schemas.openxmlformats.org/officeDocument/2006/relationships/audio" Target="../media/audio30.wav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jpg"/><Relationship Id="rId10" Type="http://schemas.openxmlformats.org/officeDocument/2006/relationships/audio" Target="../media/audio25.wav"/><Relationship Id="rId19" Type="http://schemas.openxmlformats.org/officeDocument/2006/relationships/audio" Target="../media/audio34.wav"/><Relationship Id="rId31" Type="http://schemas.openxmlformats.org/officeDocument/2006/relationships/image" Target="../media/image35.png"/><Relationship Id="rId4" Type="http://schemas.openxmlformats.org/officeDocument/2006/relationships/audio" Target="../media/audio19.wav"/><Relationship Id="rId9" Type="http://schemas.openxmlformats.org/officeDocument/2006/relationships/audio" Target="../media/audio24.wav"/><Relationship Id="rId14" Type="http://schemas.openxmlformats.org/officeDocument/2006/relationships/audio" Target="../media/audio29.wav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audio" Target="../media/audio35.wav"/><Relationship Id="rId7" Type="http://schemas.openxmlformats.org/officeDocument/2006/relationships/audio" Target="../media/audio39.wav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audio" Target="../media/audio38.wav"/><Relationship Id="rId11" Type="http://schemas.openxmlformats.org/officeDocument/2006/relationships/audio" Target="../media/audio43.wav"/><Relationship Id="rId5" Type="http://schemas.openxmlformats.org/officeDocument/2006/relationships/audio" Target="../media/audio37.wav"/><Relationship Id="rId10" Type="http://schemas.openxmlformats.org/officeDocument/2006/relationships/audio" Target="../media/audio42.wav"/><Relationship Id="rId4" Type="http://schemas.openxmlformats.org/officeDocument/2006/relationships/audio" Target="../media/audio36.wav"/><Relationship Id="rId9" Type="http://schemas.openxmlformats.org/officeDocument/2006/relationships/audio" Target="../media/audio4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audio" Target="../media/audio35.wav"/><Relationship Id="rId7" Type="http://schemas.openxmlformats.org/officeDocument/2006/relationships/audio" Target="../media/audio39.wav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38.wav"/><Relationship Id="rId11" Type="http://schemas.openxmlformats.org/officeDocument/2006/relationships/audio" Target="../media/audio43.wav"/><Relationship Id="rId5" Type="http://schemas.openxmlformats.org/officeDocument/2006/relationships/audio" Target="../media/audio37.wav"/><Relationship Id="rId10" Type="http://schemas.openxmlformats.org/officeDocument/2006/relationships/audio" Target="../media/audio42.wav"/><Relationship Id="rId4" Type="http://schemas.openxmlformats.org/officeDocument/2006/relationships/audio" Target="../media/audio36.wav"/><Relationship Id="rId9" Type="http://schemas.openxmlformats.org/officeDocument/2006/relationships/audio" Target="../media/audio4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6" y="1042079"/>
            <a:ext cx="1543433" cy="2170227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187134"/>
            <a:ext cx="7772400" cy="1143000"/>
          </a:xfrm>
        </p:spPr>
        <p:txBody>
          <a:bodyPr/>
          <a:lstStyle/>
          <a:p>
            <a:pPr algn="l"/>
            <a:r>
              <a:rPr lang="en-GB" sz="4800" dirty="0" err="1" smtClean="0">
                <a:latin typeface="Tw Cen MT" panose="020B0602020104020603" pitchFamily="34" charset="0"/>
              </a:rPr>
              <a:t>Aujourd’hui</a:t>
            </a:r>
            <a:r>
              <a:rPr lang="en-GB" sz="4800" dirty="0" smtClean="0">
                <a:latin typeface="Tw Cen MT" panose="020B0602020104020603" pitchFamily="34" charset="0"/>
              </a:rPr>
              <a:t> nous </a:t>
            </a:r>
            <a:r>
              <a:rPr lang="en-GB" sz="4800" dirty="0" err="1" smtClean="0">
                <a:latin typeface="Tw Cen MT" panose="020B0602020104020603" pitchFamily="34" charset="0"/>
              </a:rPr>
              <a:t>allons</a:t>
            </a:r>
            <a:r>
              <a:rPr lang="en-GB" sz="4800" dirty="0" smtClean="0">
                <a:latin typeface="Tw Cen MT" panose="020B0602020104020603" pitchFamily="34" charset="0"/>
              </a:rPr>
              <a:t>…</a:t>
            </a:r>
            <a:endParaRPr lang="en-US" sz="4800" dirty="0" smtClean="0">
              <a:latin typeface="Tw Cen MT" panose="020B0602020104020603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-154429" y="2350751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r_ _ 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79" name="TextBox 24"/>
          <p:cNvSpPr txBox="1">
            <a:spLocks noChangeArrowheads="1"/>
          </p:cNvSpPr>
          <p:nvPr/>
        </p:nvSpPr>
        <p:spPr bwMode="auto">
          <a:xfrm>
            <a:off x="3628608" y="2287690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é_ 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-570365" y="4827200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4" name="TextBox 27"/>
          <p:cNvSpPr txBox="1">
            <a:spLocks noChangeArrowheads="1"/>
          </p:cNvSpPr>
          <p:nvPr/>
        </p:nvSpPr>
        <p:spPr bwMode="auto">
          <a:xfrm>
            <a:off x="2670259" y="4574790"/>
            <a:ext cx="4312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608" y="980302"/>
            <a:ext cx="1484704" cy="2293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58" y="3420576"/>
            <a:ext cx="1686710" cy="146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8791" y="3358671"/>
            <a:ext cx="1034521" cy="125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09" y="3118687"/>
            <a:ext cx="1136660" cy="1475664"/>
          </a:xfrm>
          <a:prstGeom prst="rect">
            <a:avLst/>
          </a:prstGeom>
        </p:spPr>
      </p:pic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666700" y="4616695"/>
            <a:ext cx="4312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faire </a:t>
            </a:r>
            <a:b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en-GB" sz="48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des </a:t>
            </a:r>
            <a:r>
              <a:rPr lang="en-GB" sz="48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gestes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6.1_aujourd'hui_nous_all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81082" y="0"/>
            <a:ext cx="609600" cy="609600"/>
          </a:xfrm>
          <a:prstGeom prst="rect">
            <a:avLst/>
          </a:prstGeom>
        </p:spPr>
      </p:pic>
      <p:pic>
        <p:nvPicPr>
          <p:cNvPr id="8" name="1.2_regard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310640" y="2156649"/>
            <a:ext cx="609600" cy="609600"/>
          </a:xfrm>
          <a:prstGeom prst="rect">
            <a:avLst/>
          </a:prstGeom>
        </p:spPr>
      </p:pic>
      <p:pic>
        <p:nvPicPr>
          <p:cNvPr id="9" name="1.2_ecout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4378" y="1512897"/>
            <a:ext cx="609600" cy="609600"/>
          </a:xfrm>
          <a:prstGeom prst="rect">
            <a:avLst/>
          </a:prstGeom>
        </p:spPr>
      </p:pic>
      <p:pic>
        <p:nvPicPr>
          <p:cNvPr id="11" name="1.2_pens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128033" y="4685488"/>
            <a:ext cx="609600" cy="609600"/>
          </a:xfrm>
          <a:prstGeom prst="rect">
            <a:avLst/>
          </a:prstGeom>
        </p:spPr>
      </p:pic>
      <p:pic>
        <p:nvPicPr>
          <p:cNvPr id="13" name="1.2_parl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06989" y="2876948"/>
            <a:ext cx="609600" cy="609600"/>
          </a:xfrm>
          <a:prstGeom prst="rect">
            <a:avLst/>
          </a:prstGeom>
        </p:spPr>
      </p:pic>
      <p:pic>
        <p:nvPicPr>
          <p:cNvPr id="14" name="6.1_faire_des_geste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50854" y="482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326183"/>
              </p:ext>
            </p:extLst>
          </p:nvPr>
        </p:nvGraphicFramePr>
        <p:xfrm>
          <a:off x="3607" y="6365"/>
          <a:ext cx="9140392" cy="6855908"/>
        </p:xfrm>
        <a:graphic>
          <a:graphicData uri="http://schemas.openxmlformats.org/drawingml/2006/table">
            <a:tbl>
              <a:tblPr/>
              <a:tblGrid>
                <a:gridCol w="2285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7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92" y="108591"/>
            <a:ext cx="999609" cy="960860"/>
          </a:xfrm>
          <a:prstGeom prst="rect">
            <a:avLst/>
          </a:prstGeom>
        </p:spPr>
      </p:pic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449180" y="872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2967897" y="872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5261075" y="872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6939348" y="8726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" y="459829"/>
            <a:ext cx="1438999" cy="851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76" y="459829"/>
            <a:ext cx="1305085" cy="1028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18" y="690305"/>
            <a:ext cx="979666" cy="986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21" y="589021"/>
            <a:ext cx="1218672" cy="1052120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17256" y="1311238"/>
            <a:ext cx="2451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GB" sz="28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GB" sz="28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ne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78052" y="1305997"/>
            <a:ext cx="2451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ch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val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79199" y="1294351"/>
            <a:ext cx="3744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à m</a:t>
            </a:r>
            <a:r>
              <a:rPr lang="en-GB" sz="3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</a:t>
            </a:r>
            <a:r>
              <a:rPr lang="en-GB" sz="3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endParaRPr lang="en-US" sz="3200" b="1" u="sng" dirty="0">
              <a:solidFill>
                <a:srgbClr val="FF33CC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49413" y="1325128"/>
            <a:ext cx="2451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 c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56272" y="202883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7377772" y="1982318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651966" y="196668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4911398" y="212068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22" name="Picture 7" descr="cosmos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6" y="2145760"/>
            <a:ext cx="1467207" cy="96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83" y="2229967"/>
            <a:ext cx="1057158" cy="1057158"/>
          </a:xfrm>
          <a:prstGeom prst="rect">
            <a:avLst/>
          </a:prstGeom>
        </p:spPr>
      </p:pic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882868" y="3026050"/>
            <a:ext cx="219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ui</a:t>
            </a:r>
            <a:r>
              <a:rPr lang="en-GB" sz="2800" b="1" i="1" dirty="0" smtClean="0">
                <a:solidFill>
                  <a:srgbClr val="FF0066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!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372239" y="3059480"/>
            <a:ext cx="272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les cise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au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x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924592" y="3040315"/>
            <a:ext cx="248994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7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j</a:t>
            </a:r>
            <a:r>
              <a:rPr lang="en-GB" sz="27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eu</a:t>
            </a:r>
            <a:r>
              <a:rPr lang="en-GB" sz="27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-vidéo</a:t>
            </a:r>
            <a:endParaRPr lang="en-GB" sz="27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11692" y="3007206"/>
            <a:ext cx="20920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</a:t>
            </a:r>
            <a:r>
              <a:rPr lang="en-GB" sz="28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nivers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799" y="1887064"/>
            <a:ext cx="658277" cy="12419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1062" y="2381639"/>
            <a:ext cx="1535778" cy="855780"/>
          </a:xfrm>
          <a:prstGeom prst="rect">
            <a:avLst/>
          </a:prstGeom>
        </p:spPr>
      </p:pic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336900" y="366225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2972148" y="380164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Oval 23"/>
          <p:cNvSpPr>
            <a:spLocks noChangeArrowheads="1"/>
          </p:cNvSpPr>
          <p:nvPr/>
        </p:nvSpPr>
        <p:spPr bwMode="auto">
          <a:xfrm>
            <a:off x="5053606" y="3728697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341183" y="380164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-248004" y="4703174"/>
            <a:ext cx="219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oi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sson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840176" y="4705216"/>
            <a:ext cx="219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p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ou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3905780" y="4705216"/>
            <a:ext cx="250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on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4" y="3790446"/>
            <a:ext cx="1185021" cy="11084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7" y="3751325"/>
            <a:ext cx="820701" cy="1150138"/>
          </a:xfrm>
          <a:prstGeom prst="rect">
            <a:avLst/>
          </a:prstGeom>
        </p:spPr>
      </p:pic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241928" y="4716376"/>
            <a:ext cx="250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lap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</a:t>
            </a:r>
            <a:endParaRPr lang="en-GB" sz="28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320" y="3795379"/>
            <a:ext cx="1040953" cy="10990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2054" y="3772223"/>
            <a:ext cx="929103" cy="1348210"/>
          </a:xfrm>
          <a:prstGeom prst="rect">
            <a:avLst/>
          </a:prstGeom>
        </p:spPr>
      </p:pic>
      <p:sp>
        <p:nvSpPr>
          <p:cNvPr id="43" name="AutoShape 32" descr="Image result for gorilla clipart copyright free"/>
          <p:cNvSpPr>
            <a:spLocks noChangeAspect="1" noChangeArrowheads="1"/>
          </p:cNvSpPr>
          <p:nvPr/>
        </p:nvSpPr>
        <p:spPr bwMode="auto">
          <a:xfrm>
            <a:off x="650155" y="52093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1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3683" y="5545504"/>
            <a:ext cx="1116669" cy="969532"/>
          </a:xfrm>
          <a:prstGeom prst="rect">
            <a:avLst/>
          </a:prstGeom>
        </p:spPr>
      </p:pic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-417460" y="6340381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b</a:t>
            </a:r>
            <a:r>
              <a:rPr lang="en-GB" sz="32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  <a:r>
              <a:rPr lang="en-GB" sz="32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auto">
          <a:xfrm>
            <a:off x="172079" y="5585771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é</a:t>
            </a:r>
            <a:endParaRPr lang="en-GB" sz="4000" b="1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07" y="5468008"/>
            <a:ext cx="698047" cy="956586"/>
          </a:xfrm>
          <a:prstGeom prst="rect">
            <a:avLst/>
          </a:prstGeom>
        </p:spPr>
      </p:pic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4134045" y="6394802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dessin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ez</a:t>
            </a:r>
            <a:endParaRPr lang="en-GB" sz="28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4735583" y="5571019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ez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1788957" y="6303095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pens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er</a:t>
            </a:r>
            <a:endParaRPr lang="en-GB" sz="32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2393548" y="5607758"/>
            <a:ext cx="742594" cy="6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er</a:t>
            </a:r>
          </a:p>
        </p:txBody>
      </p:sp>
      <p:grpSp>
        <p:nvGrpSpPr>
          <p:cNvPr id="52" name="Group 32"/>
          <p:cNvGrpSpPr>
            <a:grpSpLocks/>
          </p:cNvGrpSpPr>
          <p:nvPr/>
        </p:nvGrpSpPr>
        <p:grpSpPr bwMode="auto">
          <a:xfrm>
            <a:off x="5622641" y="5560484"/>
            <a:ext cx="1039483" cy="944081"/>
            <a:chOff x="5855786" y="4829736"/>
            <a:chExt cx="1600123" cy="1334143"/>
          </a:xfrm>
        </p:grpSpPr>
        <p:pic>
          <p:nvPicPr>
            <p:cNvPr id="53" name="Picture 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Oval 23"/>
          <p:cNvSpPr>
            <a:spLocks noChangeArrowheads="1"/>
          </p:cNvSpPr>
          <p:nvPr/>
        </p:nvSpPr>
        <p:spPr bwMode="auto">
          <a:xfrm>
            <a:off x="7527078" y="5311176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et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6644601" y="6309722"/>
            <a:ext cx="1117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</a:t>
            </a:r>
            <a:endParaRPr lang="en-GB" sz="32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65" y="5442112"/>
            <a:ext cx="658613" cy="83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3_la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4_le_chev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5_a_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6_le_co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7_l'univ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3_jeu_vid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.4_o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es cise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e pois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4.3_po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4.3_po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4.3_lap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.2_le_be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.2_pen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6.4.9_dessine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7.2_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9" grpId="0"/>
      <p:bldP spid="45" grpId="0"/>
      <p:bldP spid="48" grpId="0"/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80992"/>
              </p:ext>
            </p:extLst>
          </p:nvPr>
        </p:nvGraphicFramePr>
        <p:xfrm>
          <a:off x="3607" y="6365"/>
          <a:ext cx="9140392" cy="6851636"/>
        </p:xfrm>
        <a:graphic>
          <a:graphicData uri="http://schemas.openxmlformats.org/drawingml/2006/table">
            <a:tbl>
              <a:tblPr/>
              <a:tblGrid>
                <a:gridCol w="2285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val 23"/>
          <p:cNvSpPr>
            <a:spLocks noChangeArrowheads="1"/>
          </p:cNvSpPr>
          <p:nvPr/>
        </p:nvSpPr>
        <p:spPr bwMode="auto">
          <a:xfrm>
            <a:off x="364964" y="34854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è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367048" y="458949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ê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050289" y="399373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7286551" y="287427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2182">
            <a:off x="929505" y="370575"/>
            <a:ext cx="1318656" cy="630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13" y="315517"/>
            <a:ext cx="1203454" cy="890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69" y="226740"/>
            <a:ext cx="816772" cy="816772"/>
          </a:xfrm>
          <a:prstGeom prst="rect">
            <a:avLst/>
          </a:prstGeom>
        </p:spPr>
      </p:pic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6251078" y="860588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tr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ei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ze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33" y="458949"/>
            <a:ext cx="603692" cy="603692"/>
          </a:xfrm>
          <a:prstGeom prst="rect">
            <a:avLst/>
          </a:prstGeom>
        </p:spPr>
      </p:pic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-385519" y="899919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3200" b="1" i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è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gle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730925" y="897121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f</a:t>
            </a:r>
            <a:r>
              <a:rPr lang="en-GB" sz="3200" b="1" i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ê</a:t>
            </a: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4003373" y="898361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590259" y="156544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ch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2818015" y="1565447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4902470" y="1644503"/>
            <a:ext cx="1484474" cy="6928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6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en</a:t>
            </a:r>
            <a:r>
              <a:rPr lang="en-GB" sz="36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/an</a:t>
            </a:r>
            <a:endParaRPr lang="en-GB" sz="36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7363545" y="1731943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0" y="1556846"/>
            <a:ext cx="943445" cy="1072096"/>
          </a:xfrm>
          <a:prstGeom prst="rect">
            <a:avLst/>
          </a:prstGeom>
        </p:spPr>
      </p:pic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-507497" y="2235953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ch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at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1685561" y="2239455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191432" y="2235953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7225" y="1671940"/>
            <a:ext cx="999289" cy="8419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97" y="1990860"/>
            <a:ext cx="607126" cy="61745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43533"/>
              </p:ext>
            </p:extLst>
          </p:nvPr>
        </p:nvGraphicFramePr>
        <p:xfrm>
          <a:off x="8163050" y="1408212"/>
          <a:ext cx="79259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592"/>
              </a:tblGrid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 err="1" smtClean="0"/>
                        <a:t>lundi</a:t>
                      </a:r>
                      <a:endParaRPr lang="en-GB" sz="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mardi</a:t>
                      </a:r>
                      <a:endParaRPr lang="en-GB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mercredi</a:t>
                      </a:r>
                      <a:r>
                        <a:rPr lang="en-GB" sz="600" dirty="0" smtClean="0"/>
                        <a:t> </a:t>
                      </a:r>
                      <a:endParaRPr lang="en-GB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jeudi</a:t>
                      </a:r>
                      <a:endParaRPr lang="en-GB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vendredi</a:t>
                      </a:r>
                      <a:endParaRPr lang="en-GB" sz="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samedi</a:t>
                      </a:r>
                      <a:endParaRPr lang="en-GB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dimanche</a:t>
                      </a:r>
                      <a:endParaRPr lang="en-GB" sz="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8163049" y="1425576"/>
            <a:ext cx="844560" cy="185911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>
              <a:solidFill>
                <a:prstClr val="white"/>
              </a:solidFill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6251078" y="2239455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utoShape 32" descr="Image result for gorilla clipart copyright free"/>
          <p:cNvSpPr>
            <a:spLocks noChangeAspect="1" noChangeArrowheads="1"/>
          </p:cNvSpPr>
          <p:nvPr/>
        </p:nvSpPr>
        <p:spPr bwMode="auto">
          <a:xfrm>
            <a:off x="736773" y="27091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9" name="Picture 9" descr="http://www.moufle.net/dessins/crayon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88" y="2710090"/>
            <a:ext cx="1574703" cy="14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Lamp, Sheep, Young, Baby, Farm Animal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84" y="2864860"/>
            <a:ext cx="709428" cy="9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Swimmer, Swimming, Water Sports, Waves, Do The Crawl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83" y="2805238"/>
            <a:ext cx="1003695" cy="6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44" y="2720171"/>
            <a:ext cx="521045" cy="1117604"/>
          </a:xfrm>
          <a:prstGeom prst="rect">
            <a:avLst/>
          </a:prstGeom>
        </p:spPr>
      </p:pic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193449" y="3147433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r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-297608" y="3627245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ayon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981433" y="3614599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l’a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eau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577541" y="3685086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nata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val 23"/>
          <p:cNvSpPr>
            <a:spLocks noChangeArrowheads="1"/>
          </p:cNvSpPr>
          <p:nvPr/>
        </p:nvSpPr>
        <p:spPr bwMode="auto">
          <a:xfrm>
            <a:off x="2959358" y="2972521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gn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5178872" y="302801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qu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6862052" y="3169563"/>
            <a:ext cx="1216810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tion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382029" y="3700715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2800" b="1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estion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 descr="Elephant, Animal, Mammal, Black, Grey, Baby, Larg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05" y="4234207"/>
            <a:ext cx="917640" cy="8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-309556" y="5060324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l’élé</a:t>
            </a:r>
            <a:r>
              <a:rPr lang="en-GB" sz="2800" b="1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ph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ant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494453" y="437332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ph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44" name="Picture 36" descr="Gorilla Carton Clip Ar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11" y="4214531"/>
            <a:ext cx="899822" cy="10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62" y="4303607"/>
            <a:ext cx="1032323" cy="903283"/>
          </a:xfrm>
          <a:prstGeom prst="rect">
            <a:avLst/>
          </a:prstGeom>
        </p:spPr>
      </p:pic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1788553" y="5036094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st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y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lo</a:t>
            </a:r>
            <a:endParaRPr lang="en-GB" sz="2800" b="1" i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4158054" y="504546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gor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ille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6423738" y="5048545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trav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607">
            <a:off x="3738748" y="4251023"/>
            <a:ext cx="867791" cy="956177"/>
          </a:xfrm>
          <a:prstGeom prst="rect">
            <a:avLst/>
          </a:prstGeom>
        </p:spPr>
      </p:pic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2865339" y="435947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y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4993219" y="4422917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ille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2" name="Oval 23"/>
          <p:cNvSpPr>
            <a:spLocks noChangeArrowheads="1"/>
          </p:cNvSpPr>
          <p:nvPr/>
        </p:nvSpPr>
        <p:spPr bwMode="auto">
          <a:xfrm>
            <a:off x="7221309" y="4462933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04" y="5599441"/>
            <a:ext cx="944548" cy="898895"/>
          </a:xfrm>
          <a:prstGeom prst="rect">
            <a:avLst/>
          </a:prstGeom>
        </p:spPr>
      </p:pic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1809993" y="643283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sol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2800" b="1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12697" y="6432837"/>
            <a:ext cx="1733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fran</a:t>
            </a:r>
            <a:r>
              <a:rPr lang="en-GB" sz="2800" b="1" dirty="0" err="1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ç</a:t>
            </a:r>
            <a:r>
              <a:rPr lang="en-GB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ais</a:t>
            </a:r>
            <a:endParaRPr lang="en-GB" sz="2800" b="1" i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15" y="5716196"/>
            <a:ext cx="1110168" cy="740112"/>
          </a:xfrm>
          <a:prstGeom prst="rect">
            <a:avLst/>
          </a:prstGeom>
        </p:spPr>
      </p:pic>
      <p:sp>
        <p:nvSpPr>
          <p:cNvPr id="58" name="Oval 23"/>
          <p:cNvSpPr>
            <a:spLocks noChangeArrowheads="1"/>
          </p:cNvSpPr>
          <p:nvPr/>
        </p:nvSpPr>
        <p:spPr bwMode="auto">
          <a:xfrm>
            <a:off x="2697802" y="5812641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9" name="Oval 23"/>
          <p:cNvSpPr>
            <a:spLocks noChangeArrowheads="1"/>
          </p:cNvSpPr>
          <p:nvPr/>
        </p:nvSpPr>
        <p:spPr bwMode="auto">
          <a:xfrm>
            <a:off x="4827229" y="5882339"/>
            <a:ext cx="818706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ç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2_la_re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.2_la_f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.2_le_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.2_tre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7.2_le_c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7.2_le_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2_l'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.2_lun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2.5_le_cra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2.5_l'agn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2.5_la_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2.5_la_na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.13_l'eleph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2.5_le_sty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12.5_le_go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12.5_le_trav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12.5_le_sol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12.5_le_franca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0" grpId="0"/>
      <p:bldP spid="21" grpId="0"/>
      <p:bldP spid="22" grpId="0"/>
      <p:bldP spid="27" grpId="0"/>
      <p:bldP spid="34" grpId="0"/>
      <p:bldP spid="35" grpId="0"/>
      <p:bldP spid="36" grpId="0"/>
      <p:bldP spid="40" grpId="0"/>
      <p:bldP spid="42" grpId="0"/>
      <p:bldP spid="46" grpId="0"/>
      <p:bldP spid="47" grpId="0"/>
      <p:bldP spid="48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76" y="227653"/>
            <a:ext cx="3223593" cy="2326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86" y="73572"/>
            <a:ext cx="861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2D2DB9"/>
                </a:solidFill>
                <a:latin typeface="Tw Cen MT" panose="020B0602020104020603" pitchFamily="34" charset="0"/>
              </a:rPr>
              <a:t>les instructions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186" y="1070642"/>
            <a:ext cx="93126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Bonjour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sortez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Bonjour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sortez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Regardez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coutez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Regardez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coutez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Bonjour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sortez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pPr>
              <a:defRPr/>
            </a:pP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Alors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levez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la main</a:t>
            </a: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Alors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levez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la main</a:t>
            </a:r>
          </a:p>
          <a:p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répondez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répondez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Alors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levez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la main</a:t>
            </a:r>
          </a:p>
          <a:p>
            <a:pPr>
              <a:defRPr/>
            </a:pPr>
            <a:endParaRPr lang="en-GB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Silence!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rangez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pPr>
              <a:defRPr/>
            </a:pP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Silence!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rangez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Regardez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coutez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Regardez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coutez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Silence!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silence, et au revoir!</a:t>
            </a:r>
          </a:p>
        </p:txBody>
      </p:sp>
      <p:pic>
        <p:nvPicPr>
          <p:cNvPr id="3" name="instructions_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4945" y="5785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guntas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29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62668" y="3525837"/>
            <a:ext cx="3492500" cy="124777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b="1" dirty="0" err="1">
                <a:solidFill>
                  <a:prstClr val="black"/>
                </a:solidFill>
              </a:rPr>
              <a:t>Où</a:t>
            </a:r>
            <a:r>
              <a:rPr lang="en-GB" sz="66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5600" y="4652963"/>
            <a:ext cx="3568700" cy="14033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 err="1">
                <a:solidFill>
                  <a:prstClr val="black"/>
                </a:solidFill>
              </a:rPr>
              <a:t>Quand</a:t>
            </a:r>
            <a:r>
              <a:rPr lang="en-GB" sz="5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75200" y="1484313"/>
            <a:ext cx="4329113" cy="1225550"/>
          </a:xfrm>
          <a:prstGeom prst="wedgeEllipseCallout">
            <a:avLst>
              <a:gd name="adj1" fmla="val -31741"/>
              <a:gd name="adj2" fmla="val 60712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 err="1">
                <a:solidFill>
                  <a:prstClr val="white"/>
                </a:solidFill>
              </a:rPr>
              <a:t>Pourquoi</a:t>
            </a:r>
            <a:r>
              <a:rPr lang="en-GB" sz="48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262563" y="2708275"/>
            <a:ext cx="3873500" cy="1441450"/>
          </a:xfrm>
          <a:prstGeom prst="wedgeEllipseCallout">
            <a:avLst>
              <a:gd name="adj1" fmla="val -32784"/>
              <a:gd name="adj2" fmla="val 61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Combien</a:t>
            </a:r>
            <a:r>
              <a:rPr lang="en-GB" sz="4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12713" y="0"/>
            <a:ext cx="4662487" cy="16446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black"/>
                </a:solidFill>
              </a:rPr>
              <a:t>Comment?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940425" y="44450"/>
            <a:ext cx="2881313" cy="1374775"/>
          </a:xfrm>
          <a:prstGeom prst="wedgeEllipseCallout">
            <a:avLst>
              <a:gd name="adj1" fmla="val -40403"/>
              <a:gd name="adj2" fmla="val 581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000" b="1" dirty="0">
                <a:solidFill>
                  <a:prstClr val="white"/>
                </a:solidFill>
              </a:rPr>
              <a:t>Qui?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12586" y="1123951"/>
            <a:ext cx="2847975" cy="115252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white"/>
                </a:solidFill>
              </a:rPr>
              <a:t>Que?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559425" y="4308475"/>
            <a:ext cx="3511550" cy="2360613"/>
          </a:xfrm>
          <a:prstGeom prst="wedgeEllipseCallout">
            <a:avLst>
              <a:gd name="adj1" fmla="val -36161"/>
              <a:gd name="adj2" fmla="val 51108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Quel</a:t>
            </a:r>
            <a:r>
              <a:rPr lang="en-GB" sz="4400" b="1" dirty="0">
                <a:solidFill>
                  <a:prstClr val="black"/>
                </a:solidFill>
              </a:rPr>
              <a:t>/s/ </a:t>
            </a:r>
            <a:r>
              <a:rPr lang="en-GB" sz="4400" b="1" dirty="0" err="1">
                <a:solidFill>
                  <a:prstClr val="black"/>
                </a:solidFill>
              </a:rPr>
              <a:t>Quelle</a:t>
            </a:r>
            <a:r>
              <a:rPr lang="en-GB" sz="4400" b="1" dirty="0">
                <a:solidFill>
                  <a:prstClr val="black"/>
                </a:solidFill>
              </a:rPr>
              <a:t>/s?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3452813" y="6456363"/>
            <a:ext cx="22971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007285" y="1990726"/>
            <a:ext cx="3938302" cy="15684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 err="1" smtClean="0">
                <a:solidFill>
                  <a:prstClr val="white"/>
                </a:solidFill>
              </a:rPr>
              <a:t>Qu’est-ce</a:t>
            </a:r>
            <a:r>
              <a:rPr lang="en-GB" sz="5400" b="1" dirty="0" smtClean="0">
                <a:solidFill>
                  <a:prstClr val="white"/>
                </a:solidFill>
              </a:rPr>
              <a:t> que?</a:t>
            </a:r>
            <a:endParaRPr lang="en-GB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1_comm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1_qu'est-ce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1_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1_qu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.1_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.1_pourq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.1_com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.1_qu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guntas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29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15900" y="3213100"/>
            <a:ext cx="3492500" cy="124777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b="1" dirty="0">
                <a:solidFill>
                  <a:prstClr val="black"/>
                </a:solidFill>
              </a:rPr>
              <a:t>O_?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5600" y="4652963"/>
            <a:ext cx="3568700" cy="14033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black"/>
                </a:solidFill>
              </a:rPr>
              <a:t>Q____?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75200" y="1484313"/>
            <a:ext cx="4329113" cy="1225550"/>
          </a:xfrm>
          <a:prstGeom prst="wedgeEllipseCallout">
            <a:avLst>
              <a:gd name="adj1" fmla="val -31741"/>
              <a:gd name="adj2" fmla="val 60712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white"/>
                </a:solidFill>
              </a:rPr>
              <a:t>P_______?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197475" y="3094038"/>
            <a:ext cx="3873500" cy="1441450"/>
          </a:xfrm>
          <a:prstGeom prst="wedgeEllipseCallout">
            <a:avLst>
              <a:gd name="adj1" fmla="val -32784"/>
              <a:gd name="adj2" fmla="val 61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</a:rPr>
              <a:t>C_______?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12713" y="0"/>
            <a:ext cx="4662487" cy="16446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black"/>
                </a:solidFill>
              </a:rPr>
              <a:t>C_______?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940425" y="44450"/>
            <a:ext cx="2881313" cy="1374775"/>
          </a:xfrm>
          <a:prstGeom prst="wedgeEllipseCallout">
            <a:avLst>
              <a:gd name="adj1" fmla="val -40403"/>
              <a:gd name="adj2" fmla="val 581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000" b="1" dirty="0">
                <a:solidFill>
                  <a:prstClr val="white"/>
                </a:solidFill>
              </a:rPr>
              <a:t>Q__?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-12472" y="1309799"/>
            <a:ext cx="2847975" cy="115252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white"/>
                </a:solidFill>
              </a:rPr>
              <a:t>Q__?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559425" y="4867275"/>
            <a:ext cx="3511550" cy="1801813"/>
          </a:xfrm>
          <a:prstGeom prst="wedgeEllipseCallout">
            <a:avLst>
              <a:gd name="adj1" fmla="val -36161"/>
              <a:gd name="adj2" fmla="val 51108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black"/>
                </a:solidFill>
              </a:rPr>
              <a:t>Q_____?</a:t>
            </a: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3452813" y="6456363"/>
            <a:ext cx="22971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851693" y="1927052"/>
            <a:ext cx="3548487" cy="1638473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white"/>
                </a:solidFill>
              </a:rPr>
              <a:t>Q</a:t>
            </a:r>
            <a:r>
              <a:rPr lang="en-GB" sz="4800" b="1" dirty="0" smtClean="0">
                <a:solidFill>
                  <a:prstClr val="white"/>
                </a:solidFill>
              </a:rPr>
              <a:t>_’_</a:t>
            </a:r>
            <a:r>
              <a:rPr lang="en-GB" sz="4800" b="1" dirty="0" err="1" smtClean="0">
                <a:solidFill>
                  <a:prstClr val="white"/>
                </a:solidFill>
              </a:rPr>
              <a:t>st</a:t>
            </a:r>
            <a:r>
              <a:rPr lang="en-GB" sz="4800" b="1" dirty="0" smtClean="0">
                <a:solidFill>
                  <a:prstClr val="white"/>
                </a:solidFill>
              </a:rPr>
              <a:t>-c_ q__?</a:t>
            </a:r>
            <a:endParaRPr lang="en-GB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1_comm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1_qu'est-ce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1_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1_qu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.1_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.1_pourq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.1_com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.1_qu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gunta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29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15900" y="3213100"/>
            <a:ext cx="3492500" cy="124777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b="1" dirty="0">
                <a:solidFill>
                  <a:prstClr val="black"/>
                </a:solidFill>
              </a:rPr>
              <a:t>O_?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5600" y="4652963"/>
            <a:ext cx="3568700" cy="14033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black"/>
                </a:solidFill>
              </a:rPr>
              <a:t>Q____?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75200" y="1484313"/>
            <a:ext cx="4329113" cy="1225550"/>
          </a:xfrm>
          <a:prstGeom prst="wedgeEllipseCallout">
            <a:avLst>
              <a:gd name="adj1" fmla="val -31741"/>
              <a:gd name="adj2" fmla="val 60712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white"/>
                </a:solidFill>
              </a:rPr>
              <a:t>P_______?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197475" y="3094038"/>
            <a:ext cx="3873500" cy="1441450"/>
          </a:xfrm>
          <a:prstGeom prst="wedgeEllipseCallout">
            <a:avLst>
              <a:gd name="adj1" fmla="val -32784"/>
              <a:gd name="adj2" fmla="val 61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</a:rPr>
              <a:t>C_______?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12713" y="0"/>
            <a:ext cx="4662487" cy="16446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black"/>
                </a:solidFill>
              </a:rPr>
              <a:t>C_______?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940425" y="44450"/>
            <a:ext cx="2881313" cy="1374775"/>
          </a:xfrm>
          <a:prstGeom prst="wedgeEllipseCallout">
            <a:avLst>
              <a:gd name="adj1" fmla="val -40403"/>
              <a:gd name="adj2" fmla="val 581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000" b="1" dirty="0">
                <a:solidFill>
                  <a:prstClr val="white"/>
                </a:solidFill>
              </a:rPr>
              <a:t>Q__?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-12472" y="1309799"/>
            <a:ext cx="2847975" cy="115252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white"/>
                </a:solidFill>
              </a:rPr>
              <a:t>Q__?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559425" y="4867275"/>
            <a:ext cx="3511550" cy="1801813"/>
          </a:xfrm>
          <a:prstGeom prst="wedgeEllipseCallout">
            <a:avLst>
              <a:gd name="adj1" fmla="val -36161"/>
              <a:gd name="adj2" fmla="val 51108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black"/>
                </a:solidFill>
              </a:rPr>
              <a:t>Q_____?</a:t>
            </a: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3452813" y="6456363"/>
            <a:ext cx="22971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851693" y="1927052"/>
            <a:ext cx="3548487" cy="1638473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white"/>
                </a:solidFill>
              </a:rPr>
              <a:t>Q</a:t>
            </a:r>
            <a:r>
              <a:rPr lang="en-GB" sz="4800" b="1" dirty="0" smtClean="0">
                <a:solidFill>
                  <a:prstClr val="white"/>
                </a:solidFill>
              </a:rPr>
              <a:t>_’_</a:t>
            </a:r>
            <a:r>
              <a:rPr lang="en-GB" sz="4800" b="1" dirty="0" err="1" smtClean="0">
                <a:solidFill>
                  <a:prstClr val="white"/>
                </a:solidFill>
              </a:rPr>
              <a:t>st</a:t>
            </a:r>
            <a:r>
              <a:rPr lang="en-GB" sz="4800" b="1" dirty="0" smtClean="0">
                <a:solidFill>
                  <a:prstClr val="white"/>
                </a:solidFill>
              </a:rPr>
              <a:t>-c_ q__?</a:t>
            </a:r>
            <a:endParaRPr lang="en-GB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7907" y="897385"/>
            <a:ext cx="5857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A  </a:t>
            </a:r>
            <a:r>
              <a:rPr lang="en-US" sz="2800" dirty="0" smtClean="0">
                <a:latin typeface="Tw Cen MT" panose="020B0602020104020603" pitchFamily="34" charset="0"/>
                <a:cs typeface="Arial" panose="020B0604020202020204" pitchFamily="34" charset="0"/>
              </a:rPr>
              <a:t>Write these questions in English.</a:t>
            </a:r>
            <a:endParaRPr lang="en-US" sz="28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3448"/>
              </p:ext>
            </p:extLst>
          </p:nvPr>
        </p:nvGraphicFramePr>
        <p:xfrm>
          <a:off x="345017" y="1544639"/>
          <a:ext cx="8192401" cy="3683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5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6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âge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as-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2 Comment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t’appelles-tu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0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Où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habites-tu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Pourquoi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aimes-tu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les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maths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5 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Quelle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ta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couleur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préférée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C’est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combien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7 Comment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ça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8 Qui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–t-</a:t>
                      </a:r>
                      <a:r>
                        <a:rPr lang="en-US" sz="2400" baseline="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il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509545" y="6111254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73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605</Words>
  <Application>Microsoft Office PowerPoint</Application>
  <PresentationFormat>On-screen Show (4:3)</PresentationFormat>
  <Paragraphs>208</Paragraphs>
  <Slides>8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AntigoniBd</vt:lpstr>
      <vt:lpstr>Batang</vt:lpstr>
      <vt:lpstr>Arial</vt:lpstr>
      <vt:lpstr>Arial Rounded MT Bold</vt:lpstr>
      <vt:lpstr>Calibri</vt:lpstr>
      <vt:lpstr>Calibri Light</vt:lpstr>
      <vt:lpstr>Times New Roman</vt:lpstr>
      <vt:lpstr>Tw Cen MT</vt:lpstr>
      <vt:lpstr>Office Theme</vt:lpstr>
      <vt:lpstr>Blank Presentation</vt:lpstr>
      <vt:lpstr>2_Office Theme</vt:lpstr>
      <vt:lpstr>3_Office Theme</vt:lpstr>
      <vt:lpstr>Aujourd’hui nous allons…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10</cp:revision>
  <dcterms:created xsi:type="dcterms:W3CDTF">2018-08-02T10:41:42Z</dcterms:created>
  <dcterms:modified xsi:type="dcterms:W3CDTF">2018-10-24T08:03:17Z</dcterms:modified>
</cp:coreProperties>
</file>