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2"/>
  </p:notesMasterIdLst>
  <p:sldIdLst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6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5B50-9D3E-477A-AE68-6C5B4706C33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7355C-0FAC-4F3B-927D-24AE90E5E3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1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of essential classroom language – introduce pupils early to infinitive</a:t>
            </a:r>
            <a:r>
              <a:rPr lang="en-GB" baseline="0" dirty="0" smtClean="0"/>
              <a:t> verbs by miming and saying these 4 skills that pupils are going to use in their learning today (and in lots of future lessons).</a:t>
            </a:r>
          </a:p>
          <a:p>
            <a:r>
              <a:rPr lang="en-GB" baseline="0" dirty="0" smtClean="0"/>
              <a:t>Ensure pupils know what they mean, and what ‘nous </a:t>
            </a:r>
            <a:r>
              <a:rPr lang="en-GB" baseline="0" dirty="0" err="1" smtClean="0"/>
              <a:t>allons</a:t>
            </a:r>
            <a:r>
              <a:rPr lang="en-GB" baseline="0" dirty="0" smtClean="0"/>
              <a:t>’ means.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438-B098-4BBF-9F8A-24D6592B3889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Song – to the tune of She’ll be coming round the mountain…</a:t>
            </a:r>
          </a:p>
          <a:p>
            <a:r>
              <a:rPr lang="en-GB" dirty="0" smtClean="0"/>
              <a:t>Listen to the audio just to get the</a:t>
            </a:r>
            <a:r>
              <a:rPr lang="en-GB" baseline="0" dirty="0" smtClean="0"/>
              <a:t> </a:t>
            </a:r>
            <a:r>
              <a:rPr lang="en-GB" baseline="0" smtClean="0"/>
              <a:t>scansion …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Bonjour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sortez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vos</a:t>
            </a:r>
            <a:r>
              <a:rPr lang="en-GB" baseline="0" dirty="0" smtClean="0"/>
              <a:t> affaires</a:t>
            </a:r>
          </a:p>
          <a:p>
            <a:r>
              <a:rPr lang="en-GB" baseline="0" dirty="0" smtClean="0"/>
              <a:t>Bonjour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sortez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vos</a:t>
            </a:r>
            <a:r>
              <a:rPr lang="en-GB" baseline="0" dirty="0" smtClean="0"/>
              <a:t> affaires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Regardez</a:t>
            </a:r>
            <a:r>
              <a:rPr lang="en-GB" baseline="0" dirty="0" smtClean="0"/>
              <a:t>, </a:t>
            </a:r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Écoutez</a:t>
            </a: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Regardez</a:t>
            </a:r>
            <a:r>
              <a:rPr lang="en-GB" baseline="0" dirty="0" smtClean="0"/>
              <a:t>, </a:t>
            </a:r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Écoutez</a:t>
            </a: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Bonjour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sortez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vos</a:t>
            </a:r>
            <a:r>
              <a:rPr lang="en-GB" baseline="0" dirty="0" smtClean="0"/>
              <a:t> affaires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Alors</a:t>
            </a:r>
            <a:r>
              <a:rPr lang="en-GB" baseline="0" dirty="0" smtClean="0"/>
              <a:t>,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levez</a:t>
            </a:r>
            <a:r>
              <a:rPr lang="en-GB" baseline="0" dirty="0" smtClean="0"/>
              <a:t> la main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Alors</a:t>
            </a:r>
            <a:r>
              <a:rPr lang="en-GB" baseline="0" dirty="0" smtClean="0"/>
              <a:t>,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levez</a:t>
            </a:r>
            <a:r>
              <a:rPr lang="en-GB" baseline="0" dirty="0" smtClean="0"/>
              <a:t> la main</a:t>
            </a:r>
          </a:p>
          <a:p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Écoutez</a:t>
            </a:r>
            <a:r>
              <a:rPr lang="en-GB" altLang="en-US" sz="1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, </a:t>
            </a:r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répondez</a:t>
            </a: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Écoutez</a:t>
            </a:r>
            <a:r>
              <a:rPr lang="en-GB" altLang="en-US" sz="1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, </a:t>
            </a:r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répondez</a:t>
            </a: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Alors</a:t>
            </a:r>
            <a:r>
              <a:rPr lang="en-GB" baseline="0" dirty="0" smtClean="0"/>
              <a:t>,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levez</a:t>
            </a:r>
            <a:r>
              <a:rPr lang="en-GB" baseline="0" dirty="0" smtClean="0"/>
              <a:t> la main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Silence!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rangez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vos</a:t>
            </a:r>
            <a:r>
              <a:rPr lang="en-GB" baseline="0" dirty="0" smtClean="0"/>
              <a:t> affaires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Silence!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rangez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vos</a:t>
            </a:r>
            <a:r>
              <a:rPr lang="en-GB" baseline="0" dirty="0" smtClean="0"/>
              <a:t> affaires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Regardez</a:t>
            </a:r>
            <a:r>
              <a:rPr lang="en-GB" baseline="0" dirty="0" smtClean="0"/>
              <a:t>, </a:t>
            </a:r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Écoutez</a:t>
            </a: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 smtClean="0"/>
              <a:t>Regardez</a:t>
            </a:r>
            <a:r>
              <a:rPr lang="en-GB" baseline="0" dirty="0" smtClean="0"/>
              <a:t>, </a:t>
            </a:r>
            <a:r>
              <a:rPr lang="en-GB" altLang="en-US" sz="1200" dirty="0" err="1" smtClean="0">
                <a:solidFill>
                  <a:schemeClr val="accent6"/>
                </a:solidFill>
                <a:latin typeface="Tw Cen MT" panose="020B0602020104020603" pitchFamily="34" charset="0"/>
              </a:rPr>
              <a:t>Écoutez</a:t>
            </a: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Silence! la </a:t>
            </a:r>
            <a:r>
              <a:rPr lang="en-GB" baseline="0" dirty="0" err="1" smtClean="0"/>
              <a:t>classe</a:t>
            </a:r>
            <a:r>
              <a:rPr lang="en-GB" baseline="0" dirty="0" smtClean="0"/>
              <a:t>, silence, et au revoir!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>
              <a:solidFill>
                <a:schemeClr val="accent6"/>
              </a:solidFill>
              <a:latin typeface="Tw Cen MT" panose="020B0602020104020603" pitchFamily="34" charset="0"/>
            </a:endParaRP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F752E-C7BB-45AE-ADB6-5873A9374AE9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92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Teach the key question words with gestures. 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0B400F-C5A1-40EA-B423-BB95DCC20512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1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Starter activity – revise the question words.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33C500-E835-4677-8BCC-F04F8B2DA0F0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6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Exercise from p.4 Y6 </a:t>
            </a:r>
            <a:r>
              <a:rPr lang="en-GB" smtClean="0"/>
              <a:t>French Booklet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7355C-0FAC-4F3B-927D-24AE90E5E3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7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6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36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4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6A223-248C-478A-9E03-6B8E50A0DE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8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684D-1839-42CE-97B1-A82AFE4435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1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BE0F3-8B88-4C0C-AD6E-35876283C9B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90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2A1E3-2F6B-4FDE-A9F2-11363C0357F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9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F605E-D6B4-4FF1-B741-F05BED84EB6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329AA-16A0-4552-9A86-FE7D1B0B36D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51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A49EF-6E15-4C71-B721-CBF36D40F25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85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EEC44-66D2-44EB-B021-07BFD94E887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5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43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9F31-DD06-420A-BFCB-3815AAC5B97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3069D-7699-4DA6-ADAF-C05010187AE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53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C54F-4FEA-42AB-8BAA-A663251491D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1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1FCF-00DF-44C8-A1D6-2F2CDB3FB07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8F6C-72C4-4A89-BC52-84B2E629B5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8393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6AE1-9EBD-4215-8D72-71B6DFB1DE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5EEE-1AFA-40DA-BEA5-962D66CCD0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187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680-57F1-4738-ACB0-103F6341F79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294E-677B-44D7-B980-DB021D6FE1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2784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29CB-8EDE-4F98-9B5A-9C5F4E2E120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44B3-B832-44B3-942D-078915F5C6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4018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B966-3D17-4141-B1EE-69B140D5A7C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9467-4C92-4343-9DAD-5B1CAAC274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2510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5D25-AE88-4DBD-9948-F1A58F3740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E11A-4E71-46B4-8D6D-AFED90A67D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7577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06E6-2213-4CDC-ABEE-CA05F6587E0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9299-8D4B-4451-8687-DEF2DFD729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740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14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F8E4-88D4-42C7-B140-AE236BF87A3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0A3B-340E-4169-830B-B737B504BE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2839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3164-66EC-48FC-A1A5-505B7DDF185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7F82F-3DFA-4A85-8CCE-950F8A7A78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8254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3FBA-F19B-4895-9C82-5F42F08821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BBCF-4D32-4B98-9FF9-A8E73B04E3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4186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CC57-45BD-4C82-92A5-3E347041673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CAD4-DD3E-44EF-B280-DF9EFC78F9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596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25C2-6B26-4266-9825-894664108EE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2704-1311-4AE3-B3BE-433D83928B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07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7F5E-6A13-4FD8-AC9E-DAEB3DE96C1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1DC1-8EDF-4307-8054-2F69E136A3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9755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2AA48-4956-4611-87EB-D924A64DF8C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0BFB-02F0-4153-961C-4D87B5E384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1953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5E5D-F320-4F08-88FB-CCD087D77E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D1C8-E7A4-4379-9FE0-79F923BB05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1875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40CF-04EB-4FB4-87DD-BB1839FBACE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EE58-329C-43B7-8440-AB80E3DC99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2002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A3F0-8194-4395-A539-D208AFB5829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F99D-CC85-4ACE-988D-9FEDE77D3C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10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124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F7EF-3435-43A2-9A74-E62162A0806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5ADF-D75A-474D-AD41-5FEE2B90BB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4382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F777-C9E9-4FFD-A1FF-C03C8D9BD12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152F-9DB0-4B97-B173-4C7F2DEAC2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7490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4EE9-F470-4D64-9670-3DE95A18503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8FBE-947A-41F8-9E4D-F959AEAED3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0845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0E122-A419-4E4B-9F61-FD13E2C0177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97E3-034F-4B0B-B405-1F733DFE04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766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4DD6-BB85-468D-8BA7-706803C377C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3969-34ED-4EE1-A10A-66496E5BE0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648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8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7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35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5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19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892E4-D043-4A2D-9734-25B6C441C4AD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97BE2-DCD2-49DE-8000-ACFD5D00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3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5249B-9FC6-48A1-87FF-09B4A419C3A6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4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F693EA-B327-4083-B786-624F5086FAF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C3052-E5BB-45D6-A310-32FC341A82AE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1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3662B3-FFA1-4320-9FA3-CE7CE6A26F8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2E3E2-37AD-4735-B423-2FC40A1426E0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6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3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jpg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-187134"/>
            <a:ext cx="7772400" cy="1143000"/>
          </a:xfrm>
        </p:spPr>
        <p:txBody>
          <a:bodyPr/>
          <a:lstStyle/>
          <a:p>
            <a:pPr algn="l"/>
            <a:r>
              <a:rPr lang="en-GB" sz="4800" dirty="0" err="1" smtClean="0">
                <a:latin typeface="Tw Cen MT" panose="020B0602020104020603" pitchFamily="34" charset="0"/>
              </a:rPr>
              <a:t>Aujourd’hui</a:t>
            </a:r>
            <a:r>
              <a:rPr lang="en-GB" sz="4800" dirty="0" smtClean="0">
                <a:latin typeface="Tw Cen MT" panose="020B0602020104020603" pitchFamily="34" charset="0"/>
              </a:rPr>
              <a:t> nous </a:t>
            </a:r>
            <a:r>
              <a:rPr lang="en-GB" sz="4800" dirty="0" err="1" smtClean="0">
                <a:latin typeface="Tw Cen MT" panose="020B0602020104020603" pitchFamily="34" charset="0"/>
              </a:rPr>
              <a:t>allons</a:t>
            </a:r>
            <a:r>
              <a:rPr lang="en-GB" sz="4800" dirty="0" smtClean="0">
                <a:latin typeface="Tw Cen MT" panose="020B0602020104020603" pitchFamily="34" charset="0"/>
              </a:rPr>
              <a:t>…</a:t>
            </a:r>
            <a:endParaRPr lang="en-US" sz="4800" dirty="0" smtClean="0">
              <a:latin typeface="Tw Cen MT" panose="020B0602020104020603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-293062" y="2232111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000000"/>
                </a:solidFill>
                <a:latin typeface="Tw Cen MT" panose="020B0602020104020603" pitchFamily="34" charset="0"/>
              </a:rPr>
              <a:t>r_ _ _ _ _</a:t>
            </a:r>
            <a:r>
              <a:rPr lang="en-GB" sz="4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79" name="TextBox 24"/>
          <p:cNvSpPr txBox="1">
            <a:spLocks noChangeArrowheads="1"/>
          </p:cNvSpPr>
          <p:nvPr/>
        </p:nvSpPr>
        <p:spPr bwMode="auto">
          <a:xfrm>
            <a:off x="2992666" y="2264719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000000"/>
                </a:solidFill>
                <a:latin typeface="Tw Cen MT" panose="020B0602020104020603" pitchFamily="34" charset="0"/>
              </a:rPr>
              <a:t>é_ _ _ _</a:t>
            </a:r>
            <a:r>
              <a:rPr lang="en-GB" sz="4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80" name="TextBox 25"/>
          <p:cNvSpPr txBox="1">
            <a:spLocks noChangeArrowheads="1"/>
          </p:cNvSpPr>
          <p:nvPr/>
        </p:nvSpPr>
        <p:spPr bwMode="auto">
          <a:xfrm>
            <a:off x="-576282" y="4594351"/>
            <a:ext cx="3568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000000"/>
                </a:solidFill>
                <a:latin typeface="Tw Cen MT" panose="020B0602020104020603" pitchFamily="34" charset="0"/>
              </a:rPr>
              <a:t>p_ _ _</a:t>
            </a:r>
            <a:r>
              <a:rPr lang="en-GB" sz="4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84" name="TextBox 27"/>
          <p:cNvSpPr txBox="1">
            <a:spLocks noChangeArrowheads="1"/>
          </p:cNvSpPr>
          <p:nvPr/>
        </p:nvSpPr>
        <p:spPr bwMode="auto">
          <a:xfrm>
            <a:off x="2513953" y="4546704"/>
            <a:ext cx="4312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000000"/>
                </a:solidFill>
                <a:latin typeface="Tw Cen MT" panose="020B0602020104020603" pitchFamily="34" charset="0"/>
              </a:rPr>
              <a:t>p_ _ _</a:t>
            </a:r>
            <a:r>
              <a:rPr lang="en-GB" sz="4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er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6" y="1042079"/>
            <a:ext cx="1543433" cy="2170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8608" y="980302"/>
            <a:ext cx="1484704" cy="2293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558" y="3420576"/>
            <a:ext cx="1686710" cy="1464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8791" y="3358671"/>
            <a:ext cx="1034521" cy="1250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09" y="3118687"/>
            <a:ext cx="1136660" cy="1475664"/>
          </a:xfrm>
          <a:prstGeom prst="rect">
            <a:avLst/>
          </a:prstGeom>
        </p:spPr>
      </p:pic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5666700" y="4616695"/>
            <a:ext cx="43124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000000"/>
                </a:solidFill>
                <a:latin typeface="Tw Cen MT" panose="020B0602020104020603" pitchFamily="34" charset="0"/>
              </a:rPr>
              <a:t>faire </a:t>
            </a:r>
            <a:br>
              <a:rPr lang="en-GB" sz="4800" b="1" dirty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en-GB" sz="4800" b="1" dirty="0">
                <a:solidFill>
                  <a:srgbClr val="000000"/>
                </a:solidFill>
                <a:latin typeface="Tw Cen MT" panose="020B0602020104020603" pitchFamily="34" charset="0"/>
              </a:rPr>
              <a:t>des </a:t>
            </a:r>
            <a:r>
              <a:rPr lang="en-GB" sz="4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gestes</a:t>
            </a:r>
            <a:endParaRPr lang="en-US" sz="48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/>
          </p:nvPr>
        </p:nvGraphicFramePr>
        <p:xfrm>
          <a:off x="3607" y="6365"/>
          <a:ext cx="9140392" cy="6855908"/>
        </p:xfrm>
        <a:graphic>
          <a:graphicData uri="http://schemas.openxmlformats.org/drawingml/2006/table">
            <a:tbl>
              <a:tblPr/>
              <a:tblGrid>
                <a:gridCol w="2285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5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50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50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7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2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0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92" y="108591"/>
            <a:ext cx="999609" cy="960860"/>
          </a:xfrm>
          <a:prstGeom prst="rect">
            <a:avLst/>
          </a:prstGeom>
        </p:spPr>
      </p:pic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449180" y="8727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2967897" y="8727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5261075" y="8727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6939348" y="87269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6" y="459829"/>
            <a:ext cx="1438999" cy="851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76" y="459829"/>
            <a:ext cx="1305085" cy="1028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18" y="690305"/>
            <a:ext cx="979666" cy="986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21" y="589021"/>
            <a:ext cx="1218672" cy="1052120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-17256" y="1311238"/>
            <a:ext cx="2451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2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b</a:t>
            </a:r>
            <a:r>
              <a:rPr lang="en-GB" sz="28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</a:t>
            </a:r>
            <a:r>
              <a:rPr lang="en-GB" sz="28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ne</a:t>
            </a:r>
            <a:endParaRPr lang="en-US" sz="28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778052" y="1305997"/>
            <a:ext cx="2451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2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ch</a:t>
            </a:r>
            <a:r>
              <a:rPr lang="en-GB" sz="2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val</a:t>
            </a:r>
            <a:endParaRPr lang="en-US" sz="28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279199" y="1294351"/>
            <a:ext cx="3744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à m</a:t>
            </a:r>
            <a:r>
              <a:rPr lang="en-GB" sz="32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</a:t>
            </a:r>
            <a:r>
              <a:rPr lang="en-GB" sz="32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endParaRPr lang="en-US" sz="3200" b="1" u="sng" dirty="0">
              <a:solidFill>
                <a:srgbClr val="FF33CC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149413" y="1325128"/>
            <a:ext cx="2451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le c</a:t>
            </a:r>
            <a:r>
              <a:rPr lang="en-GB" sz="2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</a:t>
            </a:r>
            <a:r>
              <a:rPr lang="en-GB" sz="2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endParaRPr lang="en-US" sz="28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356272" y="202883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7377772" y="1982318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651966" y="1966685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4911398" y="2120689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22" name="Picture 7" descr="cosmo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6" y="2145760"/>
            <a:ext cx="1467207" cy="96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83" y="2229967"/>
            <a:ext cx="1057158" cy="1057158"/>
          </a:xfrm>
          <a:prstGeom prst="rect">
            <a:avLst/>
          </a:prstGeom>
        </p:spPr>
      </p:pic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882868" y="3026050"/>
            <a:ext cx="2195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ui</a:t>
            </a:r>
            <a:r>
              <a:rPr lang="en-GB" sz="2800" b="1" i="1" dirty="0" smtClean="0">
                <a:solidFill>
                  <a:srgbClr val="FF0066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!</a:t>
            </a:r>
            <a:endParaRPr lang="en-GB" sz="28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6372239" y="3059480"/>
            <a:ext cx="272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les cise</a:t>
            </a:r>
            <a:r>
              <a:rPr lang="en-GB" sz="28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au</a:t>
            </a: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x</a:t>
            </a:r>
            <a:endParaRPr lang="en-GB" sz="28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1924592" y="3040315"/>
            <a:ext cx="248994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7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j</a:t>
            </a:r>
            <a:r>
              <a:rPr lang="en-GB" sz="27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eu</a:t>
            </a:r>
            <a:r>
              <a:rPr lang="en-GB" sz="27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-vidéo</a:t>
            </a:r>
            <a:endParaRPr lang="en-GB" sz="27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11692" y="3007206"/>
            <a:ext cx="20920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l’</a:t>
            </a:r>
            <a:r>
              <a:rPr lang="en-GB" sz="28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nivers</a:t>
            </a:r>
            <a:endParaRPr lang="en-US" sz="28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1799" y="1887064"/>
            <a:ext cx="658277" cy="12419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1062" y="2381639"/>
            <a:ext cx="1535778" cy="855780"/>
          </a:xfrm>
          <a:prstGeom prst="rect">
            <a:avLst/>
          </a:prstGeom>
        </p:spPr>
      </p:pic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336900" y="3662259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1" name="Oval 23"/>
          <p:cNvSpPr>
            <a:spLocks noChangeArrowheads="1"/>
          </p:cNvSpPr>
          <p:nvPr/>
        </p:nvSpPr>
        <p:spPr bwMode="auto">
          <a:xfrm>
            <a:off x="2972148" y="3801642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2" name="Oval 23"/>
          <p:cNvSpPr>
            <a:spLocks noChangeArrowheads="1"/>
          </p:cNvSpPr>
          <p:nvPr/>
        </p:nvSpPr>
        <p:spPr bwMode="auto">
          <a:xfrm>
            <a:off x="5053606" y="3728697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341183" y="3801642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-248004" y="4703174"/>
            <a:ext cx="2195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28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oi</a:t>
            </a: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sson</a:t>
            </a:r>
            <a:endParaRPr lang="en-GB" sz="28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1840176" y="4705216"/>
            <a:ext cx="2195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p</a:t>
            </a:r>
            <a:r>
              <a:rPr lang="en-GB" sz="28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ou</a:t>
            </a: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</a:t>
            </a:r>
            <a:endParaRPr lang="en-GB" sz="28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3905780" y="4705216"/>
            <a:ext cx="2500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28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on</a:t>
            </a: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28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4" y="3790446"/>
            <a:ext cx="1185021" cy="11084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7" y="3751325"/>
            <a:ext cx="820701" cy="1150138"/>
          </a:xfrm>
          <a:prstGeom prst="rect">
            <a:avLst/>
          </a:prstGeom>
        </p:spPr>
      </p:pic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6241928" y="4716376"/>
            <a:ext cx="2500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lap</a:t>
            </a:r>
            <a:r>
              <a:rPr lang="en-GB" sz="28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</a:t>
            </a:r>
            <a:endParaRPr lang="en-GB" sz="28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320" y="3795379"/>
            <a:ext cx="1040953" cy="10990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2054" y="3772223"/>
            <a:ext cx="929103" cy="1348210"/>
          </a:xfrm>
          <a:prstGeom prst="rect">
            <a:avLst/>
          </a:prstGeom>
        </p:spPr>
      </p:pic>
      <p:sp>
        <p:nvSpPr>
          <p:cNvPr id="43" name="AutoShape 32" descr="Image result for gorilla clipart copyright free"/>
          <p:cNvSpPr>
            <a:spLocks noChangeAspect="1" noChangeArrowheads="1"/>
          </p:cNvSpPr>
          <p:nvPr/>
        </p:nvSpPr>
        <p:spPr bwMode="auto">
          <a:xfrm>
            <a:off x="650155" y="520937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duotone>
              <a:srgbClr val="3333C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3683" y="5545504"/>
            <a:ext cx="1116669" cy="969532"/>
          </a:xfrm>
          <a:prstGeom prst="rect">
            <a:avLst/>
          </a:prstGeom>
        </p:spPr>
      </p:pic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-417460" y="6340381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b</a:t>
            </a:r>
            <a:r>
              <a:rPr lang="en-GB" sz="3200" b="1" i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</a:t>
            </a:r>
            <a:r>
              <a:rPr lang="en-GB" sz="3200" b="1" i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Oval 23"/>
          <p:cNvSpPr>
            <a:spLocks noChangeArrowheads="1"/>
          </p:cNvSpPr>
          <p:nvPr/>
        </p:nvSpPr>
        <p:spPr bwMode="auto">
          <a:xfrm>
            <a:off x="172079" y="5585771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é</a:t>
            </a:r>
            <a:endParaRPr lang="en-GB" sz="4000" b="1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07" y="5468008"/>
            <a:ext cx="698047" cy="956586"/>
          </a:xfrm>
          <a:prstGeom prst="rect">
            <a:avLst/>
          </a:prstGeom>
        </p:spPr>
      </p:pic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4134045" y="6394802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dessin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ez</a:t>
            </a:r>
            <a:endParaRPr lang="en-GB" sz="28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auto">
          <a:xfrm>
            <a:off x="4735583" y="5571019"/>
            <a:ext cx="727081" cy="60303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ez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0" name="Text Box 36"/>
          <p:cNvSpPr txBox="1">
            <a:spLocks noChangeArrowheads="1"/>
          </p:cNvSpPr>
          <p:nvPr/>
        </p:nvSpPr>
        <p:spPr bwMode="auto">
          <a:xfrm>
            <a:off x="1788957" y="6303095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pens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er</a:t>
            </a:r>
            <a:endParaRPr lang="en-GB" sz="32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Oval 23"/>
          <p:cNvSpPr>
            <a:spLocks noChangeArrowheads="1"/>
          </p:cNvSpPr>
          <p:nvPr/>
        </p:nvSpPr>
        <p:spPr bwMode="auto">
          <a:xfrm>
            <a:off x="2393548" y="5607758"/>
            <a:ext cx="742594" cy="6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er</a:t>
            </a:r>
          </a:p>
        </p:txBody>
      </p:sp>
      <p:grpSp>
        <p:nvGrpSpPr>
          <p:cNvPr id="52" name="Group 32"/>
          <p:cNvGrpSpPr>
            <a:grpSpLocks/>
          </p:cNvGrpSpPr>
          <p:nvPr/>
        </p:nvGrpSpPr>
        <p:grpSpPr bwMode="auto">
          <a:xfrm>
            <a:off x="5622641" y="5560484"/>
            <a:ext cx="1039483" cy="944081"/>
            <a:chOff x="5855786" y="4829736"/>
            <a:chExt cx="1600123" cy="1334143"/>
          </a:xfrm>
        </p:grpSpPr>
        <p:pic>
          <p:nvPicPr>
            <p:cNvPr id="53" name="Picture 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786" y="4829736"/>
              <a:ext cx="1090028" cy="755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15348"/>
              <a:ext cx="1055109" cy="94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Oval 23"/>
          <p:cNvSpPr>
            <a:spLocks noChangeArrowheads="1"/>
          </p:cNvSpPr>
          <p:nvPr/>
        </p:nvSpPr>
        <p:spPr bwMode="auto">
          <a:xfrm>
            <a:off x="7527078" y="5311176"/>
            <a:ext cx="727081" cy="60303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et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6644601" y="6309722"/>
            <a:ext cx="1117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et</a:t>
            </a:r>
            <a:endParaRPr lang="en-GB" sz="32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65" y="5442112"/>
            <a:ext cx="658613" cy="83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4" grpId="0"/>
      <p:bldP spid="25" grpId="0"/>
      <p:bldP spid="26" grpId="0"/>
      <p:bldP spid="27" grpId="0"/>
      <p:bldP spid="34" grpId="0"/>
      <p:bldP spid="35" grpId="0"/>
      <p:bldP spid="36" grpId="0"/>
      <p:bldP spid="39" grpId="0"/>
      <p:bldP spid="45" grpId="0"/>
      <p:bldP spid="48" grpId="0"/>
      <p:bldP spid="50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>
            <p:extLst/>
          </p:nvPr>
        </p:nvGraphicFramePr>
        <p:xfrm>
          <a:off x="3607" y="6365"/>
          <a:ext cx="9140392" cy="6851636"/>
        </p:xfrm>
        <a:graphic>
          <a:graphicData uri="http://schemas.openxmlformats.org/drawingml/2006/table">
            <a:tbl>
              <a:tblPr/>
              <a:tblGrid>
                <a:gridCol w="2285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5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50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50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5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2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2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2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2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Oval 23"/>
          <p:cNvSpPr>
            <a:spLocks noChangeArrowheads="1"/>
          </p:cNvSpPr>
          <p:nvPr/>
        </p:nvSpPr>
        <p:spPr bwMode="auto">
          <a:xfrm>
            <a:off x="364964" y="348545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è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367048" y="458949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ê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050289" y="399373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7286551" y="287427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2182">
            <a:off x="929505" y="370575"/>
            <a:ext cx="1318656" cy="630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13" y="315517"/>
            <a:ext cx="1203454" cy="890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69" y="226740"/>
            <a:ext cx="816772" cy="816772"/>
          </a:xfrm>
          <a:prstGeom prst="rect">
            <a:avLst/>
          </a:prstGeom>
        </p:spPr>
      </p:pic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6251078" y="860588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tr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ei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ze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933" y="458949"/>
            <a:ext cx="603692" cy="603692"/>
          </a:xfrm>
          <a:prstGeom prst="rect">
            <a:avLst/>
          </a:prstGeom>
        </p:spPr>
      </p:pic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-385519" y="899919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</a:t>
            </a:r>
            <a:r>
              <a:rPr lang="en-GB" sz="3200" b="1" i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è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gle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730925" y="897121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f</a:t>
            </a:r>
            <a:r>
              <a:rPr lang="en-GB" sz="3200" b="1" i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ê</a:t>
            </a:r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4003373" y="898361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590259" y="1565448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ch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2818015" y="1565447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th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4902470" y="1644503"/>
            <a:ext cx="1484474" cy="69285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36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en</a:t>
            </a:r>
            <a:r>
              <a:rPr lang="en-GB" sz="36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/an</a:t>
            </a:r>
            <a:endParaRPr lang="en-GB" sz="36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7363545" y="1731943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0" y="1556846"/>
            <a:ext cx="943445" cy="1072096"/>
          </a:xfrm>
          <a:prstGeom prst="rect">
            <a:avLst/>
          </a:prstGeom>
        </p:spPr>
      </p:pic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-507497" y="2235953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2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ch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at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1685561" y="2239455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th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é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4191432" y="2235953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l’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en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7225" y="1671940"/>
            <a:ext cx="999289" cy="8419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97" y="1990860"/>
            <a:ext cx="607126" cy="61745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8163050" y="1408212"/>
          <a:ext cx="79259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592"/>
              </a:tblGrid>
              <a:tr h="171194"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 err="1" smtClean="0"/>
                        <a:t>lundi</a:t>
                      </a:r>
                      <a:endParaRPr lang="en-GB" sz="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 smtClean="0"/>
                        <a:t>mardi</a:t>
                      </a:r>
                      <a:endParaRPr lang="en-GB" sz="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 smtClean="0"/>
                        <a:t>mercredi</a:t>
                      </a:r>
                      <a:r>
                        <a:rPr lang="en-GB" sz="600" dirty="0" smtClean="0"/>
                        <a:t> </a:t>
                      </a:r>
                      <a:endParaRPr lang="en-GB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 smtClean="0"/>
                        <a:t>jeudi</a:t>
                      </a:r>
                      <a:endParaRPr lang="en-GB" sz="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 smtClean="0"/>
                        <a:t>vendredi</a:t>
                      </a:r>
                      <a:endParaRPr lang="en-GB" sz="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 smtClean="0"/>
                        <a:t>samedi</a:t>
                      </a:r>
                      <a:endParaRPr lang="en-GB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71194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 smtClean="0"/>
                        <a:t>dimanche</a:t>
                      </a:r>
                      <a:endParaRPr lang="en-GB" sz="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8163049" y="1425576"/>
            <a:ext cx="844560" cy="185911"/>
          </a:xfrm>
          <a:prstGeom prst="ellipse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>
              <a:solidFill>
                <a:prstClr val="white"/>
              </a:solidFill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6251078" y="2239455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di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AutoShape 32" descr="Image result for gorilla clipart copyright free"/>
          <p:cNvSpPr>
            <a:spLocks noChangeAspect="1" noChangeArrowheads="1"/>
          </p:cNvSpPr>
          <p:nvPr/>
        </p:nvSpPr>
        <p:spPr bwMode="auto">
          <a:xfrm>
            <a:off x="736773" y="27091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29" name="Picture 9" descr="http://www.moufle.net/dessins/crayon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788" y="2710090"/>
            <a:ext cx="1574703" cy="14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Lamp, Sheep, Young, Baby, Farm Anim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284" y="2864860"/>
            <a:ext cx="709428" cy="9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Swimmer, Swimming, Water Sports, Waves, Do The Craw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83" y="2805238"/>
            <a:ext cx="1003695" cy="60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44" y="2720171"/>
            <a:ext cx="521045" cy="1117604"/>
          </a:xfrm>
          <a:prstGeom prst="rect">
            <a:avLst/>
          </a:prstGeom>
        </p:spPr>
      </p:pic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193449" y="3147433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r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-297608" y="3627245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</a:t>
            </a:r>
            <a:r>
              <a:rPr lang="en-GB" sz="32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r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ayon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1981433" y="3614599"/>
            <a:ext cx="219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l’a</a:t>
            </a:r>
            <a:r>
              <a:rPr lang="en-GB" sz="32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gn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eau</a:t>
            </a:r>
            <a:endParaRPr lang="en-GB" sz="32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577541" y="3685086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nata</a:t>
            </a:r>
            <a:r>
              <a:rPr lang="en-GB" sz="28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tion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val 23"/>
          <p:cNvSpPr>
            <a:spLocks noChangeArrowheads="1"/>
          </p:cNvSpPr>
          <p:nvPr/>
        </p:nvSpPr>
        <p:spPr bwMode="auto">
          <a:xfrm>
            <a:off x="2959358" y="2972521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gn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8" name="Oval 23"/>
          <p:cNvSpPr>
            <a:spLocks noChangeArrowheads="1"/>
          </p:cNvSpPr>
          <p:nvPr/>
        </p:nvSpPr>
        <p:spPr bwMode="auto">
          <a:xfrm>
            <a:off x="5178872" y="3028018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qu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9" name="Oval 23"/>
          <p:cNvSpPr>
            <a:spLocks noChangeArrowheads="1"/>
          </p:cNvSpPr>
          <p:nvPr/>
        </p:nvSpPr>
        <p:spPr bwMode="auto">
          <a:xfrm>
            <a:off x="6862052" y="3169563"/>
            <a:ext cx="1216810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tion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4382029" y="3700715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</a:t>
            </a:r>
            <a:r>
              <a:rPr lang="en-GB" sz="2800" b="1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qu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estion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 descr="Elephant, Animal, Mammal, Black, Grey, Baby, Lar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05" y="4234207"/>
            <a:ext cx="917640" cy="8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-309556" y="5060324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l’élé</a:t>
            </a:r>
            <a:r>
              <a:rPr lang="en-GB" sz="2800" b="1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ph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ant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494453" y="4373328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ph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44" name="Picture 36" descr="Gorilla Carton Clip 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11" y="4214531"/>
            <a:ext cx="899822" cy="10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62" y="4303607"/>
            <a:ext cx="1032323" cy="903283"/>
          </a:xfrm>
          <a:prstGeom prst="rect">
            <a:avLst/>
          </a:prstGeom>
        </p:spPr>
      </p:pic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1788553" y="5036094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st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y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lo</a:t>
            </a:r>
            <a:endParaRPr lang="en-GB" sz="2800" b="1" i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4158054" y="5045467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gor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ille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6423738" y="5048545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trav</a:t>
            </a:r>
            <a:r>
              <a:rPr lang="en-GB" sz="28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ail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607">
            <a:off x="3738748" y="4251023"/>
            <a:ext cx="867791" cy="956177"/>
          </a:xfrm>
          <a:prstGeom prst="rect">
            <a:avLst/>
          </a:prstGeom>
        </p:spPr>
      </p:pic>
      <p:sp>
        <p:nvSpPr>
          <p:cNvPr id="50" name="Oval 23"/>
          <p:cNvSpPr>
            <a:spLocks noChangeArrowheads="1"/>
          </p:cNvSpPr>
          <p:nvPr/>
        </p:nvSpPr>
        <p:spPr bwMode="auto">
          <a:xfrm>
            <a:off x="2865339" y="4359476"/>
            <a:ext cx="710382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y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1" name="Oval 23"/>
          <p:cNvSpPr>
            <a:spLocks noChangeArrowheads="1"/>
          </p:cNvSpPr>
          <p:nvPr/>
        </p:nvSpPr>
        <p:spPr bwMode="auto">
          <a:xfrm>
            <a:off x="4993219" y="4422917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ille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2" name="Oval 23"/>
          <p:cNvSpPr>
            <a:spLocks noChangeArrowheads="1"/>
          </p:cNvSpPr>
          <p:nvPr/>
        </p:nvSpPr>
        <p:spPr bwMode="auto">
          <a:xfrm>
            <a:off x="7221309" y="4462933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ail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04" y="5599441"/>
            <a:ext cx="944548" cy="898895"/>
          </a:xfrm>
          <a:prstGeom prst="rect">
            <a:avLst/>
          </a:prstGeom>
        </p:spPr>
      </p:pic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1809993" y="6432837"/>
            <a:ext cx="2195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sol</a:t>
            </a:r>
            <a:r>
              <a:rPr lang="en-GB" sz="2800" b="1" u="sng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r>
              <a:rPr lang="en-GB" sz="2800" b="1" dirty="0" err="1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</a:t>
            </a:r>
            <a:endParaRPr lang="en-GB" sz="2800" b="1" i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12697" y="6432837"/>
            <a:ext cx="1733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2800" b="1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fran</a:t>
            </a:r>
            <a:r>
              <a:rPr lang="en-GB" sz="2800" b="1" dirty="0" err="1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ç</a:t>
            </a:r>
            <a:r>
              <a:rPr lang="en-GB" sz="2800" b="1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ais</a:t>
            </a:r>
            <a:endParaRPr lang="en-GB" sz="2800" b="1" i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15" y="5716196"/>
            <a:ext cx="1110168" cy="740112"/>
          </a:xfrm>
          <a:prstGeom prst="rect">
            <a:avLst/>
          </a:prstGeom>
        </p:spPr>
      </p:pic>
      <p:sp>
        <p:nvSpPr>
          <p:cNvPr id="58" name="Oval 23"/>
          <p:cNvSpPr>
            <a:spLocks noChangeArrowheads="1"/>
          </p:cNvSpPr>
          <p:nvPr/>
        </p:nvSpPr>
        <p:spPr bwMode="auto">
          <a:xfrm>
            <a:off x="2697802" y="5812641"/>
            <a:ext cx="912778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eil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9" name="Oval 23"/>
          <p:cNvSpPr>
            <a:spLocks noChangeArrowheads="1"/>
          </p:cNvSpPr>
          <p:nvPr/>
        </p:nvSpPr>
        <p:spPr bwMode="auto">
          <a:xfrm>
            <a:off x="4827229" y="5882339"/>
            <a:ext cx="818706" cy="57316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ç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0" grpId="0"/>
      <p:bldP spid="21" grpId="0"/>
      <p:bldP spid="22" grpId="0"/>
      <p:bldP spid="27" grpId="0"/>
      <p:bldP spid="34" grpId="0"/>
      <p:bldP spid="35" grpId="0"/>
      <p:bldP spid="36" grpId="0"/>
      <p:bldP spid="40" grpId="0"/>
      <p:bldP spid="42" grpId="0"/>
      <p:bldP spid="46" grpId="0"/>
      <p:bldP spid="47" grpId="0"/>
      <p:bldP spid="48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76" y="227653"/>
            <a:ext cx="3223593" cy="2326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86" y="73572"/>
            <a:ext cx="861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2D2DB9"/>
                </a:solidFill>
                <a:latin typeface="Tw Cen MT" panose="020B0602020104020603" pitchFamily="34" charset="0"/>
              </a:rPr>
              <a:t>les instructions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186" y="1070642"/>
            <a:ext cx="931262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Bonjour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sortez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vos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affaires</a:t>
            </a:r>
          </a:p>
          <a:p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Bonjour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sortez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vos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affaires</a:t>
            </a:r>
          </a:p>
          <a:p>
            <a:pPr>
              <a:defRPr/>
            </a:pP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Regardez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é</a:t>
            </a:r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coutez</a:t>
            </a:r>
            <a:endParaRPr lang="en-GB" altLang="en-US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Regardez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é</a:t>
            </a:r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coutez</a:t>
            </a:r>
            <a:endParaRPr lang="en-GB" altLang="en-US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Bonjour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sortez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vos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affaires</a:t>
            </a:r>
          </a:p>
          <a:p>
            <a:pPr>
              <a:defRPr/>
            </a:pPr>
            <a:endParaRPr lang="en-GB" altLang="en-US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Alors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levez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la main</a:t>
            </a:r>
          </a:p>
          <a:p>
            <a:pPr>
              <a:defRPr/>
            </a:pP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Alors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levez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la main</a:t>
            </a:r>
          </a:p>
          <a:p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Écoutez</a:t>
            </a:r>
            <a:r>
              <a:rPr lang="en-GB" altLang="en-US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répondez</a:t>
            </a:r>
            <a:endParaRPr lang="en-GB" altLang="en-US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Écoutez</a:t>
            </a:r>
            <a:r>
              <a:rPr lang="en-GB" altLang="en-US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répondez</a:t>
            </a:r>
            <a:endParaRPr lang="en-GB" altLang="en-US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Alors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levez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la main</a:t>
            </a:r>
          </a:p>
          <a:p>
            <a:pPr>
              <a:defRPr/>
            </a:pPr>
            <a:endParaRPr lang="en-GB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Silence!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rangez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vos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affaires</a:t>
            </a:r>
          </a:p>
          <a:p>
            <a:pPr>
              <a:defRPr/>
            </a:pP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Silence!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rangez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vos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 affaires</a:t>
            </a:r>
          </a:p>
          <a:p>
            <a:pPr>
              <a:defRPr/>
            </a:pP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Regardez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é</a:t>
            </a:r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coutez</a:t>
            </a:r>
            <a:endParaRPr lang="en-GB" altLang="en-US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Regardez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é</a:t>
            </a:r>
            <a:r>
              <a:rPr lang="en-GB" altLang="en-US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coutez</a:t>
            </a:r>
            <a:endParaRPr lang="en-GB" altLang="en-US" sz="2000" dirty="0">
              <a:solidFill>
                <a:srgbClr val="2D2DB9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Silence! la </a:t>
            </a:r>
            <a:r>
              <a:rPr lang="en-GB" sz="2000" dirty="0" err="1">
                <a:solidFill>
                  <a:srgbClr val="2D2DB9"/>
                </a:solidFill>
                <a:latin typeface="Tw Cen MT" panose="020B0602020104020603" pitchFamily="34" charset="0"/>
              </a:rPr>
              <a:t>classe</a:t>
            </a:r>
            <a:r>
              <a:rPr lang="en-GB" sz="2000" dirty="0">
                <a:solidFill>
                  <a:srgbClr val="2D2DB9"/>
                </a:solidFill>
                <a:latin typeface="Tw Cen MT" panose="020B0602020104020603" pitchFamily="34" charset="0"/>
              </a:rPr>
              <a:t>, silence, et au revoir!</a:t>
            </a:r>
          </a:p>
        </p:txBody>
      </p:sp>
      <p:pic>
        <p:nvPicPr>
          <p:cNvPr id="3" name="instructions_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4945" y="5785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gunta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0"/>
            <a:ext cx="329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15900" y="3213100"/>
            <a:ext cx="3492500" cy="124777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600" b="1" dirty="0" err="1">
                <a:solidFill>
                  <a:prstClr val="black"/>
                </a:solidFill>
              </a:rPr>
              <a:t>Où</a:t>
            </a:r>
            <a:r>
              <a:rPr lang="en-GB" sz="66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55600" y="4652963"/>
            <a:ext cx="3568700" cy="14033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 err="1">
                <a:solidFill>
                  <a:prstClr val="black"/>
                </a:solidFill>
              </a:rPr>
              <a:t>Quand</a:t>
            </a:r>
            <a:r>
              <a:rPr lang="en-GB" sz="54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775200" y="1484313"/>
            <a:ext cx="4329113" cy="1225550"/>
          </a:xfrm>
          <a:prstGeom prst="wedgeEllipseCallout">
            <a:avLst>
              <a:gd name="adj1" fmla="val -31741"/>
              <a:gd name="adj2" fmla="val 60712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 err="1">
                <a:solidFill>
                  <a:prstClr val="white"/>
                </a:solidFill>
              </a:rPr>
              <a:t>Pourquoi</a:t>
            </a:r>
            <a:r>
              <a:rPr lang="en-GB" sz="48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262563" y="2708275"/>
            <a:ext cx="3873500" cy="1441450"/>
          </a:xfrm>
          <a:prstGeom prst="wedgeEllipseCallout">
            <a:avLst>
              <a:gd name="adj1" fmla="val -32784"/>
              <a:gd name="adj2" fmla="val 610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b="1" dirty="0" err="1">
                <a:solidFill>
                  <a:prstClr val="black"/>
                </a:solidFill>
              </a:rPr>
              <a:t>Combien</a:t>
            </a:r>
            <a:r>
              <a:rPr lang="en-GB" sz="44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12713" y="0"/>
            <a:ext cx="4662487" cy="16446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prstClr val="black"/>
                </a:solidFill>
              </a:rPr>
              <a:t>Comment?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940425" y="44450"/>
            <a:ext cx="2881313" cy="1374775"/>
          </a:xfrm>
          <a:prstGeom prst="wedgeEllipseCallout">
            <a:avLst>
              <a:gd name="adj1" fmla="val -40403"/>
              <a:gd name="adj2" fmla="val 5817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000" b="1" dirty="0">
                <a:solidFill>
                  <a:prstClr val="white"/>
                </a:solidFill>
              </a:rPr>
              <a:t>Qui?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292100" y="1258888"/>
            <a:ext cx="2847975" cy="115252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prstClr val="white"/>
                </a:solidFill>
              </a:rPr>
              <a:t>Que?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5559425" y="4308475"/>
            <a:ext cx="3511550" cy="2360613"/>
          </a:xfrm>
          <a:prstGeom prst="wedgeEllipseCallout">
            <a:avLst>
              <a:gd name="adj1" fmla="val -36161"/>
              <a:gd name="adj2" fmla="val 51108"/>
            </a:avLst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b="1" dirty="0" err="1">
                <a:solidFill>
                  <a:prstClr val="black"/>
                </a:solidFill>
              </a:rPr>
              <a:t>Quel</a:t>
            </a:r>
            <a:r>
              <a:rPr lang="en-GB" sz="4400" b="1" dirty="0">
                <a:solidFill>
                  <a:prstClr val="black"/>
                </a:solidFill>
              </a:rPr>
              <a:t>/s/ </a:t>
            </a:r>
            <a:r>
              <a:rPr lang="en-GB" sz="4400" b="1" dirty="0" err="1">
                <a:solidFill>
                  <a:prstClr val="black"/>
                </a:solidFill>
              </a:rPr>
              <a:t>Quelle</a:t>
            </a:r>
            <a:r>
              <a:rPr lang="en-GB" sz="4400" b="1" dirty="0">
                <a:solidFill>
                  <a:prstClr val="black"/>
                </a:solidFill>
              </a:rPr>
              <a:t>/s?</a:t>
            </a:r>
          </a:p>
        </p:txBody>
      </p:sp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3452813" y="6456363"/>
            <a:ext cx="2297112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851693" y="1927052"/>
            <a:ext cx="3548487" cy="1638473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 err="1" smtClean="0">
                <a:solidFill>
                  <a:prstClr val="white"/>
                </a:solidFill>
              </a:rPr>
              <a:t>Q</a:t>
            </a:r>
            <a:r>
              <a:rPr lang="en-GB" sz="4800" b="1" dirty="0" err="1" smtClean="0">
                <a:solidFill>
                  <a:prstClr val="white"/>
                </a:solidFill>
              </a:rPr>
              <a:t>u</a:t>
            </a:r>
            <a:r>
              <a:rPr lang="en-GB" sz="4800" b="1" dirty="0" err="1" smtClean="0">
                <a:solidFill>
                  <a:prstClr val="white"/>
                </a:solidFill>
              </a:rPr>
              <a:t>’est-ce</a:t>
            </a:r>
            <a:r>
              <a:rPr lang="en-GB" sz="4800" b="1" smtClean="0">
                <a:solidFill>
                  <a:prstClr val="white"/>
                </a:solidFill>
              </a:rPr>
              <a:t> que?</a:t>
            </a:r>
            <a:endParaRPr lang="en-GB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gunta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0"/>
            <a:ext cx="329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15900" y="3213100"/>
            <a:ext cx="3492500" cy="124777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600" b="1" dirty="0">
                <a:solidFill>
                  <a:prstClr val="black"/>
                </a:solidFill>
              </a:rPr>
              <a:t>O_?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55600" y="4652963"/>
            <a:ext cx="3568700" cy="14033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prstClr val="black"/>
                </a:solidFill>
              </a:rPr>
              <a:t>Q____?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775200" y="1484313"/>
            <a:ext cx="4329113" cy="1225550"/>
          </a:xfrm>
          <a:prstGeom prst="wedgeEllipseCallout">
            <a:avLst>
              <a:gd name="adj1" fmla="val -31741"/>
              <a:gd name="adj2" fmla="val 60712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>
                <a:solidFill>
                  <a:prstClr val="white"/>
                </a:solidFill>
              </a:rPr>
              <a:t>P_______?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197475" y="3094038"/>
            <a:ext cx="3873500" cy="1441450"/>
          </a:xfrm>
          <a:prstGeom prst="wedgeEllipseCallout">
            <a:avLst>
              <a:gd name="adj1" fmla="val -32784"/>
              <a:gd name="adj2" fmla="val 610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</a:rPr>
              <a:t>C_______?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12713" y="0"/>
            <a:ext cx="4662487" cy="1644650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prstClr val="black"/>
                </a:solidFill>
              </a:rPr>
              <a:t>C_______?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940425" y="44450"/>
            <a:ext cx="2881313" cy="1374775"/>
          </a:xfrm>
          <a:prstGeom prst="wedgeEllipseCallout">
            <a:avLst>
              <a:gd name="adj1" fmla="val -40403"/>
              <a:gd name="adj2" fmla="val 5817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000" b="1" dirty="0">
                <a:solidFill>
                  <a:prstClr val="white"/>
                </a:solidFill>
              </a:rPr>
              <a:t>Q__?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228600" y="1276349"/>
            <a:ext cx="2847975" cy="1152525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prstClr val="white"/>
                </a:solidFill>
              </a:rPr>
              <a:t>Q__?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5559425" y="4867275"/>
            <a:ext cx="3511550" cy="1801813"/>
          </a:xfrm>
          <a:prstGeom prst="wedgeEllipseCallout">
            <a:avLst>
              <a:gd name="adj1" fmla="val -36161"/>
              <a:gd name="adj2" fmla="val 51108"/>
            </a:avLst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>
                <a:solidFill>
                  <a:prstClr val="black"/>
                </a:solidFill>
              </a:rPr>
              <a:t>Q_____?</a:t>
            </a:r>
          </a:p>
        </p:txBody>
      </p:sp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3452813" y="6456363"/>
            <a:ext cx="2297112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851693" y="1927052"/>
            <a:ext cx="3548487" cy="1638473"/>
          </a:xfrm>
          <a:prstGeom prst="wedgeEllipseCallout">
            <a:avLst>
              <a:gd name="adj1" fmla="val 31501"/>
              <a:gd name="adj2" fmla="val 5528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>
                <a:solidFill>
                  <a:prstClr val="white"/>
                </a:solidFill>
              </a:rPr>
              <a:t>Q</a:t>
            </a:r>
            <a:r>
              <a:rPr lang="en-GB" sz="4800" b="1" dirty="0" smtClean="0">
                <a:solidFill>
                  <a:prstClr val="white"/>
                </a:solidFill>
              </a:rPr>
              <a:t>_’_</a:t>
            </a:r>
            <a:r>
              <a:rPr lang="en-GB" sz="4800" b="1" dirty="0" err="1" smtClean="0">
                <a:solidFill>
                  <a:prstClr val="white"/>
                </a:solidFill>
              </a:rPr>
              <a:t>st</a:t>
            </a:r>
            <a:r>
              <a:rPr lang="en-GB" sz="4800" b="1" dirty="0" smtClean="0">
                <a:solidFill>
                  <a:prstClr val="white"/>
                </a:solidFill>
              </a:rPr>
              <a:t>-c_ q__?</a:t>
            </a:r>
            <a:endParaRPr lang="en-GB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5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7907" y="897385"/>
            <a:ext cx="5857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Tw Cen MT" panose="020B0602020104020603" pitchFamily="34" charset="0"/>
                <a:cs typeface="Arial" panose="020B0604020202020204" pitchFamily="34" charset="0"/>
              </a:rPr>
              <a:t>A  </a:t>
            </a:r>
            <a:r>
              <a:rPr lang="en-US" sz="2800" dirty="0" smtClean="0">
                <a:latin typeface="Tw Cen MT" panose="020B0602020104020603" pitchFamily="34" charset="0"/>
                <a:cs typeface="Arial" panose="020B0604020202020204" pitchFamily="34" charset="0"/>
              </a:rPr>
              <a:t>Write these questions in English.</a:t>
            </a:r>
            <a:endParaRPr lang="en-US" sz="28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3448"/>
              </p:ext>
            </p:extLst>
          </p:nvPr>
        </p:nvGraphicFramePr>
        <p:xfrm>
          <a:off x="345017" y="1544639"/>
          <a:ext cx="8192401" cy="3683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54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69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Quel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âge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as-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tu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2 Comment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t’appelles-tu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30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Où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habites-tu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4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Pourquoi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aimes-tu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les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maths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5 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Quelle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ta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couleur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préférée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6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C’est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combien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7 Comment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ça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8 Qui </a:t>
                      </a:r>
                      <a:r>
                        <a:rPr lang="en-US" sz="240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est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 –t-</a:t>
                      </a:r>
                      <a:r>
                        <a:rPr lang="en-US" sz="2400" baseline="0" dirty="0" err="1" smtClean="0">
                          <a:latin typeface="Tw Cen MT" panose="020B0602020104020603" pitchFamily="34" charset="0"/>
                          <a:cs typeface="Arial" pitchFamily="34" charset="0"/>
                        </a:rPr>
                        <a:t>il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  <a:cs typeface="Arial" pitchFamily="34" charset="0"/>
                        </a:rPr>
                        <a:t>?</a:t>
                      </a:r>
                      <a:endParaRPr lang="en-US" sz="2400" dirty="0">
                        <a:latin typeface="Tw Cen MT" panose="020B0602020104020603" pitchFamily="34" charset="0"/>
                        <a:cs typeface="Arial" pitchFamily="34" charset="0"/>
                      </a:endParaRPr>
                    </a:p>
                  </a:txBody>
                  <a:tcPr marL="91439" marR="91439" marT="45734" marB="45734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marL="91439" marR="91439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8509545" y="6111254"/>
            <a:ext cx="500063" cy="428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47344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535</Words>
  <Application>Microsoft Office PowerPoint</Application>
  <PresentationFormat>On-screen Show (4:3)</PresentationFormat>
  <Paragraphs>193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AntigoniBd</vt:lpstr>
      <vt:lpstr>Batang</vt:lpstr>
      <vt:lpstr>Arial</vt:lpstr>
      <vt:lpstr>Arial Rounded MT Bold</vt:lpstr>
      <vt:lpstr>Calibri</vt:lpstr>
      <vt:lpstr>Calibri Light</vt:lpstr>
      <vt:lpstr>Times New Roman</vt:lpstr>
      <vt:lpstr>Tw Cen MT</vt:lpstr>
      <vt:lpstr>Office Theme</vt:lpstr>
      <vt:lpstr>Blank Presentation</vt:lpstr>
      <vt:lpstr>1_Office Theme</vt:lpstr>
      <vt:lpstr>2_Office Theme</vt:lpstr>
      <vt:lpstr>Aujourd’hui nous allons…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Study</dc:creator>
  <cp:lastModifiedBy>Study</cp:lastModifiedBy>
  <cp:revision>5</cp:revision>
  <dcterms:created xsi:type="dcterms:W3CDTF">2018-08-02T10:41:42Z</dcterms:created>
  <dcterms:modified xsi:type="dcterms:W3CDTF">2018-10-24T07:47:51Z</dcterms:modified>
</cp:coreProperties>
</file>