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9"/>
  </p:notesMasterIdLst>
  <p:sldIdLst>
    <p:sldId id="256" r:id="rId4"/>
    <p:sldId id="259" r:id="rId5"/>
    <p:sldId id="257" r:id="rId6"/>
    <p:sldId id="258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4235" autoAdjust="0"/>
  </p:normalViewPr>
  <p:slideViewPr>
    <p:cSldViewPr snapToGrid="0">
      <p:cViewPr varScale="1">
        <p:scale>
          <a:sx n="94" d="100"/>
          <a:sy n="94" d="100"/>
        </p:scale>
        <p:origin x="3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5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65C6EA-47A3-4904-9B31-1F292748D48B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D43324-518F-4108-8E8A-8EBF687B7B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673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dirty="0" smtClean="0"/>
              <a:t>Revision slide to practise this vocabulary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dirty="0" smtClean="0"/>
              <a:t>By now pupils could</a:t>
            </a:r>
            <a:r>
              <a:rPr lang="en-GB" altLang="en-US" baseline="0" dirty="0" smtClean="0"/>
              <a:t> be asked to say ‘some’ or ‘a’ for each place as it applies separately for each place.</a:t>
            </a: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 smtClean="0"/>
              <a:t>(a </a:t>
            </a:r>
            <a:r>
              <a:rPr lang="en-GB" altLang="en-US" dirty="0" smtClean="0"/>
              <a:t>cinema) un </a:t>
            </a:r>
            <a:r>
              <a:rPr lang="en-GB" altLang="en-US" dirty="0" err="1" smtClean="0"/>
              <a:t>cinéma</a:t>
            </a:r>
            <a:endParaRPr lang="en-GB" altLang="en-US" dirty="0" smtClean="0"/>
          </a:p>
          <a:p>
            <a:pPr eaLnBrk="1" hangingPunct="1">
              <a:spcBef>
                <a:spcPct val="0"/>
              </a:spcBef>
            </a:pPr>
            <a:r>
              <a:rPr lang="en-GB" altLang="en-US" dirty="0" smtClean="0"/>
              <a:t>(lots of parks) beaucoup de </a:t>
            </a:r>
            <a:r>
              <a:rPr lang="en-GB" altLang="en-US" dirty="0" err="1" smtClean="0"/>
              <a:t>parcs</a:t>
            </a:r>
            <a:r>
              <a:rPr lang="en-GB" altLang="en-US" baseline="0" dirty="0" smtClean="0"/>
              <a:t> / un </a:t>
            </a:r>
            <a:r>
              <a:rPr lang="en-GB" altLang="en-US" baseline="0" dirty="0" err="1" smtClean="0"/>
              <a:t>parc</a:t>
            </a: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 smtClean="0"/>
              <a:t>(museums) des</a:t>
            </a:r>
            <a:r>
              <a:rPr lang="en-GB" altLang="en-US" baseline="0" dirty="0" smtClean="0"/>
              <a:t> </a:t>
            </a:r>
            <a:r>
              <a:rPr lang="en-GB" altLang="en-US" baseline="0" dirty="0" err="1" smtClean="0"/>
              <a:t>musées</a:t>
            </a:r>
            <a:r>
              <a:rPr lang="en-GB" altLang="en-US" baseline="0" dirty="0" smtClean="0"/>
              <a:t> / un </a:t>
            </a:r>
            <a:r>
              <a:rPr lang="en-GB" altLang="en-US" baseline="0" dirty="0" err="1" smtClean="0"/>
              <a:t>musée</a:t>
            </a:r>
            <a:endParaRPr lang="en-GB" altLang="en-US" dirty="0" smtClean="0"/>
          </a:p>
          <a:p>
            <a:pPr eaLnBrk="1" hangingPunct="1">
              <a:spcBef>
                <a:spcPct val="0"/>
              </a:spcBef>
            </a:pPr>
            <a:r>
              <a:rPr lang="en-GB" altLang="en-US" dirty="0" smtClean="0"/>
              <a:t>(a castle) un château</a:t>
            </a:r>
            <a:br>
              <a:rPr lang="en-GB" altLang="en-US" dirty="0" smtClean="0"/>
            </a:br>
            <a:r>
              <a:rPr lang="en-GB" altLang="en-US" dirty="0" smtClean="0"/>
              <a:t>(lots of restaurants beaucoup de restaurants / un restaurant</a:t>
            </a:r>
            <a:br>
              <a:rPr lang="en-GB" altLang="en-US" dirty="0" smtClean="0"/>
            </a:br>
            <a:r>
              <a:rPr lang="en-GB" altLang="en-US" dirty="0" smtClean="0"/>
              <a:t>(a sports centre) un centre </a:t>
            </a:r>
            <a:r>
              <a:rPr lang="en-GB" altLang="en-US" dirty="0" err="1" smtClean="0"/>
              <a:t>sportif</a:t>
            </a: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 smtClean="0"/>
              <a:t>(a stadium) un </a:t>
            </a:r>
            <a:r>
              <a:rPr lang="en-GB" altLang="en-US" dirty="0" err="1" smtClean="0"/>
              <a:t>stade</a:t>
            </a:r>
            <a:endParaRPr lang="en-GB" altLang="en-US" dirty="0" smtClean="0"/>
          </a:p>
          <a:p>
            <a:pPr eaLnBrk="1" hangingPunct="1">
              <a:spcBef>
                <a:spcPct val="0"/>
              </a:spcBef>
            </a:pPr>
            <a:r>
              <a:rPr lang="en-GB" altLang="en-US" dirty="0" smtClean="0"/>
              <a:t>(a market) un </a:t>
            </a:r>
            <a:r>
              <a:rPr lang="en-GB" altLang="en-US" dirty="0" err="1" smtClean="0"/>
              <a:t>marché</a:t>
            </a:r>
            <a:endParaRPr lang="en-GB" altLang="en-US" dirty="0" smtClean="0"/>
          </a:p>
          <a:p>
            <a:pPr eaLnBrk="1" hangingPunct="1">
              <a:spcBef>
                <a:spcPct val="0"/>
              </a:spcBef>
            </a:pPr>
            <a:r>
              <a:rPr lang="en-GB" altLang="en-US" dirty="0" smtClean="0"/>
              <a:t>(a shopping centre) un centre commercial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dirty="0" smtClean="0"/>
              <a:t>(a university) </a:t>
            </a:r>
            <a:r>
              <a:rPr lang="en-GB" altLang="en-US" dirty="0" err="1" smtClean="0"/>
              <a:t>une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université</a:t>
            </a:r>
            <a:endParaRPr lang="en-GB" altLang="en-US" dirty="0" smtClean="0"/>
          </a:p>
          <a:p>
            <a:pPr eaLnBrk="1" hangingPunct="1">
              <a:spcBef>
                <a:spcPct val="0"/>
              </a:spcBef>
            </a:pPr>
            <a:r>
              <a:rPr lang="en-GB" altLang="en-US" dirty="0" smtClean="0"/>
              <a:t> (lots of shops) beaucoup de </a:t>
            </a:r>
            <a:r>
              <a:rPr lang="en-GB" altLang="en-US" dirty="0" err="1" smtClean="0"/>
              <a:t>magasins</a:t>
            </a:r>
            <a:r>
              <a:rPr lang="en-GB" altLang="en-US" dirty="0" smtClean="0"/>
              <a:t> / un </a:t>
            </a:r>
            <a:r>
              <a:rPr lang="en-GB" altLang="en-US" dirty="0" err="1" smtClean="0"/>
              <a:t>magasin</a:t>
            </a:r>
            <a:endParaRPr lang="en-GB" altLang="en-US" dirty="0" smtClean="0"/>
          </a:p>
          <a:p>
            <a:pPr eaLnBrk="1" hangingPunct="1">
              <a:spcBef>
                <a:spcPct val="0"/>
              </a:spcBef>
            </a:pPr>
            <a:r>
              <a:rPr lang="en-GB" altLang="en-US" dirty="0" smtClean="0"/>
              <a:t>(a swimming pool) or (some swimming pools) </a:t>
            </a:r>
            <a:r>
              <a:rPr lang="en-GB" altLang="en-US" dirty="0" err="1" smtClean="0"/>
              <a:t>une</a:t>
            </a:r>
            <a:r>
              <a:rPr lang="en-GB" altLang="en-US" dirty="0" smtClean="0"/>
              <a:t> piscine / des </a:t>
            </a:r>
            <a:r>
              <a:rPr lang="en-GB" altLang="en-US" dirty="0" err="1" smtClean="0"/>
              <a:t>piscines</a:t>
            </a:r>
            <a:endParaRPr lang="en-GB" alt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FD3F0D-9193-4DB7-B9B7-1752779376CC}" type="slidenum">
              <a:rPr lang="en-GB" altLang="en-US" smtClean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2</a:t>
            </a:fld>
            <a:endParaRPr lang="en-GB" altLang="en-US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720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Pupils play in pairs.</a:t>
            </a:r>
            <a:br>
              <a:rPr lang="en-GB" dirty="0" smtClean="0"/>
            </a:br>
            <a:r>
              <a:rPr lang="en-GB" dirty="0" smtClean="0"/>
              <a:t>Tell the pupils…THIS IS NOT ABOUT GIVING TRUE</a:t>
            </a:r>
            <a:r>
              <a:rPr lang="en-GB" baseline="0" dirty="0" smtClean="0"/>
              <a:t> ANSWERS, it’s a game to sink your partner’s 5 battleships before s/he sinks yours.</a:t>
            </a:r>
            <a:br>
              <a:rPr lang="en-GB" baseline="0" dirty="0" smtClean="0"/>
            </a:br>
            <a:r>
              <a:rPr lang="en-GB" baseline="0" dirty="0" smtClean="0"/>
              <a:t>In secret, draw 5 x boats on 5 x squares.</a:t>
            </a:r>
            <a:br>
              <a:rPr lang="en-GB" baseline="0" dirty="0" smtClean="0"/>
            </a:br>
            <a:r>
              <a:rPr lang="en-GB" baseline="0" dirty="0" smtClean="0"/>
              <a:t>Then try to predict your partner’s ship positions and sink the ships by saying a full sentence </a:t>
            </a:r>
            <a:br>
              <a:rPr lang="en-GB" baseline="0" dirty="0" smtClean="0"/>
            </a:br>
            <a:r>
              <a:rPr lang="en-GB" baseline="0" dirty="0" smtClean="0"/>
              <a:t>E.g.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43324-518F-4108-8E8A-8EBF687B7B7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44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For</a:t>
            </a:r>
            <a:r>
              <a:rPr lang="en-GB" baseline="0" dirty="0" smtClean="0"/>
              <a:t> example,</a:t>
            </a:r>
          </a:p>
          <a:p>
            <a:endParaRPr lang="en-GB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Show how ‘</a:t>
            </a:r>
            <a:r>
              <a:rPr lang="en-GB" baseline="0" dirty="0" err="1" smtClean="0"/>
              <a:t>dans</a:t>
            </a:r>
            <a:r>
              <a:rPr lang="en-GB" baseline="0" dirty="0" smtClean="0"/>
              <a:t> mon village </a:t>
            </a:r>
            <a:r>
              <a:rPr lang="en-GB" baseline="0" dirty="0" err="1" smtClean="0"/>
              <a:t>il</a:t>
            </a:r>
            <a:r>
              <a:rPr lang="en-GB" baseline="0" dirty="0" smtClean="0"/>
              <a:t> y a un </a:t>
            </a:r>
            <a:r>
              <a:rPr lang="en-GB" baseline="0" dirty="0" err="1" smtClean="0"/>
              <a:t>musée</a:t>
            </a:r>
            <a:r>
              <a:rPr lang="en-GB" baseline="0" dirty="0" smtClean="0"/>
              <a:t>’ would not have sunk any ships…!</a:t>
            </a:r>
            <a:br>
              <a:rPr lang="en-GB" baseline="0" dirty="0" smtClean="0"/>
            </a:br>
            <a:r>
              <a:rPr lang="en-GB" baseline="0" dirty="0" smtClean="0"/>
              <a:t>But ‘</a:t>
            </a:r>
            <a:r>
              <a:rPr lang="en-GB" baseline="0" dirty="0" err="1" smtClean="0"/>
              <a:t>Dans</a:t>
            </a:r>
            <a:r>
              <a:rPr lang="en-GB" baseline="0" dirty="0" smtClean="0"/>
              <a:t> mon village </a:t>
            </a:r>
            <a:r>
              <a:rPr lang="en-GB" baseline="0" dirty="0" err="1" smtClean="0"/>
              <a:t>il</a:t>
            </a:r>
            <a:r>
              <a:rPr lang="en-GB" baseline="0" dirty="0" smtClean="0"/>
              <a:t> y a un </a:t>
            </a:r>
            <a:r>
              <a:rPr lang="en-GB" baseline="0" dirty="0" err="1" smtClean="0"/>
              <a:t>stade</a:t>
            </a:r>
            <a:r>
              <a:rPr lang="en-GB" baseline="0" dirty="0" smtClean="0"/>
              <a:t>.’ is a hit!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43324-518F-4108-8E8A-8EBF687B7B7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892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Please note that pp.11-16 in the pupil workbook</a:t>
            </a:r>
            <a:r>
              <a:rPr lang="en-GB" baseline="0" dirty="0" smtClean="0"/>
              <a:t> also relate to the theme of town and sentence-building with ‘</a:t>
            </a:r>
            <a:r>
              <a:rPr lang="en-GB" baseline="0" dirty="0" err="1" smtClean="0"/>
              <a:t>il</a:t>
            </a:r>
            <a:r>
              <a:rPr lang="en-GB" baseline="0" dirty="0" smtClean="0"/>
              <a:t> y a’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43324-518F-4108-8E8A-8EBF687B7B7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951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1451-2422-4E87-B12B-CE51F82F31BD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E2B5-831C-46AD-85D0-3637B0779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265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1451-2422-4E87-B12B-CE51F82F31BD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E2B5-831C-46AD-85D0-3637B0779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39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1451-2422-4E87-B12B-CE51F82F31BD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E2B5-831C-46AD-85D0-3637B0779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096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7368EB5-724A-4481-ABE8-781924E66B2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0088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7285D5A-144E-4C6F-86A4-202643ED931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5559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B4395D4-669A-411D-9871-96C60A6B23C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7935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B3512B9-788D-4B4C-9FF0-C8C9E5D225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5938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ED5062C-EA8C-4638-93E4-5E7B7EF59D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10962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5F59B91-5BBE-4414-9E5C-E9F0F0D6AF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7473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17B8D33-3F5B-433F-B92A-98BC7C28736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69334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4D4C088-3284-4221-89DE-B7BFB232F2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345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1451-2422-4E87-B12B-CE51F82F31BD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E2B5-831C-46AD-85D0-3637B0779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0034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237FE08-AC34-4348-8243-92117A5BDD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542373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A5875B3-7BFF-45CA-960C-62152A544DF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51622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DA394C4-ACAE-4E89-BD83-68596F11650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801365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14537-AD86-466B-9150-E59A53129500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BC678-3325-45A2-8B67-D9580DC682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18068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A46FD-E174-4DEF-BCCA-6BB4F2410A4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22CE8-A0DC-4EC8-81A7-5106DFCD3C2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43836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E98DD-7D56-424B-8047-CBD72CC5DB5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95698-88E2-4488-8D10-C31B95B889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78756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98818-9EA6-45F2-AFEC-B583BCD69E37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319DD-9365-490A-B3D2-B7C2E0A9B3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52072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3AF2F-FC2F-4B2A-AD76-674F86CADDDB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2D18D-4CA0-42BC-830E-804D4B3969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48796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77F25-768B-4D2D-BE9F-20570C42D7E8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655AA-4D80-45A4-AF60-473D23BB1B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41039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09E41-C08E-403F-B6E5-8B5712852E9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291E9-F7DA-490A-94F8-106521285A6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8098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1451-2422-4E87-B12B-CE51F82F31BD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E2B5-831C-46AD-85D0-3637B0779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8992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CBB1A-507E-451C-B852-481390008BE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F1A91-017A-4709-B101-6EFA49C8CC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907885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33E6E-2EC8-4DF7-B231-F4B43A7BD0B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DA97B-B4B4-45DC-9FAA-CFE2CF1E1B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73573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D8D40-B8E2-4720-A17B-489B7824AE79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3708B-5C1B-4F35-B429-497EDC158D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6598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03FCF-7233-4F24-9A49-6436CF487DA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0023B-687F-4BA5-AD72-C2BFFA900D8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2951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1451-2422-4E87-B12B-CE51F82F31BD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E2B5-831C-46AD-85D0-3637B0779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868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1451-2422-4E87-B12B-CE51F82F31BD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E2B5-831C-46AD-85D0-3637B0779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773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1451-2422-4E87-B12B-CE51F82F31BD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E2B5-831C-46AD-85D0-3637B0779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791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1451-2422-4E87-B12B-CE51F82F31BD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E2B5-831C-46AD-85D0-3637B0779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536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1451-2422-4E87-B12B-CE51F82F31BD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E2B5-831C-46AD-85D0-3637B0779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027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71451-2422-4E87-B12B-CE51F82F31BD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E2B5-831C-46AD-85D0-3637B0779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458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71451-2422-4E87-B12B-CE51F82F31BD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7E2B5-831C-46AD-85D0-3637B07795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009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34F93A-5AD7-4139-ADAB-7F75C3F1510F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360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739DF0-40E7-4344-BFB9-5A46A1B1773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8EBDE5-7B84-4A9E-AF1A-B7E60BF28268}" type="slidenum">
              <a:rPr lang="en-GB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122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image" Target="../media/image10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12" Type="http://schemas.openxmlformats.org/officeDocument/2006/relationships/image" Target="../media/image9.png"/><Relationship Id="rId17" Type="http://schemas.openxmlformats.org/officeDocument/2006/relationships/image" Target="../media/image14.wmf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13.jpe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8.wmf"/><Relationship Id="rId5" Type="http://schemas.openxmlformats.org/officeDocument/2006/relationships/image" Target="../media/image4.wmf"/><Relationship Id="rId15" Type="http://schemas.openxmlformats.org/officeDocument/2006/relationships/image" Target="../media/image12.png"/><Relationship Id="rId10" Type="http://schemas.openxmlformats.org/officeDocument/2006/relationships/image" Target="../media/image7.wmf"/><Relationship Id="rId4" Type="http://schemas.openxmlformats.org/officeDocument/2006/relationships/image" Target="../media/image3.png"/><Relationship Id="rId9" Type="http://schemas.openxmlformats.org/officeDocument/2006/relationships/image" Target="../media/image6.jpeg"/><Relationship Id="rId1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4.wmf"/><Relationship Id="rId5" Type="http://schemas.openxmlformats.org/officeDocument/2006/relationships/image" Target="../media/image15.png"/><Relationship Id="rId10" Type="http://schemas.openxmlformats.org/officeDocument/2006/relationships/image" Target="../media/image12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.wmf"/><Relationship Id="rId12" Type="http://schemas.openxmlformats.org/officeDocument/2006/relationships/image" Target="../media/image16.pn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4.wmf"/><Relationship Id="rId5" Type="http://schemas.openxmlformats.org/officeDocument/2006/relationships/image" Target="../media/image15.png"/><Relationship Id="rId10" Type="http://schemas.openxmlformats.org/officeDocument/2006/relationships/image" Target="../media/image12.png"/><Relationship Id="rId4" Type="http://schemas.openxmlformats.org/officeDocument/2006/relationships/oleObject" Target="../embeddings/oleObject4.bin"/><Relationship Id="rId9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latin typeface="Tw Cen MT" panose="020B0602020104020603" pitchFamily="34" charset="0"/>
              </a:rPr>
              <a:t>Qu’est-ce</a:t>
            </a:r>
            <a:r>
              <a:rPr lang="en-GB" dirty="0">
                <a:latin typeface="Tw Cen MT" panose="020B0602020104020603" pitchFamily="34" charset="0"/>
              </a:rPr>
              <a:t> </a:t>
            </a:r>
            <a:r>
              <a:rPr lang="en-GB" dirty="0" err="1">
                <a:latin typeface="Tw Cen MT" panose="020B0602020104020603" pitchFamily="34" charset="0"/>
              </a:rPr>
              <a:t>qu’il</a:t>
            </a:r>
            <a:r>
              <a:rPr lang="en-GB" dirty="0">
                <a:latin typeface="Tw Cen MT" panose="020B0602020104020603" pitchFamily="34" charset="0"/>
              </a:rPr>
              <a:t> y a </a:t>
            </a:r>
            <a:r>
              <a:rPr lang="en-GB" dirty="0" err="1" smtClean="0">
                <a:latin typeface="Tw Cen MT" panose="020B0602020104020603" pitchFamily="34" charset="0"/>
              </a:rPr>
              <a:t>dans</a:t>
            </a:r>
            <a:r>
              <a:rPr lang="en-GB" dirty="0" smtClean="0">
                <a:latin typeface="Tw Cen MT" panose="020B0602020104020603" pitchFamily="34" charset="0"/>
              </a:rPr>
              <a:t> ta </a:t>
            </a:r>
            <a:r>
              <a:rPr lang="en-GB" dirty="0" err="1" smtClean="0">
                <a:latin typeface="Tw Cen MT" panose="020B0602020104020603" pitchFamily="34" charset="0"/>
              </a:rPr>
              <a:t>ville</a:t>
            </a:r>
            <a:r>
              <a:rPr lang="en-GB" dirty="0" smtClean="0">
                <a:latin typeface="Tw Cen MT" panose="020B0602020104020603" pitchFamily="34" charset="0"/>
              </a:rPr>
              <a:t>?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045" y="1520549"/>
            <a:ext cx="7204710" cy="4656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52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2588" y="388938"/>
          <a:ext cx="8407400" cy="60864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18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018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018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018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28825"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6" marR="91446" marT="45722" marB="45722"/>
                </a:tc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6" marR="91446" marT="45722" marB="45722"/>
                </a:tc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6" marR="91446" marT="45722" marB="45722"/>
                </a:tc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6" marR="91446" marT="45722" marB="45722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28825"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6" marR="91446" marT="45722" marB="45722"/>
                </a:tc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6" marR="91446" marT="45722" marB="45722"/>
                </a:tc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6" marR="91446" marT="45722" marB="45722"/>
                </a:tc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GB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6" marR="91446" marT="45722" marB="45722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28825"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6" marR="91446" marT="45722" marB="45722"/>
                </a:tc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6" marR="91446" marT="45722" marB="45722"/>
                </a:tc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GB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6" marR="91446" marT="45722" marB="45722"/>
                </a:tc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GB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6" marR="91446" marT="45722" marB="45722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450" y="4668838"/>
            <a:ext cx="1452563" cy="160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MCj0286930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522288"/>
            <a:ext cx="1812925" cy="184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Object 22"/>
          <p:cNvGraphicFramePr>
            <a:graphicFrameLocks noChangeAspect="1"/>
          </p:cNvGraphicFramePr>
          <p:nvPr/>
        </p:nvGraphicFramePr>
        <p:xfrm>
          <a:off x="2801938" y="660400"/>
          <a:ext cx="1531937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lip" r:id="rId6" imgW="1349115" imgH="1450639" progId="">
                  <p:embed/>
                </p:oleObj>
              </mc:Choice>
              <mc:Fallback>
                <p:oleObj name="Clip" r:id="rId6" imgW="1349115" imgH="1450639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1938" y="660400"/>
                        <a:ext cx="1531937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6" descr="MCSO01580_0000[1]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725" y="4859338"/>
            <a:ext cx="1920875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npo0000cd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650" y="657225"/>
            <a:ext cx="1595438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1" descr="MCBD10671_0000[1]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7100" y="746125"/>
            <a:ext cx="1971675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9" descr="j037030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88" y="2659063"/>
            <a:ext cx="1673225" cy="167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640013" y="2659063"/>
            <a:ext cx="2097087" cy="1633537"/>
            <a:chOff x="204" y="255"/>
            <a:chExt cx="2412" cy="1590"/>
          </a:xfrm>
        </p:grpSpPr>
        <p:pic>
          <p:nvPicPr>
            <p:cNvPr id="7204" name="Picture 8"/>
            <p:cNvPicPr>
              <a:picLocks noChangeAspect="1" noChangeArrowheads="1"/>
            </p:cNvPicPr>
            <p:nvPr/>
          </p:nvPicPr>
          <p:blipFill>
            <a:blip r:embed="rId1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255"/>
              <a:ext cx="2412" cy="1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05" name="Picture 9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" y="482"/>
              <a:ext cx="1155" cy="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6663" y="4803775"/>
            <a:ext cx="20589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3" y="4927600"/>
            <a:ext cx="18415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46"/>
          <a:stretch>
            <a:fillRect/>
          </a:stretch>
        </p:blipFill>
        <p:spPr bwMode="auto">
          <a:xfrm>
            <a:off x="6667500" y="2867025"/>
            <a:ext cx="2166938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3" descr="j0194400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638" y="2659063"/>
            <a:ext cx="1711325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3382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6" name="Group 2"/>
          <p:cNvGrpSpPr>
            <a:grpSpLocks/>
          </p:cNvGrpSpPr>
          <p:nvPr/>
        </p:nvGrpSpPr>
        <p:grpSpPr bwMode="auto">
          <a:xfrm>
            <a:off x="568325" y="115888"/>
            <a:ext cx="7891463" cy="6048375"/>
            <a:chOff x="180" y="357"/>
            <a:chExt cx="11520" cy="7380"/>
          </a:xfrm>
        </p:grpSpPr>
        <p:graphicFrame>
          <p:nvGraphicFramePr>
            <p:cNvPr id="67640" name="Object 3"/>
            <p:cNvGraphicFramePr>
              <a:graphicFrameLocks noChangeAspect="1"/>
            </p:cNvGraphicFramePr>
            <p:nvPr/>
          </p:nvGraphicFramePr>
          <p:xfrm>
            <a:off x="180" y="897"/>
            <a:ext cx="11400" cy="66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6" name="Bitmap Image" r:id="rId4" imgW="2666667" imgH="1914286" progId="Paint.Picture">
                    <p:embed/>
                  </p:oleObj>
                </mc:Choice>
                <mc:Fallback>
                  <p:oleObj name="Bitmap Image" r:id="rId4" imgW="2666667" imgH="1914286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0" y="897"/>
                          <a:ext cx="11400" cy="66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7641" name="Text Box 4"/>
            <p:cNvSpPr txBox="1">
              <a:spLocks noChangeArrowheads="1"/>
            </p:cNvSpPr>
            <p:nvPr/>
          </p:nvSpPr>
          <p:spPr bwMode="auto">
            <a:xfrm>
              <a:off x="180" y="357"/>
              <a:ext cx="11520" cy="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67587" name="Rectangle 5"/>
          <p:cNvSpPr>
            <a:spLocks noChangeArrowheads="1"/>
          </p:cNvSpPr>
          <p:nvPr/>
        </p:nvSpPr>
        <p:spPr bwMode="auto">
          <a:xfrm>
            <a:off x="114300" y="-1543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000000"/>
              </a:solidFill>
            </a:endParaRPr>
          </a:p>
        </p:txBody>
      </p:sp>
      <p:graphicFrame>
        <p:nvGraphicFramePr>
          <p:cNvPr id="22534" name="Group 6"/>
          <p:cNvGraphicFramePr>
            <a:graphicFrameLocks noGrp="1"/>
          </p:cNvGraphicFramePr>
          <p:nvPr/>
        </p:nvGraphicFramePr>
        <p:xfrm>
          <a:off x="612775" y="620713"/>
          <a:ext cx="7775575" cy="5400676"/>
        </p:xfrm>
        <a:graphic>
          <a:graphicData uri="http://schemas.openxmlformats.org/drawingml/2006/table">
            <a:tbl>
              <a:tblPr/>
              <a:tblGrid>
                <a:gridCol w="13843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65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223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244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Dans ma ville il y a..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63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Dans mon village il y a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62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À Cambridge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il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 y a 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65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À Cambridge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il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n’y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 a pas de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65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7632" name="Rectangle 50"/>
          <p:cNvSpPr>
            <a:spLocks noChangeArrowheads="1"/>
          </p:cNvSpPr>
          <p:nvPr/>
        </p:nvSpPr>
        <p:spPr bwMode="auto">
          <a:xfrm>
            <a:off x="4686300" y="254158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en-US" sz="2400">
              <a:solidFill>
                <a:srgbClr val="000000"/>
              </a:solidFill>
            </a:endParaRPr>
          </a:p>
        </p:txBody>
      </p:sp>
      <p:sp>
        <p:nvSpPr>
          <p:cNvPr id="67633" name="Rectangle 51"/>
          <p:cNvSpPr>
            <a:spLocks noChangeArrowheads="1"/>
          </p:cNvSpPr>
          <p:nvPr/>
        </p:nvSpPr>
        <p:spPr bwMode="auto">
          <a:xfrm>
            <a:off x="114300" y="66262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67634" name="Text Box 61"/>
          <p:cNvSpPr txBox="1">
            <a:spLocks noChangeArrowheads="1"/>
          </p:cNvSpPr>
          <p:nvPr/>
        </p:nvSpPr>
        <p:spPr bwMode="auto">
          <a:xfrm>
            <a:off x="2484438" y="92075"/>
            <a:ext cx="4535487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400" b="1">
                <a:solidFill>
                  <a:srgbClr val="000000"/>
                </a:solidFill>
                <a:latin typeface="Tahoma" panose="020B0604030504040204" pitchFamily="34" charset="0"/>
              </a:rPr>
              <a:t>Bataille navale!</a:t>
            </a:r>
          </a:p>
        </p:txBody>
      </p:sp>
      <p:graphicFrame>
        <p:nvGraphicFramePr>
          <p:cNvPr id="15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8111880"/>
              </p:ext>
            </p:extLst>
          </p:nvPr>
        </p:nvGraphicFramePr>
        <p:xfrm>
          <a:off x="2141414" y="4859338"/>
          <a:ext cx="1011179" cy="1081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Clip" r:id="rId6" imgW="1349115" imgH="1450639" progId="">
                  <p:embed/>
                </p:oleObj>
              </mc:Choice>
              <mc:Fallback>
                <p:oleObj name="Clip" r:id="rId6" imgW="1349115" imgH="1450639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1414" y="4859338"/>
                        <a:ext cx="1011179" cy="10813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" name="Picture 6" descr="MCSO01580_0000[1]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608" y="4969138"/>
            <a:ext cx="1314909" cy="837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1" descr="MCBD10671_0000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3341" y="4922193"/>
            <a:ext cx="1277662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796" y="4859338"/>
            <a:ext cx="1296310" cy="94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3" descr="j0194400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3523" y="4836379"/>
            <a:ext cx="1129414" cy="990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248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10" name="Group 2"/>
          <p:cNvGrpSpPr>
            <a:grpSpLocks/>
          </p:cNvGrpSpPr>
          <p:nvPr/>
        </p:nvGrpSpPr>
        <p:grpSpPr bwMode="auto">
          <a:xfrm>
            <a:off x="568325" y="115888"/>
            <a:ext cx="7891463" cy="6048375"/>
            <a:chOff x="180" y="357"/>
            <a:chExt cx="11520" cy="7380"/>
          </a:xfrm>
        </p:grpSpPr>
        <p:graphicFrame>
          <p:nvGraphicFramePr>
            <p:cNvPr id="68673" name="Object 3"/>
            <p:cNvGraphicFramePr>
              <a:graphicFrameLocks noChangeAspect="1"/>
            </p:cNvGraphicFramePr>
            <p:nvPr/>
          </p:nvGraphicFramePr>
          <p:xfrm>
            <a:off x="180" y="897"/>
            <a:ext cx="11400" cy="66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0" name="Bitmap Image" r:id="rId4" imgW="2666667" imgH="1914286" progId="Paint.Picture">
                    <p:embed/>
                  </p:oleObj>
                </mc:Choice>
                <mc:Fallback>
                  <p:oleObj name="Bitmap Image" r:id="rId4" imgW="2666667" imgH="1914286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0" y="897"/>
                          <a:ext cx="11400" cy="66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8674" name="Text Box 4"/>
            <p:cNvSpPr txBox="1">
              <a:spLocks noChangeArrowheads="1"/>
            </p:cNvSpPr>
            <p:nvPr/>
          </p:nvSpPr>
          <p:spPr bwMode="auto">
            <a:xfrm>
              <a:off x="180" y="357"/>
              <a:ext cx="11520" cy="7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n-US" alt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68611" name="Rectangle 5"/>
          <p:cNvSpPr>
            <a:spLocks noChangeArrowheads="1"/>
          </p:cNvSpPr>
          <p:nvPr/>
        </p:nvSpPr>
        <p:spPr bwMode="auto">
          <a:xfrm>
            <a:off x="114300" y="-1543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000000"/>
              </a:solidFill>
            </a:endParaRPr>
          </a:p>
        </p:txBody>
      </p:sp>
      <p:graphicFrame>
        <p:nvGraphicFramePr>
          <p:cNvPr id="22534" name="Group 6"/>
          <p:cNvGraphicFramePr>
            <a:graphicFrameLocks noGrp="1"/>
          </p:cNvGraphicFramePr>
          <p:nvPr/>
        </p:nvGraphicFramePr>
        <p:xfrm>
          <a:off x="612775" y="620713"/>
          <a:ext cx="7775575" cy="5400676"/>
        </p:xfrm>
        <a:graphic>
          <a:graphicData uri="http://schemas.openxmlformats.org/drawingml/2006/table">
            <a:tbl>
              <a:tblPr/>
              <a:tblGrid>
                <a:gridCol w="13843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65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223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244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Dans ma ville il y a..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63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Dans mon village il y a</a:t>
                      </a: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62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À Cambridge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il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 y a 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65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À Cambridge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il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 n’ y a pas de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65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8656" name="Rectangle 50"/>
          <p:cNvSpPr>
            <a:spLocks noChangeArrowheads="1"/>
          </p:cNvSpPr>
          <p:nvPr/>
        </p:nvSpPr>
        <p:spPr bwMode="auto">
          <a:xfrm>
            <a:off x="4686300" y="254158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en-US" sz="2400">
              <a:solidFill>
                <a:srgbClr val="000000"/>
              </a:solidFill>
            </a:endParaRPr>
          </a:p>
        </p:txBody>
      </p:sp>
      <p:sp>
        <p:nvSpPr>
          <p:cNvPr id="68657" name="Rectangle 51"/>
          <p:cNvSpPr>
            <a:spLocks noChangeArrowheads="1"/>
          </p:cNvSpPr>
          <p:nvPr/>
        </p:nvSpPr>
        <p:spPr bwMode="auto">
          <a:xfrm>
            <a:off x="114300" y="66262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22587" name="Line 59"/>
          <p:cNvSpPr>
            <a:spLocks noChangeShapeType="1"/>
          </p:cNvSpPr>
          <p:nvPr/>
        </p:nvSpPr>
        <p:spPr bwMode="auto">
          <a:xfrm flipV="1">
            <a:off x="7092950" y="1916113"/>
            <a:ext cx="1223963" cy="9366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588" name="Line 60"/>
          <p:cNvSpPr>
            <a:spLocks noChangeShapeType="1"/>
          </p:cNvSpPr>
          <p:nvPr/>
        </p:nvSpPr>
        <p:spPr bwMode="auto">
          <a:xfrm>
            <a:off x="7092950" y="1916113"/>
            <a:ext cx="1223963" cy="9366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8667" name="Text Box 61"/>
          <p:cNvSpPr txBox="1">
            <a:spLocks noChangeArrowheads="1"/>
          </p:cNvSpPr>
          <p:nvPr/>
        </p:nvSpPr>
        <p:spPr bwMode="auto">
          <a:xfrm>
            <a:off x="2484438" y="92075"/>
            <a:ext cx="4535487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400" b="1">
                <a:solidFill>
                  <a:srgbClr val="000000"/>
                </a:solidFill>
                <a:latin typeface="Tahoma" panose="020B0604030504040204" pitchFamily="34" charset="0"/>
              </a:rPr>
              <a:t>Bataille navale!</a:t>
            </a:r>
          </a:p>
        </p:txBody>
      </p:sp>
      <p:graphicFrame>
        <p:nvGraphicFramePr>
          <p:cNvPr id="25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6968676"/>
              </p:ext>
            </p:extLst>
          </p:nvPr>
        </p:nvGraphicFramePr>
        <p:xfrm>
          <a:off x="2141414" y="4859338"/>
          <a:ext cx="1011179" cy="1081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Clip" r:id="rId6" imgW="1349115" imgH="1450639" progId="">
                  <p:embed/>
                </p:oleObj>
              </mc:Choice>
              <mc:Fallback>
                <p:oleObj name="Clip" r:id="rId6" imgW="1349115" imgH="1450639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1414" y="4859338"/>
                        <a:ext cx="1011179" cy="10813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" name="Picture 6" descr="MCSO01580_0000[1]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608" y="4969138"/>
            <a:ext cx="1314909" cy="837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11" descr="MCBD10671_0000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3341" y="4922193"/>
            <a:ext cx="1277662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796" y="4859338"/>
            <a:ext cx="1296310" cy="94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13" descr="j0194400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3523" y="4836379"/>
            <a:ext cx="1129414" cy="990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849" y="1961834"/>
            <a:ext cx="1214405" cy="72054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545" y="981253"/>
            <a:ext cx="1214405" cy="72054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203" y="2852738"/>
            <a:ext cx="1214405" cy="720548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863419"/>
            <a:ext cx="1214405" cy="720548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855" y="3908010"/>
            <a:ext cx="1214405" cy="720548"/>
          </a:xfrm>
          <a:prstGeom prst="rect">
            <a:avLst/>
          </a:prstGeom>
        </p:spPr>
      </p:pic>
      <p:sp>
        <p:nvSpPr>
          <p:cNvPr id="22585" name="Line 57"/>
          <p:cNvSpPr>
            <a:spLocks noChangeShapeType="1"/>
          </p:cNvSpPr>
          <p:nvPr/>
        </p:nvSpPr>
        <p:spPr bwMode="auto">
          <a:xfrm flipV="1">
            <a:off x="4572000" y="1844675"/>
            <a:ext cx="1223963" cy="9366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586" name="Line 58"/>
          <p:cNvSpPr>
            <a:spLocks noChangeShapeType="1"/>
          </p:cNvSpPr>
          <p:nvPr/>
        </p:nvSpPr>
        <p:spPr bwMode="auto">
          <a:xfrm>
            <a:off x="4572000" y="1844675"/>
            <a:ext cx="1223963" cy="9366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16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22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22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22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2000"/>
                                        <p:tgtEl>
                                          <p:spTgt spid="22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87" grpId="0" animBg="1"/>
      <p:bldP spid="22588" grpId="0" animBg="1"/>
      <p:bldP spid="22585" grpId="0" animBg="1"/>
      <p:bldP spid="2258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2625" y="-23813"/>
            <a:ext cx="5238750" cy="690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81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164</Words>
  <Application>Microsoft Office PowerPoint</Application>
  <PresentationFormat>On-screen Show (4:3)</PresentationFormat>
  <Paragraphs>45</Paragraphs>
  <Slides>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Times New Roman</vt:lpstr>
      <vt:lpstr>Trebuchet MS</vt:lpstr>
      <vt:lpstr>Tw Cen MT</vt:lpstr>
      <vt:lpstr>Office Theme</vt:lpstr>
      <vt:lpstr>1_Default Design</vt:lpstr>
      <vt:lpstr>1_Office Theme</vt:lpstr>
      <vt:lpstr>Bitmap Image</vt:lpstr>
      <vt:lpstr>Clip</vt:lpstr>
      <vt:lpstr>Qu’est-ce qu’il y a dans ta ville?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Study</dc:creator>
  <cp:lastModifiedBy>Study</cp:lastModifiedBy>
  <cp:revision>3</cp:revision>
  <dcterms:created xsi:type="dcterms:W3CDTF">2018-11-05T12:45:05Z</dcterms:created>
  <dcterms:modified xsi:type="dcterms:W3CDTF">2018-11-05T13:04:37Z</dcterms:modified>
</cp:coreProperties>
</file>