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4" r:id="rId2"/>
    <p:sldId id="272" r:id="rId3"/>
    <p:sldId id="276" r:id="rId4"/>
    <p:sldId id="277" r:id="rId5"/>
    <p:sldId id="279" r:id="rId6"/>
    <p:sldId id="289" r:id="rId7"/>
    <p:sldId id="290" r:id="rId8"/>
    <p:sldId id="292" r:id="rId9"/>
    <p:sldId id="293" r:id="rId10"/>
    <p:sldId id="294" r:id="rId11"/>
    <p:sldId id="271" r:id="rId12"/>
    <p:sldId id="269" r:id="rId13"/>
    <p:sldId id="29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51720" autoAdjust="0"/>
  </p:normalViewPr>
  <p:slideViewPr>
    <p:cSldViewPr snapToGrid="0">
      <p:cViewPr varScale="1">
        <p:scale>
          <a:sx n="37" d="100"/>
          <a:sy n="37" d="100"/>
        </p:scale>
        <p:origin x="23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6089DD-3F7B-4932-A63F-4857FD2281D1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23AC82-CE46-46E1-A038-2028727488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4929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Teachers may find it easier to introduce each place in the singular, </a:t>
            </a:r>
            <a:br>
              <a:rPr lang="en-GB" altLang="en-US" dirty="0"/>
            </a:br>
            <a:r>
              <a:rPr lang="en-GB" altLang="en-US" dirty="0"/>
              <a:t>(a cinema) un </a:t>
            </a:r>
            <a:r>
              <a:rPr lang="en-GB" altLang="en-US" dirty="0" err="1"/>
              <a:t>cinéma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(lots of parks) beaucoup de </a:t>
            </a:r>
            <a:r>
              <a:rPr lang="en-GB" altLang="en-US" dirty="0" err="1"/>
              <a:t>parcs</a:t>
            </a:r>
            <a:r>
              <a:rPr lang="en-GB" altLang="en-US" baseline="0" dirty="0"/>
              <a:t> / un </a:t>
            </a:r>
            <a:r>
              <a:rPr lang="en-GB" altLang="en-US" baseline="0" dirty="0" err="1"/>
              <a:t>parc</a:t>
            </a:r>
            <a:br>
              <a:rPr lang="en-GB" altLang="en-US" dirty="0"/>
            </a:br>
            <a:r>
              <a:rPr lang="en-GB" altLang="en-US" dirty="0"/>
              <a:t>(museums) des</a:t>
            </a:r>
            <a:r>
              <a:rPr lang="en-GB" altLang="en-US" baseline="0" dirty="0"/>
              <a:t> </a:t>
            </a:r>
            <a:r>
              <a:rPr lang="en-GB" altLang="en-US" baseline="0" dirty="0" err="1"/>
              <a:t>musées</a:t>
            </a:r>
            <a:r>
              <a:rPr lang="en-GB" altLang="en-US" baseline="0" dirty="0"/>
              <a:t> / un </a:t>
            </a:r>
            <a:r>
              <a:rPr lang="en-GB" altLang="en-US" baseline="0" dirty="0" err="1"/>
              <a:t>musée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(a castle) un château</a:t>
            </a:r>
            <a:br>
              <a:rPr lang="en-GB" altLang="en-US" dirty="0"/>
            </a:br>
            <a:r>
              <a:rPr lang="en-GB" altLang="en-US" dirty="0"/>
              <a:t>(lots of restaurants beaucoup de restaurants / un restaurant</a:t>
            </a:r>
            <a:br>
              <a:rPr lang="en-GB" altLang="en-US" dirty="0"/>
            </a:br>
            <a:r>
              <a:rPr lang="en-GB" altLang="en-US" dirty="0"/>
              <a:t>(a sports centre) un centre </a:t>
            </a:r>
            <a:r>
              <a:rPr lang="en-GB" altLang="en-US" dirty="0" err="1"/>
              <a:t>sportif</a:t>
            </a:r>
            <a:br>
              <a:rPr lang="en-GB" altLang="en-US" dirty="0"/>
            </a:br>
            <a:r>
              <a:rPr lang="en-GB" altLang="en-US" dirty="0"/>
              <a:t>(a stadium) un </a:t>
            </a:r>
            <a:r>
              <a:rPr lang="en-GB" altLang="en-US" dirty="0" err="1"/>
              <a:t>stade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(a market) un </a:t>
            </a:r>
            <a:r>
              <a:rPr lang="en-GB" altLang="en-US" dirty="0" err="1"/>
              <a:t>marché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(a shopping centre) un centre commercial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(a university) </a:t>
            </a:r>
            <a:r>
              <a:rPr lang="en-GB" altLang="en-US" dirty="0" err="1"/>
              <a:t>une</a:t>
            </a:r>
            <a:r>
              <a:rPr lang="en-GB" altLang="en-US" dirty="0"/>
              <a:t> </a:t>
            </a:r>
            <a:r>
              <a:rPr lang="en-GB" altLang="en-US" dirty="0" err="1"/>
              <a:t>université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 (lots of shops) beaucoup de </a:t>
            </a:r>
            <a:r>
              <a:rPr lang="en-GB" altLang="en-US" dirty="0" err="1"/>
              <a:t>magasins</a:t>
            </a:r>
            <a:r>
              <a:rPr lang="en-GB" altLang="en-US" dirty="0"/>
              <a:t> / un </a:t>
            </a:r>
            <a:r>
              <a:rPr lang="en-GB" altLang="en-US" dirty="0" err="1"/>
              <a:t>magasin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(a swimming pool) or (some swimming pools) </a:t>
            </a:r>
            <a:r>
              <a:rPr lang="en-GB" altLang="en-US" dirty="0" err="1"/>
              <a:t>une</a:t>
            </a:r>
            <a:r>
              <a:rPr lang="en-GB" altLang="en-US" dirty="0"/>
              <a:t> piscine / des </a:t>
            </a:r>
            <a:r>
              <a:rPr lang="en-GB" altLang="en-US" dirty="0" err="1"/>
              <a:t>piscines</a:t>
            </a:r>
            <a:endParaRPr lang="en-GB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FD3F0D-9193-4DB7-B9B7-1752779376CC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3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ym typeface="Wingdings" panose="05000000000000000000" pitchFamily="2" charset="2"/>
              </a:rPr>
              <a:t>Pictures are re-ordered here.</a:t>
            </a:r>
            <a:br>
              <a:rPr lang="en-GB" altLang="en-US" dirty="0">
                <a:sym typeface="Wingdings" panose="05000000000000000000" pitchFamily="2" charset="2"/>
              </a:rPr>
            </a:br>
            <a:r>
              <a:rPr lang="en-GB" altLang="en-US" dirty="0">
                <a:sym typeface="Wingdings" panose="05000000000000000000" pitchFamily="2" charset="2"/>
              </a:rPr>
              <a:t>Elicit through usual routines, then animate the splats to take items away one by one, seeing if students can produce the words themselves.</a:t>
            </a:r>
            <a:br>
              <a:rPr lang="en-GB" altLang="en-US" dirty="0">
                <a:sym typeface="Wingdings" panose="05000000000000000000" pitchFamily="2" charset="2"/>
              </a:rPr>
            </a:br>
            <a:br>
              <a:rPr lang="en-GB" altLang="en-US" dirty="0">
                <a:sym typeface="Wingdings" panose="05000000000000000000" pitchFamily="2" charset="2"/>
              </a:rPr>
            </a:b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a cinema) un </a:t>
            </a:r>
            <a:r>
              <a:rPr lang="en-GB" altLang="en-US" dirty="0" err="1"/>
              <a:t>cinéma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(lots of parks) beaucoup de </a:t>
            </a:r>
            <a:r>
              <a:rPr lang="en-GB" altLang="en-US" dirty="0" err="1"/>
              <a:t>parcs</a:t>
            </a:r>
            <a:r>
              <a:rPr lang="en-GB" altLang="en-US" baseline="0" dirty="0"/>
              <a:t> / un </a:t>
            </a:r>
            <a:r>
              <a:rPr lang="en-GB" altLang="en-US" baseline="0" dirty="0" err="1"/>
              <a:t>parc</a:t>
            </a:r>
            <a:br>
              <a:rPr lang="en-GB" altLang="en-US" dirty="0"/>
            </a:br>
            <a:r>
              <a:rPr lang="en-GB" altLang="en-US" dirty="0"/>
              <a:t>(museums) des</a:t>
            </a:r>
            <a:r>
              <a:rPr lang="en-GB" altLang="en-US" baseline="0" dirty="0"/>
              <a:t> </a:t>
            </a:r>
            <a:r>
              <a:rPr lang="en-GB" altLang="en-US" baseline="0" dirty="0" err="1"/>
              <a:t>musées</a:t>
            </a:r>
            <a:r>
              <a:rPr lang="en-GB" altLang="en-US" baseline="0" dirty="0"/>
              <a:t> / un </a:t>
            </a:r>
            <a:r>
              <a:rPr lang="en-GB" altLang="en-US" baseline="0" dirty="0" err="1"/>
              <a:t>musée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(a castle) un château</a:t>
            </a:r>
            <a:br>
              <a:rPr lang="en-GB" altLang="en-US" dirty="0"/>
            </a:br>
            <a:r>
              <a:rPr lang="en-GB" altLang="en-US" dirty="0"/>
              <a:t>(lots of restaurants beaucoup de restaurants / un restaurant</a:t>
            </a:r>
            <a:br>
              <a:rPr lang="en-GB" altLang="en-US" dirty="0"/>
            </a:br>
            <a:r>
              <a:rPr lang="en-GB" altLang="en-US" dirty="0"/>
              <a:t>(a sports centre) un centre </a:t>
            </a:r>
            <a:r>
              <a:rPr lang="en-GB" altLang="en-US" dirty="0" err="1"/>
              <a:t>sportif</a:t>
            </a:r>
            <a:br>
              <a:rPr lang="en-GB" altLang="en-US" dirty="0"/>
            </a:br>
            <a:r>
              <a:rPr lang="en-GB" altLang="en-US" dirty="0"/>
              <a:t>(a stadium) un </a:t>
            </a:r>
            <a:r>
              <a:rPr lang="en-GB" altLang="en-US" dirty="0" err="1"/>
              <a:t>stade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(a market) un </a:t>
            </a:r>
            <a:r>
              <a:rPr lang="en-GB" altLang="en-US" dirty="0" err="1"/>
              <a:t>marché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(a shopping centre) un centre commercial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(a university) </a:t>
            </a:r>
            <a:r>
              <a:rPr lang="en-GB" altLang="en-US" dirty="0" err="1"/>
              <a:t>une</a:t>
            </a:r>
            <a:r>
              <a:rPr lang="en-GB" altLang="en-US" dirty="0"/>
              <a:t> </a:t>
            </a:r>
            <a:r>
              <a:rPr lang="en-GB" altLang="en-US" dirty="0" err="1"/>
              <a:t>université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 (lots of shops) beaucoup de </a:t>
            </a:r>
            <a:r>
              <a:rPr lang="en-GB" altLang="en-US" dirty="0" err="1"/>
              <a:t>magasins</a:t>
            </a:r>
            <a:r>
              <a:rPr lang="en-GB" altLang="en-US" dirty="0"/>
              <a:t> / un </a:t>
            </a:r>
            <a:r>
              <a:rPr lang="en-GB" altLang="en-US" dirty="0" err="1"/>
              <a:t>magasin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(a swimming pool) or (some swimming pools) </a:t>
            </a:r>
            <a:r>
              <a:rPr lang="en-GB" altLang="en-US" dirty="0" err="1"/>
              <a:t>une</a:t>
            </a:r>
            <a:r>
              <a:rPr lang="en-GB" altLang="en-US" dirty="0"/>
              <a:t> piscine / des </a:t>
            </a:r>
            <a:r>
              <a:rPr lang="en-GB" altLang="en-US" dirty="0" err="1"/>
              <a:t>piscines</a:t>
            </a:r>
            <a:endParaRPr lang="en-GB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9BC797-0D0F-4A6D-A365-D8B40533FE30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1ACFC4-D77E-4D76-9C43-DB61410D8EA7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89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</a:t>
            </a:r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-ce </a:t>
            </a:r>
            <a:r>
              <a:rPr lang="es-E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à Cambridge?</a:t>
            </a:r>
            <a:b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un </a:t>
            </a:r>
            <a:r>
              <a:rPr lang="es-E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stade</a:t>
            </a:r>
            <a:r>
              <a:rPr lang="es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" sz="12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beaucoup</a:t>
            </a:r>
            <a:r>
              <a:rPr lang="es-ES" sz="12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parcs</a:t>
            </a:r>
            <a:endParaRPr lang="es-E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784AFD-5B13-4DA7-AAA6-97B423B79E40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4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This slide has pictures of Cambridge.  Some words are known and others are not e.g.</a:t>
            </a:r>
            <a:br>
              <a:rPr lang="en-GB" altLang="en-US" dirty="0"/>
            </a:br>
            <a:r>
              <a:rPr lang="en-GB" altLang="en-US" dirty="0"/>
              <a:t>un </a:t>
            </a:r>
            <a:r>
              <a:rPr lang="en-GB" altLang="en-US" dirty="0" err="1"/>
              <a:t>pont</a:t>
            </a:r>
            <a:r>
              <a:rPr lang="en-GB" altLang="en-US" dirty="0"/>
              <a:t>, un </a:t>
            </a:r>
            <a:r>
              <a:rPr lang="en-GB" altLang="en-US" dirty="0" err="1"/>
              <a:t>théâtre</a:t>
            </a:r>
            <a:r>
              <a:rPr lang="en-GB" altLang="en-US" dirty="0"/>
              <a:t>, </a:t>
            </a:r>
            <a:r>
              <a:rPr lang="en-GB" altLang="en-US" dirty="0" err="1"/>
              <a:t>une</a:t>
            </a:r>
            <a:r>
              <a:rPr lang="en-GB" altLang="en-US" dirty="0"/>
              <a:t> </a:t>
            </a:r>
            <a:r>
              <a:rPr lang="en-GB" altLang="en-US" dirty="0" err="1"/>
              <a:t>gare</a:t>
            </a:r>
            <a:r>
              <a:rPr lang="en-GB" altLang="en-US" dirty="0"/>
              <a:t>, </a:t>
            </a:r>
            <a:r>
              <a:rPr lang="en-GB" altLang="en-US" dirty="0" err="1"/>
              <a:t>une</a:t>
            </a:r>
            <a:r>
              <a:rPr lang="en-GB" altLang="en-US" dirty="0"/>
              <a:t> office de </a:t>
            </a:r>
            <a:r>
              <a:rPr lang="en-GB" altLang="en-US" dirty="0" err="1"/>
              <a:t>tourisme</a:t>
            </a:r>
            <a:r>
              <a:rPr lang="en-GB" altLang="en-US" dirty="0"/>
              <a:t>, </a:t>
            </a:r>
            <a:r>
              <a:rPr lang="en-GB" altLang="en-US" dirty="0" err="1"/>
              <a:t>une</a:t>
            </a:r>
            <a:r>
              <a:rPr lang="en-GB" altLang="en-US" dirty="0"/>
              <a:t> </a:t>
            </a:r>
            <a:r>
              <a:rPr lang="en-GB" altLang="en-US" dirty="0" err="1"/>
              <a:t>église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Explain that students need to use their general knowledge of Cambridge as well as the words that they do know to complete the challenge of naming these well-known places in Cambridge.</a:t>
            </a:r>
            <a:br>
              <a:rPr lang="en-GB" altLang="en-US" dirty="0"/>
            </a:br>
            <a:r>
              <a:rPr lang="en-GB" altLang="en-US" dirty="0"/>
              <a:t>They will have the sheet of text, which is jumbled up, (slide 13)  and need to write the correct descriptor next to each place.</a:t>
            </a:r>
            <a:br>
              <a:rPr lang="en-GB" altLang="en-US" dirty="0"/>
            </a:br>
            <a:br>
              <a:rPr lang="en-GB" altLang="en-US" dirty="0"/>
            </a:br>
            <a:r>
              <a:rPr lang="en-GB" altLang="en-US" dirty="0"/>
              <a:t>They can use dictionaries only if they have used their knowledge and the knowledge of their group.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6FED1B-D745-4F66-9C3C-81893B44DC5B}" type="slidenum">
              <a:rPr lang="en-GB" altLang="en-US" smtClean="0">
                <a:latin typeface="Calibri" panose="020F0502020204030204" pitchFamily="34" charset="0"/>
              </a:rPr>
              <a:pPr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7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Print this slide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713215-3EFB-490F-8D8F-1E3ABA821DCD}" type="slidenum">
              <a:rPr lang="en-GB" altLang="en-US" smtClean="0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39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4537-AD86-466B-9150-E59A53129500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C678-3325-45A2-8B67-D9580DC682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39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8D40-B8E2-4720-A17B-489B7824AE79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708B-5C1B-4F35-B429-497EDC158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04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3FCF-7233-4F24-9A49-6436CF487DA6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023B-687F-4BA5-AD72-C2BFFA900D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808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46FD-E174-4DEF-BCCA-6BB4F2410A43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CE8-A0DC-4EC8-81A7-5106DFCD3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689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98DD-7D56-424B-8047-CBD72CC5DB51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5698-88E2-4488-8D10-C31B95B889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910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8818-9EA6-45F2-AFEC-B583BCD69E37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319DD-9365-490A-B3D2-B7C2E0A9B3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14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AF2F-FC2F-4B2A-AD76-674F86CADDDB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D18D-4CA0-42BC-830E-804D4B3969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150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7F25-768B-4D2D-BE9F-20570C42D7E8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55AA-4D80-45A4-AF60-473D23BB1B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193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9E41-C08E-403F-B6E5-8B5712852E94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291E9-F7DA-490A-94F8-106521285A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784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BB1A-507E-451C-B852-481390008BEF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1A91-017A-4709-B101-6EFA49C8CC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15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3E6E-2EC8-4DF7-B231-F4B43A7BD0B1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A97B-B4B4-45DC-9FAA-CFE2CF1E1B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2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739DF0-40E7-4344-BFB9-5A46A1B1773F}" type="datetimeFigureOut">
              <a:rPr lang="en-GB"/>
              <a:pPr>
                <a:defRPr/>
              </a:pPr>
              <a:t>01/12/2018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8EBDE5-7B84-4A9E-AF1A-B7E60BF282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41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image" Target="../media/image9.png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4.wmf"/><Relationship Id="rId15" Type="http://schemas.openxmlformats.org/officeDocument/2006/relationships/image" Target="../media/image12.png"/><Relationship Id="rId10" Type="http://schemas.openxmlformats.org/officeDocument/2006/relationships/image" Target="../media/image7.wmf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wmf"/><Relationship Id="rId18" Type="http://schemas.openxmlformats.org/officeDocument/2006/relationships/hyperlink" Target="http://images.google.com/imgres?imgurl=http://www.cambridgenetwork.co.uk/pooled/LOGO/m851.jpg&amp;imgrefurl=http://www.cambridgenetwork.co.uk/pooled/profiles/BF_COMP/view.asp?Q=BF_COMP_851&amp;h=120&amp;w=129&amp;sz=10&amp;tbnid=nDu7MjegB-cUTM:&amp;tbnh=79&amp;tbnw=85&amp;hl=en&amp;start=217&amp;prev=/images?q=splodge&amp;start=200&amp;svnum=10&amp;hl=en&amp;lr=&amp;rls=GGLR,GGLR:2005-49,GGLR:en&amp;sa=N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image" Target="../media/image9.png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4.wmf"/><Relationship Id="rId15" Type="http://schemas.openxmlformats.org/officeDocument/2006/relationships/image" Target="../media/image12.png"/><Relationship Id="rId10" Type="http://schemas.openxmlformats.org/officeDocument/2006/relationships/image" Target="../media/image7.wmf"/><Relationship Id="rId19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Maintenant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nous </a:t>
            </a:r>
            <a:r>
              <a:rPr lang="en-GB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allons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apprendre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vocabulaire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décrire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décrire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y a à Cambridge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3857625"/>
            <a:ext cx="3265487" cy="2319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"/>
          <a:stretch>
            <a:fillRect/>
          </a:stretch>
        </p:blipFill>
        <p:spPr bwMode="auto">
          <a:xfrm>
            <a:off x="6494463" y="1387475"/>
            <a:ext cx="251936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2588" y="2822575"/>
            <a:ext cx="5811837" cy="3500438"/>
          </a:xfrm>
          <a:prstGeom prst="wedgeRoundRectCallout">
            <a:avLst>
              <a:gd name="adj1" fmla="val 61991"/>
              <a:gd name="adj2" fmla="val -21715"/>
              <a:gd name="adj3" fmla="val 16667"/>
            </a:avLst>
          </a:prstGeom>
          <a:solidFill>
            <a:srgbClr val="FFC000">
              <a:alpha val="74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213" y="2943225"/>
            <a:ext cx="5464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dirty="0">
                <a:latin typeface="Arial" panose="020B0604020202020204" pitchFamily="34" charset="0"/>
              </a:rPr>
              <a:t>Il y a beaucoup de restaurants, des </a:t>
            </a:r>
            <a:r>
              <a:rPr lang="en-GB" altLang="en-US" sz="5400" dirty="0" err="1">
                <a:latin typeface="Arial" panose="020B0604020202020204" pitchFamily="34" charset="0"/>
              </a:rPr>
              <a:t>piscines</a:t>
            </a:r>
            <a:r>
              <a:rPr lang="en-GB" altLang="en-US" sz="5400" dirty="0">
                <a:latin typeface="Arial" panose="020B0604020202020204" pitchFamily="34" charset="0"/>
              </a:rPr>
              <a:t> et un centre sportif.</a:t>
            </a:r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31813"/>
            <a:ext cx="84613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j03703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19088"/>
            <a:ext cx="10493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4278313" y="665163"/>
            <a:ext cx="2097087" cy="1631950"/>
            <a:chOff x="204" y="255"/>
            <a:chExt cx="2412" cy="1590"/>
          </a:xfrm>
        </p:grpSpPr>
        <p:pic>
          <p:nvPicPr>
            <p:cNvPr id="19469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241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482"/>
              <a:ext cx="1155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4" name="Picture 9" descr="j03703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34963"/>
            <a:ext cx="10509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j03703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92250"/>
            <a:ext cx="10493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 descr="j03703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508125"/>
            <a:ext cx="10509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 descr="MCSO01580_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528638"/>
            <a:ext cx="12969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6" descr="MCSO01580_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568450"/>
            <a:ext cx="12969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 descr="P8152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04813"/>
            <a:ext cx="167798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A1727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4773613"/>
            <a:ext cx="134778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hotograph of the Market Square, Cambridge, Eng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525463"/>
            <a:ext cx="17748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icsign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85763"/>
            <a:ext cx="9207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am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229225"/>
            <a:ext cx="161766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eas Hill: Arts Theat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724400"/>
            <a:ext cx="149701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929164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579688"/>
            <a:ext cx="202565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ast Road: Warner Village cinema comple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b="8063"/>
          <a:stretch>
            <a:fillRect/>
          </a:stretch>
        </p:blipFill>
        <p:spPr bwMode="auto">
          <a:xfrm>
            <a:off x="2393950" y="2682875"/>
            <a:ext cx="20161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university: Trumpington Street: Fitzwilliam Muse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9"/>
          <a:stretch>
            <a:fillRect/>
          </a:stretch>
        </p:blipFill>
        <p:spPr bwMode="auto">
          <a:xfrm>
            <a:off x="2552700" y="422275"/>
            <a:ext cx="16002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eiscafe-mulino-0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883150"/>
            <a:ext cx="19732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lo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23158" r="19334" b="11580"/>
          <a:stretch>
            <a:fillRect/>
          </a:stretch>
        </p:blipFill>
        <p:spPr bwMode="auto">
          <a:xfrm>
            <a:off x="80963" y="2698750"/>
            <a:ext cx="213201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orpus_christi_colle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b="22064"/>
          <a:stretch>
            <a:fillRect/>
          </a:stretch>
        </p:blipFill>
        <p:spPr bwMode="auto">
          <a:xfrm>
            <a:off x="6938963" y="2714625"/>
            <a:ext cx="2179637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79388" y="188913"/>
            <a:ext cx="5688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Arial" panose="020B0604020202020204" pitchFamily="34" charset="0"/>
              </a:rPr>
              <a:t>Qu’est-ce qu’il ya dans ta ville 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92150"/>
          <a:ext cx="8659814" cy="6080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78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/ monument / attraction</a:t>
                      </a: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/ monument / attraction</a:t>
                      </a: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  <a:endParaRPr lang="fr-F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67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67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67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67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67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675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19" marB="45719"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1" marR="91441"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 descr="P8152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12875"/>
            <a:ext cx="10080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A1727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2276475"/>
            <a:ext cx="593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hotograph of the Market Square, Cambridge, Eng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213100"/>
            <a:ext cx="106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ticsign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090988"/>
            <a:ext cx="552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am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013325"/>
            <a:ext cx="9731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eas Hill: Arts Theat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5949950"/>
            <a:ext cx="5794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P929164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192588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East Road: Warner Village cinema comple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" b="8063"/>
          <a:stretch>
            <a:fillRect/>
          </a:stretch>
        </p:blipFill>
        <p:spPr bwMode="auto">
          <a:xfrm>
            <a:off x="5127625" y="3213100"/>
            <a:ext cx="1212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university: Trumpington Street: Fitzwilliam Muse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9"/>
          <a:stretch>
            <a:fillRect/>
          </a:stretch>
        </p:blipFill>
        <p:spPr bwMode="auto">
          <a:xfrm>
            <a:off x="5203825" y="1368425"/>
            <a:ext cx="962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eiscafe-mulino-0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019675"/>
            <a:ext cx="95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lo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23158" r="8858" b="11580"/>
          <a:stretch>
            <a:fillRect/>
          </a:stretch>
        </p:blipFill>
        <p:spPr bwMode="auto">
          <a:xfrm>
            <a:off x="4933950" y="2284413"/>
            <a:ext cx="148431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orpus_christi_colle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4"/>
          <a:stretch>
            <a:fillRect/>
          </a:stretch>
        </p:blipFill>
        <p:spPr bwMode="auto">
          <a:xfrm>
            <a:off x="5049838" y="5991225"/>
            <a:ext cx="13684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77A6FF-45CA-4A93-B5F0-C48B37737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46819"/>
              </p:ext>
            </p:extLst>
          </p:nvPr>
        </p:nvGraphicFramePr>
        <p:xfrm>
          <a:off x="261256" y="496389"/>
          <a:ext cx="8543110" cy="5904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1555">
                  <a:extLst>
                    <a:ext uri="{9D8B030D-6E8A-4147-A177-3AD203B41FA5}">
                      <a16:colId xmlns:a16="http://schemas.microsoft.com/office/drawing/2014/main" val="2444560818"/>
                    </a:ext>
                  </a:extLst>
                </a:gridCol>
                <a:gridCol w="4271555">
                  <a:extLst>
                    <a:ext uri="{9D8B030D-6E8A-4147-A177-3AD203B41FA5}">
                      <a16:colId xmlns:a16="http://schemas.microsoft.com/office/drawing/2014/main" val="815132222"/>
                    </a:ext>
                  </a:extLst>
                </a:gridCol>
              </a:tblGrid>
              <a:tr h="98406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w Cen MT" panose="020B0602020104020603" pitchFamily="34" charset="0"/>
                        </a:rPr>
                        <a:t>le </a:t>
                      </a:r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musée</a:t>
                      </a:r>
                      <a:r>
                        <a:rPr lang="en-GB" sz="2800" dirty="0">
                          <a:latin typeface="Tw Cen MT" panose="020B0602020104020603" pitchFamily="34" charset="0"/>
                        </a:rPr>
                        <a:t> de Fitzwilliam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w Cen MT" panose="020B0602020104020603" pitchFamily="34" charset="0"/>
                        </a:rPr>
                        <a:t>un </a:t>
                      </a:r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marché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030689"/>
                  </a:ext>
                </a:extLst>
              </a:tr>
              <a:tr h="98406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w Cen MT" panose="020B0602020104020603" pitchFamily="34" charset="0"/>
                        </a:rPr>
                        <a:t>le </a:t>
                      </a:r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collège</a:t>
                      </a:r>
                      <a:r>
                        <a:rPr lang="en-GB" sz="2800" dirty="0">
                          <a:latin typeface="Tw Cen MT" panose="020B0602020104020603" pitchFamily="34" charset="0"/>
                        </a:rPr>
                        <a:t> de Kings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w Cen MT" panose="020B0602020104020603" pitchFamily="34" charset="0"/>
                        </a:rPr>
                        <a:t>la piscine de Jesus Green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122779"/>
                  </a:ext>
                </a:extLst>
              </a:tr>
              <a:tr h="98406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w Cen MT" panose="020B0602020104020603" pitchFamily="34" charset="0"/>
                        </a:rPr>
                        <a:t>le </a:t>
                      </a:r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pont</a:t>
                      </a:r>
                      <a:r>
                        <a:rPr lang="en-GB" sz="2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mathématique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w Cen MT" panose="020B0602020104020603" pitchFamily="34" charset="0"/>
                        </a:rPr>
                        <a:t>un </a:t>
                      </a:r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théâtre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3713728"/>
                  </a:ext>
                </a:extLst>
              </a:tr>
              <a:tr h="984068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une</a:t>
                      </a:r>
                      <a:r>
                        <a:rPr lang="en-GB" sz="2800" dirty="0">
                          <a:latin typeface="Tw Cen MT" panose="020B0602020104020603" pitchFamily="34" charset="0"/>
                        </a:rPr>
                        <a:t> office de </a:t>
                      </a:r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tourisme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w Cen MT" panose="020B0602020104020603" pitchFamily="34" charset="0"/>
                        </a:rPr>
                        <a:t>le </a:t>
                      </a:r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cinéma</a:t>
                      </a:r>
                      <a:r>
                        <a:rPr lang="en-GB" sz="2800">
                          <a:latin typeface="Tw Cen MT" panose="020B0602020104020603" pitchFamily="34" charset="0"/>
                        </a:rPr>
                        <a:t> de Vue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48269"/>
                  </a:ext>
                </a:extLst>
              </a:tr>
              <a:tr h="984068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l’église</a:t>
                      </a:r>
                      <a:r>
                        <a:rPr lang="en-GB" sz="2800" dirty="0">
                          <a:latin typeface="Tw Cen MT" panose="020B0602020104020603" pitchFamily="34" charset="0"/>
                        </a:rPr>
                        <a:t> de </a:t>
                      </a:r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sainte</a:t>
                      </a:r>
                      <a:r>
                        <a:rPr lang="en-GB" sz="2800" dirty="0">
                          <a:latin typeface="Tw Cen MT" panose="020B0602020104020603" pitchFamily="34" charset="0"/>
                        </a:rPr>
                        <a:t> Marie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une</a:t>
                      </a:r>
                      <a:r>
                        <a:rPr lang="en-GB" sz="28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800" dirty="0" err="1">
                          <a:latin typeface="Tw Cen MT" panose="020B0602020104020603" pitchFamily="34" charset="0"/>
                        </a:rPr>
                        <a:t>gare</a:t>
                      </a:r>
                      <a:endParaRPr lang="en-GB" sz="28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5981811"/>
                  </a:ext>
                </a:extLst>
              </a:tr>
              <a:tr h="98406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w Cen MT" panose="020B0602020104020603" pitchFamily="34" charset="0"/>
                        </a:rPr>
                        <a:t>un centre commercial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w Cen MT" panose="020B0602020104020603" pitchFamily="34" charset="0"/>
                        </a:rPr>
                        <a:t>beaucoup de restaurants et bars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274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45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2588" y="388938"/>
          <a:ext cx="8407400" cy="6086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88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6" marR="91446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88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6" marR="91446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88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46" marR="91446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4668838"/>
            <a:ext cx="145256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Cj028693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522288"/>
            <a:ext cx="18129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2801938" y="660400"/>
          <a:ext cx="1531937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Clip" r:id="rId6" imgW="1349115" imgH="1450639" progId="">
                  <p:embed/>
                </p:oleObj>
              </mc:Choice>
              <mc:Fallback>
                <p:oleObj name="Clip" r:id="rId6" imgW="1349115" imgH="1450639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660400"/>
                        <a:ext cx="1531937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 descr="MCSO01580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859338"/>
            <a:ext cx="19208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po0000c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657225"/>
            <a:ext cx="15954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MCBD10671_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746125"/>
            <a:ext cx="197167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j037030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659063"/>
            <a:ext cx="16732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40013" y="2659063"/>
            <a:ext cx="2097087" cy="1633537"/>
            <a:chOff x="204" y="255"/>
            <a:chExt cx="2412" cy="1590"/>
          </a:xfrm>
        </p:grpSpPr>
        <p:pic>
          <p:nvPicPr>
            <p:cNvPr id="7204" name="Picture 8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241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5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482"/>
              <a:ext cx="1155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803775"/>
            <a:ext cx="20589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927600"/>
            <a:ext cx="18415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6"/>
          <a:stretch>
            <a:fillRect/>
          </a:stretch>
        </p:blipFill>
        <p:spPr bwMode="auto">
          <a:xfrm>
            <a:off x="6667500" y="2867025"/>
            <a:ext cx="21669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j01944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659063"/>
            <a:ext cx="17113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2588" y="388938"/>
          <a:ext cx="8407400" cy="6086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88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6" marR="91446"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88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1446" marR="91446"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88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6" marR="91446" marT="45722" marB="45722"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1446" marR="91446"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03250"/>
            <a:ext cx="14525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4" descr="MCj028693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586288"/>
            <a:ext cx="18129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42" name="Object 15"/>
          <p:cNvGraphicFramePr>
            <a:graphicFrameLocks noChangeAspect="1"/>
          </p:cNvGraphicFramePr>
          <p:nvPr/>
        </p:nvGraphicFramePr>
        <p:xfrm>
          <a:off x="2770188" y="2722563"/>
          <a:ext cx="1531937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Clip" r:id="rId6" imgW="1349115" imgH="1450639" progId="">
                  <p:embed/>
                </p:oleObj>
              </mc:Choice>
              <mc:Fallback>
                <p:oleObj name="Clip" r:id="rId6" imgW="1349115" imgH="145063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722563"/>
                        <a:ext cx="1531937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43" name="Picture 6" descr="MCSO01580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931863"/>
            <a:ext cx="19224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9" descr="npo0000c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722563"/>
            <a:ext cx="15954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11" descr="MCBD10671_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722563"/>
            <a:ext cx="18526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9" descr="j037030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856163"/>
            <a:ext cx="146685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7" name="Group 7"/>
          <p:cNvGrpSpPr>
            <a:grpSpLocks/>
          </p:cNvGrpSpPr>
          <p:nvPr/>
        </p:nvGrpSpPr>
        <p:grpSpPr bwMode="auto">
          <a:xfrm>
            <a:off x="554038" y="4691063"/>
            <a:ext cx="2097087" cy="1633537"/>
            <a:chOff x="204" y="255"/>
            <a:chExt cx="2412" cy="1590"/>
          </a:xfrm>
        </p:grpSpPr>
        <p:pic>
          <p:nvPicPr>
            <p:cNvPr id="9264" name="Picture 8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2412" cy="1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5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482"/>
              <a:ext cx="1155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48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27075"/>
            <a:ext cx="1801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976813"/>
            <a:ext cx="18415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2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6"/>
          <a:stretch>
            <a:fillRect/>
          </a:stretch>
        </p:blipFill>
        <p:spPr bwMode="auto">
          <a:xfrm>
            <a:off x="6667500" y="2867025"/>
            <a:ext cx="195421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13" descr="j01944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657225"/>
            <a:ext cx="17113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554288"/>
            <a:ext cx="1930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03238"/>
            <a:ext cx="1930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4518025"/>
            <a:ext cx="1930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4529138"/>
            <a:ext cx="1930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66725"/>
            <a:ext cx="1930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567238"/>
            <a:ext cx="19304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525713"/>
            <a:ext cx="193516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8250"/>
            <a:ext cx="1930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03238"/>
            <a:ext cx="19446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439738"/>
            <a:ext cx="19446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2525713"/>
            <a:ext cx="194468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0" descr="m85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594225"/>
            <a:ext cx="19462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0956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P42407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4"/>
          <a:stretch>
            <a:fillRect/>
          </a:stretch>
        </p:blipFill>
        <p:spPr bwMode="auto">
          <a:xfrm>
            <a:off x="2987675" y="4149725"/>
            <a:ext cx="30686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P81521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3375"/>
            <a:ext cx="3173413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95288" y="2565400"/>
            <a:ext cx="8280400" cy="15779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fr-FR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Qu’est-ce qu’il y a à Cambridge?</a:t>
            </a:r>
            <a:endParaRPr lang="en-GB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82" name="Picture 6" descr="PA1727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76700"/>
            <a:ext cx="17827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P30402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149725"/>
            <a:ext cx="17367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714625" y="214313"/>
            <a:ext cx="4500563" cy="2286000"/>
          </a:xfrm>
          <a:prstGeom prst="wedgeRoundRectCallout">
            <a:avLst>
              <a:gd name="adj1" fmla="val -67563"/>
              <a:gd name="adj2" fmla="val -23196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</a:t>
            </a:r>
            <a:r>
              <a:rPr lang="es-E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-ce </a:t>
            </a:r>
            <a:r>
              <a:rPr lang="es-E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es-E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à Cambridge?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60338" y="2822575"/>
            <a:ext cx="6034087" cy="3500438"/>
          </a:xfrm>
          <a:prstGeom prst="wedgeRoundRectCallout">
            <a:avLst>
              <a:gd name="adj1" fmla="val 70571"/>
              <a:gd name="adj2" fmla="val -11741"/>
              <a:gd name="adj3" fmla="val 16667"/>
            </a:avLst>
          </a:prstGeom>
          <a:solidFill>
            <a:srgbClr val="FFC000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s-E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_ __         et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 _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14338"/>
            <a:ext cx="17907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390900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j01944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603625"/>
            <a:ext cx="11049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402201"/>
              </p:ext>
            </p:extLst>
          </p:nvPr>
        </p:nvGraphicFramePr>
        <p:xfrm>
          <a:off x="4898179" y="4572000"/>
          <a:ext cx="970068" cy="103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Clip" r:id="rId7" imgW="1349115" imgH="1450639" progId="">
                  <p:embed/>
                </p:oleObj>
              </mc:Choice>
              <mc:Fallback>
                <p:oleObj name="Clip" r:id="rId7" imgW="1349115" imgH="1450639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179" y="4572000"/>
                        <a:ext cx="970068" cy="1039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"/>
          <a:stretch>
            <a:fillRect/>
          </a:stretch>
        </p:blipFill>
        <p:spPr bwMode="auto">
          <a:xfrm>
            <a:off x="6494463" y="1387475"/>
            <a:ext cx="251936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717550"/>
            <a:ext cx="23923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2588" y="2822575"/>
            <a:ext cx="5811837" cy="3500438"/>
          </a:xfrm>
          <a:prstGeom prst="wedgeRoundRectCallout">
            <a:avLst>
              <a:gd name="adj1" fmla="val 61991"/>
              <a:gd name="adj2" fmla="val -21715"/>
              <a:gd name="adj3" fmla="val 16667"/>
            </a:avLst>
          </a:prstGeom>
          <a:solidFill>
            <a:srgbClr val="FFC000">
              <a:alpha val="74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30288" y="3508375"/>
            <a:ext cx="45894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dirty="0">
                <a:latin typeface="Arial" panose="020B0604020202020204" pitchFamily="34" charset="0"/>
              </a:rPr>
              <a:t>Il y a un centre commercial.</a:t>
            </a:r>
          </a:p>
        </p:txBody>
      </p:sp>
      <p:pic>
        <p:nvPicPr>
          <p:cNvPr id="1536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889000"/>
            <a:ext cx="12334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"/>
          <a:stretch>
            <a:fillRect/>
          </a:stretch>
        </p:blipFill>
        <p:spPr bwMode="auto">
          <a:xfrm>
            <a:off x="6494463" y="1387475"/>
            <a:ext cx="251936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2588" y="2822575"/>
            <a:ext cx="5811837" cy="3500438"/>
          </a:xfrm>
          <a:prstGeom prst="wedgeRoundRectCallout">
            <a:avLst>
              <a:gd name="adj1" fmla="val 61991"/>
              <a:gd name="adj2" fmla="val -21715"/>
              <a:gd name="adj3" fmla="val 16667"/>
            </a:avLst>
          </a:prstGeom>
          <a:solidFill>
            <a:srgbClr val="FFC000">
              <a:alpha val="74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6437" y="3435531"/>
            <a:ext cx="51641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dirty="0">
                <a:latin typeface="Arial" panose="020B0604020202020204" pitchFamily="34" charset="0"/>
              </a:rPr>
              <a:t>Il y a beaucoup de </a:t>
            </a:r>
            <a:r>
              <a:rPr lang="en-GB" altLang="en-US" sz="5400" dirty="0" err="1">
                <a:latin typeface="Arial" panose="020B0604020202020204" pitchFamily="34" charset="0"/>
              </a:rPr>
              <a:t>magasins</a:t>
            </a:r>
            <a:r>
              <a:rPr lang="en-GB" altLang="en-US" sz="54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755650"/>
            <a:ext cx="14525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755650"/>
            <a:ext cx="14525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146175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6BB66E0-8190-40FC-B8C4-CE3D305E4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2" y="755650"/>
            <a:ext cx="14525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"/>
          <a:stretch>
            <a:fillRect/>
          </a:stretch>
        </p:blipFill>
        <p:spPr bwMode="auto">
          <a:xfrm>
            <a:off x="6494463" y="1387475"/>
            <a:ext cx="251936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2588" y="2822575"/>
            <a:ext cx="5811837" cy="3500438"/>
          </a:xfrm>
          <a:prstGeom prst="wedgeRoundRectCallout">
            <a:avLst>
              <a:gd name="adj1" fmla="val 61991"/>
              <a:gd name="adj2" fmla="val -21715"/>
              <a:gd name="adj3" fmla="val 16667"/>
            </a:avLst>
          </a:prstGeom>
          <a:solidFill>
            <a:srgbClr val="FFC000">
              <a:alpha val="74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30288" y="3508375"/>
            <a:ext cx="45894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dirty="0">
                <a:latin typeface="Arial" panose="020B0604020202020204" pitchFamily="34" charset="0"/>
              </a:rPr>
              <a:t>Il </a:t>
            </a:r>
            <a:r>
              <a:rPr lang="en-GB" altLang="en-US" sz="5400" dirty="0" err="1">
                <a:latin typeface="Arial" panose="020B0604020202020204" pitchFamily="34" charset="0"/>
              </a:rPr>
              <a:t>n’y</a:t>
            </a:r>
            <a:r>
              <a:rPr lang="en-GB" altLang="en-US" sz="5400" dirty="0">
                <a:latin typeface="Arial" panose="020B0604020202020204" pitchFamily="34" charset="0"/>
              </a:rPr>
              <a:t> a pas de </a:t>
            </a:r>
            <a:r>
              <a:rPr lang="en-GB" altLang="en-US" sz="5400" dirty="0" err="1">
                <a:latin typeface="Arial" panose="020B0604020202020204" pitchFamily="34" charset="0"/>
              </a:rPr>
              <a:t>plage</a:t>
            </a:r>
            <a:r>
              <a:rPr lang="en-GB" altLang="en-US" sz="54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74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885825"/>
            <a:ext cx="1379538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50813"/>
            <a:ext cx="39052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6"/>
          <a:stretch>
            <a:fillRect/>
          </a:stretch>
        </p:blipFill>
        <p:spPr bwMode="auto">
          <a:xfrm>
            <a:off x="6494463" y="1387475"/>
            <a:ext cx="251936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2588" y="2822575"/>
            <a:ext cx="5811837" cy="3500438"/>
          </a:xfrm>
          <a:prstGeom prst="wedgeRoundRectCallout">
            <a:avLst>
              <a:gd name="adj1" fmla="val 61991"/>
              <a:gd name="adj2" fmla="val -21715"/>
              <a:gd name="adj3" fmla="val 16667"/>
            </a:avLst>
          </a:prstGeom>
          <a:solidFill>
            <a:srgbClr val="FFC000">
              <a:alpha val="74000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213" y="2943225"/>
            <a:ext cx="546417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Arial" panose="020B0604020202020204" pitchFamily="34" charset="0"/>
              </a:rPr>
              <a:t>Il y a </a:t>
            </a:r>
            <a:r>
              <a:rPr lang="en-GB" altLang="en-US" sz="4400" dirty="0" err="1">
                <a:latin typeface="Arial" panose="020B0604020202020204" pitchFamily="34" charset="0"/>
              </a:rPr>
              <a:t>une</a:t>
            </a:r>
            <a:r>
              <a:rPr lang="en-GB" altLang="en-US" sz="4400" dirty="0">
                <a:latin typeface="Arial" panose="020B0604020202020204" pitchFamily="34" charset="0"/>
              </a:rPr>
              <a:t> </a:t>
            </a:r>
            <a:r>
              <a:rPr lang="en-GB" altLang="en-US" sz="4400" dirty="0" err="1">
                <a:latin typeface="Arial" panose="020B0604020202020204" pitchFamily="34" charset="0"/>
              </a:rPr>
              <a:t>université</a:t>
            </a:r>
            <a:r>
              <a:rPr lang="en-GB" altLang="en-US" sz="4400" dirty="0">
                <a:latin typeface="Arial" panose="020B0604020202020204" pitchFamily="34" charset="0"/>
              </a:rPr>
              <a:t> et un </a:t>
            </a:r>
            <a:r>
              <a:rPr lang="en-GB" altLang="en-US" sz="4400" dirty="0" err="1">
                <a:latin typeface="Arial" panose="020B0604020202020204" pitchFamily="34" charset="0"/>
              </a:rPr>
              <a:t>marché</a:t>
            </a:r>
            <a:r>
              <a:rPr lang="en-GB" altLang="en-US" sz="4400" dirty="0">
                <a:latin typeface="Arial" panose="020B0604020202020204" pitchFamily="34" charset="0"/>
              </a:rPr>
              <a:t> </a:t>
            </a:r>
            <a:r>
              <a:rPr lang="en-GB" altLang="en-US" sz="4400" dirty="0" err="1">
                <a:latin typeface="Arial" panose="020B0604020202020204" pitchFamily="34" charset="0"/>
              </a:rPr>
              <a:t>mais</a:t>
            </a:r>
            <a:r>
              <a:rPr lang="en-GB" altLang="en-US" sz="4400" dirty="0">
                <a:latin typeface="Arial" panose="020B0604020202020204" pitchFamily="34" charset="0"/>
              </a:rPr>
              <a:t> </a:t>
            </a:r>
            <a:r>
              <a:rPr lang="en-GB" altLang="en-US" sz="4400" dirty="0" err="1">
                <a:latin typeface="Arial" panose="020B0604020202020204" pitchFamily="34" charset="0"/>
              </a:rPr>
              <a:t>il</a:t>
            </a:r>
            <a:r>
              <a:rPr lang="en-GB" altLang="en-US" sz="4400" dirty="0">
                <a:latin typeface="Arial" panose="020B0604020202020204" pitchFamily="34" charset="0"/>
              </a:rPr>
              <a:t> </a:t>
            </a:r>
            <a:r>
              <a:rPr lang="en-GB" altLang="en-US" sz="4400" dirty="0" err="1">
                <a:latin typeface="Arial" panose="020B0604020202020204" pitchFamily="34" charset="0"/>
              </a:rPr>
              <a:t>n’y</a:t>
            </a:r>
            <a:r>
              <a:rPr lang="en-GB" altLang="en-US" sz="4400" dirty="0">
                <a:latin typeface="Arial" panose="020B0604020202020204" pitchFamily="34" charset="0"/>
              </a:rPr>
              <a:t> a pas de château.</a:t>
            </a:r>
          </a:p>
        </p:txBody>
      </p:sp>
      <p:pic>
        <p:nvPicPr>
          <p:cNvPr id="1843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92125"/>
            <a:ext cx="8778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npo0000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495300"/>
            <a:ext cx="920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38138"/>
            <a:ext cx="146843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6"/>
          <a:stretch>
            <a:fillRect/>
          </a:stretch>
        </p:blipFill>
        <p:spPr bwMode="auto">
          <a:xfrm>
            <a:off x="1973263" y="409575"/>
            <a:ext cx="18002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1813"/>
            <a:ext cx="84613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228</Words>
  <Application>Microsoft Office PowerPoint</Application>
  <PresentationFormat>On-screen Show (4:3)</PresentationFormat>
  <Paragraphs>79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Tw Cen MT</vt:lpstr>
      <vt:lpstr>Wingdings</vt:lpstr>
      <vt:lpstr>Office Theme</vt:lpstr>
      <vt:lpstr>Clip</vt:lpstr>
      <vt:lpstr>Maintenant nous allons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Rachel Hawkes</cp:lastModifiedBy>
  <cp:revision>39</cp:revision>
  <dcterms:created xsi:type="dcterms:W3CDTF">2014-08-25T18:16:06Z</dcterms:created>
  <dcterms:modified xsi:type="dcterms:W3CDTF">2018-12-01T08:17:24Z</dcterms:modified>
</cp:coreProperties>
</file>