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57" r:id="rId3"/>
    <p:sldId id="258" r:id="rId4"/>
    <p:sldId id="261" r:id="rId5"/>
    <p:sldId id="262" r:id="rId6"/>
    <p:sldId id="260" r:id="rId7"/>
    <p:sldId id="259"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366" autoAdjust="0"/>
  </p:normalViewPr>
  <p:slideViewPr>
    <p:cSldViewPr snapToGrid="0">
      <p:cViewPr varScale="1">
        <p:scale>
          <a:sx n="87" d="100"/>
          <a:sy n="87" d="100"/>
        </p:scale>
        <p:origin x="22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DAA11-7DD4-42AB-B867-E97B1F21167E}" type="datetimeFigureOut">
              <a:rPr lang="en-GB" smtClean="0"/>
              <a:t>29/12/2018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76881-6D89-4E26-909B-BE330BC60E02}" type="slidenum">
              <a:rPr lang="en-GB" smtClean="0"/>
              <a:t>‹#›</a:t>
            </a:fld>
            <a:endParaRPr lang="en-GB"/>
          </a:p>
        </p:txBody>
      </p:sp>
    </p:spTree>
    <p:extLst>
      <p:ext uri="{BB962C8B-B14F-4D97-AF65-F5344CB8AC3E}">
        <p14:creationId xmlns:p14="http://schemas.microsoft.com/office/powerpoint/2010/main" val="322006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https://www.youtube.com/watch?v=NEI-52a3YTo </a:t>
            </a:r>
          </a:p>
          <a:p>
            <a:pPr eaLnBrk="1" hangingPunct="1">
              <a:spcBef>
                <a:spcPct val="0"/>
              </a:spcBef>
            </a:pPr>
            <a:r>
              <a:rPr lang="en-GB" altLang="en-US" dirty="0" smtClean="0"/>
              <a:t>Play students this</a:t>
            </a:r>
            <a:r>
              <a:rPr lang="en-GB" altLang="en-US" baseline="0" dirty="0" smtClean="0"/>
              <a:t> (or another suitable) video clip of Cambridge </a:t>
            </a:r>
            <a:r>
              <a:rPr lang="en-GB" altLang="en-US" dirty="0" smtClean="0"/>
              <a:t>and giving them a post-it note, ask them to note down words for places in the town.</a:t>
            </a:r>
          </a:p>
          <a:p>
            <a:pPr eaLnBrk="1" hangingPunct="1">
              <a:spcBef>
                <a:spcPct val="0"/>
              </a:spcBef>
            </a:pPr>
            <a:r>
              <a:rPr lang="en-GB" altLang="en-US" dirty="0" smtClean="0"/>
              <a:t>Then ask them to spend one more minute thinking about any places in Cambridge that they know but did not see in the videos.</a:t>
            </a:r>
          </a:p>
          <a:p>
            <a:pPr eaLnBrk="1" hangingPunct="1">
              <a:spcBef>
                <a:spcPct val="0"/>
              </a:spcBef>
            </a:pPr>
            <a:endParaRPr lang="en-GB" altLang="en-US" dirty="0" smtClean="0"/>
          </a:p>
          <a:p>
            <a:pPr eaLnBrk="1" hangingPunct="1">
              <a:spcBef>
                <a:spcPct val="0"/>
              </a:spcBef>
            </a:pPr>
            <a:r>
              <a:rPr lang="en-GB" altLang="en-US" dirty="0" smtClean="0"/>
              <a:t>This video = 1min</a:t>
            </a:r>
            <a:br>
              <a:rPr lang="en-GB" altLang="en-US" dirty="0" smtClean="0"/>
            </a:br>
            <a:r>
              <a:rPr lang="en-GB" altLang="en-US" dirty="0" smtClean="0"/>
              <a:t/>
            </a:r>
            <a:br>
              <a:rPr lang="en-GB" altLang="en-US" dirty="0" smtClean="0"/>
            </a:br>
            <a:r>
              <a:rPr lang="en-GB" altLang="en-US" dirty="0" smtClean="0"/>
              <a:t/>
            </a:r>
            <a:br>
              <a:rPr lang="en-GB" altLang="en-US" dirty="0" smtClean="0"/>
            </a:br>
            <a:r>
              <a:rPr lang="en-GB" altLang="en-US" dirty="0" smtClean="0"/>
              <a:t>They will note the words in English.</a:t>
            </a:r>
            <a:br>
              <a:rPr lang="en-GB" altLang="en-US" dirty="0" smtClean="0"/>
            </a:br>
            <a:r>
              <a:rPr lang="en-GB" altLang="en-US" dirty="0" smtClean="0"/>
              <a:t>Take some whole class feedback and make a list of the words on a flipchart at the front.  You could do this in two lists – in the video / not in the video</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BA26A3-6D06-461E-B115-BE4987B11496}" type="slidenum">
              <a:rPr lang="en-GB" altLang="en-US" smtClean="0">
                <a:latin typeface="Calibri" panose="020F0502020204030204" pitchFamily="34" charset="0"/>
              </a:rPr>
              <a:pPr/>
              <a:t>1</a:t>
            </a:fld>
            <a:endParaRPr lang="en-GB" altLang="en-US" smtClean="0">
              <a:latin typeface="Calibri" panose="020F0502020204030204" pitchFamily="34" charset="0"/>
            </a:endParaRPr>
          </a:p>
        </p:txBody>
      </p:sp>
    </p:spTree>
    <p:extLst>
      <p:ext uri="{BB962C8B-B14F-4D97-AF65-F5344CB8AC3E}">
        <p14:creationId xmlns:p14="http://schemas.microsoft.com/office/powerpoint/2010/main" val="10073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responses</a:t>
            </a:r>
            <a:r>
              <a:rPr lang="en-GB" baseline="0" dirty="0" smtClean="0"/>
              <a:t> from pupils</a:t>
            </a:r>
            <a:br>
              <a:rPr lang="en-GB" baseline="0" dirty="0" smtClean="0"/>
            </a:br>
            <a:r>
              <a:rPr lang="en-GB" baseline="0" dirty="0" smtClean="0"/>
              <a:t>(in case teachers want a list of some of the things in the video, see the final slide  - there’s no need to use this, as it’s not important that pupils have seen or noted everything)</a:t>
            </a:r>
            <a:endParaRPr lang="en-GB" dirty="0"/>
          </a:p>
        </p:txBody>
      </p:sp>
      <p:sp>
        <p:nvSpPr>
          <p:cNvPr id="4" name="Slide Number Placeholder 3"/>
          <p:cNvSpPr>
            <a:spLocks noGrp="1"/>
          </p:cNvSpPr>
          <p:nvPr>
            <p:ph type="sldNum" sz="quarter" idx="10"/>
          </p:nvPr>
        </p:nvSpPr>
        <p:spPr/>
        <p:txBody>
          <a:bodyPr/>
          <a:lstStyle/>
          <a:p>
            <a:fld id="{04E76881-6D89-4E26-909B-BE330BC60E02}" type="slidenum">
              <a:rPr lang="en-GB" smtClean="0"/>
              <a:t>2</a:t>
            </a:fld>
            <a:endParaRPr lang="en-GB"/>
          </a:p>
        </p:txBody>
      </p:sp>
    </p:spTree>
    <p:extLst>
      <p:ext uri="{BB962C8B-B14F-4D97-AF65-F5344CB8AC3E}">
        <p14:creationId xmlns:p14="http://schemas.microsoft.com/office/powerpoint/2010/main" val="2801173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smtClean="0"/>
              <a:t>Use word reference  to show pupils how to use it </a:t>
            </a:r>
          </a:p>
          <a:p>
            <a:pPr eaLnBrk="1" hangingPunct="1">
              <a:spcBef>
                <a:spcPct val="0"/>
              </a:spcBef>
            </a:pPr>
            <a:r>
              <a:rPr lang="en-GB" altLang="en-US" dirty="0" smtClean="0"/>
              <a:t>It’s possible to use a traditional dictionary or an online dictionary.</a:t>
            </a:r>
          </a:p>
          <a:p>
            <a:pPr eaLnBrk="1" hangingPunct="1">
              <a:spcBef>
                <a:spcPct val="0"/>
              </a:spcBef>
            </a:pPr>
            <a:r>
              <a:rPr lang="en-GB" altLang="en-US" dirty="0" smtClean="0"/>
              <a:t>NB: if schools</a:t>
            </a:r>
            <a:r>
              <a:rPr lang="en-GB" altLang="en-US" baseline="0" dirty="0" smtClean="0"/>
              <a:t> do not have paper dictionaries then they can either use any computers in their room, with pupils taking turns to go up and look for the words OR it can be done from the front of the class and projected.</a:t>
            </a:r>
            <a:br>
              <a:rPr lang="en-GB" altLang="en-US" baseline="0" dirty="0" smtClean="0"/>
            </a:br>
            <a:r>
              <a:rPr lang="en-GB" altLang="en-US" baseline="0" dirty="0" smtClean="0"/>
              <a:t>This shared way of modelling the process of using an online dictionary can be just as effective.</a:t>
            </a:r>
            <a:endParaRPr lang="en-GB" altLang="en-US"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5C1052-8847-4025-8292-28E35B5A3D03}" type="slidenum">
              <a:rPr lang="en-GB" altLang="en-US" smtClean="0">
                <a:solidFill>
                  <a:prstClr val="black"/>
                </a:solidFill>
                <a:latin typeface="Calibri" panose="020F0502020204030204" pitchFamily="34" charset="0"/>
              </a:rPr>
              <a:pPr/>
              <a:t>3</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414258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model these two nouns and how the dictionary listing gives</a:t>
            </a:r>
            <a:r>
              <a:rPr lang="en-GB" baseline="0" dirty="0" smtClean="0"/>
              <a:t> you the information you need to be able to say ‘a’ correctly for each noun.</a:t>
            </a:r>
            <a:br>
              <a:rPr lang="en-GB" baseline="0" dirty="0" smtClean="0"/>
            </a:br>
            <a:r>
              <a:rPr lang="en-GB" baseline="0" dirty="0" smtClean="0"/>
              <a:t>They give pupils time to look up 5 more of the nouns from their list.</a:t>
            </a:r>
          </a:p>
          <a:p>
            <a:r>
              <a:rPr lang="en-GB" baseline="0" dirty="0" smtClean="0"/>
              <a:t>Get them to feedback and the teacher can type more examples into this table in response to pupils’ contributions.</a:t>
            </a:r>
            <a:endParaRPr lang="en-GB" dirty="0"/>
          </a:p>
        </p:txBody>
      </p:sp>
      <p:sp>
        <p:nvSpPr>
          <p:cNvPr id="4" name="Slide Number Placeholder 3"/>
          <p:cNvSpPr>
            <a:spLocks noGrp="1"/>
          </p:cNvSpPr>
          <p:nvPr>
            <p:ph type="sldNum" sz="quarter" idx="10"/>
          </p:nvPr>
        </p:nvSpPr>
        <p:spPr/>
        <p:txBody>
          <a:bodyPr/>
          <a:lstStyle/>
          <a:p>
            <a:fld id="{04E76881-6D89-4E26-909B-BE330BC60E02}" type="slidenum">
              <a:rPr lang="en-GB" smtClean="0"/>
              <a:t>4</a:t>
            </a:fld>
            <a:endParaRPr lang="en-GB"/>
          </a:p>
        </p:txBody>
      </p:sp>
    </p:spTree>
    <p:extLst>
      <p:ext uri="{BB962C8B-B14F-4D97-AF65-F5344CB8AC3E}">
        <p14:creationId xmlns:p14="http://schemas.microsoft.com/office/powerpoint/2010/main" val="2268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might be a good time for pupils</a:t>
            </a:r>
            <a:r>
              <a:rPr lang="en-GB" baseline="0" dirty="0" smtClean="0"/>
              <a:t> to do this activity in their booklets.</a:t>
            </a:r>
            <a:endParaRPr lang="en-GB" dirty="0"/>
          </a:p>
        </p:txBody>
      </p:sp>
      <p:sp>
        <p:nvSpPr>
          <p:cNvPr id="4" name="Slide Number Placeholder 3"/>
          <p:cNvSpPr>
            <a:spLocks noGrp="1"/>
          </p:cNvSpPr>
          <p:nvPr>
            <p:ph type="sldNum" sz="quarter" idx="10"/>
          </p:nvPr>
        </p:nvSpPr>
        <p:spPr/>
        <p:txBody>
          <a:bodyPr/>
          <a:lstStyle/>
          <a:p>
            <a:fld id="{04E76881-6D89-4E26-909B-BE330BC60E02}" type="slidenum">
              <a:rPr lang="en-GB" smtClean="0"/>
              <a:t>5</a:t>
            </a:fld>
            <a:endParaRPr lang="en-GB"/>
          </a:p>
        </p:txBody>
      </p:sp>
    </p:spTree>
    <p:extLst>
      <p:ext uri="{BB962C8B-B14F-4D97-AF65-F5344CB8AC3E}">
        <p14:creationId xmlns:p14="http://schemas.microsoft.com/office/powerpoint/2010/main" val="81210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Elicit responses</a:t>
            </a:r>
            <a:r>
              <a:rPr lang="en-GB" baseline="0" dirty="0" smtClean="0"/>
              <a:t> from pupils</a:t>
            </a:r>
            <a:br>
              <a:rPr lang="en-GB" baseline="0" dirty="0" smtClean="0"/>
            </a:br>
            <a:r>
              <a:rPr lang="en-GB" baseline="0" dirty="0" smtClean="0"/>
              <a:t>(in case teachers want a list of some of the things in the video, see the final slide  - there’s no need to use this, as it’s not important that pupils have seen or </a:t>
            </a:r>
            <a:r>
              <a:rPr lang="en-GB" baseline="0" smtClean="0"/>
              <a:t>noted everything)</a:t>
            </a:r>
            <a:endParaRPr lang="en-GB"/>
          </a:p>
        </p:txBody>
      </p:sp>
      <p:sp>
        <p:nvSpPr>
          <p:cNvPr id="4" name="Slide Number Placeholder 3"/>
          <p:cNvSpPr>
            <a:spLocks noGrp="1"/>
          </p:cNvSpPr>
          <p:nvPr>
            <p:ph type="sldNum" sz="quarter" idx="10"/>
          </p:nvPr>
        </p:nvSpPr>
        <p:spPr/>
        <p:txBody>
          <a:bodyPr/>
          <a:lstStyle/>
          <a:p>
            <a:fld id="{04E76881-6D89-4E26-909B-BE330BC60E02}" type="slidenum">
              <a:rPr lang="en-GB" smtClean="0"/>
              <a:t>6</a:t>
            </a:fld>
            <a:endParaRPr lang="en-GB"/>
          </a:p>
        </p:txBody>
      </p:sp>
    </p:spTree>
    <p:extLst>
      <p:ext uri="{BB962C8B-B14F-4D97-AF65-F5344CB8AC3E}">
        <p14:creationId xmlns:p14="http://schemas.microsoft.com/office/powerpoint/2010/main" val="329415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29/12/2018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801259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29/12/2018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51061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29/12/2018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3428574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C20E3A3-0089-4208-AEE9-5DDCE8835EE7}" type="datetimeFigureOut">
              <a:rPr lang="en-GB">
                <a:solidFill>
                  <a:prstClr val="black">
                    <a:tint val="75000"/>
                  </a:prstClr>
                </a:solidFill>
              </a:rPr>
              <a:pPr>
                <a:defRPr/>
              </a:pPr>
              <a:t>29/12/2018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E00E54-0FF7-4D62-9753-A50B2D75E897}" type="slidenum">
              <a:rPr lang="en-GB" altLang="en-US"/>
              <a:pPr>
                <a:defRPr/>
              </a:pPr>
              <a:t>‹#›</a:t>
            </a:fld>
            <a:endParaRPr lang="en-GB" altLang="en-US"/>
          </a:p>
        </p:txBody>
      </p:sp>
    </p:spTree>
    <p:extLst>
      <p:ext uri="{BB962C8B-B14F-4D97-AF65-F5344CB8AC3E}">
        <p14:creationId xmlns:p14="http://schemas.microsoft.com/office/powerpoint/2010/main" val="12056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C37B171-2E05-4D4A-9EE6-DB1A35D1570B}" type="datetimeFigureOut">
              <a:rPr lang="en-GB">
                <a:solidFill>
                  <a:prstClr val="black">
                    <a:tint val="75000"/>
                  </a:prstClr>
                </a:solidFill>
              </a:rPr>
              <a:pPr>
                <a:defRPr/>
              </a:pPr>
              <a:t>29/12/2018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FD037D-7F22-4CE6-8961-9B5C61C43232}" type="slidenum">
              <a:rPr lang="en-GB" altLang="en-US"/>
              <a:pPr>
                <a:defRPr/>
              </a:pPr>
              <a:t>‹#›</a:t>
            </a:fld>
            <a:endParaRPr lang="en-GB" altLang="en-US"/>
          </a:p>
        </p:txBody>
      </p:sp>
    </p:spTree>
    <p:extLst>
      <p:ext uri="{BB962C8B-B14F-4D97-AF65-F5344CB8AC3E}">
        <p14:creationId xmlns:p14="http://schemas.microsoft.com/office/powerpoint/2010/main" val="244190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33A2557-D6F1-462D-B17A-50AC63A61CDD}" type="datetimeFigureOut">
              <a:rPr lang="en-GB">
                <a:solidFill>
                  <a:prstClr val="black">
                    <a:tint val="75000"/>
                  </a:prstClr>
                </a:solidFill>
              </a:rPr>
              <a:pPr>
                <a:defRPr/>
              </a:pPr>
              <a:t>29/12/2018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C50B35-FA3F-4071-A1B0-8064D15D8BF3}" type="slidenum">
              <a:rPr lang="en-GB" altLang="en-US"/>
              <a:pPr>
                <a:defRPr/>
              </a:pPr>
              <a:t>‹#›</a:t>
            </a:fld>
            <a:endParaRPr lang="en-GB" altLang="en-US"/>
          </a:p>
        </p:txBody>
      </p:sp>
    </p:spTree>
    <p:extLst>
      <p:ext uri="{BB962C8B-B14F-4D97-AF65-F5344CB8AC3E}">
        <p14:creationId xmlns:p14="http://schemas.microsoft.com/office/powerpoint/2010/main" val="3656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4A20866-BFD7-4D11-80C5-6ECED59650FF}" type="datetimeFigureOut">
              <a:rPr lang="en-GB">
                <a:solidFill>
                  <a:prstClr val="black">
                    <a:tint val="75000"/>
                  </a:prstClr>
                </a:solidFill>
              </a:rPr>
              <a:pPr>
                <a:defRPr/>
              </a:pPr>
              <a:t>29/12/2018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A1A4F31-42BF-40B3-86F8-897FB1397D27}" type="slidenum">
              <a:rPr lang="en-GB" altLang="en-US"/>
              <a:pPr>
                <a:defRPr/>
              </a:pPr>
              <a:t>‹#›</a:t>
            </a:fld>
            <a:endParaRPr lang="en-GB" altLang="en-US"/>
          </a:p>
        </p:txBody>
      </p:sp>
    </p:spTree>
    <p:extLst>
      <p:ext uri="{BB962C8B-B14F-4D97-AF65-F5344CB8AC3E}">
        <p14:creationId xmlns:p14="http://schemas.microsoft.com/office/powerpoint/2010/main" val="16783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1F70C47C-ADF5-4A59-ACDC-8CD1E43CB54A}" type="datetimeFigureOut">
              <a:rPr lang="en-GB">
                <a:solidFill>
                  <a:prstClr val="black">
                    <a:tint val="75000"/>
                  </a:prstClr>
                </a:solidFill>
              </a:rPr>
              <a:pPr>
                <a:defRPr/>
              </a:pPr>
              <a:t>29/12/2018</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1479D0B-FC4F-4BD3-AEF4-E81EC9A8E311}" type="slidenum">
              <a:rPr lang="en-GB" altLang="en-US"/>
              <a:pPr>
                <a:defRPr/>
              </a:pPr>
              <a:t>‹#›</a:t>
            </a:fld>
            <a:endParaRPr lang="en-GB" altLang="en-US"/>
          </a:p>
        </p:txBody>
      </p:sp>
    </p:spTree>
    <p:extLst>
      <p:ext uri="{BB962C8B-B14F-4D97-AF65-F5344CB8AC3E}">
        <p14:creationId xmlns:p14="http://schemas.microsoft.com/office/powerpoint/2010/main" val="11674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FAFD54C-A8BB-45F8-93AB-5D57190340AC}" type="datetimeFigureOut">
              <a:rPr lang="en-GB">
                <a:solidFill>
                  <a:prstClr val="black">
                    <a:tint val="75000"/>
                  </a:prstClr>
                </a:solidFill>
              </a:rPr>
              <a:pPr>
                <a:defRPr/>
              </a:pPr>
              <a:t>29/12/2018</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589C21-5A45-4838-9394-B9BA966620EB}" type="slidenum">
              <a:rPr lang="en-GB" altLang="en-US"/>
              <a:pPr>
                <a:defRPr/>
              </a:pPr>
              <a:t>‹#›</a:t>
            </a:fld>
            <a:endParaRPr lang="en-GB" altLang="en-US"/>
          </a:p>
        </p:txBody>
      </p:sp>
    </p:spTree>
    <p:extLst>
      <p:ext uri="{BB962C8B-B14F-4D97-AF65-F5344CB8AC3E}">
        <p14:creationId xmlns:p14="http://schemas.microsoft.com/office/powerpoint/2010/main" val="1781720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0D83A7-9604-4C78-8B88-26DDB400DF1A}" type="datetimeFigureOut">
              <a:rPr lang="en-GB">
                <a:solidFill>
                  <a:prstClr val="black">
                    <a:tint val="75000"/>
                  </a:prstClr>
                </a:solidFill>
              </a:rPr>
              <a:pPr>
                <a:defRPr/>
              </a:pPr>
              <a:t>29/12/2018</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837A45-8DD8-4B48-AEBC-96ABFBCA4B19}" type="slidenum">
              <a:rPr lang="en-GB" altLang="en-US"/>
              <a:pPr>
                <a:defRPr/>
              </a:pPr>
              <a:t>‹#›</a:t>
            </a:fld>
            <a:endParaRPr lang="en-GB" altLang="en-US"/>
          </a:p>
        </p:txBody>
      </p:sp>
    </p:spTree>
    <p:extLst>
      <p:ext uri="{BB962C8B-B14F-4D97-AF65-F5344CB8AC3E}">
        <p14:creationId xmlns:p14="http://schemas.microsoft.com/office/powerpoint/2010/main" val="63669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97595F-CA0F-4CA9-98F7-823183D45EB2}" type="datetimeFigureOut">
              <a:rPr lang="en-GB">
                <a:solidFill>
                  <a:prstClr val="black">
                    <a:tint val="75000"/>
                  </a:prstClr>
                </a:solidFill>
              </a:rPr>
              <a:pPr>
                <a:defRPr/>
              </a:pPr>
              <a:t>29/12/2018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273D58-831C-44E2-9604-752FCE1DA6A1}" type="slidenum">
              <a:rPr lang="en-GB" altLang="en-US"/>
              <a:pPr>
                <a:defRPr/>
              </a:pPr>
              <a:t>‹#›</a:t>
            </a:fld>
            <a:endParaRPr lang="en-GB" altLang="en-US"/>
          </a:p>
        </p:txBody>
      </p:sp>
    </p:spTree>
    <p:extLst>
      <p:ext uri="{BB962C8B-B14F-4D97-AF65-F5344CB8AC3E}">
        <p14:creationId xmlns:p14="http://schemas.microsoft.com/office/powerpoint/2010/main" val="278050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67A7DE-47A9-4DC6-A737-B5BFDD41D924}" type="datetimeFigureOut">
              <a:rPr lang="en-GB" smtClean="0"/>
              <a:t>29/12/2018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95360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B326F0-5C03-4A19-A094-53B93DB93164}" type="datetimeFigureOut">
              <a:rPr lang="en-GB">
                <a:solidFill>
                  <a:prstClr val="black">
                    <a:tint val="75000"/>
                  </a:prstClr>
                </a:solidFill>
              </a:rPr>
              <a:pPr>
                <a:defRPr/>
              </a:pPr>
              <a:t>29/12/2018</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0D711B8-9F52-4B24-8C63-E369BF7BB6E5}" type="slidenum">
              <a:rPr lang="en-GB" altLang="en-US"/>
              <a:pPr>
                <a:defRPr/>
              </a:pPr>
              <a:t>‹#›</a:t>
            </a:fld>
            <a:endParaRPr lang="en-GB" altLang="en-US"/>
          </a:p>
        </p:txBody>
      </p:sp>
    </p:spTree>
    <p:extLst>
      <p:ext uri="{BB962C8B-B14F-4D97-AF65-F5344CB8AC3E}">
        <p14:creationId xmlns:p14="http://schemas.microsoft.com/office/powerpoint/2010/main" val="3796873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487EF2B0-9E92-494A-AB4B-C433942C227D}" type="datetimeFigureOut">
              <a:rPr lang="en-GB">
                <a:solidFill>
                  <a:prstClr val="black">
                    <a:tint val="75000"/>
                  </a:prstClr>
                </a:solidFill>
              </a:rPr>
              <a:pPr>
                <a:defRPr/>
              </a:pPr>
              <a:t>29/12/2018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D232CE-C31E-4E68-9E9B-8DE916599F56}" type="slidenum">
              <a:rPr lang="en-GB" altLang="en-US"/>
              <a:pPr>
                <a:defRPr/>
              </a:pPr>
              <a:t>‹#›</a:t>
            </a:fld>
            <a:endParaRPr lang="en-GB" altLang="en-US"/>
          </a:p>
        </p:txBody>
      </p:sp>
    </p:spTree>
    <p:extLst>
      <p:ext uri="{BB962C8B-B14F-4D97-AF65-F5344CB8AC3E}">
        <p14:creationId xmlns:p14="http://schemas.microsoft.com/office/powerpoint/2010/main" val="2640595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719537FA-AA92-4C45-8E50-ED9C237E39A2}" type="datetimeFigureOut">
              <a:rPr lang="en-GB">
                <a:solidFill>
                  <a:prstClr val="black">
                    <a:tint val="75000"/>
                  </a:prstClr>
                </a:solidFill>
              </a:rPr>
              <a:pPr>
                <a:defRPr/>
              </a:pPr>
              <a:t>29/12/2018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6247AF-C355-4ABF-A6EA-EC1D19A79E2C}" type="slidenum">
              <a:rPr lang="en-GB" altLang="en-US"/>
              <a:pPr>
                <a:defRPr/>
              </a:pPr>
              <a:t>‹#›</a:t>
            </a:fld>
            <a:endParaRPr lang="en-GB" altLang="en-US"/>
          </a:p>
        </p:txBody>
      </p:sp>
    </p:spTree>
    <p:extLst>
      <p:ext uri="{BB962C8B-B14F-4D97-AF65-F5344CB8AC3E}">
        <p14:creationId xmlns:p14="http://schemas.microsoft.com/office/powerpoint/2010/main" val="327793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7A7DE-47A9-4DC6-A737-B5BFDD41D924}" type="datetimeFigureOut">
              <a:rPr lang="en-GB" smtClean="0"/>
              <a:t>29/12/2018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70688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67A7DE-47A9-4DC6-A737-B5BFDD41D924}" type="datetimeFigureOut">
              <a:rPr lang="en-GB" smtClean="0"/>
              <a:t>29/12/2018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07387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67A7DE-47A9-4DC6-A737-B5BFDD41D924}" type="datetimeFigureOut">
              <a:rPr lang="en-GB" smtClean="0"/>
              <a:t>29/12/2018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88642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67A7DE-47A9-4DC6-A737-B5BFDD41D924}" type="datetimeFigureOut">
              <a:rPr lang="en-GB" smtClean="0"/>
              <a:t>29/12/2018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317403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7A7DE-47A9-4DC6-A737-B5BFDD41D924}" type="datetimeFigureOut">
              <a:rPr lang="en-GB" smtClean="0"/>
              <a:t>29/12/2018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69363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7A7DE-47A9-4DC6-A737-B5BFDD41D924}" type="datetimeFigureOut">
              <a:rPr lang="en-GB" smtClean="0"/>
              <a:t>29/12/2018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1392808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7A7DE-47A9-4DC6-A737-B5BFDD41D924}" type="datetimeFigureOut">
              <a:rPr lang="en-GB" smtClean="0"/>
              <a:t>29/12/2018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1E9ABE-6C02-45D0-B43A-89FCE5833792}" type="slidenum">
              <a:rPr lang="en-GB" smtClean="0"/>
              <a:t>‹#›</a:t>
            </a:fld>
            <a:endParaRPr lang="en-GB"/>
          </a:p>
        </p:txBody>
      </p:sp>
    </p:spTree>
    <p:extLst>
      <p:ext uri="{BB962C8B-B14F-4D97-AF65-F5344CB8AC3E}">
        <p14:creationId xmlns:p14="http://schemas.microsoft.com/office/powerpoint/2010/main" val="2164450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7A7DE-47A9-4DC6-A737-B5BFDD41D924}" type="datetimeFigureOut">
              <a:rPr lang="en-GB" smtClean="0"/>
              <a:t>29/12/2018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E9ABE-6C02-45D0-B43A-89FCE5833792}" type="slidenum">
              <a:rPr lang="en-GB" smtClean="0"/>
              <a:t>‹#›</a:t>
            </a:fld>
            <a:endParaRPr lang="en-GB"/>
          </a:p>
        </p:txBody>
      </p:sp>
    </p:spTree>
    <p:extLst>
      <p:ext uri="{BB962C8B-B14F-4D97-AF65-F5344CB8AC3E}">
        <p14:creationId xmlns:p14="http://schemas.microsoft.com/office/powerpoint/2010/main" val="3214373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50A37E6-4925-4921-8F4D-D1254C3D0A5E}" type="datetimeFigureOut">
              <a:rPr lang="en-GB">
                <a:solidFill>
                  <a:prstClr val="black">
                    <a:tint val="75000"/>
                  </a:prstClr>
                </a:solidFill>
              </a:rPr>
              <a:pPr>
                <a:defRPr/>
              </a:pPr>
              <a:t>29/12/2018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0723524B-7B37-4C5A-8524-4C1C9DC08B3B}"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3356581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www.wordreference.com/" TargetMode="External"/><Relationship Id="rId5" Type="http://schemas.openxmlformats.org/officeDocument/2006/relationships/image" Target="../media/image2.png"/><Relationship Id="rId4" Type="http://schemas.openxmlformats.org/officeDocument/2006/relationships/hyperlink" Target="http://www.amazon.es/gp/product/images/B008LQ9NQ2/ref=dp_image_z_0?ie=UTF8&amp;n=818936031&amp;s=digital-text"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F Cambridge - Teaser (old vers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4056" y="1690688"/>
            <a:ext cx="7735887" cy="4351338"/>
          </a:xfrm>
        </p:spPr>
      </p:pic>
      <p:sp>
        <p:nvSpPr>
          <p:cNvPr id="3" name="Rectangle 2">
            <a:hlinkClick r:id="" action="ppaction://noaction">
              <a:snd r:embed="rId6" name="17.1.wav"/>
            </a:hlinkClick>
          </p:cNvPr>
          <p:cNvSpPr/>
          <p:nvPr/>
        </p:nvSpPr>
        <p:spPr>
          <a:xfrm>
            <a:off x="582562" y="424015"/>
            <a:ext cx="7901522" cy="769441"/>
          </a:xfrm>
          <a:prstGeom prst="rect">
            <a:avLst/>
          </a:prstGeom>
        </p:spPr>
        <p:txBody>
          <a:bodyPr wrap="none">
            <a:spAutoFit/>
          </a:bodyPr>
          <a:lstStyle/>
          <a:p>
            <a:r>
              <a:rPr lang="en-GB" sz="4400" b="1" dirty="0" err="1">
                <a:latin typeface="Tw Cen MT" panose="020B0602020104020603" pitchFamily="34" charset="0"/>
              </a:rPr>
              <a:t>Qu’est-ce</a:t>
            </a:r>
            <a:r>
              <a:rPr lang="en-GB" sz="4400" b="1" dirty="0">
                <a:latin typeface="Tw Cen MT" panose="020B0602020104020603" pitchFamily="34" charset="0"/>
              </a:rPr>
              <a:t> </a:t>
            </a:r>
            <a:r>
              <a:rPr lang="en-GB" sz="4400" b="1" dirty="0" err="1">
                <a:latin typeface="Tw Cen MT" panose="020B0602020104020603" pitchFamily="34" charset="0"/>
              </a:rPr>
              <a:t>qu’il</a:t>
            </a:r>
            <a:r>
              <a:rPr lang="en-GB" sz="4400" b="1" dirty="0">
                <a:latin typeface="Tw Cen MT" panose="020B0602020104020603" pitchFamily="34" charset="0"/>
              </a:rPr>
              <a:t> y a à Cambridge?</a:t>
            </a:r>
            <a:endParaRPr lang="en-GB" sz="4400" dirty="0"/>
          </a:p>
        </p:txBody>
      </p:sp>
    </p:spTree>
    <p:extLst>
      <p:ext uri="{BB962C8B-B14F-4D97-AF65-F5344CB8AC3E}">
        <p14:creationId xmlns:p14="http://schemas.microsoft.com/office/powerpoint/2010/main" val="2347308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Rectangle 3">
            <a:hlinkClick r:id="" action="ppaction://noaction">
              <a:snd r:embed="rId3" name="17.1.wav"/>
            </a:hlinkClick>
          </p:cNvPr>
          <p:cNvSpPr/>
          <p:nvPr/>
        </p:nvSpPr>
        <p:spPr>
          <a:xfrm>
            <a:off x="538785" y="435033"/>
            <a:ext cx="7137851" cy="1323439"/>
          </a:xfrm>
          <a:prstGeom prst="rect">
            <a:avLst/>
          </a:prstGeom>
        </p:spPr>
        <p:txBody>
          <a:bodyPr wrap="none">
            <a:spAutoFit/>
          </a:bodyPr>
          <a:lstStyle/>
          <a:p>
            <a:r>
              <a:rPr lang="en-GB" sz="4000" dirty="0" err="1">
                <a:latin typeface="Tw Cen MT" panose="020B0602020104020603" pitchFamily="34" charset="0"/>
              </a:rPr>
              <a:t>Qu’est-ce</a:t>
            </a:r>
            <a:r>
              <a:rPr lang="en-GB" sz="4000" dirty="0">
                <a:latin typeface="Tw Cen MT" panose="020B0602020104020603" pitchFamily="34" charset="0"/>
              </a:rPr>
              <a:t> </a:t>
            </a:r>
            <a:r>
              <a:rPr lang="en-GB" sz="4000" dirty="0" err="1">
                <a:latin typeface="Tw Cen MT" panose="020B0602020104020603" pitchFamily="34" charset="0"/>
              </a:rPr>
              <a:t>qu’il</a:t>
            </a:r>
            <a:r>
              <a:rPr lang="en-GB" sz="4000" dirty="0">
                <a:latin typeface="Tw Cen MT" panose="020B0602020104020603" pitchFamily="34" charset="0"/>
              </a:rPr>
              <a:t> y a à </a:t>
            </a:r>
            <a:r>
              <a:rPr lang="en-GB" sz="4000" dirty="0" smtClean="0">
                <a:latin typeface="Tw Cen MT" panose="020B0602020104020603" pitchFamily="34" charset="0"/>
              </a:rPr>
              <a:t>Cambridge? </a:t>
            </a:r>
            <a:br>
              <a:rPr lang="en-GB" sz="4000" dirty="0" smtClean="0">
                <a:latin typeface="Tw Cen MT" panose="020B0602020104020603" pitchFamily="34" charset="0"/>
              </a:rPr>
            </a:br>
            <a:r>
              <a:rPr lang="en-GB" sz="4000" dirty="0" smtClean="0">
                <a:latin typeface="Tw Cen MT" panose="020B0602020104020603" pitchFamily="34" charset="0"/>
              </a:rPr>
              <a:t>(</a:t>
            </a:r>
            <a:r>
              <a:rPr lang="en-GB" sz="4000" dirty="0" err="1">
                <a:latin typeface="Tw Cen MT" panose="020B0602020104020603" pitchFamily="34" charset="0"/>
              </a:rPr>
              <a:t>dans</a:t>
            </a:r>
            <a:r>
              <a:rPr lang="en-GB" sz="4000" dirty="0">
                <a:latin typeface="Tw Cen MT" panose="020B0602020104020603" pitchFamily="34" charset="0"/>
              </a:rPr>
              <a:t> le </a:t>
            </a:r>
            <a:r>
              <a:rPr lang="en-GB" sz="4000" dirty="0" err="1">
                <a:latin typeface="Tw Cen MT" panose="020B0602020104020603" pitchFamily="34" charset="0"/>
              </a:rPr>
              <a:t>vidéo</a:t>
            </a:r>
            <a:r>
              <a:rPr lang="en-GB" sz="4000" dirty="0">
                <a:latin typeface="Tw Cen MT" panose="020B0602020104020603" pitchFamily="34" charset="0"/>
              </a:rPr>
              <a:t>)</a:t>
            </a:r>
            <a:endParaRPr lang="en-GB" sz="4000" dirty="0"/>
          </a:p>
        </p:txBody>
      </p:sp>
    </p:spTree>
    <p:extLst>
      <p:ext uri="{BB962C8B-B14F-4D97-AF65-F5344CB8AC3E}">
        <p14:creationId xmlns:p14="http://schemas.microsoft.com/office/powerpoint/2010/main" val="2504658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a:hlinkClick r:id="" action="ppaction://noaction">
              <a:snd r:embed="rId3" name="17.2.wav"/>
            </a:hlinkClick>
          </p:cNvPr>
          <p:cNvSpPr txBox="1">
            <a:spLocks noChangeArrowheads="1"/>
          </p:cNvSpPr>
          <p:nvPr/>
        </p:nvSpPr>
        <p:spPr bwMode="auto">
          <a:xfrm>
            <a:off x="107950" y="188913"/>
            <a:ext cx="89646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GB" altLang="en-US" dirty="0">
                <a:solidFill>
                  <a:prstClr val="black"/>
                </a:solidFill>
                <a:latin typeface="Tw Cen MT" panose="020B0602020104020603" pitchFamily="34" charset="0"/>
                <a:cs typeface="Arial" panose="020B0604020202020204" pitchFamily="34" charset="0"/>
              </a:rPr>
              <a:t>Nous </a:t>
            </a:r>
            <a:r>
              <a:rPr lang="en-GB" altLang="en-US" dirty="0" err="1">
                <a:solidFill>
                  <a:prstClr val="black"/>
                </a:solidFill>
                <a:latin typeface="Tw Cen MT" panose="020B0602020104020603" pitchFamily="34" charset="0"/>
                <a:cs typeface="Arial" panose="020B0604020202020204" pitchFamily="34" charset="0"/>
              </a:rPr>
              <a:t>allons</a:t>
            </a:r>
            <a:r>
              <a:rPr lang="en-GB" altLang="en-US" dirty="0">
                <a:solidFill>
                  <a:prstClr val="black"/>
                </a:solidFill>
                <a:latin typeface="Tw Cen MT" panose="020B0602020104020603" pitchFamily="34" charset="0"/>
                <a:cs typeface="Arial" panose="020B0604020202020204" pitchFamily="34" charset="0"/>
              </a:rPr>
              <a:t> utiliser un </a:t>
            </a:r>
            <a:r>
              <a:rPr lang="en-GB" altLang="en-US" dirty="0" err="1">
                <a:solidFill>
                  <a:prstClr val="black"/>
                </a:solidFill>
                <a:latin typeface="Tw Cen MT" panose="020B0602020104020603" pitchFamily="34" charset="0"/>
                <a:cs typeface="Arial" panose="020B0604020202020204" pitchFamily="34" charset="0"/>
              </a:rPr>
              <a:t>dictionnaire</a:t>
            </a:r>
            <a:r>
              <a:rPr lang="en-GB" altLang="en-US" dirty="0">
                <a:solidFill>
                  <a:prstClr val="black"/>
                </a:solidFill>
                <a:latin typeface="Tw Cen MT" panose="020B0602020104020603" pitchFamily="34" charset="0"/>
                <a:cs typeface="Arial" panose="020B0604020202020204" pitchFamily="34" charset="0"/>
              </a:rPr>
              <a:t> </a:t>
            </a:r>
            <a:r>
              <a:rPr lang="en-GB" altLang="en-US" dirty="0" smtClean="0">
                <a:solidFill>
                  <a:prstClr val="black"/>
                </a:solidFill>
                <a:latin typeface="Tw Cen MT" panose="020B0602020104020603" pitchFamily="34" charset="0"/>
                <a:cs typeface="Arial" panose="020B0604020202020204" pitchFamily="34" charset="0"/>
              </a:rPr>
              <a:t/>
            </a:r>
            <a:br>
              <a:rPr lang="en-GB" altLang="en-US" dirty="0" smtClean="0">
                <a:solidFill>
                  <a:prstClr val="black"/>
                </a:solidFill>
                <a:latin typeface="Tw Cen MT" panose="020B0602020104020603" pitchFamily="34" charset="0"/>
                <a:cs typeface="Arial" panose="020B0604020202020204" pitchFamily="34" charset="0"/>
              </a:rPr>
            </a:br>
            <a:r>
              <a:rPr lang="en-GB" altLang="en-US" dirty="0" err="1" smtClean="0">
                <a:solidFill>
                  <a:prstClr val="black"/>
                </a:solidFill>
                <a:latin typeface="Tw Cen MT" panose="020B0602020104020603" pitchFamily="34" charset="0"/>
                <a:cs typeface="Arial" panose="020B0604020202020204" pitchFamily="34" charset="0"/>
              </a:rPr>
              <a:t>ou</a:t>
            </a:r>
            <a:r>
              <a:rPr lang="en-GB" altLang="en-US" dirty="0" smtClean="0">
                <a:solidFill>
                  <a:prstClr val="black"/>
                </a:solidFill>
                <a:latin typeface="Tw Cen MT" panose="020B0602020104020603" pitchFamily="34" charset="0"/>
                <a:cs typeface="Arial" panose="020B0604020202020204" pitchFamily="34" charset="0"/>
              </a:rPr>
              <a:t> </a:t>
            </a:r>
            <a:r>
              <a:rPr lang="en-GB" altLang="en-US" dirty="0">
                <a:solidFill>
                  <a:prstClr val="black"/>
                </a:solidFill>
                <a:latin typeface="Tw Cen MT" panose="020B0602020104020603" pitchFamily="34" charset="0"/>
                <a:cs typeface="Arial" panose="020B0604020202020204" pitchFamily="34" charset="0"/>
              </a:rPr>
              <a:t>un </a:t>
            </a:r>
            <a:r>
              <a:rPr lang="en-GB" altLang="en-US" dirty="0" err="1">
                <a:solidFill>
                  <a:prstClr val="black"/>
                </a:solidFill>
                <a:latin typeface="Tw Cen MT" panose="020B0602020104020603" pitchFamily="34" charset="0"/>
                <a:cs typeface="Arial" panose="020B0604020202020204" pitchFamily="34" charset="0"/>
              </a:rPr>
              <a:t>dictionnaire</a:t>
            </a:r>
            <a:r>
              <a:rPr lang="en-GB" altLang="en-US" dirty="0">
                <a:solidFill>
                  <a:prstClr val="black"/>
                </a:solidFill>
                <a:latin typeface="Tw Cen MT" panose="020B0602020104020603" pitchFamily="34" charset="0"/>
                <a:cs typeface="Arial" panose="020B0604020202020204" pitchFamily="34" charset="0"/>
              </a:rPr>
              <a:t> </a:t>
            </a:r>
            <a:r>
              <a:rPr lang="en-GB" altLang="en-US" dirty="0" err="1">
                <a:solidFill>
                  <a:prstClr val="black"/>
                </a:solidFill>
                <a:latin typeface="Tw Cen MT" panose="020B0602020104020603" pitchFamily="34" charset="0"/>
                <a:cs typeface="Arial" panose="020B0604020202020204" pitchFamily="34" charset="0"/>
              </a:rPr>
              <a:t>en</a:t>
            </a:r>
            <a:r>
              <a:rPr lang="en-GB" altLang="en-US" dirty="0">
                <a:solidFill>
                  <a:prstClr val="black"/>
                </a:solidFill>
                <a:latin typeface="Tw Cen MT" panose="020B0602020104020603" pitchFamily="34" charset="0"/>
                <a:cs typeface="Arial" panose="020B0604020202020204" pitchFamily="34" charset="0"/>
              </a:rPr>
              <a:t> </a:t>
            </a:r>
            <a:r>
              <a:rPr lang="en-GB" altLang="en-US" dirty="0" err="1">
                <a:solidFill>
                  <a:prstClr val="black"/>
                </a:solidFill>
                <a:latin typeface="Tw Cen MT" panose="020B0602020104020603" pitchFamily="34" charset="0"/>
                <a:cs typeface="Arial" panose="020B0604020202020204" pitchFamily="34" charset="0"/>
              </a:rPr>
              <a:t>ligne</a:t>
            </a:r>
            <a:r>
              <a:rPr lang="en-GB" altLang="en-US" dirty="0">
                <a:solidFill>
                  <a:prstClr val="black"/>
                </a:solidFill>
                <a:latin typeface="Tw Cen MT" panose="020B0602020104020603" pitchFamily="34" charset="0"/>
                <a:cs typeface="Arial" panose="020B0604020202020204" pitchFamily="34" charset="0"/>
              </a:rPr>
              <a:t>.</a:t>
            </a:r>
          </a:p>
        </p:txBody>
      </p:sp>
      <p:sp>
        <p:nvSpPr>
          <p:cNvPr id="5123" name="AutoShape 5" descr="Gran Diccionario Collins de Inglés - Español">
            <a:hlinkClick r:id="rId4"/>
          </p:cNvPr>
          <p:cNvSpPr>
            <a:spLocks noChangeAspect="1" noChangeArrowheads="1"/>
          </p:cNvSpPr>
          <p:nvPr/>
        </p:nvSpPr>
        <p:spPr bwMode="auto">
          <a:xfrm>
            <a:off x="0" y="-13335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GB" altLang="en-US" sz="1800">
              <a:solidFill>
                <a:prstClr val="black"/>
              </a:solidFill>
              <a:cs typeface="Arial" panose="020B0604020202020204" pitchFamily="34" charset="0"/>
            </a:endParaRPr>
          </a:p>
        </p:txBody>
      </p:sp>
      <p:pic>
        <p:nvPicPr>
          <p:cNvPr id="2" name="Picture 1"/>
          <p:cNvPicPr>
            <a:picLocks noChangeAspect="1"/>
          </p:cNvPicPr>
          <p:nvPr/>
        </p:nvPicPr>
        <p:blipFill>
          <a:blip r:embed="rId5"/>
          <a:stretch>
            <a:fillRect/>
          </a:stretch>
        </p:blipFill>
        <p:spPr>
          <a:xfrm>
            <a:off x="2089943" y="1579543"/>
            <a:ext cx="5000625" cy="4800600"/>
          </a:xfrm>
          <a:prstGeom prst="rect">
            <a:avLst/>
          </a:prstGeom>
        </p:spPr>
      </p:pic>
      <p:sp>
        <p:nvSpPr>
          <p:cNvPr id="3" name="TextBox 2"/>
          <p:cNvSpPr txBox="1"/>
          <p:nvPr/>
        </p:nvSpPr>
        <p:spPr>
          <a:xfrm>
            <a:off x="33510" y="6257581"/>
            <a:ext cx="5728771" cy="461665"/>
          </a:xfrm>
          <a:prstGeom prst="rect">
            <a:avLst/>
          </a:prstGeom>
          <a:noFill/>
        </p:spPr>
        <p:txBody>
          <a:bodyPr wrap="square" rtlCol="0">
            <a:spAutoFit/>
          </a:bodyPr>
          <a:lstStyle/>
          <a:p>
            <a:r>
              <a:rPr lang="en-GB" sz="2400" dirty="0" smtClean="0">
                <a:hlinkClick r:id="rId6"/>
              </a:rPr>
              <a:t>www.wordreference.com</a:t>
            </a:r>
            <a:r>
              <a:rPr lang="en-GB" sz="2400" dirty="0" smtClean="0"/>
              <a:t> </a:t>
            </a:r>
            <a:endParaRPr lang="en-GB" sz="2400" dirty="0"/>
          </a:p>
        </p:txBody>
      </p:sp>
      <p:pic>
        <p:nvPicPr>
          <p:cNvPr id="4" name="Picture 3"/>
          <p:cNvPicPr>
            <a:picLocks noChangeAspect="1"/>
          </p:cNvPicPr>
          <p:nvPr/>
        </p:nvPicPr>
        <p:blipFill>
          <a:blip r:embed="rId7"/>
          <a:stretch>
            <a:fillRect/>
          </a:stretch>
        </p:blipFill>
        <p:spPr>
          <a:xfrm>
            <a:off x="2089943" y="1217593"/>
            <a:ext cx="5010150" cy="361950"/>
          </a:xfrm>
          <a:prstGeom prst="rect">
            <a:avLst/>
          </a:prstGeom>
        </p:spPr>
      </p:pic>
      <p:sp>
        <p:nvSpPr>
          <p:cNvPr id="5" name="Oval 4"/>
          <p:cNvSpPr/>
          <p:nvPr/>
        </p:nvSpPr>
        <p:spPr>
          <a:xfrm>
            <a:off x="5133860" y="4109292"/>
            <a:ext cx="1134738" cy="3855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422834" y="3886588"/>
            <a:ext cx="2489812" cy="830997"/>
          </a:xfrm>
          <a:prstGeom prst="rect">
            <a:avLst/>
          </a:prstGeom>
          <a:solidFill>
            <a:srgbClr val="FFFF00"/>
          </a:solidFill>
        </p:spPr>
        <p:txBody>
          <a:bodyPr wrap="square" rtlCol="0">
            <a:spAutoFit/>
          </a:bodyPr>
          <a:lstStyle/>
          <a:p>
            <a:r>
              <a:rPr lang="en-GB" sz="2400" i="1" dirty="0" err="1" smtClean="0">
                <a:solidFill>
                  <a:srgbClr val="0070C0"/>
                </a:solidFill>
                <a:latin typeface="Tw Cen MT" panose="020B0602020104020603" pitchFamily="34" charset="0"/>
              </a:rPr>
              <a:t>nf</a:t>
            </a:r>
            <a:r>
              <a:rPr lang="en-GB" sz="2400" dirty="0" smtClean="0">
                <a:latin typeface="Tw Cen MT" panose="020B0602020104020603" pitchFamily="34" charset="0"/>
              </a:rPr>
              <a:t> = </a:t>
            </a:r>
            <a:br>
              <a:rPr lang="en-GB" sz="2400" dirty="0" smtClean="0">
                <a:latin typeface="Tw Cen MT" panose="020B0602020104020603" pitchFamily="34" charset="0"/>
              </a:rPr>
            </a:br>
            <a:r>
              <a:rPr lang="en-GB" sz="2400" dirty="0" smtClean="0">
                <a:latin typeface="Tw Cen MT" panose="020B0602020104020603" pitchFamily="34" charset="0"/>
              </a:rPr>
              <a:t>noun feminine</a:t>
            </a:r>
            <a:endParaRPr lang="en-GB" sz="2400" dirty="0">
              <a:latin typeface="Tw Cen MT" panose="020B0602020104020603" pitchFamily="34" charset="0"/>
            </a:endParaRPr>
          </a:p>
        </p:txBody>
      </p:sp>
    </p:spTree>
    <p:extLst>
      <p:ext uri="{BB962C8B-B14F-4D97-AF65-F5344CB8AC3E}">
        <p14:creationId xmlns:p14="http://schemas.microsoft.com/office/powerpoint/2010/main" val="26167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hlinkClick r:id="" action="ppaction://noaction">
              <a:snd r:embed="rId3" name="17.1.wav"/>
            </a:hlinkClick>
          </p:cNvPr>
          <p:cNvSpPr txBox="1">
            <a:spLocks/>
          </p:cNvSpPr>
          <p:nvPr/>
        </p:nvSpPr>
        <p:spPr>
          <a:xfrm>
            <a:off x="287127" y="254957"/>
            <a:ext cx="7886700" cy="1325563"/>
          </a:xfrm>
          <a:prstGeom prst="rect">
            <a:avLst/>
          </a:prstGeom>
        </p:spPr>
        <p:txBody>
          <a:bodyP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GB" sz="2800" dirty="0" err="1" smtClean="0">
                <a:latin typeface="Tw Cen MT" panose="020B0602020104020603" pitchFamily="34" charset="0"/>
              </a:rPr>
              <a:t>Qu’est-ce</a:t>
            </a:r>
            <a:r>
              <a:rPr lang="en-GB" sz="2800" dirty="0" smtClean="0">
                <a:latin typeface="Tw Cen MT" panose="020B0602020104020603" pitchFamily="34" charset="0"/>
              </a:rPr>
              <a:t> </a:t>
            </a:r>
            <a:r>
              <a:rPr lang="en-GB" sz="2800" dirty="0" err="1" smtClean="0">
                <a:latin typeface="Tw Cen MT" panose="020B0602020104020603" pitchFamily="34" charset="0"/>
              </a:rPr>
              <a:t>qu’il</a:t>
            </a:r>
            <a:r>
              <a:rPr lang="en-GB" sz="2800" dirty="0" smtClean="0">
                <a:latin typeface="Tw Cen MT" panose="020B0602020104020603" pitchFamily="34" charset="0"/>
              </a:rPr>
              <a:t> y a à Cambridge (</a:t>
            </a:r>
            <a:r>
              <a:rPr lang="en-GB" sz="2800" dirty="0" err="1" smtClean="0">
                <a:latin typeface="Tw Cen MT" panose="020B0602020104020603" pitchFamily="34" charset="0"/>
              </a:rPr>
              <a:t>dans</a:t>
            </a:r>
            <a:r>
              <a:rPr lang="en-GB" sz="2800" dirty="0" smtClean="0">
                <a:latin typeface="Tw Cen MT" panose="020B0602020104020603" pitchFamily="34" charset="0"/>
              </a:rPr>
              <a:t> le </a:t>
            </a:r>
            <a:r>
              <a:rPr lang="en-GB" sz="2800" dirty="0" err="1" smtClean="0">
                <a:latin typeface="Tw Cen MT" panose="020B0602020104020603" pitchFamily="34" charset="0"/>
              </a:rPr>
              <a:t>vidéo</a:t>
            </a:r>
            <a:r>
              <a:rPr lang="en-GB" sz="2800" dirty="0" smtClean="0">
                <a:latin typeface="Tw Cen MT" panose="020B0602020104020603" pitchFamily="34" charset="0"/>
              </a:rPr>
              <a:t>)</a:t>
            </a:r>
            <a:endParaRPr lang="en-GB" sz="2800" dirty="0">
              <a:latin typeface="Tw Cen MT" panose="020B0602020104020603"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53452134"/>
              </p:ext>
            </p:extLst>
          </p:nvPr>
        </p:nvGraphicFramePr>
        <p:xfrm>
          <a:off x="400279" y="1000393"/>
          <a:ext cx="8457282" cy="5235152"/>
        </p:xfrm>
        <a:graphic>
          <a:graphicData uri="http://schemas.openxmlformats.org/drawingml/2006/table">
            <a:tbl>
              <a:tblPr firstRow="1" bandRow="1">
                <a:tableStyleId>{5C22544A-7EE6-4342-B048-85BDC9FD1C3A}</a:tableStyleId>
              </a:tblPr>
              <a:tblGrid>
                <a:gridCol w="1409547"/>
                <a:gridCol w="1409547"/>
                <a:gridCol w="1409547"/>
                <a:gridCol w="1409547"/>
                <a:gridCol w="1409547"/>
                <a:gridCol w="1409547"/>
              </a:tblGrid>
              <a:tr h="654394">
                <a:tc>
                  <a:txBody>
                    <a:bodyPr/>
                    <a:lstStyle/>
                    <a:p>
                      <a:r>
                        <a:rPr lang="en-GB" dirty="0" smtClean="0"/>
                        <a:t>English noun</a:t>
                      </a:r>
                      <a:endParaRPr lang="en-GB" dirty="0"/>
                    </a:p>
                  </a:txBody>
                  <a:tcPr anchor="ctr"/>
                </a:tc>
                <a:tc>
                  <a:txBody>
                    <a:bodyPr/>
                    <a:lstStyle/>
                    <a:p>
                      <a:r>
                        <a:rPr lang="en-GB" dirty="0" smtClean="0"/>
                        <a:t>French noun</a:t>
                      </a:r>
                      <a:endParaRPr lang="en-GB" dirty="0"/>
                    </a:p>
                  </a:txBody>
                  <a:tcPr anchor="ctr"/>
                </a:tc>
                <a:tc>
                  <a:txBody>
                    <a:bodyPr/>
                    <a:lstStyle/>
                    <a:p>
                      <a:r>
                        <a:rPr lang="en-GB" dirty="0" smtClean="0"/>
                        <a:t>gender</a:t>
                      </a:r>
                      <a:r>
                        <a:rPr lang="en-GB" baseline="0" dirty="0" smtClean="0"/>
                        <a:t> (m/f)</a:t>
                      </a:r>
                      <a:endParaRPr lang="en-GB" dirty="0"/>
                    </a:p>
                  </a:txBody>
                  <a:tcPr anchor="ctr"/>
                </a:tc>
                <a:tc>
                  <a:txBody>
                    <a:bodyPr/>
                    <a:lstStyle/>
                    <a:p>
                      <a:r>
                        <a:rPr lang="en-GB" dirty="0" smtClean="0"/>
                        <a:t>word for ‘a’</a:t>
                      </a:r>
                      <a:endParaRPr lang="en-GB" dirty="0"/>
                    </a:p>
                  </a:txBody>
                  <a:tcPr anchor="ctr"/>
                </a:tc>
                <a:tc>
                  <a:txBody>
                    <a:bodyPr/>
                    <a:lstStyle/>
                    <a:p>
                      <a:r>
                        <a:rPr lang="en-GB" dirty="0" smtClean="0"/>
                        <a:t>English</a:t>
                      </a:r>
                      <a:endParaRPr lang="en-GB" dirty="0"/>
                    </a:p>
                  </a:txBody>
                  <a:tcPr anchor="ctr"/>
                </a:tc>
                <a:tc>
                  <a:txBody>
                    <a:bodyPr/>
                    <a:lstStyle/>
                    <a:p>
                      <a:r>
                        <a:rPr lang="en-GB" dirty="0" smtClean="0"/>
                        <a:t>French</a:t>
                      </a:r>
                      <a:endParaRPr lang="en-GB" dirty="0"/>
                    </a:p>
                  </a:txBody>
                  <a:tcPr anchor="ctr"/>
                </a:tc>
              </a:tr>
              <a:tr h="654394">
                <a:tc>
                  <a:txBody>
                    <a:bodyPr/>
                    <a:lstStyle/>
                    <a:p>
                      <a:r>
                        <a:rPr lang="en-GB" dirty="0" smtClean="0"/>
                        <a:t>river</a:t>
                      </a:r>
                      <a:endParaRPr lang="en-GB" dirty="0"/>
                    </a:p>
                  </a:txBody>
                  <a:tcPr anchor="ctr"/>
                </a:tc>
                <a:tc>
                  <a:txBody>
                    <a:bodyPr/>
                    <a:lstStyle/>
                    <a:p>
                      <a:r>
                        <a:rPr lang="en-GB" dirty="0" err="1" smtClean="0"/>
                        <a:t>rivière</a:t>
                      </a:r>
                      <a:endParaRPr lang="en-GB" dirty="0"/>
                    </a:p>
                  </a:txBody>
                  <a:tcPr anchor="ctr"/>
                </a:tc>
                <a:tc>
                  <a:txBody>
                    <a:bodyPr/>
                    <a:lstStyle/>
                    <a:p>
                      <a:r>
                        <a:rPr lang="en-GB" dirty="0" smtClean="0"/>
                        <a:t>f</a:t>
                      </a:r>
                      <a:endParaRPr lang="en-GB" dirty="0"/>
                    </a:p>
                  </a:txBody>
                  <a:tcPr anchor="ctr"/>
                </a:tc>
                <a:tc>
                  <a:txBody>
                    <a:bodyPr/>
                    <a:lstStyle/>
                    <a:p>
                      <a:r>
                        <a:rPr lang="en-GB" dirty="0" err="1" smtClean="0"/>
                        <a:t>une</a:t>
                      </a:r>
                      <a:endParaRPr lang="en-GB" dirty="0"/>
                    </a:p>
                  </a:txBody>
                  <a:tcPr anchor="ctr"/>
                </a:tc>
                <a:tc>
                  <a:txBody>
                    <a:bodyPr/>
                    <a:lstStyle/>
                    <a:p>
                      <a:r>
                        <a:rPr lang="en-GB" dirty="0" smtClean="0"/>
                        <a:t>a river</a:t>
                      </a:r>
                      <a:endParaRPr lang="en-GB" dirty="0"/>
                    </a:p>
                  </a:txBody>
                  <a:tcPr anchor="ctr"/>
                </a:tc>
                <a:tc>
                  <a:txBody>
                    <a:bodyPr/>
                    <a:lstStyle/>
                    <a:p>
                      <a:r>
                        <a:rPr lang="en-GB" dirty="0" err="1" smtClean="0"/>
                        <a:t>une</a:t>
                      </a:r>
                      <a:r>
                        <a:rPr lang="en-GB" dirty="0" smtClean="0"/>
                        <a:t> </a:t>
                      </a:r>
                      <a:r>
                        <a:rPr lang="en-GB" dirty="0" err="1" smtClean="0"/>
                        <a:t>rivière</a:t>
                      </a:r>
                      <a:endParaRPr lang="en-GB" dirty="0"/>
                    </a:p>
                  </a:txBody>
                  <a:tcPr anchor="ctr"/>
                </a:tc>
              </a:tr>
              <a:tr h="654394">
                <a:tc>
                  <a:txBody>
                    <a:bodyPr/>
                    <a:lstStyle/>
                    <a:p>
                      <a:r>
                        <a:rPr lang="en-GB" dirty="0" smtClean="0"/>
                        <a:t>park</a:t>
                      </a:r>
                      <a:endParaRPr lang="en-GB" dirty="0"/>
                    </a:p>
                  </a:txBody>
                  <a:tcPr anchor="ctr"/>
                </a:tc>
                <a:tc>
                  <a:txBody>
                    <a:bodyPr/>
                    <a:lstStyle/>
                    <a:p>
                      <a:r>
                        <a:rPr lang="en-GB" dirty="0" err="1" smtClean="0"/>
                        <a:t>parc</a:t>
                      </a:r>
                      <a:endParaRPr lang="en-GB" dirty="0"/>
                    </a:p>
                  </a:txBody>
                  <a:tcPr anchor="ctr"/>
                </a:tc>
                <a:tc>
                  <a:txBody>
                    <a:bodyPr/>
                    <a:lstStyle/>
                    <a:p>
                      <a:r>
                        <a:rPr lang="en-GB" dirty="0" smtClean="0"/>
                        <a:t>m</a:t>
                      </a:r>
                      <a:endParaRPr lang="en-GB" dirty="0"/>
                    </a:p>
                  </a:txBody>
                  <a:tcPr anchor="ctr"/>
                </a:tc>
                <a:tc>
                  <a:txBody>
                    <a:bodyPr/>
                    <a:lstStyle/>
                    <a:p>
                      <a:r>
                        <a:rPr lang="en-GB" dirty="0" smtClean="0"/>
                        <a:t>un</a:t>
                      </a:r>
                      <a:endParaRPr lang="en-GB" dirty="0"/>
                    </a:p>
                  </a:txBody>
                  <a:tcPr anchor="ctr"/>
                </a:tc>
                <a:tc>
                  <a:txBody>
                    <a:bodyPr/>
                    <a:lstStyle/>
                    <a:p>
                      <a:r>
                        <a:rPr lang="en-GB" dirty="0" smtClean="0"/>
                        <a:t>a park</a:t>
                      </a:r>
                      <a:endParaRPr lang="en-GB" dirty="0"/>
                    </a:p>
                  </a:txBody>
                  <a:tcPr anchor="ctr"/>
                </a:tc>
                <a:tc>
                  <a:txBody>
                    <a:bodyPr/>
                    <a:lstStyle/>
                    <a:p>
                      <a:r>
                        <a:rPr lang="en-GB" dirty="0" smtClean="0"/>
                        <a:t>un </a:t>
                      </a:r>
                      <a:r>
                        <a:rPr lang="en-GB" dirty="0" err="1" smtClean="0"/>
                        <a:t>parc</a:t>
                      </a:r>
                      <a:endParaRPr lang="en-GB" dirty="0"/>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a:p>
                  </a:txBody>
                  <a:tcPr anchor="ctr"/>
                </a:tc>
              </a:tr>
              <a:tr h="654394">
                <a:tc>
                  <a:txBody>
                    <a:bodyPr/>
                    <a:lstStyle/>
                    <a:p>
                      <a:endParaRPr lang="en-GB"/>
                    </a:p>
                  </a:txBody>
                  <a:tcPr anchor="ctr"/>
                </a:tc>
                <a:tc>
                  <a:txBody>
                    <a:bodyPr/>
                    <a:lstStyle/>
                    <a:p>
                      <a:endParaRPr lang="en-GB"/>
                    </a:p>
                  </a:txBody>
                  <a:tcPr anchor="ctr"/>
                </a:tc>
                <a:tc>
                  <a:txBody>
                    <a:bodyPr/>
                    <a:lstStyle/>
                    <a:p>
                      <a:endParaRPr lang="en-GB"/>
                    </a:p>
                  </a:txBody>
                  <a:tcPr anchor="ctr"/>
                </a:tc>
                <a:tc>
                  <a:txBody>
                    <a:bodyPr/>
                    <a:lstStyle/>
                    <a:p>
                      <a:endParaRPr lang="en-GB" dirty="0"/>
                    </a:p>
                  </a:txBody>
                  <a:tcPr anchor="ctr"/>
                </a:tc>
                <a:tc>
                  <a:txBody>
                    <a:bodyPr/>
                    <a:lstStyle/>
                    <a:p>
                      <a:endParaRPr lang="en-GB" dirty="0"/>
                    </a:p>
                  </a:txBody>
                  <a:tcPr anchor="ctr"/>
                </a:tc>
                <a:tc>
                  <a:txBody>
                    <a:bodyPr/>
                    <a:lstStyle/>
                    <a:p>
                      <a:endParaRPr lang="en-GB" dirty="0"/>
                    </a:p>
                  </a:txBody>
                  <a:tcPr anchor="ctr"/>
                </a:tc>
              </a:tr>
            </a:tbl>
          </a:graphicData>
        </a:graphic>
      </p:graphicFrame>
      <p:sp>
        <p:nvSpPr>
          <p:cNvPr id="4" name="Rectangle 3"/>
          <p:cNvSpPr/>
          <p:nvPr/>
        </p:nvSpPr>
        <p:spPr>
          <a:xfrm>
            <a:off x="1806766"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213253"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636265"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060195"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484125" y="1663547"/>
            <a:ext cx="1399142" cy="605928"/>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814111" y="2319451"/>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237123" y="2319451"/>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36265" y="2325956"/>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050097" y="2325956"/>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449239" y="2325956"/>
            <a:ext cx="1399142" cy="6059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593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0"/>
            <a:ext cx="5038980" cy="6706289"/>
          </a:xfrm>
          <a:prstGeom prst="rect">
            <a:avLst/>
          </a:prstGeom>
        </p:spPr>
      </p:pic>
    </p:spTree>
    <p:extLst>
      <p:ext uri="{BB962C8B-B14F-4D97-AF65-F5344CB8AC3E}">
        <p14:creationId xmlns:p14="http://schemas.microsoft.com/office/powerpoint/2010/main" val="715325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4"/>
            <a:ext cx="7886700" cy="4828563"/>
          </a:xfrm>
        </p:spPr>
        <p:txBody>
          <a:bodyPr>
            <a:normAutofit fontScale="77500" lnSpcReduction="20000"/>
          </a:bodyPr>
          <a:lstStyle/>
          <a:p>
            <a:r>
              <a:rPr lang="en-GB" dirty="0" smtClean="0"/>
              <a:t>university</a:t>
            </a:r>
          </a:p>
          <a:p>
            <a:r>
              <a:rPr lang="en-GB" dirty="0" smtClean="0"/>
              <a:t>river</a:t>
            </a:r>
          </a:p>
          <a:p>
            <a:r>
              <a:rPr lang="en-GB" dirty="0" smtClean="0"/>
              <a:t>chapel</a:t>
            </a:r>
          </a:p>
          <a:p>
            <a:r>
              <a:rPr lang="en-GB" dirty="0" smtClean="0"/>
              <a:t>boat/punt</a:t>
            </a:r>
          </a:p>
          <a:p>
            <a:r>
              <a:rPr lang="en-GB" dirty="0" smtClean="0"/>
              <a:t>street</a:t>
            </a:r>
          </a:p>
          <a:p>
            <a:r>
              <a:rPr lang="en-GB" dirty="0" smtClean="0"/>
              <a:t>building</a:t>
            </a:r>
          </a:p>
          <a:p>
            <a:r>
              <a:rPr lang="en-GB" dirty="0" smtClean="0"/>
              <a:t>park</a:t>
            </a:r>
          </a:p>
          <a:p>
            <a:r>
              <a:rPr lang="en-GB" dirty="0" smtClean="0"/>
              <a:t>school</a:t>
            </a:r>
          </a:p>
          <a:p>
            <a:r>
              <a:rPr lang="en-GB" dirty="0" smtClean="0"/>
              <a:t>people</a:t>
            </a:r>
          </a:p>
          <a:p>
            <a:r>
              <a:rPr lang="en-GB" dirty="0" smtClean="0"/>
              <a:t>café</a:t>
            </a:r>
          </a:p>
          <a:p>
            <a:r>
              <a:rPr lang="en-GB" dirty="0" smtClean="0"/>
              <a:t>theatre</a:t>
            </a:r>
          </a:p>
          <a:p>
            <a:r>
              <a:rPr lang="en-GB" dirty="0" smtClean="0"/>
              <a:t>disco</a:t>
            </a:r>
          </a:p>
          <a:p>
            <a:r>
              <a:rPr lang="en-GB" dirty="0" smtClean="0"/>
              <a:t>pub</a:t>
            </a:r>
          </a:p>
        </p:txBody>
      </p:sp>
      <p:sp>
        <p:nvSpPr>
          <p:cNvPr id="5" name="Rectangle 4">
            <a:hlinkClick r:id="" action="ppaction://noaction">
              <a:snd r:embed="rId3" name="17.1.wav"/>
            </a:hlinkClick>
          </p:cNvPr>
          <p:cNvSpPr/>
          <p:nvPr/>
        </p:nvSpPr>
        <p:spPr>
          <a:xfrm>
            <a:off x="538785" y="435033"/>
            <a:ext cx="7137851" cy="1323439"/>
          </a:xfrm>
          <a:prstGeom prst="rect">
            <a:avLst/>
          </a:prstGeom>
        </p:spPr>
        <p:txBody>
          <a:bodyPr wrap="none">
            <a:spAutoFit/>
          </a:bodyPr>
          <a:lstStyle/>
          <a:p>
            <a:r>
              <a:rPr lang="en-GB" sz="4000" dirty="0" err="1">
                <a:latin typeface="Tw Cen MT" panose="020B0602020104020603" pitchFamily="34" charset="0"/>
              </a:rPr>
              <a:t>Qu’est-ce</a:t>
            </a:r>
            <a:r>
              <a:rPr lang="en-GB" sz="4000" dirty="0">
                <a:latin typeface="Tw Cen MT" panose="020B0602020104020603" pitchFamily="34" charset="0"/>
              </a:rPr>
              <a:t> </a:t>
            </a:r>
            <a:r>
              <a:rPr lang="en-GB" sz="4000" dirty="0" err="1">
                <a:latin typeface="Tw Cen MT" panose="020B0602020104020603" pitchFamily="34" charset="0"/>
              </a:rPr>
              <a:t>qu’il</a:t>
            </a:r>
            <a:r>
              <a:rPr lang="en-GB" sz="4000" dirty="0">
                <a:latin typeface="Tw Cen MT" panose="020B0602020104020603" pitchFamily="34" charset="0"/>
              </a:rPr>
              <a:t> y a à </a:t>
            </a:r>
            <a:r>
              <a:rPr lang="en-GB" sz="4000" dirty="0" smtClean="0">
                <a:latin typeface="Tw Cen MT" panose="020B0602020104020603" pitchFamily="34" charset="0"/>
              </a:rPr>
              <a:t>Cambridge? </a:t>
            </a:r>
            <a:br>
              <a:rPr lang="en-GB" sz="4000" dirty="0" smtClean="0">
                <a:latin typeface="Tw Cen MT" panose="020B0602020104020603" pitchFamily="34" charset="0"/>
              </a:rPr>
            </a:br>
            <a:r>
              <a:rPr lang="en-GB" sz="4000" dirty="0" smtClean="0">
                <a:latin typeface="Tw Cen MT" panose="020B0602020104020603" pitchFamily="34" charset="0"/>
              </a:rPr>
              <a:t>(</a:t>
            </a:r>
            <a:r>
              <a:rPr lang="en-GB" sz="4000" dirty="0" err="1">
                <a:latin typeface="Tw Cen MT" panose="020B0602020104020603" pitchFamily="34" charset="0"/>
              </a:rPr>
              <a:t>dans</a:t>
            </a:r>
            <a:r>
              <a:rPr lang="en-GB" sz="4000" dirty="0">
                <a:latin typeface="Tw Cen MT" panose="020B0602020104020603" pitchFamily="34" charset="0"/>
              </a:rPr>
              <a:t> le </a:t>
            </a:r>
            <a:r>
              <a:rPr lang="en-GB" sz="4000" dirty="0" err="1">
                <a:latin typeface="Tw Cen MT" panose="020B0602020104020603" pitchFamily="34" charset="0"/>
              </a:rPr>
              <a:t>vidéo</a:t>
            </a:r>
            <a:r>
              <a:rPr lang="en-GB" sz="4000" dirty="0">
                <a:latin typeface="Tw Cen MT" panose="020B0602020104020603" pitchFamily="34" charset="0"/>
              </a:rPr>
              <a:t>)</a:t>
            </a:r>
            <a:endParaRPr lang="en-GB" sz="4000" dirty="0"/>
          </a:p>
        </p:txBody>
      </p:sp>
    </p:spTree>
    <p:extLst>
      <p:ext uri="{BB962C8B-B14F-4D97-AF65-F5344CB8AC3E}">
        <p14:creationId xmlns:p14="http://schemas.microsoft.com/office/powerpoint/2010/main" val="10185803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292</TotalTime>
  <Words>273</Words>
  <Application>Microsoft Office PowerPoint</Application>
  <PresentationFormat>On-screen Show (4:3)</PresentationFormat>
  <Paragraphs>57</Paragraphs>
  <Slides>6</Slides>
  <Notes>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Calibri Light</vt:lpstr>
      <vt:lpstr>Tw Cen MT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Qu’est-ce qu’il y a à Cambridge?</dc:title>
  <dc:creator>Study</dc:creator>
  <cp:lastModifiedBy>Study</cp:lastModifiedBy>
  <cp:revision>8</cp:revision>
  <dcterms:created xsi:type="dcterms:W3CDTF">2018-11-05T11:54:32Z</dcterms:created>
  <dcterms:modified xsi:type="dcterms:W3CDTF">2018-12-29T08:18:10Z</dcterms:modified>
</cp:coreProperties>
</file>