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3"/>
  </p:notesMasterIdLst>
  <p:sldIdLst>
    <p:sldId id="268" r:id="rId3"/>
    <p:sldId id="269" r:id="rId4"/>
    <p:sldId id="261" r:id="rId5"/>
    <p:sldId id="257" r:id="rId6"/>
    <p:sldId id="258" r:id="rId7"/>
    <p:sldId id="262" r:id="rId8"/>
    <p:sldId id="263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7560" autoAdjust="0"/>
  </p:normalViewPr>
  <p:slideViewPr>
    <p:cSldViewPr snapToGrid="0">
      <p:cViewPr>
        <p:scale>
          <a:sx n="57" d="100"/>
          <a:sy n="57" d="100"/>
        </p:scale>
        <p:origin x="3072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2595F-583A-4945-B7B3-AD0950F3FC7F}" type="datetimeFigureOut">
              <a:rPr lang="en-GB" smtClean="0"/>
              <a:t>29/12/2018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16EB6-62F0-492B-9846-E61775233F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179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Images courtesy of: www.openclipart.org </a:t>
            </a:r>
            <a:br>
              <a:rPr lang="en-GB" dirty="0" smtClean="0"/>
            </a:br>
            <a:r>
              <a:rPr lang="en-GB" dirty="0" smtClean="0"/>
              <a:t>Final practice slide</a:t>
            </a:r>
            <a:r>
              <a:rPr lang="en-GB" baseline="0" dirty="0" smtClean="0"/>
              <a:t> – cue = first letter of each </a:t>
            </a:r>
            <a:r>
              <a:rPr lang="en-GB" baseline="0" dirty="0" smtClean="0"/>
              <a:t>word</a:t>
            </a:r>
          </a:p>
          <a:p>
            <a:endParaRPr lang="en-GB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Audio activated when text box is clicked.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72857-64A0-43F0-81AF-0A9C54B09F06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454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Images courtesy of: www.openclipart.org </a:t>
            </a:r>
          </a:p>
          <a:p>
            <a:endParaRPr lang="en-GB" dirty="0" smtClean="0"/>
          </a:p>
          <a:p>
            <a:r>
              <a:rPr lang="en-GB" dirty="0" smtClean="0"/>
              <a:t>Can</a:t>
            </a:r>
            <a:r>
              <a:rPr lang="en-GB" baseline="0" dirty="0" smtClean="0"/>
              <a:t> pupils recall all of the phrases, elicited by number?</a:t>
            </a:r>
          </a:p>
          <a:p>
            <a:endParaRPr lang="en-GB" baseline="0" dirty="0" smtClean="0"/>
          </a:p>
          <a:p>
            <a:r>
              <a:rPr lang="en-GB" baseline="0" dirty="0" smtClean="0"/>
              <a:t>Audio activated when pictures are clicked.</a:t>
            </a:r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72857-64A0-43F0-81AF-0A9C54B09F0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19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Images</a:t>
            </a:r>
            <a:r>
              <a:rPr lang="en-GB" baseline="0" dirty="0"/>
              <a:t>:  commons.wikipedia.org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72857-64A0-43F0-81AF-0A9C54B09F06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843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Tune</a:t>
            </a:r>
            <a:r>
              <a:rPr lang="en-GB" baseline="0" dirty="0"/>
              <a:t> = Champs </a:t>
            </a:r>
            <a:r>
              <a:rPr lang="en-GB" baseline="0" dirty="0" err="1"/>
              <a:t>Elysées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16EB6-62F0-492B-9846-E61775233FD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544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1.  Pupils should use their booklets / previous work to label</a:t>
            </a:r>
            <a:r>
              <a:rPr lang="en-GB" baseline="0" dirty="0"/>
              <a:t> their work with the 7 bordering countries in French.</a:t>
            </a:r>
            <a:br>
              <a:rPr lang="en-GB" baseline="0" dirty="0"/>
            </a:br>
            <a:r>
              <a:rPr lang="en-GB" baseline="0" dirty="0"/>
              <a:t>2.  Then give them an example (next slide) and the information in English on several towns and they can label the map with similar sentences.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16EB6-62F0-492B-9846-E61775233FD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634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1.  Pupils should use their booklets / previous work to label</a:t>
            </a:r>
            <a:r>
              <a:rPr lang="en-GB" baseline="0" dirty="0"/>
              <a:t> their work with the 7 bordering countries in French.</a:t>
            </a:r>
            <a:br>
              <a:rPr lang="en-GB" baseline="0" dirty="0"/>
            </a:br>
            <a:r>
              <a:rPr lang="en-GB" baseline="0" dirty="0"/>
              <a:t>2.  Then give them </a:t>
            </a:r>
            <a:r>
              <a:rPr lang="en-GB" baseline="0"/>
              <a:t>an example (next </a:t>
            </a:r>
            <a:r>
              <a:rPr lang="en-GB" baseline="0" dirty="0"/>
              <a:t>slide) and the information in English on several towns and they can label the map with similar sentences.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16EB6-62F0-492B-9846-E61775233FD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1680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</a:t>
            </a:r>
            <a:r>
              <a:rPr lang="en-GB" baseline="0" dirty="0"/>
              <a:t> pupils have access to computers or iPads and could do their own research, they could select 2-3 places in France to </a:t>
            </a:r>
            <a:r>
              <a:rPr lang="en-GB" baseline="0" dirty="0" err="1"/>
              <a:t>descibe</a:t>
            </a:r>
            <a:r>
              <a:rPr lang="en-GB" baseline="0" dirty="0"/>
              <a:t> in a bit more detail, imagining they live there</a:t>
            </a:r>
            <a:r>
              <a:rPr lang="en-GB" baseline="0" dirty="0" smtClean="0"/>
              <a:t>.</a:t>
            </a:r>
          </a:p>
          <a:p>
            <a:r>
              <a:rPr lang="en-GB" baseline="0" dirty="0" smtClean="0"/>
              <a:t>Click on each phrase to </a:t>
            </a:r>
            <a:r>
              <a:rPr lang="en-GB" baseline="0" smtClean="0"/>
              <a:t>hear it.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16EB6-62F0-492B-9846-E61775233FD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4517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AE90-7150-4A80-937D-910C39DF33C4}" type="datetimeFigureOut">
              <a:rPr lang="en-GB" smtClean="0"/>
              <a:t>29/12/2018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7E7D-BA9F-41CD-9758-3C736B06AE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361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AE90-7150-4A80-937D-910C39DF33C4}" type="datetimeFigureOut">
              <a:rPr lang="en-GB" smtClean="0"/>
              <a:t>29/12/2018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7E7D-BA9F-41CD-9758-3C736B06AE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438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AE90-7150-4A80-937D-910C39DF33C4}" type="datetimeFigureOut">
              <a:rPr lang="en-GB" smtClean="0"/>
              <a:t>29/12/2018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7E7D-BA9F-41CD-9758-3C736B06AE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344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3BC0D-1386-4C3F-A062-417AF198ED4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780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DE3B3-B057-46CB-BE82-614292B509F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256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BCB04-708E-4B74-BF23-44D547E0B15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863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7B292-34A2-4F0D-BF45-466017C0ABE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712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9CCB4-EFE3-4D0A-ADA2-07F2BED52B9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793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3A7B7-E5A9-4194-A5B4-08CFB91B93C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583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F34FD-F7E8-4735-9A54-CF07ABE6918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692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DD555-E00C-4E3A-A9A0-A55E5238BC6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592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AE90-7150-4A80-937D-910C39DF33C4}" type="datetimeFigureOut">
              <a:rPr lang="en-GB" smtClean="0"/>
              <a:t>29/12/2018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7E7D-BA9F-41CD-9758-3C736B06AE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31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BB9FA-7F59-4161-B90C-3B6D99FB518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1464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55E7E-B9B2-4544-909F-FE0C41E3C52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3280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AC589-A368-4D91-A743-50A25E13D50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3712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90B0F-4637-44DA-B73C-5373DDAD74A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315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AE90-7150-4A80-937D-910C39DF33C4}" type="datetimeFigureOut">
              <a:rPr lang="en-GB" smtClean="0"/>
              <a:t>29/12/2018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7E7D-BA9F-41CD-9758-3C736B06AE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443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AE90-7150-4A80-937D-910C39DF33C4}" type="datetimeFigureOut">
              <a:rPr lang="en-GB" smtClean="0"/>
              <a:t>29/12/2018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7E7D-BA9F-41CD-9758-3C736B06AE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595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AE90-7150-4A80-937D-910C39DF33C4}" type="datetimeFigureOut">
              <a:rPr lang="en-GB" smtClean="0"/>
              <a:t>29/12/2018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7E7D-BA9F-41CD-9758-3C736B06AE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1071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AE90-7150-4A80-937D-910C39DF33C4}" type="datetimeFigureOut">
              <a:rPr lang="en-GB" smtClean="0"/>
              <a:t>29/12/2018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7E7D-BA9F-41CD-9758-3C736B06AE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634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AE90-7150-4A80-937D-910C39DF33C4}" type="datetimeFigureOut">
              <a:rPr lang="en-GB" smtClean="0"/>
              <a:t>29/12/2018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7E7D-BA9F-41CD-9758-3C736B06AE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491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AE90-7150-4A80-937D-910C39DF33C4}" type="datetimeFigureOut">
              <a:rPr lang="en-GB" smtClean="0"/>
              <a:t>29/12/2018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7E7D-BA9F-41CD-9758-3C736B06AE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311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AE90-7150-4A80-937D-910C39DF33C4}" type="datetimeFigureOut">
              <a:rPr lang="en-GB" smtClean="0"/>
              <a:t>29/12/2018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7E7D-BA9F-41CD-9758-3C736B06AE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751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2AE90-7150-4A80-937D-910C39DF33C4}" type="datetimeFigureOut">
              <a:rPr lang="en-GB" smtClean="0"/>
              <a:t>29/12/2018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57E7D-BA9F-41CD-9758-3C736B06AE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52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1B398-4F7D-49C6-83DD-8D8245231E4E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779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5" Type="http://schemas.openxmlformats.org/officeDocument/2006/relationships/audio" Target="../media/audio3.wav"/><Relationship Id="rId15" Type="http://schemas.openxmlformats.org/officeDocument/2006/relationships/image" Target="../media/image4.png"/><Relationship Id="rId10" Type="http://schemas.openxmlformats.org/officeDocument/2006/relationships/audio" Target="../media/audio8.wav"/><Relationship Id="rId19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12" Type="http://schemas.openxmlformats.org/officeDocument/2006/relationships/image" Target="../media/image5.pn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audio" Target="../media/audio8.wav"/><Relationship Id="rId5" Type="http://schemas.openxmlformats.org/officeDocument/2006/relationships/audio" Target="../media/audio2.wav"/><Relationship Id="rId15" Type="http://schemas.openxmlformats.org/officeDocument/2006/relationships/audio" Target="../media/audio4.wav"/><Relationship Id="rId10" Type="http://schemas.openxmlformats.org/officeDocument/2006/relationships/image" Target="../media/image12.png"/><Relationship Id="rId19" Type="http://schemas.openxmlformats.org/officeDocument/2006/relationships/audio" Target="../media/audio3.wav"/><Relationship Id="rId4" Type="http://schemas.openxmlformats.org/officeDocument/2006/relationships/image" Target="../media/image1.png"/><Relationship Id="rId9" Type="http://schemas.openxmlformats.org/officeDocument/2006/relationships/audio" Target="../media/audio6.wav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audio" Target="../media/audio11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audio" Target="../media/audio20.wav"/><Relationship Id="rId18" Type="http://schemas.openxmlformats.org/officeDocument/2006/relationships/audio" Target="../media/audio25.wav"/><Relationship Id="rId3" Type="http://schemas.openxmlformats.org/officeDocument/2006/relationships/audio" Target="../media/audio12.wav"/><Relationship Id="rId7" Type="http://schemas.openxmlformats.org/officeDocument/2006/relationships/audio" Target="../media/audio5.wav"/><Relationship Id="rId12" Type="http://schemas.openxmlformats.org/officeDocument/2006/relationships/audio" Target="../media/audio19.wav"/><Relationship Id="rId17" Type="http://schemas.openxmlformats.org/officeDocument/2006/relationships/audio" Target="../media/audio24.wav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23.wav"/><Relationship Id="rId20" Type="http://schemas.openxmlformats.org/officeDocument/2006/relationships/audio" Target="../media/audio27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5.wav"/><Relationship Id="rId11" Type="http://schemas.openxmlformats.org/officeDocument/2006/relationships/audio" Target="../media/audio18.wav"/><Relationship Id="rId5" Type="http://schemas.openxmlformats.org/officeDocument/2006/relationships/audio" Target="../media/audio14.wav"/><Relationship Id="rId15" Type="http://schemas.openxmlformats.org/officeDocument/2006/relationships/audio" Target="../media/audio22.wav"/><Relationship Id="rId10" Type="http://schemas.openxmlformats.org/officeDocument/2006/relationships/audio" Target="../media/audio8.wav"/><Relationship Id="rId19" Type="http://schemas.openxmlformats.org/officeDocument/2006/relationships/audio" Target="../media/audio26.wav"/><Relationship Id="rId4" Type="http://schemas.openxmlformats.org/officeDocument/2006/relationships/audio" Target="../media/audio13.wav"/><Relationship Id="rId9" Type="http://schemas.openxmlformats.org/officeDocument/2006/relationships/audio" Target="../media/audio17.wav"/><Relationship Id="rId14" Type="http://schemas.openxmlformats.org/officeDocument/2006/relationships/audio" Target="../media/audio2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/>
                <a:gridCol w="3048000"/>
                <a:gridCol w="3048000"/>
              </a:tblGrid>
              <a:tr h="2286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>
            <a:hlinkClick r:id="" action="ppaction://noaction">
              <a:snd r:embed="rId3" name="15.5.2.wav"/>
            </a:hlinkClick>
          </p:cNvPr>
          <p:cNvSpPr txBox="1"/>
          <p:nvPr/>
        </p:nvSpPr>
        <p:spPr>
          <a:xfrm>
            <a:off x="0" y="1879601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prstClr val="black"/>
                </a:solidFill>
                <a:latin typeface="Tw Cen MT" panose="020B0602020104020603" pitchFamily="34" charset="0"/>
              </a:rPr>
              <a:t>C’____ u__ v______.</a:t>
            </a:r>
            <a:endParaRPr lang="en-GB" sz="2400" dirty="0">
              <a:solidFill>
                <a:prstClr val="black"/>
              </a:solidFill>
              <a:latin typeface="Tw Cen MT" panose="020B0602020104020603" pitchFamily="34" charset="0"/>
            </a:endParaRPr>
          </a:p>
        </p:txBody>
      </p:sp>
      <p:sp>
        <p:nvSpPr>
          <p:cNvPr id="4" name="TextBox 3">
            <a:hlinkClick r:id="" action="ppaction://noaction">
              <a:snd r:embed="rId4" name="16.6.1.wav"/>
            </a:hlinkClick>
          </p:cNvPr>
          <p:cNvSpPr txBox="1"/>
          <p:nvPr/>
        </p:nvSpPr>
        <p:spPr>
          <a:xfrm>
            <a:off x="3031066" y="1918477"/>
            <a:ext cx="3031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prstClr val="black"/>
                </a:solidFill>
                <a:latin typeface="Tw Cen MT" panose="020B0602020104020603" pitchFamily="34" charset="0"/>
              </a:rPr>
              <a:t>C’___ u__ g_____ v____.</a:t>
            </a:r>
            <a:endParaRPr lang="en-GB" sz="2000" dirty="0">
              <a:solidFill>
                <a:prstClr val="black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TextBox 4">
            <a:hlinkClick r:id="" action="ppaction://noaction">
              <a:snd r:embed="rId5" name="15.6.2.wav"/>
            </a:hlinkClick>
          </p:cNvPr>
          <p:cNvSpPr txBox="1"/>
          <p:nvPr/>
        </p:nvSpPr>
        <p:spPr>
          <a:xfrm>
            <a:off x="6087533" y="1941844"/>
            <a:ext cx="3031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prstClr val="black"/>
                </a:solidFill>
                <a:latin typeface="Tw Cen MT" panose="020B0602020104020603" pitchFamily="34" charset="0"/>
              </a:rPr>
              <a:t>C’___ u__ p____ v____.</a:t>
            </a:r>
            <a:endParaRPr lang="en-GB" sz="2000" dirty="0">
              <a:solidFill>
                <a:prstClr val="black"/>
              </a:solidFill>
              <a:latin typeface="Tw Cen MT" panose="020B0602020104020603" pitchFamily="34" charset="0"/>
            </a:endParaRPr>
          </a:p>
        </p:txBody>
      </p:sp>
      <p:sp>
        <p:nvSpPr>
          <p:cNvPr id="6" name="TextBox 5">
            <a:hlinkClick r:id="" action="ppaction://noaction">
              <a:snd r:embed="rId6" name="15.6.3.wav"/>
            </a:hlinkClick>
          </p:cNvPr>
          <p:cNvSpPr txBox="1"/>
          <p:nvPr/>
        </p:nvSpPr>
        <p:spPr>
          <a:xfrm>
            <a:off x="0" y="4137966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prstClr val="black"/>
                </a:solidFill>
                <a:latin typeface="Tw Cen MT" panose="020B0602020104020603" pitchFamily="34" charset="0"/>
              </a:rPr>
              <a:t>C’___ u_ v_______.</a:t>
            </a:r>
            <a:endParaRPr lang="en-GB" sz="2400" dirty="0">
              <a:solidFill>
                <a:prstClr val="black"/>
              </a:solidFill>
              <a:latin typeface="Tw Cen MT" panose="020B0602020104020603" pitchFamily="34" charset="0"/>
            </a:endParaRPr>
          </a:p>
        </p:txBody>
      </p:sp>
      <p:sp>
        <p:nvSpPr>
          <p:cNvPr id="7" name="TextBox 6">
            <a:hlinkClick r:id="" action="ppaction://noaction">
              <a:snd r:embed="rId7" name="15.6.4.wav"/>
            </a:hlinkClick>
          </p:cNvPr>
          <p:cNvSpPr txBox="1"/>
          <p:nvPr/>
        </p:nvSpPr>
        <p:spPr>
          <a:xfrm>
            <a:off x="3031066" y="4137965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prstClr val="black"/>
                </a:solidFill>
                <a:latin typeface="Tw Cen MT" panose="020B0602020104020603" pitchFamily="34" charset="0"/>
              </a:rPr>
              <a:t>C’___ _ l_ m________.</a:t>
            </a:r>
            <a:endParaRPr lang="en-GB" sz="2400" dirty="0">
              <a:solidFill>
                <a:prstClr val="black"/>
              </a:solidFill>
              <a:latin typeface="Tw Cen MT" panose="020B0602020104020603" pitchFamily="34" charset="0"/>
            </a:endParaRPr>
          </a:p>
        </p:txBody>
      </p:sp>
      <p:sp>
        <p:nvSpPr>
          <p:cNvPr id="8" name="TextBox 7">
            <a:hlinkClick r:id="" action="ppaction://noaction">
              <a:snd r:embed="rId8" name="15.6.5.wav"/>
            </a:hlinkClick>
          </p:cNvPr>
          <p:cNvSpPr txBox="1"/>
          <p:nvPr/>
        </p:nvSpPr>
        <p:spPr>
          <a:xfrm>
            <a:off x="6087533" y="4137964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prstClr val="black"/>
                </a:solidFill>
                <a:latin typeface="Tw Cen MT" panose="020B0602020104020603" pitchFamily="34" charset="0"/>
              </a:rPr>
              <a:t>C’___ _ l_ c________.</a:t>
            </a:r>
            <a:endParaRPr lang="en-GB" sz="2400" dirty="0">
              <a:solidFill>
                <a:prstClr val="black"/>
              </a:solidFill>
              <a:latin typeface="Tw Cen MT" panose="020B0602020104020603" pitchFamily="34" charset="0"/>
            </a:endParaRPr>
          </a:p>
        </p:txBody>
      </p:sp>
      <p:sp>
        <p:nvSpPr>
          <p:cNvPr id="9" name="TextBox 8">
            <a:hlinkClick r:id="" action="ppaction://noaction">
              <a:snd r:embed="rId9" name="15.6.6.wav"/>
            </a:hlinkClick>
          </p:cNvPr>
          <p:cNvSpPr txBox="1"/>
          <p:nvPr/>
        </p:nvSpPr>
        <p:spPr>
          <a:xfrm>
            <a:off x="76200" y="6453419"/>
            <a:ext cx="3031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prstClr val="black"/>
                </a:solidFill>
                <a:latin typeface="Tw Cen MT" panose="020B0602020104020603" pitchFamily="34" charset="0"/>
              </a:rPr>
              <a:t>C’___ a_ b___ d_ l_ m__.</a:t>
            </a:r>
            <a:endParaRPr lang="en-GB" sz="2000" dirty="0">
              <a:solidFill>
                <a:prstClr val="black"/>
              </a:solidFill>
              <a:latin typeface="Tw Cen MT" panose="020B0602020104020603" pitchFamily="34" charset="0"/>
            </a:endParaRPr>
          </a:p>
        </p:txBody>
      </p:sp>
      <p:sp>
        <p:nvSpPr>
          <p:cNvPr id="10" name="TextBox 9">
            <a:hlinkClick r:id="" action="ppaction://noaction">
              <a:snd r:embed="rId10" name="15.6.7.wav"/>
            </a:hlinkClick>
          </p:cNvPr>
          <p:cNvSpPr txBox="1"/>
          <p:nvPr/>
        </p:nvSpPr>
        <p:spPr>
          <a:xfrm>
            <a:off x="3056466" y="6422641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prstClr val="black"/>
                </a:solidFill>
                <a:latin typeface="Tw Cen MT" panose="020B0602020104020603" pitchFamily="34" charset="0"/>
              </a:rPr>
              <a:t>C’___ e_ b________.</a:t>
            </a:r>
            <a:endParaRPr lang="en-GB" sz="2400" dirty="0">
              <a:solidFill>
                <a:prstClr val="black"/>
              </a:solidFill>
              <a:latin typeface="Tw Cen MT" panose="020B0602020104020603" pitchFamily="34" charset="0"/>
            </a:endParaRPr>
          </a:p>
        </p:txBody>
      </p:sp>
      <p:sp>
        <p:nvSpPr>
          <p:cNvPr id="11" name="TextBox 10">
            <a:hlinkClick r:id="" action="ppaction://noaction">
              <a:snd r:embed="rId11" name="15.6.8.wav"/>
            </a:hlinkClick>
          </p:cNvPr>
          <p:cNvSpPr txBox="1"/>
          <p:nvPr/>
        </p:nvSpPr>
        <p:spPr>
          <a:xfrm>
            <a:off x="6163733" y="6409488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prstClr val="black"/>
                </a:solidFill>
                <a:latin typeface="Tw Cen MT" panose="020B0602020104020603" pitchFamily="34" charset="0"/>
              </a:rPr>
              <a:t>C’___ e_ c_____-v___.</a:t>
            </a:r>
            <a:endParaRPr lang="en-GB" sz="2400" dirty="0">
              <a:solidFill>
                <a:prstClr val="black"/>
              </a:solidFill>
              <a:latin typeface="Tw Cen MT" panose="020B0602020104020603" pitchFamily="34" charset="0"/>
            </a:endParaRPr>
          </a:p>
        </p:txBody>
      </p:sp>
      <p:pic>
        <p:nvPicPr>
          <p:cNvPr id="12" name="Picture 5" descr="mountain_clipart_9_1_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639" y="2341265"/>
            <a:ext cx="2160588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130" y="82900"/>
            <a:ext cx="2608003" cy="18462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055" y="4720625"/>
            <a:ext cx="1608676" cy="16757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538" y="2467639"/>
            <a:ext cx="2887929" cy="16533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728" y="4701230"/>
            <a:ext cx="2365742" cy="16727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11" y="4616082"/>
            <a:ext cx="1450043" cy="19312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05" y="2617402"/>
            <a:ext cx="2725573" cy="153313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1" y="114467"/>
            <a:ext cx="2766987" cy="18146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208" y="152395"/>
            <a:ext cx="2690426" cy="173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5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>
                <a:latin typeface="Tw Cen MT" panose="020B0602020104020603" pitchFamily="34" charset="0"/>
              </a:rPr>
              <a:t>Les devoirs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Tw Cen MT" panose="020B0602020104020603" pitchFamily="34" charset="0"/>
              </a:rPr>
              <a:t>Write and practise your own extended answer to the question ‘</a:t>
            </a:r>
            <a:r>
              <a:rPr lang="en-GB" altLang="en-US" b="1" dirty="0" err="1">
                <a:latin typeface="Tw Cen MT" panose="020B0602020104020603" pitchFamily="34" charset="0"/>
              </a:rPr>
              <a:t>Où</a:t>
            </a:r>
            <a:r>
              <a:rPr lang="en-GB" altLang="en-US" b="1" dirty="0">
                <a:latin typeface="Tw Cen MT" panose="020B0602020104020603" pitchFamily="34" charset="0"/>
              </a:rPr>
              <a:t> </a:t>
            </a:r>
            <a:r>
              <a:rPr lang="en-GB" altLang="en-US" b="1" dirty="0" err="1">
                <a:latin typeface="Tw Cen MT" panose="020B0602020104020603" pitchFamily="34" charset="0"/>
              </a:rPr>
              <a:t>habites-tu</a:t>
            </a:r>
            <a:r>
              <a:rPr lang="en-GB" altLang="en-US" b="1" dirty="0">
                <a:latin typeface="Tw Cen MT" panose="020B0602020104020603" pitchFamily="34" charset="0"/>
              </a:rPr>
              <a:t>?’</a:t>
            </a:r>
          </a:p>
          <a:p>
            <a:r>
              <a:rPr lang="en-GB" b="1" dirty="0">
                <a:latin typeface="Tw Cen MT" panose="020B0602020104020603" pitchFamily="34" charset="0"/>
              </a:rPr>
              <a:t>Learn it off by heart</a:t>
            </a:r>
            <a:endParaRPr lang="en-GB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34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/>
                <a:gridCol w="3048000"/>
                <a:gridCol w="3048000"/>
              </a:tblGrid>
              <a:tr h="2286000">
                <a:tc>
                  <a:txBody>
                    <a:bodyPr/>
                    <a:lstStyle/>
                    <a:p>
                      <a:r>
                        <a:rPr lang="en-GB" sz="3200" b="1" dirty="0" smtClean="0">
                          <a:latin typeface="Tw Cen MT" panose="020B0602020104020603" pitchFamily="34" charset="0"/>
                        </a:rPr>
                        <a:t>1</a:t>
                      </a:r>
                      <a:endParaRPr lang="en-GB" sz="3200" b="1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/>
                        <a:t>2</a:t>
                      </a:r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/>
                        <a:t>3</a:t>
                      </a:r>
                      <a:endParaRPr lang="en-GB" sz="3200" b="1" dirty="0"/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r>
                        <a:rPr lang="en-GB" sz="3200" b="1" dirty="0" smtClean="0"/>
                        <a:t>4</a:t>
                      </a:r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/>
                        <a:t>5</a:t>
                      </a:r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/>
                        <a:t>6</a:t>
                      </a:r>
                      <a:endParaRPr lang="en-GB" sz="3200" b="1" dirty="0"/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r>
                        <a:rPr lang="en-GB" sz="3200" b="1" dirty="0" smtClean="0"/>
                        <a:t>7</a:t>
                      </a:r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/>
                        <a:t>8</a:t>
                      </a:r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/>
                        <a:t>9</a:t>
                      </a:r>
                      <a:endParaRPr lang="en-GB" sz="32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5" descr="mountain_clipart_9_1_">
            <a:hlinkClick r:id="" action="ppaction://noaction">
              <a:snd r:embed="rId3" name="15.6.4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639" y="2621824"/>
            <a:ext cx="2160588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hlinkClick r:id="" action="ppaction://noaction">
              <a:snd r:embed="rId5" name="16.6.1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483" y="408378"/>
            <a:ext cx="2436771" cy="1725031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>
              <a:snd r:embed="rId7" name="15.6.8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871" y="4728441"/>
            <a:ext cx="1819666" cy="1895485"/>
          </a:xfrm>
          <a:prstGeom prst="rect">
            <a:avLst/>
          </a:prstGeom>
        </p:spPr>
      </p:pic>
      <p:pic>
        <p:nvPicPr>
          <p:cNvPr id="15" name="Picture 14">
            <a:hlinkClick r:id="" action="ppaction://noaction">
              <a:snd r:embed="rId9" name="15.6.5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788" y="2842593"/>
            <a:ext cx="2774679" cy="1588503"/>
          </a:xfrm>
          <a:prstGeom prst="rect">
            <a:avLst/>
          </a:prstGeom>
        </p:spPr>
      </p:pic>
      <p:pic>
        <p:nvPicPr>
          <p:cNvPr id="16" name="Picture 15">
            <a:hlinkClick r:id="" action="ppaction://noaction">
              <a:snd r:embed="rId11" name="15.6.7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997" y="4989839"/>
            <a:ext cx="2365742" cy="1672777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13" name="15.6.6.wav"/>
            </a:hlinkClick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69" y="4692681"/>
            <a:ext cx="1450043" cy="1931245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>
              <a:snd r:embed="rId15" name="15.6.3.wav"/>
            </a:hlinkClick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05" y="2897961"/>
            <a:ext cx="2725573" cy="1533135"/>
          </a:xfrm>
          <a:prstGeom prst="rect">
            <a:avLst/>
          </a:prstGeom>
        </p:spPr>
      </p:pic>
      <p:pic>
        <p:nvPicPr>
          <p:cNvPr id="20" name="Picture 19">
            <a:hlinkClick r:id="" action="ppaction://noaction">
              <a:snd r:embed="rId17" name="15.5.2.wav"/>
            </a:hlinkClick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89" y="408378"/>
            <a:ext cx="2630289" cy="1725031"/>
          </a:xfrm>
          <a:prstGeom prst="rect">
            <a:avLst/>
          </a:prstGeom>
        </p:spPr>
      </p:pic>
      <p:pic>
        <p:nvPicPr>
          <p:cNvPr id="21" name="Picture 20">
            <a:hlinkClick r:id="" action="ppaction://noaction">
              <a:snd r:embed="rId19" name="15.6.2.wav"/>
            </a:hlinkClick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658" y="438113"/>
            <a:ext cx="2564389" cy="165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3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hlinkClick r:id="" action="ppaction://noaction">
              <a:snd r:embed="rId3" name="15.2.1.wav"/>
            </a:hlinkClick>
          </p:cNvPr>
          <p:cNvSpPr txBox="1">
            <a:spLocks/>
          </p:cNvSpPr>
          <p:nvPr/>
        </p:nvSpPr>
        <p:spPr>
          <a:xfrm>
            <a:off x="489527" y="250031"/>
            <a:ext cx="78867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b="1" dirty="0">
                <a:solidFill>
                  <a:prstClr val="black"/>
                </a:solidFill>
                <a:latin typeface="Tw Cen MT" panose="020B0602020104020603" pitchFamily="34" charset="0"/>
              </a:rPr>
              <a:t>Nous </a:t>
            </a:r>
            <a:r>
              <a:rPr lang="en-GB" altLang="en-US" b="1" dirty="0" err="1">
                <a:solidFill>
                  <a:prstClr val="black"/>
                </a:solidFill>
                <a:latin typeface="Tw Cen MT" panose="020B0602020104020603" pitchFamily="34" charset="0"/>
              </a:rPr>
              <a:t>allons</a:t>
            </a:r>
            <a:r>
              <a:rPr lang="en-GB" altLang="en-US" b="1" dirty="0">
                <a:solidFill>
                  <a:prstClr val="black"/>
                </a:solidFill>
                <a:latin typeface="Tw Cen MT" panose="020B0602020104020603" pitchFamily="34" charset="0"/>
              </a:rPr>
              <a:t>…</a:t>
            </a:r>
          </a:p>
        </p:txBody>
      </p:sp>
      <p:sp>
        <p:nvSpPr>
          <p:cNvPr id="3" name="Content Placeholder 2">
            <a:hlinkClick r:id="" action="ppaction://noaction">
              <a:snd r:embed="rId4" name="16.3.wav"/>
            </a:hlinkClick>
          </p:cNvPr>
          <p:cNvSpPr txBox="1">
            <a:spLocks/>
          </p:cNvSpPr>
          <p:nvPr/>
        </p:nvSpPr>
        <p:spPr>
          <a:xfrm>
            <a:off x="489527" y="1423930"/>
            <a:ext cx="8792441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3600" b="1" dirty="0" err="1">
                <a:solidFill>
                  <a:prstClr val="black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décrire</a:t>
            </a:r>
            <a:r>
              <a:rPr lang="en-GB" altLang="en-US" sz="3600" b="1" dirty="0">
                <a:solidFill>
                  <a:prstClr val="black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 des </a:t>
            </a:r>
            <a:r>
              <a:rPr lang="en-GB" altLang="en-US" sz="3600" b="1" dirty="0" err="1">
                <a:solidFill>
                  <a:prstClr val="black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villes</a:t>
            </a:r>
            <a:r>
              <a:rPr lang="en-GB" altLang="en-US" sz="3600" b="1" dirty="0">
                <a:solidFill>
                  <a:prstClr val="black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 </a:t>
            </a:r>
            <a:r>
              <a:rPr lang="en-GB" altLang="en-US" sz="3600" b="1" dirty="0" err="1">
                <a:solidFill>
                  <a:prstClr val="black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en</a:t>
            </a:r>
            <a:r>
              <a:rPr lang="en-GB" altLang="en-US" sz="3600" b="1" dirty="0">
                <a:solidFill>
                  <a:prstClr val="black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 France</a:t>
            </a:r>
            <a:endParaRPr lang="en-GB" altLang="en-US" sz="3600" b="1" dirty="0">
              <a:solidFill>
                <a:prstClr val="black"/>
              </a:solidFill>
              <a:latin typeface="Tw Cen MT" panose="020B0602020104020603" pitchFamily="34" charset="0"/>
            </a:endParaRPr>
          </a:p>
          <a:p>
            <a:endParaRPr lang="en-GB" altLang="en-US" sz="3600" b="1" dirty="0">
              <a:solidFill>
                <a:prstClr val="black"/>
              </a:solidFill>
              <a:latin typeface="Tw Cen MT" panose="020B06020201040206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altLang="en-US" sz="3600" b="1" dirty="0">
              <a:solidFill>
                <a:prstClr val="black"/>
              </a:solidFill>
              <a:latin typeface="Tw Cen MT" panose="020B06020201040206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0567" y="2215242"/>
            <a:ext cx="4225834" cy="443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64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799" y="107993"/>
            <a:ext cx="7027333" cy="657318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393580" y="107993"/>
            <a:ext cx="880947" cy="77295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29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533" y="237067"/>
            <a:ext cx="8627534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Ce </a:t>
            </a:r>
            <a:r>
              <a:rPr lang="en-GB" sz="1600" dirty="0" err="1"/>
              <a:t>n’est</a:t>
            </a:r>
            <a:r>
              <a:rPr lang="en-GB" sz="1600" dirty="0"/>
              <a:t> pas </a:t>
            </a:r>
            <a:r>
              <a:rPr lang="en-GB" sz="1600" dirty="0" err="1"/>
              <a:t>près</a:t>
            </a:r>
            <a:r>
              <a:rPr lang="en-GB" sz="1600" dirty="0"/>
              <a:t> de </a:t>
            </a:r>
            <a:r>
              <a:rPr lang="en-GB" sz="1600" dirty="0" err="1"/>
              <a:t>l’Allemagne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/>
              <a:t>Ce </a:t>
            </a:r>
            <a:r>
              <a:rPr lang="en-GB" sz="1600" dirty="0" err="1"/>
              <a:t>n’est</a:t>
            </a:r>
            <a:r>
              <a:rPr lang="en-GB" sz="1600" dirty="0"/>
              <a:t> pas </a:t>
            </a:r>
            <a:r>
              <a:rPr lang="en-GB" sz="1600" dirty="0" err="1"/>
              <a:t>en</a:t>
            </a:r>
            <a:r>
              <a:rPr lang="en-GB" sz="1600" dirty="0"/>
              <a:t> Grande-Bretagne</a:t>
            </a:r>
            <a:br>
              <a:rPr lang="en-GB" sz="1600" dirty="0"/>
            </a:br>
            <a:r>
              <a:rPr lang="en-GB" sz="1600" dirty="0"/>
              <a:t>Ce </a:t>
            </a:r>
            <a:r>
              <a:rPr lang="en-GB" sz="1600" dirty="0" err="1"/>
              <a:t>n’est</a:t>
            </a:r>
            <a:r>
              <a:rPr lang="en-GB" sz="1600" dirty="0"/>
              <a:t> pas à la </a:t>
            </a:r>
            <a:r>
              <a:rPr lang="en-GB" sz="1600" dirty="0" err="1"/>
              <a:t>montagne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 err="1"/>
              <a:t>Là</a:t>
            </a:r>
            <a:r>
              <a:rPr lang="en-GB" sz="1600" dirty="0"/>
              <a:t> </a:t>
            </a:r>
            <a:r>
              <a:rPr lang="en-GB" sz="1600" dirty="0" err="1"/>
              <a:t>où</a:t>
            </a:r>
            <a:r>
              <a:rPr lang="en-GB" sz="1600" dirty="0"/>
              <a:t> </a:t>
            </a:r>
            <a:r>
              <a:rPr lang="en-GB" sz="1600" dirty="0" err="1"/>
              <a:t>j’habite</a:t>
            </a:r>
            <a:r>
              <a:rPr lang="en-GB" sz="1600" dirty="0"/>
              <a:t> </a:t>
            </a:r>
            <a:br>
              <a:rPr lang="en-GB" sz="1600" dirty="0"/>
            </a:br>
            <a:r>
              <a:rPr lang="en-GB" sz="1600" dirty="0"/>
              <a:t>Ce </a:t>
            </a:r>
            <a:r>
              <a:rPr lang="en-GB" sz="1600" dirty="0" err="1"/>
              <a:t>n’est</a:t>
            </a:r>
            <a:r>
              <a:rPr lang="en-GB" sz="1600" dirty="0"/>
              <a:t> pas </a:t>
            </a:r>
            <a:r>
              <a:rPr lang="en-GB" sz="1600" dirty="0" err="1"/>
              <a:t>près</a:t>
            </a:r>
            <a:r>
              <a:rPr lang="en-GB" sz="1600" dirty="0"/>
              <a:t> de </a:t>
            </a:r>
            <a:r>
              <a:rPr lang="en-GB" sz="1600" dirty="0" err="1"/>
              <a:t>l’Allemagne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/>
              <a:t>Ce </a:t>
            </a:r>
            <a:r>
              <a:rPr lang="en-GB" sz="1600" dirty="0" err="1"/>
              <a:t>n’est</a:t>
            </a:r>
            <a:r>
              <a:rPr lang="en-GB" sz="1600" dirty="0"/>
              <a:t> pas </a:t>
            </a:r>
            <a:r>
              <a:rPr lang="en-GB" sz="1600" dirty="0" err="1"/>
              <a:t>en</a:t>
            </a:r>
            <a:r>
              <a:rPr lang="en-GB" sz="1600" dirty="0"/>
              <a:t> Grande-Bretagne</a:t>
            </a:r>
            <a:br>
              <a:rPr lang="en-GB" sz="1600" dirty="0"/>
            </a:br>
            <a:r>
              <a:rPr lang="en-GB" sz="1600" dirty="0"/>
              <a:t>Ce </a:t>
            </a:r>
            <a:r>
              <a:rPr lang="en-GB" sz="1600" dirty="0" err="1"/>
              <a:t>n’est</a:t>
            </a:r>
            <a:r>
              <a:rPr lang="en-GB" sz="1600" dirty="0"/>
              <a:t> pas à la </a:t>
            </a:r>
            <a:r>
              <a:rPr lang="en-GB" sz="1600" dirty="0" err="1"/>
              <a:t>montagne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 err="1"/>
              <a:t>Là</a:t>
            </a:r>
            <a:r>
              <a:rPr lang="en-GB" sz="1600" dirty="0"/>
              <a:t> </a:t>
            </a:r>
            <a:r>
              <a:rPr lang="en-GB" sz="1600" dirty="0" err="1"/>
              <a:t>où</a:t>
            </a:r>
            <a:r>
              <a:rPr lang="en-GB" sz="1600" dirty="0"/>
              <a:t> </a:t>
            </a:r>
            <a:r>
              <a:rPr lang="en-GB" sz="1600" dirty="0" err="1"/>
              <a:t>j’habite</a:t>
            </a:r>
            <a:endParaRPr lang="en-GB" sz="1600" dirty="0"/>
          </a:p>
          <a:p>
            <a:endParaRPr lang="en-GB" sz="1600" dirty="0"/>
          </a:p>
          <a:p>
            <a:r>
              <a:rPr lang="en-GB" sz="1600" dirty="0"/>
              <a:t>Refrain:</a:t>
            </a:r>
            <a:br>
              <a:rPr lang="en-GB" sz="1600" dirty="0"/>
            </a:br>
            <a:r>
              <a:rPr lang="en-GB" sz="1600" dirty="0" err="1"/>
              <a:t>Où</a:t>
            </a:r>
            <a:r>
              <a:rPr lang="en-GB" sz="1600" dirty="0"/>
              <a:t>…. </a:t>
            </a:r>
            <a:r>
              <a:rPr lang="en-GB" sz="1600" dirty="0" err="1"/>
              <a:t>habites-tu</a:t>
            </a:r>
            <a:r>
              <a:rPr lang="en-GB" sz="1600" dirty="0"/>
              <a:t>?</a:t>
            </a:r>
            <a:br>
              <a:rPr lang="en-GB" sz="1600" dirty="0"/>
            </a:br>
            <a:r>
              <a:rPr lang="en-GB" sz="1600" dirty="0" err="1"/>
              <a:t>Où</a:t>
            </a:r>
            <a:r>
              <a:rPr lang="en-GB" sz="1600" dirty="0"/>
              <a:t>…. </a:t>
            </a:r>
            <a:r>
              <a:rPr lang="en-GB" sz="1600" dirty="0" err="1"/>
              <a:t>habites-tu</a:t>
            </a:r>
            <a:r>
              <a:rPr lang="en-GB" sz="1600" dirty="0"/>
              <a:t>?</a:t>
            </a:r>
          </a:p>
          <a:p>
            <a:r>
              <a:rPr lang="en-GB" sz="1600" dirty="0" err="1"/>
              <a:t>J’habite</a:t>
            </a:r>
            <a:r>
              <a:rPr lang="en-GB" sz="1600" dirty="0"/>
              <a:t> à Lille </a:t>
            </a:r>
            <a:r>
              <a:rPr lang="en-GB" sz="1600" dirty="0" err="1"/>
              <a:t>c’est</a:t>
            </a:r>
            <a:r>
              <a:rPr lang="en-GB" sz="1600" dirty="0"/>
              <a:t> </a:t>
            </a:r>
            <a:r>
              <a:rPr lang="en-GB" sz="1600" dirty="0" err="1"/>
              <a:t>une</a:t>
            </a:r>
            <a:r>
              <a:rPr lang="en-GB" sz="1600" dirty="0"/>
              <a:t> </a:t>
            </a:r>
            <a:r>
              <a:rPr lang="en-GB" sz="1600" dirty="0" err="1"/>
              <a:t>grande</a:t>
            </a:r>
            <a:r>
              <a:rPr lang="en-GB" sz="1600" dirty="0"/>
              <a:t> </a:t>
            </a:r>
            <a:r>
              <a:rPr lang="en-GB" sz="1600" dirty="0" err="1"/>
              <a:t>ville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/>
              <a:t>Je </a:t>
            </a:r>
            <a:r>
              <a:rPr lang="en-GB" sz="1600" dirty="0" err="1"/>
              <a:t>n’habite</a:t>
            </a:r>
            <a:r>
              <a:rPr lang="en-GB" sz="1600" dirty="0"/>
              <a:t> pas </a:t>
            </a:r>
            <a:r>
              <a:rPr lang="en-GB" sz="1600" dirty="0" err="1"/>
              <a:t>en</a:t>
            </a:r>
            <a:r>
              <a:rPr lang="en-GB" sz="1600" dirty="0"/>
              <a:t> centre-</a:t>
            </a:r>
            <a:r>
              <a:rPr lang="en-GB" sz="1600" dirty="0" err="1"/>
              <a:t>ville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 err="1"/>
              <a:t>Moi</a:t>
            </a:r>
            <a:r>
              <a:rPr lang="en-GB" sz="1600" dirty="0"/>
              <a:t> </a:t>
            </a:r>
            <a:r>
              <a:rPr lang="en-GB" sz="1600" dirty="0" err="1"/>
              <a:t>j’habite</a:t>
            </a:r>
            <a:r>
              <a:rPr lang="en-GB" sz="1600" dirty="0"/>
              <a:t> </a:t>
            </a:r>
            <a:r>
              <a:rPr lang="en-GB" sz="1600" dirty="0" err="1"/>
              <a:t>en</a:t>
            </a:r>
            <a:r>
              <a:rPr lang="en-GB" sz="1600" dirty="0"/>
              <a:t> </a:t>
            </a:r>
            <a:r>
              <a:rPr lang="en-GB" sz="1600" dirty="0" err="1"/>
              <a:t>banlieue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 err="1"/>
              <a:t>C’est</a:t>
            </a:r>
            <a:r>
              <a:rPr lang="en-GB" sz="1600" dirty="0"/>
              <a:t> tout </a:t>
            </a:r>
            <a:r>
              <a:rPr lang="en-GB" sz="1600" dirty="0" err="1"/>
              <a:t>comme</a:t>
            </a:r>
            <a:r>
              <a:rPr lang="en-GB" sz="1600" dirty="0"/>
              <a:t> je </a:t>
            </a:r>
            <a:r>
              <a:rPr lang="en-GB" sz="1600" dirty="0" err="1"/>
              <a:t>veux</a:t>
            </a:r>
            <a:endParaRPr lang="en-GB" sz="1600" dirty="0"/>
          </a:p>
          <a:p>
            <a:r>
              <a:rPr lang="en-GB" sz="1600" dirty="0"/>
              <a:t>(X2)</a:t>
            </a:r>
            <a:br>
              <a:rPr lang="en-GB" sz="1600" dirty="0"/>
            </a:b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/>
              <a:t>Ce </a:t>
            </a:r>
            <a:r>
              <a:rPr lang="en-GB" sz="1600" dirty="0" err="1"/>
              <a:t>n’est</a:t>
            </a:r>
            <a:r>
              <a:rPr lang="en-GB" sz="1600" dirty="0"/>
              <a:t> pas </a:t>
            </a:r>
            <a:r>
              <a:rPr lang="en-GB" sz="1600" dirty="0" err="1"/>
              <a:t>près</a:t>
            </a:r>
            <a:r>
              <a:rPr lang="en-GB" sz="1600" dirty="0"/>
              <a:t> de </a:t>
            </a:r>
            <a:r>
              <a:rPr lang="en-GB" sz="1600" dirty="0" err="1"/>
              <a:t>l’Espagne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/>
              <a:t>Ce </a:t>
            </a:r>
            <a:r>
              <a:rPr lang="en-GB" sz="1600" dirty="0" err="1"/>
              <a:t>n’est</a:t>
            </a:r>
            <a:r>
              <a:rPr lang="en-GB" sz="1600" dirty="0"/>
              <a:t> pas à la </a:t>
            </a:r>
            <a:r>
              <a:rPr lang="en-GB" sz="1600" dirty="0" err="1"/>
              <a:t>campagne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/>
              <a:t>Ce </a:t>
            </a:r>
            <a:r>
              <a:rPr lang="en-GB" sz="1600" dirty="0" err="1"/>
              <a:t>n’est</a:t>
            </a:r>
            <a:r>
              <a:rPr lang="en-GB" sz="1600" dirty="0"/>
              <a:t> pas au </a:t>
            </a:r>
            <a:r>
              <a:rPr lang="en-GB" sz="1600" dirty="0" err="1"/>
              <a:t>bord</a:t>
            </a:r>
            <a:r>
              <a:rPr lang="en-GB" sz="1600" dirty="0"/>
              <a:t> de la </a:t>
            </a:r>
            <a:r>
              <a:rPr lang="en-GB" sz="1600" dirty="0" err="1"/>
              <a:t>mer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 err="1"/>
              <a:t>mais</a:t>
            </a:r>
            <a:r>
              <a:rPr lang="en-GB" sz="1600" dirty="0"/>
              <a:t> </a:t>
            </a:r>
            <a:r>
              <a:rPr lang="en-GB" sz="1600" dirty="0" err="1"/>
              <a:t>c’est</a:t>
            </a:r>
            <a:r>
              <a:rPr lang="en-GB" sz="1600" dirty="0"/>
              <a:t> super!</a:t>
            </a:r>
            <a:br>
              <a:rPr lang="en-GB" sz="1600" dirty="0"/>
            </a:br>
            <a:r>
              <a:rPr lang="en-GB" sz="1600" dirty="0"/>
              <a:t>Ce </a:t>
            </a:r>
            <a:r>
              <a:rPr lang="en-GB" sz="1600" dirty="0" err="1"/>
              <a:t>n’est</a:t>
            </a:r>
            <a:r>
              <a:rPr lang="en-GB" sz="1600" dirty="0"/>
              <a:t> pas </a:t>
            </a:r>
            <a:r>
              <a:rPr lang="en-GB" sz="1600" dirty="0" err="1"/>
              <a:t>près</a:t>
            </a:r>
            <a:r>
              <a:rPr lang="en-GB" sz="1600" dirty="0"/>
              <a:t> de </a:t>
            </a:r>
            <a:r>
              <a:rPr lang="en-GB" sz="1600" dirty="0" err="1"/>
              <a:t>l’Espagne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/>
              <a:t>Ce </a:t>
            </a:r>
            <a:r>
              <a:rPr lang="en-GB" sz="1600" dirty="0" err="1"/>
              <a:t>n’est</a:t>
            </a:r>
            <a:r>
              <a:rPr lang="en-GB" sz="1600" dirty="0"/>
              <a:t> pas à la </a:t>
            </a:r>
            <a:r>
              <a:rPr lang="en-GB" sz="1600" dirty="0" err="1"/>
              <a:t>campagne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/>
              <a:t>Ce </a:t>
            </a:r>
            <a:r>
              <a:rPr lang="en-GB" sz="1600" dirty="0" err="1"/>
              <a:t>n’est</a:t>
            </a:r>
            <a:r>
              <a:rPr lang="en-GB" sz="1600" dirty="0"/>
              <a:t> pas au </a:t>
            </a:r>
            <a:r>
              <a:rPr lang="en-GB" sz="1600" dirty="0" err="1"/>
              <a:t>bord</a:t>
            </a:r>
            <a:r>
              <a:rPr lang="en-GB" sz="1600" dirty="0"/>
              <a:t> de la </a:t>
            </a:r>
            <a:r>
              <a:rPr lang="en-GB" sz="1600" dirty="0" err="1"/>
              <a:t>mer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 err="1"/>
              <a:t>mais</a:t>
            </a:r>
            <a:r>
              <a:rPr lang="en-GB" sz="1600" dirty="0"/>
              <a:t> </a:t>
            </a:r>
            <a:r>
              <a:rPr lang="en-GB" sz="1600" dirty="0" err="1"/>
              <a:t>c’est</a:t>
            </a:r>
            <a:r>
              <a:rPr lang="en-GB" sz="1600" dirty="0"/>
              <a:t> super!</a:t>
            </a:r>
          </a:p>
          <a:p>
            <a:endParaRPr lang="en-GB" sz="1600" dirty="0"/>
          </a:p>
          <a:p>
            <a:endParaRPr lang="en-GB" sz="1600" dirty="0"/>
          </a:p>
        </p:txBody>
      </p:sp>
      <p:pic>
        <p:nvPicPr>
          <p:cNvPr id="3" name="ou_habites_t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93280" y="23706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1521" y="2911934"/>
            <a:ext cx="4971546" cy="32503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01521" y="2911934"/>
            <a:ext cx="18856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Tw Cen MT" panose="020B0602020104020603" pitchFamily="34" charset="0"/>
              </a:rPr>
              <a:t>Lille</a:t>
            </a:r>
          </a:p>
        </p:txBody>
      </p:sp>
    </p:spTree>
    <p:extLst>
      <p:ext uri="{BB962C8B-B14F-4D97-AF65-F5344CB8AC3E}">
        <p14:creationId xmlns:p14="http://schemas.microsoft.com/office/powerpoint/2010/main" val="414924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542" y="518984"/>
            <a:ext cx="5554754" cy="533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47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542" y="518984"/>
            <a:ext cx="5554754" cy="5338119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418498" y="5742730"/>
            <a:ext cx="244189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 err="1">
                <a:latin typeface="Tw Cen MT" panose="020B0602020104020603" pitchFamily="34" charset="0"/>
              </a:rPr>
              <a:t>J’habite</a:t>
            </a:r>
            <a:r>
              <a:rPr lang="en-GB" altLang="en-US" sz="1600" dirty="0">
                <a:latin typeface="Tw Cen MT" panose="020B0602020104020603" pitchFamily="34" charset="0"/>
              </a:rPr>
              <a:t> </a:t>
            </a:r>
            <a:r>
              <a:rPr lang="en-GB" altLang="en-US" sz="1600" b="1" dirty="0">
                <a:latin typeface="Tw Cen MT" panose="020B0602020104020603" pitchFamily="34" charset="0"/>
              </a:rPr>
              <a:t>à </a:t>
            </a:r>
            <a:r>
              <a:rPr lang="en-GB" altLang="en-US" sz="1600" dirty="0">
                <a:latin typeface="Tw Cen MT" panose="020B0602020104020603" pitchFamily="34" charset="0"/>
              </a:rPr>
              <a:t>Toulon. </a:t>
            </a:r>
            <a:r>
              <a:rPr lang="en-GB" altLang="en-US" sz="1600" dirty="0" err="1">
                <a:latin typeface="Tw Cen MT" panose="020B0602020104020603" pitchFamily="34" charset="0"/>
              </a:rPr>
              <a:t>C’est</a:t>
            </a:r>
            <a:r>
              <a:rPr lang="en-GB" altLang="en-US" sz="1600" dirty="0">
                <a:latin typeface="Tw Cen MT" panose="020B0602020104020603" pitchFamily="34" charset="0"/>
              </a:rPr>
              <a:t> </a:t>
            </a:r>
            <a:r>
              <a:rPr lang="en-GB" altLang="en-US" sz="1600" dirty="0" err="1">
                <a:latin typeface="Tw Cen MT" panose="020B0602020104020603" pitchFamily="34" charset="0"/>
              </a:rPr>
              <a:t>une</a:t>
            </a:r>
            <a:r>
              <a:rPr lang="en-GB" altLang="en-US" sz="1600" dirty="0">
                <a:latin typeface="Tw Cen MT" panose="020B0602020104020603" pitchFamily="34" charset="0"/>
              </a:rPr>
              <a:t> petite </a:t>
            </a:r>
            <a:r>
              <a:rPr lang="en-GB" altLang="en-US" sz="1600" dirty="0" err="1">
                <a:latin typeface="Tw Cen MT" panose="020B0602020104020603" pitchFamily="34" charset="0"/>
              </a:rPr>
              <a:t>ville</a:t>
            </a:r>
            <a:r>
              <a:rPr lang="en-GB" altLang="en-US" sz="1600" dirty="0">
                <a:latin typeface="Tw Cen MT" panose="020B0602020104020603" pitchFamily="34" charset="0"/>
              </a:rPr>
              <a:t> </a:t>
            </a:r>
            <a:r>
              <a:rPr lang="en-GB" altLang="en-US" sz="1600" b="1" u="sng" dirty="0">
                <a:solidFill>
                  <a:srgbClr val="7030A0"/>
                </a:solidFill>
                <a:latin typeface="Tw Cen MT" panose="020B0602020104020603" pitchFamily="34" charset="0"/>
              </a:rPr>
              <a:t>et</a:t>
            </a:r>
            <a:r>
              <a:rPr lang="en-GB" altLang="en-US" sz="1600" dirty="0">
                <a:latin typeface="Tw Cen MT" panose="020B0602020104020603" pitchFamily="34" charset="0"/>
              </a:rPr>
              <a:t> </a:t>
            </a:r>
            <a:r>
              <a:rPr lang="en-GB" altLang="en-US" sz="1600" dirty="0" err="1">
                <a:latin typeface="Tw Cen MT" panose="020B0602020104020603" pitchFamily="34" charset="0"/>
              </a:rPr>
              <a:t>c’est</a:t>
            </a:r>
            <a:r>
              <a:rPr lang="en-GB" altLang="en-US" sz="1600" dirty="0">
                <a:latin typeface="Tw Cen MT" panose="020B0602020104020603" pitchFamily="34" charset="0"/>
              </a:rPr>
              <a:t> au </a:t>
            </a:r>
            <a:r>
              <a:rPr lang="en-GB" altLang="en-US" sz="1600" dirty="0" err="1">
                <a:latin typeface="Tw Cen MT" panose="020B0602020104020603" pitchFamily="34" charset="0"/>
              </a:rPr>
              <a:t>bord</a:t>
            </a:r>
            <a:r>
              <a:rPr lang="en-GB" altLang="en-US" sz="1600" dirty="0">
                <a:latin typeface="Tw Cen MT" panose="020B0602020104020603" pitchFamily="34" charset="0"/>
              </a:rPr>
              <a:t> de la mer.</a:t>
            </a:r>
          </a:p>
        </p:txBody>
      </p:sp>
      <p:cxnSp>
        <p:nvCxnSpPr>
          <p:cNvPr id="5" name="Straight Arrow Connector 5"/>
          <p:cNvCxnSpPr>
            <a:cxnSpLocks noChangeShapeType="1"/>
          </p:cNvCxnSpPr>
          <p:nvPr/>
        </p:nvCxnSpPr>
        <p:spPr bwMode="auto">
          <a:xfrm flipH="1" flipV="1">
            <a:off x="6258481" y="4872162"/>
            <a:ext cx="1180909" cy="870568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4699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648"/>
            <a:ext cx="7772400" cy="1143000"/>
          </a:xfrm>
        </p:spPr>
        <p:txBody>
          <a:bodyPr/>
          <a:lstStyle/>
          <a:p>
            <a:r>
              <a:rPr lang="en-GB" altLang="en-US" dirty="0">
                <a:latin typeface="Tw Cen MT" panose="020B0602020104020603" pitchFamily="34" charset="0"/>
              </a:rPr>
              <a:t>Les </a:t>
            </a:r>
            <a:r>
              <a:rPr lang="en-GB" altLang="en-US" dirty="0" err="1">
                <a:latin typeface="Tw Cen MT" panose="020B0602020104020603" pitchFamily="34" charset="0"/>
              </a:rPr>
              <a:t>informations</a:t>
            </a:r>
            <a:r>
              <a:rPr lang="en-GB" altLang="en-US" dirty="0">
                <a:latin typeface="Tw Cen MT" panose="020B0602020104020603" pitchFamily="34" charset="0"/>
              </a:rPr>
              <a:t> </a:t>
            </a:r>
            <a:r>
              <a:rPr lang="en-GB" altLang="en-US" dirty="0" err="1">
                <a:latin typeface="Tw Cen MT" panose="020B0602020104020603" pitchFamily="34" charset="0"/>
              </a:rPr>
              <a:t>en</a:t>
            </a:r>
            <a:r>
              <a:rPr lang="en-GB" altLang="en-US" dirty="0">
                <a:latin typeface="Tw Cen MT" panose="020B0602020104020603" pitchFamily="34" charset="0"/>
              </a:rPr>
              <a:t> </a:t>
            </a:r>
            <a:r>
              <a:rPr lang="en-GB" altLang="en-US" dirty="0" err="1">
                <a:latin typeface="Tw Cen MT" panose="020B0602020104020603" pitchFamily="34" charset="0"/>
              </a:rPr>
              <a:t>anglais</a:t>
            </a:r>
            <a:endParaRPr lang="en-GB" altLang="en-US" dirty="0">
              <a:latin typeface="Tw Cen MT" panose="020B0602020104020603" pitchFamily="34" charset="0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3818" y="1588607"/>
            <a:ext cx="7772400" cy="4114800"/>
          </a:xfrm>
        </p:spPr>
        <p:txBody>
          <a:bodyPr/>
          <a:lstStyle/>
          <a:p>
            <a:r>
              <a:rPr lang="en-GB" altLang="en-US" sz="2800" dirty="0">
                <a:latin typeface="Tw Cen MT" panose="020B0602020104020603" pitchFamily="34" charset="0"/>
              </a:rPr>
              <a:t>Strasbourg is a city near Germany.</a:t>
            </a:r>
          </a:p>
          <a:p>
            <a:r>
              <a:rPr lang="en-GB" altLang="en-US" sz="2800" dirty="0">
                <a:latin typeface="Tw Cen MT" panose="020B0602020104020603" pitchFamily="34" charset="0"/>
              </a:rPr>
              <a:t>Marseilles is a city on the coast, in the south of France.</a:t>
            </a:r>
          </a:p>
          <a:p>
            <a:r>
              <a:rPr lang="en-GB" altLang="en-US" sz="2800" dirty="0">
                <a:latin typeface="Tw Cen MT" panose="020B0602020104020603" pitchFamily="34" charset="0"/>
              </a:rPr>
              <a:t>Nantes is a big city in the west of France, near the coast.</a:t>
            </a:r>
          </a:p>
          <a:p>
            <a:r>
              <a:rPr lang="en-GB" altLang="en-US" sz="2800" dirty="0">
                <a:latin typeface="Tw Cen MT" panose="020B0602020104020603" pitchFamily="34" charset="0"/>
              </a:rPr>
              <a:t>Paris is a big city in the north of France and it’s the capital.</a:t>
            </a:r>
          </a:p>
          <a:p>
            <a:r>
              <a:rPr lang="en-GB" altLang="en-US" sz="2800" dirty="0">
                <a:latin typeface="Tw Cen MT" panose="020B0602020104020603" pitchFamily="34" charset="0"/>
              </a:rPr>
              <a:t>Orleans is a town near Paris, in the centre of France</a:t>
            </a:r>
          </a:p>
          <a:p>
            <a:r>
              <a:rPr lang="en-GB" altLang="en-US" sz="2800" dirty="0">
                <a:latin typeface="Tw Cen MT" panose="020B0602020104020603" pitchFamily="34" charset="0"/>
              </a:rPr>
              <a:t>Lyon is a city near the mountains</a:t>
            </a:r>
          </a:p>
          <a:p>
            <a:endParaRPr lang="en-GB" altLang="en-US" sz="2800" dirty="0">
              <a:latin typeface="Tw Cen MT" panose="020B0602020104020603" pitchFamily="34" charset="0"/>
            </a:endParaRPr>
          </a:p>
          <a:p>
            <a:endParaRPr lang="en-GB" altLang="en-US" sz="2800" dirty="0">
              <a:latin typeface="Tw Cen MT" panose="020B0602020104020603" pitchFamily="34" charset="0"/>
            </a:endParaRPr>
          </a:p>
          <a:p>
            <a:endParaRPr lang="en-GB" altLang="en-US" sz="2800" dirty="0">
              <a:latin typeface="Tw Cen MT" panose="020B0602020104020603" pitchFamily="34" charset="0"/>
            </a:endParaRPr>
          </a:p>
          <a:p>
            <a:endParaRPr lang="en-GB" altLang="en-US" sz="2800" dirty="0">
              <a:latin typeface="Tw Cen MT" panose="020B0602020104020603" pitchFamily="34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131925" y="5080452"/>
            <a:ext cx="1828586" cy="161582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 err="1">
                <a:latin typeface="Tw Cen MT" panose="020B0602020104020603" pitchFamily="34" charset="0"/>
              </a:rPr>
              <a:t>près</a:t>
            </a:r>
            <a:r>
              <a:rPr lang="en-GB" altLang="en-US" sz="1800" dirty="0">
                <a:latin typeface="Tw Cen MT" panose="020B0602020104020603" pitchFamily="34" charset="0"/>
              </a:rPr>
              <a:t> de – near to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latin typeface="Tw Cen MT" panose="020B0602020104020603" pitchFamily="34" charset="0"/>
              </a:rPr>
              <a:t>Add:</a:t>
            </a:r>
            <a:br>
              <a:rPr lang="en-GB" altLang="en-US" sz="1800" dirty="0">
                <a:latin typeface="Tw Cen MT" panose="020B0602020104020603" pitchFamily="34" charset="0"/>
              </a:rPr>
            </a:br>
            <a:r>
              <a:rPr lang="en-GB" altLang="en-US" sz="1800" dirty="0">
                <a:latin typeface="Tw Cen MT" panose="020B0602020104020603" pitchFamily="34" charset="0"/>
              </a:rPr>
              <a:t>et = and</a:t>
            </a:r>
            <a:br>
              <a:rPr lang="en-GB" altLang="en-US" sz="1800" dirty="0">
                <a:latin typeface="Tw Cen MT" panose="020B0602020104020603" pitchFamily="34" charset="0"/>
              </a:rPr>
            </a:br>
            <a:r>
              <a:rPr lang="en-GB" altLang="en-US" sz="1800" dirty="0" err="1">
                <a:latin typeface="Tw Cen MT" panose="020B0602020104020603" pitchFamily="34" charset="0"/>
              </a:rPr>
              <a:t>mais</a:t>
            </a:r>
            <a:r>
              <a:rPr lang="en-GB" altLang="en-US" sz="1800" dirty="0">
                <a:latin typeface="Tw Cen MT" panose="020B0602020104020603" pitchFamily="34" charset="0"/>
              </a:rPr>
              <a:t> = but</a:t>
            </a:r>
            <a:br>
              <a:rPr lang="en-GB" altLang="en-US" sz="1800" dirty="0">
                <a:latin typeface="Tw Cen MT" panose="020B0602020104020603" pitchFamily="34" charset="0"/>
              </a:rPr>
            </a:br>
            <a:r>
              <a:rPr lang="en-GB" altLang="en-US" sz="1800" dirty="0" err="1">
                <a:latin typeface="Tw Cen MT" panose="020B0602020104020603" pitchFamily="34" charset="0"/>
              </a:rPr>
              <a:t>aussi</a:t>
            </a:r>
            <a:r>
              <a:rPr lang="en-GB" altLang="en-US" sz="1800" dirty="0">
                <a:latin typeface="Tw Cen MT" panose="020B0602020104020603" pitchFamily="34" charset="0"/>
              </a:rPr>
              <a:t> = also</a:t>
            </a:r>
            <a:endParaRPr lang="en-US" altLang="en-US" sz="18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750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142346" y="2029996"/>
            <a:ext cx="1439304" cy="132343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 dirty="0">
                <a:latin typeface="Tw Cen MT" panose="020B0602020104020603" pitchFamily="34" charset="0"/>
              </a:rPr>
              <a:t>Add:</a:t>
            </a:r>
            <a:br>
              <a:rPr lang="en-GB" altLang="en-US" sz="2000" dirty="0">
                <a:latin typeface="Tw Cen MT" panose="020B0602020104020603" pitchFamily="34" charset="0"/>
              </a:rPr>
            </a:br>
            <a:r>
              <a:rPr lang="en-GB" altLang="en-US" sz="2000" dirty="0">
                <a:latin typeface="Tw Cen MT" panose="020B0602020104020603" pitchFamily="34" charset="0"/>
              </a:rPr>
              <a:t>et = and</a:t>
            </a:r>
            <a:br>
              <a:rPr lang="en-GB" altLang="en-US" sz="2000" dirty="0">
                <a:latin typeface="Tw Cen MT" panose="020B0602020104020603" pitchFamily="34" charset="0"/>
              </a:rPr>
            </a:br>
            <a:r>
              <a:rPr lang="en-GB" altLang="en-US" sz="2000" dirty="0" err="1">
                <a:latin typeface="Tw Cen MT" panose="020B0602020104020603" pitchFamily="34" charset="0"/>
              </a:rPr>
              <a:t>mais</a:t>
            </a:r>
            <a:r>
              <a:rPr lang="en-GB" altLang="en-US" sz="2000" dirty="0">
                <a:latin typeface="Tw Cen MT" panose="020B0602020104020603" pitchFamily="34" charset="0"/>
              </a:rPr>
              <a:t> = but</a:t>
            </a:r>
            <a:br>
              <a:rPr lang="en-GB" altLang="en-US" sz="2000" dirty="0">
                <a:latin typeface="Tw Cen MT" panose="020B0602020104020603" pitchFamily="34" charset="0"/>
              </a:rPr>
            </a:br>
            <a:r>
              <a:rPr lang="en-GB" altLang="en-US" sz="2000" dirty="0" err="1">
                <a:latin typeface="Tw Cen MT" panose="020B0602020104020603" pitchFamily="34" charset="0"/>
              </a:rPr>
              <a:t>aussi</a:t>
            </a:r>
            <a:r>
              <a:rPr lang="en-GB" altLang="en-US" sz="2000" dirty="0">
                <a:latin typeface="Tw Cen MT" panose="020B0602020104020603" pitchFamily="34" charset="0"/>
              </a:rPr>
              <a:t> = also</a:t>
            </a:r>
            <a:endParaRPr lang="en-US" altLang="en-US" sz="2000" dirty="0">
              <a:latin typeface="Tw Cen MT" panose="020B0602020104020603" pitchFamily="34" charset="0"/>
            </a:endParaRPr>
          </a:p>
        </p:txBody>
      </p:sp>
      <p:sp>
        <p:nvSpPr>
          <p:cNvPr id="2" name="Rectangle 1">
            <a:hlinkClick r:id="" action="ppaction://noaction">
              <a:snd r:embed="rId3" name="16.9.1.wav"/>
            </a:hlinkClick>
          </p:cNvPr>
          <p:cNvSpPr/>
          <p:nvPr/>
        </p:nvSpPr>
        <p:spPr>
          <a:xfrm>
            <a:off x="318403" y="453760"/>
            <a:ext cx="44005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800" dirty="0" err="1">
                <a:latin typeface="Tw Cen MT" panose="020B0602020104020603" pitchFamily="34" charset="0"/>
              </a:rPr>
              <a:t>J’habite</a:t>
            </a:r>
            <a:r>
              <a:rPr lang="en-GB" altLang="en-US" sz="2800" dirty="0">
                <a:latin typeface="Tw Cen MT" panose="020B0602020104020603" pitchFamily="34" charset="0"/>
              </a:rPr>
              <a:t> </a:t>
            </a:r>
            <a:r>
              <a:rPr lang="en-US" altLang="en-US" sz="2800" dirty="0">
                <a:latin typeface="Tw Cen MT" panose="020B0602020104020603" pitchFamily="34" charset="0"/>
              </a:rPr>
              <a:t>à </a:t>
            </a:r>
            <a:r>
              <a:rPr lang="en-US" altLang="en-US" sz="2800" i="1" dirty="0">
                <a:latin typeface="Tw Cen MT" panose="020B0602020104020603" pitchFamily="34" charset="0"/>
              </a:rPr>
              <a:t>…………………</a:t>
            </a:r>
            <a:r>
              <a:rPr lang="en-US" altLang="en-US" sz="2800" dirty="0">
                <a:latin typeface="Tw Cen MT" panose="020B0602020104020603" pitchFamily="34" charset="0"/>
              </a:rPr>
              <a:t>. </a:t>
            </a:r>
            <a:endParaRPr lang="en-GB" sz="2800" dirty="0"/>
          </a:p>
        </p:txBody>
      </p:sp>
      <p:sp>
        <p:nvSpPr>
          <p:cNvPr id="3" name="Rectangle 2"/>
          <p:cNvSpPr/>
          <p:nvPr/>
        </p:nvSpPr>
        <p:spPr>
          <a:xfrm>
            <a:off x="299590" y="4106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altLang="en-US" sz="2800" dirty="0">
                <a:latin typeface="Tw Cen MT" panose="020B0602020104020603" pitchFamily="34" charset="0"/>
              </a:rPr>
              <a:t>Extension:</a:t>
            </a:r>
            <a:br>
              <a:rPr lang="en-GB" altLang="en-US" sz="2800" dirty="0">
                <a:latin typeface="Tw Cen MT" panose="020B0602020104020603" pitchFamily="34" charset="0"/>
              </a:rPr>
            </a:br>
            <a:endParaRPr lang="en-GB" sz="2800" dirty="0"/>
          </a:p>
        </p:txBody>
      </p:sp>
      <p:sp>
        <p:nvSpPr>
          <p:cNvPr id="6" name="Rectangle 5">
            <a:hlinkClick r:id="" action="ppaction://noaction">
              <a:snd r:embed="rId4" name="16.9.2.wav"/>
            </a:hlinkClick>
          </p:cNvPr>
          <p:cNvSpPr/>
          <p:nvPr/>
        </p:nvSpPr>
        <p:spPr>
          <a:xfrm>
            <a:off x="4668798" y="453760"/>
            <a:ext cx="21547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 err="1">
                <a:latin typeface="Tw Cen MT" panose="020B0602020104020603" pitchFamily="34" charset="0"/>
              </a:rPr>
              <a:t>C’est</a:t>
            </a:r>
            <a:r>
              <a:rPr lang="en-US" altLang="en-US" sz="2800" dirty="0">
                <a:latin typeface="Tw Cen MT" panose="020B0602020104020603" pitchFamily="34" charset="0"/>
              </a:rPr>
              <a:t> super </a:t>
            </a:r>
            <a:r>
              <a:rPr lang="en-US" altLang="en-US" sz="2800" dirty="0">
                <a:latin typeface="Tw Cen MT" panose="020B0602020104020603" pitchFamily="34" charset="0"/>
                <a:sym typeface="Wingdings" panose="05000000000000000000" pitchFamily="2" charset="2"/>
              </a:rPr>
              <a:t></a:t>
            </a:r>
            <a:endParaRPr lang="en-GB" sz="2800" dirty="0"/>
          </a:p>
        </p:txBody>
      </p:sp>
      <p:sp>
        <p:nvSpPr>
          <p:cNvPr id="7" name="Rectangle 6">
            <a:hlinkClick r:id="" action="ppaction://noaction">
              <a:snd r:embed="rId5" name="16.9.3.wav"/>
            </a:hlinkClick>
          </p:cNvPr>
          <p:cNvSpPr/>
          <p:nvPr/>
        </p:nvSpPr>
        <p:spPr>
          <a:xfrm>
            <a:off x="6994991" y="453760"/>
            <a:ext cx="17716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800" dirty="0" err="1">
                <a:latin typeface="Tw Cen MT" panose="020B0602020104020603" pitchFamily="34" charset="0"/>
              </a:rPr>
              <a:t>C’est</a:t>
            </a:r>
            <a:r>
              <a:rPr lang="en-US" altLang="en-US" sz="2800" dirty="0">
                <a:latin typeface="Tw Cen MT" panose="020B0602020104020603" pitchFamily="34" charset="0"/>
              </a:rPr>
              <a:t> </a:t>
            </a:r>
            <a:r>
              <a:rPr lang="en-US" altLang="en-US" sz="2800" dirty="0" err="1">
                <a:latin typeface="Tw Cen MT" panose="020B0602020104020603" pitchFamily="34" charset="0"/>
              </a:rPr>
              <a:t>nul</a:t>
            </a:r>
            <a:r>
              <a:rPr lang="en-US" altLang="en-US" sz="2800" dirty="0">
                <a:latin typeface="Tw Cen MT" panose="020B0602020104020603" pitchFamily="34" charset="0"/>
              </a:rPr>
              <a:t> </a:t>
            </a:r>
            <a:r>
              <a:rPr lang="en-US" altLang="en-US" sz="2800" dirty="0">
                <a:latin typeface="Tw Cen MT" panose="020B0602020104020603" pitchFamily="34" charset="0"/>
                <a:sym typeface="Wingdings" panose="05000000000000000000" pitchFamily="2" charset="2"/>
              </a:rPr>
              <a:t></a:t>
            </a:r>
            <a:endParaRPr lang="en-US" altLang="en-US" sz="2800" dirty="0">
              <a:latin typeface="Tw Cen MT" panose="020B06020201040206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9590" y="986501"/>
            <a:ext cx="1673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800" dirty="0" err="1">
                <a:latin typeface="Tw Cen MT" panose="020B0602020104020603" pitchFamily="34" charset="0"/>
              </a:rPr>
              <a:t>C’est</a:t>
            </a:r>
            <a:r>
              <a:rPr lang="en-GB" altLang="en-US" sz="2800" dirty="0">
                <a:latin typeface="Tw Cen MT" panose="020B0602020104020603" pitchFamily="34" charset="0"/>
              </a:rPr>
              <a:t>…….</a:t>
            </a:r>
            <a:endParaRPr lang="en-GB" altLang="en-US" sz="2800" dirty="0">
              <a:latin typeface="Tw Cen MT" panose="020B0602020104020603" pitchFamily="34" charset="0"/>
            </a:endParaRPr>
          </a:p>
        </p:txBody>
      </p:sp>
      <p:sp>
        <p:nvSpPr>
          <p:cNvPr id="9" name="Rectangle 8">
            <a:hlinkClick r:id="" action="ppaction://noaction">
              <a:snd r:embed="rId6" name="foret.wav"/>
            </a:hlinkClick>
          </p:cNvPr>
          <p:cNvSpPr/>
          <p:nvPr/>
        </p:nvSpPr>
        <p:spPr>
          <a:xfrm>
            <a:off x="2180773" y="1008121"/>
            <a:ext cx="21042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800" dirty="0" err="1">
                <a:latin typeface="Tw Cen MT" panose="020B0602020104020603" pitchFamily="34" charset="0"/>
              </a:rPr>
              <a:t>dans</a:t>
            </a:r>
            <a:r>
              <a:rPr lang="en-GB" altLang="en-US" sz="2800" dirty="0">
                <a:latin typeface="Tw Cen MT" panose="020B0602020104020603" pitchFamily="34" charset="0"/>
              </a:rPr>
              <a:t> la </a:t>
            </a:r>
            <a:r>
              <a:rPr lang="en-GB" altLang="en-US" sz="2800" dirty="0" err="1" smtClean="0">
                <a:latin typeface="Tw Cen MT" panose="020B0602020104020603" pitchFamily="34" charset="0"/>
              </a:rPr>
              <a:t>forêt</a:t>
            </a:r>
            <a:r>
              <a:rPr lang="en-GB" altLang="en-US" sz="2800" dirty="0" smtClean="0">
                <a:latin typeface="Tw Cen MT" panose="020B0602020104020603" pitchFamily="34" charset="0"/>
              </a:rPr>
              <a:t>.</a:t>
            </a:r>
            <a:endParaRPr lang="en-GB" altLang="en-US" sz="2800" dirty="0">
              <a:latin typeface="Tw Cen MT" panose="020B0602020104020603" pitchFamily="34" charset="0"/>
            </a:endParaRPr>
          </a:p>
        </p:txBody>
      </p:sp>
      <p:sp>
        <p:nvSpPr>
          <p:cNvPr id="10" name="Rectangle 9">
            <a:hlinkClick r:id="" action="ppaction://noaction">
              <a:snd r:embed="rId7" name="15.6.4.wav"/>
            </a:hlinkClick>
          </p:cNvPr>
          <p:cNvSpPr/>
          <p:nvPr/>
        </p:nvSpPr>
        <p:spPr>
          <a:xfrm>
            <a:off x="2197706" y="1670372"/>
            <a:ext cx="23419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800" dirty="0">
                <a:latin typeface="Tw Cen MT" panose="020B0602020104020603" pitchFamily="34" charset="0"/>
              </a:rPr>
              <a:t>à la </a:t>
            </a:r>
            <a:r>
              <a:rPr lang="en-GB" altLang="en-US" sz="2800" dirty="0" err="1" smtClean="0">
                <a:latin typeface="Tw Cen MT" panose="020B0602020104020603" pitchFamily="34" charset="0"/>
              </a:rPr>
              <a:t>montagne</a:t>
            </a:r>
            <a:r>
              <a:rPr lang="en-GB" altLang="en-US" sz="2800" dirty="0" smtClean="0">
                <a:latin typeface="Tw Cen MT" panose="020B0602020104020603" pitchFamily="34" charset="0"/>
              </a:rPr>
              <a:t>.</a:t>
            </a:r>
            <a:endParaRPr lang="en-GB" altLang="en-US" sz="2800" dirty="0">
              <a:latin typeface="Tw Cen MT" panose="020B0602020104020603" pitchFamily="34" charset="0"/>
            </a:endParaRPr>
          </a:p>
        </p:txBody>
      </p:sp>
      <p:sp>
        <p:nvSpPr>
          <p:cNvPr id="11" name="Rectangle 10">
            <a:hlinkClick r:id="" action="ppaction://noaction">
              <a:snd r:embed="rId8" name="fleuve.wav"/>
            </a:hlinkClick>
          </p:cNvPr>
          <p:cNvSpPr/>
          <p:nvPr/>
        </p:nvSpPr>
        <p:spPr>
          <a:xfrm>
            <a:off x="2197706" y="2332623"/>
            <a:ext cx="19789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800" dirty="0">
                <a:latin typeface="Tw Cen MT" panose="020B0602020104020603" pitchFamily="34" charset="0"/>
              </a:rPr>
              <a:t>sur le </a:t>
            </a:r>
            <a:r>
              <a:rPr lang="en-GB" altLang="en-US" sz="2800" dirty="0" err="1" smtClean="0">
                <a:latin typeface="Tw Cen MT" panose="020B0602020104020603" pitchFamily="34" charset="0"/>
              </a:rPr>
              <a:t>fleuve</a:t>
            </a:r>
            <a:r>
              <a:rPr lang="en-GB" altLang="en-US" sz="2800" dirty="0" smtClean="0">
                <a:latin typeface="Tw Cen MT" panose="020B0602020104020603" pitchFamily="34" charset="0"/>
              </a:rPr>
              <a:t>.</a:t>
            </a:r>
            <a:endParaRPr lang="en-GB" altLang="en-US" sz="2800" dirty="0">
              <a:latin typeface="Tw Cen MT" panose="020B0602020104020603" pitchFamily="34" charset="0"/>
            </a:endParaRPr>
          </a:p>
        </p:txBody>
      </p:sp>
      <p:sp>
        <p:nvSpPr>
          <p:cNvPr id="12" name="Rectangle 11">
            <a:hlinkClick r:id="" action="ppaction://noaction">
              <a:snd r:embed="rId9" name="alpes.wav"/>
            </a:hlinkClick>
          </p:cNvPr>
          <p:cNvSpPr/>
          <p:nvPr/>
        </p:nvSpPr>
        <p:spPr>
          <a:xfrm>
            <a:off x="2197706" y="3004582"/>
            <a:ext cx="22874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800" dirty="0" err="1">
                <a:latin typeface="Tw Cen MT" panose="020B0602020104020603" pitchFamily="34" charset="0"/>
              </a:rPr>
              <a:t>dans</a:t>
            </a:r>
            <a:r>
              <a:rPr lang="en-GB" altLang="en-US" sz="2800" dirty="0">
                <a:latin typeface="Tw Cen MT" panose="020B0602020104020603" pitchFamily="34" charset="0"/>
              </a:rPr>
              <a:t> les </a:t>
            </a:r>
            <a:r>
              <a:rPr lang="en-GB" altLang="en-US" sz="2800" dirty="0" err="1" smtClean="0">
                <a:latin typeface="Tw Cen MT" panose="020B0602020104020603" pitchFamily="34" charset="0"/>
              </a:rPr>
              <a:t>alpes</a:t>
            </a:r>
            <a:r>
              <a:rPr lang="en-GB" altLang="en-US" sz="2800" dirty="0" smtClean="0">
                <a:latin typeface="Tw Cen MT" panose="020B0602020104020603" pitchFamily="34" charset="0"/>
              </a:rPr>
              <a:t>.</a:t>
            </a:r>
            <a:endParaRPr lang="en-GB" altLang="en-US" sz="2800" dirty="0">
              <a:latin typeface="Tw Cen MT" panose="020B0602020104020603" pitchFamily="34" charset="0"/>
            </a:endParaRPr>
          </a:p>
        </p:txBody>
      </p:sp>
      <p:sp>
        <p:nvSpPr>
          <p:cNvPr id="13" name="Rectangle 12">
            <a:hlinkClick r:id="" action="ppaction://noaction">
              <a:snd r:embed="rId10" name="15.6.7.wav"/>
            </a:hlinkClick>
          </p:cNvPr>
          <p:cNvSpPr/>
          <p:nvPr/>
        </p:nvSpPr>
        <p:spPr>
          <a:xfrm>
            <a:off x="2225374" y="3666833"/>
            <a:ext cx="19236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800" dirty="0" err="1">
                <a:latin typeface="Tw Cen MT" panose="020B0602020104020603" pitchFamily="34" charset="0"/>
              </a:rPr>
              <a:t>en</a:t>
            </a:r>
            <a:r>
              <a:rPr lang="en-GB" altLang="en-US" sz="2800" dirty="0">
                <a:latin typeface="Tw Cen MT" panose="020B0602020104020603" pitchFamily="34" charset="0"/>
              </a:rPr>
              <a:t> </a:t>
            </a:r>
            <a:r>
              <a:rPr lang="en-GB" altLang="en-US" sz="2800" dirty="0" err="1" smtClean="0">
                <a:latin typeface="Tw Cen MT" panose="020B0602020104020603" pitchFamily="34" charset="0"/>
              </a:rPr>
              <a:t>banlieue</a:t>
            </a:r>
            <a:r>
              <a:rPr lang="en-GB" altLang="en-US" sz="2800" dirty="0" smtClean="0">
                <a:latin typeface="Tw Cen MT" panose="020B0602020104020603" pitchFamily="34" charset="0"/>
              </a:rPr>
              <a:t>.</a:t>
            </a:r>
            <a:endParaRPr lang="en-GB" altLang="en-US" sz="2800" dirty="0">
              <a:latin typeface="Tw Cen MT" panose="020B0602020104020603" pitchFamily="34" charset="0"/>
            </a:endParaRPr>
          </a:p>
        </p:txBody>
      </p:sp>
      <p:sp>
        <p:nvSpPr>
          <p:cNvPr id="14" name="Rectangle 13">
            <a:hlinkClick r:id="" action="ppaction://noaction">
              <a:snd r:embed="rId11" name="pres_de.wav"/>
            </a:hlinkClick>
          </p:cNvPr>
          <p:cNvSpPr/>
          <p:nvPr/>
        </p:nvSpPr>
        <p:spPr>
          <a:xfrm>
            <a:off x="332629" y="4310957"/>
            <a:ext cx="3608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800" dirty="0" err="1">
                <a:latin typeface="Tw Cen MT" panose="020B0602020104020603" pitchFamily="34" charset="0"/>
              </a:rPr>
              <a:t>C’est</a:t>
            </a:r>
            <a:r>
              <a:rPr lang="en-GB" altLang="en-US" sz="2800" dirty="0">
                <a:latin typeface="Tw Cen MT" panose="020B0602020104020603" pitchFamily="34" charset="0"/>
              </a:rPr>
              <a:t> </a:t>
            </a:r>
            <a:r>
              <a:rPr lang="en-GB" altLang="en-US" sz="2800" dirty="0" err="1">
                <a:latin typeface="Tw Cen MT" panose="020B0602020104020603" pitchFamily="34" charset="0"/>
              </a:rPr>
              <a:t>près</a:t>
            </a:r>
            <a:r>
              <a:rPr lang="en-GB" altLang="en-US" sz="2800" dirty="0">
                <a:latin typeface="Tw Cen MT" panose="020B0602020104020603" pitchFamily="34" charset="0"/>
              </a:rPr>
              <a:t> de </a:t>
            </a:r>
            <a:r>
              <a:rPr lang="en-GB" altLang="en-US" sz="2800" i="1" dirty="0">
                <a:latin typeface="Tw Cen MT" panose="020B0602020104020603" pitchFamily="34" charset="0"/>
              </a:rPr>
              <a:t>…………</a:t>
            </a:r>
            <a:endParaRPr lang="en-GB" altLang="en-US" sz="2800" i="1" dirty="0">
              <a:latin typeface="Tw Cen MT" panose="020B0602020104020603" pitchFamily="34" charset="0"/>
            </a:endParaRPr>
          </a:p>
        </p:txBody>
      </p:sp>
      <p:sp>
        <p:nvSpPr>
          <p:cNvPr id="15" name="Rectangle 14">
            <a:hlinkClick r:id="" action="ppaction://noaction">
              <a:snd r:embed="rId12" name="j'aime-habiter.wav"/>
            </a:hlinkClick>
          </p:cNvPr>
          <p:cNvSpPr/>
          <p:nvPr/>
        </p:nvSpPr>
        <p:spPr>
          <a:xfrm>
            <a:off x="355639" y="5002727"/>
            <a:ext cx="29835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800" dirty="0" err="1" smtClean="0">
                <a:latin typeface="Tw Cen MT" panose="020B0602020104020603" pitchFamily="34" charset="0"/>
              </a:rPr>
              <a:t>J’aime</a:t>
            </a:r>
            <a:r>
              <a:rPr lang="en-GB" altLang="en-US" sz="2800" dirty="0" smtClean="0">
                <a:latin typeface="Tw Cen MT" panose="020B0602020104020603" pitchFamily="34" charset="0"/>
              </a:rPr>
              <a:t> </a:t>
            </a:r>
            <a:r>
              <a:rPr lang="en-GB" altLang="en-US" sz="2800" dirty="0" err="1" smtClean="0">
                <a:latin typeface="Tw Cen MT" panose="020B0602020104020603" pitchFamily="34" charset="0"/>
              </a:rPr>
              <a:t>habiter</a:t>
            </a:r>
            <a:r>
              <a:rPr lang="en-GB" altLang="en-US" sz="2800" dirty="0" smtClean="0">
                <a:latin typeface="Tw Cen MT" panose="020B0602020104020603" pitchFamily="34" charset="0"/>
              </a:rPr>
              <a:t> à… </a:t>
            </a:r>
            <a:endParaRPr lang="en-GB" sz="2800" dirty="0"/>
          </a:p>
        </p:txBody>
      </p:sp>
      <p:sp>
        <p:nvSpPr>
          <p:cNvPr id="16" name="Rectangle 15">
            <a:hlinkClick r:id="" action="ppaction://noaction">
              <a:snd r:embed="rId13" name="n'aime-pas-habiter.wav"/>
            </a:hlinkClick>
          </p:cNvPr>
          <p:cNvSpPr/>
          <p:nvPr/>
        </p:nvSpPr>
        <p:spPr>
          <a:xfrm>
            <a:off x="318403" y="6171629"/>
            <a:ext cx="40295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800" dirty="0" smtClean="0">
                <a:latin typeface="Tw Cen MT" panose="020B0602020104020603" pitchFamily="34" charset="0"/>
              </a:rPr>
              <a:t>Je </a:t>
            </a:r>
            <a:r>
              <a:rPr lang="en-GB" altLang="en-US" sz="2800" dirty="0" err="1" smtClean="0">
                <a:latin typeface="Tw Cen MT" panose="020B0602020104020603" pitchFamily="34" charset="0"/>
              </a:rPr>
              <a:t>n’aime</a:t>
            </a:r>
            <a:r>
              <a:rPr lang="en-GB" altLang="en-US" sz="2800" dirty="0" smtClean="0">
                <a:latin typeface="Tw Cen MT" panose="020B0602020104020603" pitchFamily="34" charset="0"/>
              </a:rPr>
              <a:t> pas </a:t>
            </a:r>
            <a:r>
              <a:rPr lang="en-GB" altLang="en-US" sz="2800" dirty="0" err="1" smtClean="0">
                <a:latin typeface="Tw Cen MT" panose="020B0602020104020603" pitchFamily="34" charset="0"/>
              </a:rPr>
              <a:t>habiter</a:t>
            </a:r>
            <a:r>
              <a:rPr lang="en-GB" altLang="en-US" sz="2800" dirty="0" smtClean="0">
                <a:latin typeface="Tw Cen MT" panose="020B0602020104020603" pitchFamily="34" charset="0"/>
              </a:rPr>
              <a:t> à… </a:t>
            </a:r>
            <a:endParaRPr lang="en-GB" sz="2800" dirty="0"/>
          </a:p>
        </p:txBody>
      </p:sp>
      <p:sp>
        <p:nvSpPr>
          <p:cNvPr id="17" name="Rectangle 16">
            <a:hlinkClick r:id="" action="ppaction://noaction">
              <a:snd r:embed="rId14" name="parce-que.wav"/>
            </a:hlinkClick>
          </p:cNvPr>
          <p:cNvSpPr/>
          <p:nvPr/>
        </p:nvSpPr>
        <p:spPr>
          <a:xfrm>
            <a:off x="3513045" y="5511582"/>
            <a:ext cx="27170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800" i="1" dirty="0" err="1">
                <a:latin typeface="Tw Cen MT" panose="020B0602020104020603" pitchFamily="34" charset="0"/>
              </a:rPr>
              <a:t>parce</a:t>
            </a:r>
            <a:r>
              <a:rPr lang="en-GB" altLang="en-US" sz="2800" i="1" dirty="0">
                <a:latin typeface="Tw Cen MT" panose="020B0602020104020603" pitchFamily="34" charset="0"/>
              </a:rPr>
              <a:t> que </a:t>
            </a:r>
            <a:r>
              <a:rPr lang="en-GB" altLang="en-US" sz="2800" i="1" dirty="0" err="1">
                <a:latin typeface="Tw Cen MT" panose="020B0602020104020603" pitchFamily="34" charset="0"/>
              </a:rPr>
              <a:t>c’est</a:t>
            </a:r>
            <a:r>
              <a:rPr lang="en-GB" altLang="en-US" sz="2800" i="1" dirty="0">
                <a:latin typeface="Tw Cen MT" panose="020B0602020104020603" pitchFamily="34" charset="0"/>
              </a:rPr>
              <a:t>… </a:t>
            </a:r>
            <a:endParaRPr lang="en-GB" altLang="en-US" sz="2800" i="1" dirty="0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hlinkClick r:id="" action="ppaction://noaction">
              <a:snd r:embed="rId15" name="interessant.wav"/>
            </a:hlinkClick>
          </p:cNvPr>
          <p:cNvSpPr/>
          <p:nvPr/>
        </p:nvSpPr>
        <p:spPr>
          <a:xfrm>
            <a:off x="5872012" y="4834177"/>
            <a:ext cx="1903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400" dirty="0">
                <a:latin typeface="Tw Cen MT" panose="020B0602020104020603" pitchFamily="34" charset="0"/>
                <a:sym typeface="Wingdings" panose="05000000000000000000" pitchFamily="2" charset="2"/>
              </a:rPr>
              <a:t> </a:t>
            </a:r>
            <a:r>
              <a:rPr lang="en-GB" altLang="en-US" sz="2400" dirty="0" err="1">
                <a:latin typeface="Tw Cen MT" panose="020B0602020104020603" pitchFamily="34" charset="0"/>
              </a:rPr>
              <a:t>intéressant</a:t>
            </a:r>
            <a:r>
              <a:rPr lang="en-GB" altLang="en-US" sz="2400" dirty="0">
                <a:latin typeface="Tw Cen MT" panose="020B0602020104020603" pitchFamily="34" charset="0"/>
              </a:rPr>
              <a:t> </a:t>
            </a:r>
            <a:endParaRPr lang="en-GB" sz="2400" dirty="0"/>
          </a:p>
        </p:txBody>
      </p:sp>
      <p:sp>
        <p:nvSpPr>
          <p:cNvPr id="19" name="Rectangle 18">
            <a:hlinkClick r:id="" action="ppaction://noaction">
              <a:snd r:embed="rId16" name="vivant.wav"/>
            </a:hlinkClick>
          </p:cNvPr>
          <p:cNvSpPr/>
          <p:nvPr/>
        </p:nvSpPr>
        <p:spPr>
          <a:xfrm>
            <a:off x="7748939" y="4854358"/>
            <a:ext cx="12477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400" dirty="0">
                <a:latin typeface="Tw Cen MT" panose="020B0602020104020603" pitchFamily="34" charset="0"/>
                <a:sym typeface="Wingdings" panose="05000000000000000000" pitchFamily="2" charset="2"/>
              </a:rPr>
              <a:t> </a:t>
            </a:r>
            <a:r>
              <a:rPr lang="en-GB" altLang="en-US" sz="2400" dirty="0" smtClean="0">
                <a:latin typeface="Tw Cen MT" panose="020B0602020104020603" pitchFamily="34" charset="0"/>
              </a:rPr>
              <a:t>vivant</a:t>
            </a:r>
            <a:endParaRPr lang="en-GB" sz="2400" dirty="0"/>
          </a:p>
        </p:txBody>
      </p:sp>
      <p:sp>
        <p:nvSpPr>
          <p:cNvPr id="20" name="Rectangle 19">
            <a:hlinkClick r:id="" action="ppaction://noaction">
              <a:snd r:embed="rId17" name="calme.wav"/>
            </a:hlinkClick>
          </p:cNvPr>
          <p:cNvSpPr/>
          <p:nvPr/>
        </p:nvSpPr>
        <p:spPr>
          <a:xfrm>
            <a:off x="5896653" y="5282156"/>
            <a:ext cx="12442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400" dirty="0">
                <a:latin typeface="Tw Cen MT" panose="020B0602020104020603" pitchFamily="34" charset="0"/>
                <a:sym typeface="Wingdings" panose="05000000000000000000" pitchFamily="2" charset="2"/>
              </a:rPr>
              <a:t> </a:t>
            </a:r>
            <a:r>
              <a:rPr lang="en-GB" altLang="en-US" sz="2400" dirty="0" err="1" smtClean="0">
                <a:latin typeface="Tw Cen MT" panose="020B0602020104020603" pitchFamily="34" charset="0"/>
              </a:rPr>
              <a:t>calme</a:t>
            </a:r>
            <a:endParaRPr lang="en-GB" sz="2400" dirty="0"/>
          </a:p>
        </p:txBody>
      </p:sp>
      <p:sp>
        <p:nvSpPr>
          <p:cNvPr id="21" name="Rectangle 20">
            <a:hlinkClick r:id="" action="ppaction://noaction">
              <a:snd r:embed="rId18" name="beau.wav"/>
            </a:hlinkClick>
          </p:cNvPr>
          <p:cNvSpPr/>
          <p:nvPr/>
        </p:nvSpPr>
        <p:spPr>
          <a:xfrm>
            <a:off x="7782840" y="5304541"/>
            <a:ext cx="11576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400" dirty="0">
                <a:latin typeface="Tw Cen MT" panose="020B0602020104020603" pitchFamily="34" charset="0"/>
                <a:sym typeface="Wingdings" panose="05000000000000000000" pitchFamily="2" charset="2"/>
              </a:rPr>
              <a:t> </a:t>
            </a:r>
            <a:r>
              <a:rPr lang="en-GB" altLang="en-US" sz="2400" dirty="0" smtClean="0">
                <a:latin typeface="Tw Cen MT" panose="020B0602020104020603" pitchFamily="34" charset="0"/>
              </a:rPr>
              <a:t>beau</a:t>
            </a:r>
            <a:endParaRPr lang="en-GB" sz="2400" dirty="0"/>
          </a:p>
        </p:txBody>
      </p:sp>
      <p:sp>
        <p:nvSpPr>
          <p:cNvPr id="22" name="Rectangle 21">
            <a:hlinkClick r:id="" action="ppaction://noaction">
              <a:snd r:embed="rId19" name="bruyant.wav"/>
            </a:hlinkClick>
          </p:cNvPr>
          <p:cNvSpPr/>
          <p:nvPr/>
        </p:nvSpPr>
        <p:spPr>
          <a:xfrm>
            <a:off x="5896653" y="6283984"/>
            <a:ext cx="15570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400" dirty="0">
                <a:latin typeface="Tw Cen MT" panose="020B0602020104020603" pitchFamily="34" charset="0"/>
                <a:sym typeface="Wingdings" panose="05000000000000000000" pitchFamily="2" charset="2"/>
              </a:rPr>
              <a:t> </a:t>
            </a:r>
            <a:r>
              <a:rPr lang="en-GB" altLang="en-US" sz="2400" dirty="0" err="1">
                <a:latin typeface="Tw Cen MT" panose="020B0602020104020603" pitchFamily="34" charset="0"/>
              </a:rPr>
              <a:t>bruyant</a:t>
            </a:r>
            <a:r>
              <a:rPr lang="en-GB" altLang="en-US" sz="2400" dirty="0">
                <a:latin typeface="Tw Cen MT" panose="020B0602020104020603" pitchFamily="34" charset="0"/>
              </a:rPr>
              <a:t> </a:t>
            </a:r>
            <a:endParaRPr lang="en-GB" sz="2400" dirty="0"/>
          </a:p>
        </p:txBody>
      </p:sp>
      <p:sp>
        <p:nvSpPr>
          <p:cNvPr id="23" name="Rectangle 22">
            <a:hlinkClick r:id="" action="ppaction://noaction">
              <a:snd r:embed="rId20" name="ennuyeux.wav"/>
            </a:hlinkClick>
          </p:cNvPr>
          <p:cNvSpPr/>
          <p:nvPr/>
        </p:nvSpPr>
        <p:spPr>
          <a:xfrm>
            <a:off x="7481780" y="6304165"/>
            <a:ext cx="16773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400" dirty="0">
                <a:latin typeface="Tw Cen MT" panose="020B0602020104020603" pitchFamily="34" charset="0"/>
                <a:sym typeface="Wingdings" panose="05000000000000000000" pitchFamily="2" charset="2"/>
              </a:rPr>
              <a:t> </a:t>
            </a:r>
            <a:r>
              <a:rPr lang="en-GB" altLang="en-US" sz="2400" dirty="0" err="1" smtClean="0">
                <a:latin typeface="Tw Cen MT" panose="020B0602020104020603" pitchFamily="34" charset="0"/>
              </a:rPr>
              <a:t>ennuyeux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13599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1375</TotalTime>
  <Words>404</Words>
  <Application>Microsoft Office PowerPoint</Application>
  <PresentationFormat>On-screen Show (4:3)</PresentationFormat>
  <Paragraphs>83</Paragraphs>
  <Slides>10</Slides>
  <Notes>7</Notes>
  <HiddenSlides>1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Tw Cen MT</vt:lpstr>
      <vt:lpstr>Wingdings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 informations en anglais</vt:lpstr>
      <vt:lpstr>PowerPoint Presentation</vt:lpstr>
      <vt:lpstr>Les devoirs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Study</dc:creator>
  <cp:lastModifiedBy>Study</cp:lastModifiedBy>
  <cp:revision>20</cp:revision>
  <dcterms:created xsi:type="dcterms:W3CDTF">2018-09-07T11:54:31Z</dcterms:created>
  <dcterms:modified xsi:type="dcterms:W3CDTF">2018-12-29T08:12:41Z</dcterms:modified>
</cp:coreProperties>
</file>