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60" r:id="rId3"/>
    <p:sldId id="259" r:id="rId4"/>
    <p:sldId id="261" r:id="rId5"/>
    <p:sldId id="257" r:id="rId6"/>
    <p:sldId id="258" r:id="rId7"/>
    <p:sldId id="262" r:id="rId8"/>
    <p:sldId id="263" r:id="rId9"/>
    <p:sldId id="265" r:id="rId10"/>
    <p:sldId id="268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560" autoAdjust="0"/>
  </p:normalViewPr>
  <p:slideViewPr>
    <p:cSldViewPr snapToGrid="0">
      <p:cViewPr varScale="1">
        <p:scale>
          <a:sx n="86" d="100"/>
          <a:sy n="86" d="100"/>
        </p:scale>
        <p:origin x="22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595F-583A-4945-B7B3-AD0950F3FC7F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16EB6-62F0-492B-9846-E61775233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7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courtesy of: www.openclipart.org </a:t>
            </a:r>
            <a:br>
              <a:rPr lang="en-GB" dirty="0"/>
            </a:br>
            <a:r>
              <a:rPr lang="en-GB" dirty="0"/>
              <a:t>Final practice slide</a:t>
            </a:r>
            <a:r>
              <a:rPr lang="en-GB" baseline="0" dirty="0"/>
              <a:t> – cue = first letter of each word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52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 courtesy of: www.openclipart.org </a:t>
            </a:r>
          </a:p>
          <a:p>
            <a:endParaRPr lang="en-GB" dirty="0"/>
          </a:p>
          <a:p>
            <a:r>
              <a:rPr lang="en-GB" dirty="0"/>
              <a:t>Can</a:t>
            </a:r>
            <a:r>
              <a:rPr lang="en-GB" baseline="0" dirty="0"/>
              <a:t> pupils recall all of the phrases, elicited by number?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1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Images</a:t>
            </a:r>
            <a:r>
              <a:rPr lang="en-GB" baseline="0" dirty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4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Tune</a:t>
            </a:r>
            <a:r>
              <a:rPr lang="en-GB" baseline="0" dirty="0"/>
              <a:t> = Champs </a:t>
            </a:r>
            <a:r>
              <a:rPr lang="en-GB" baseline="0" dirty="0" err="1"/>
              <a:t>Elysées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4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 Pupils should use their booklets / previous work to label</a:t>
            </a:r>
            <a:r>
              <a:rPr lang="en-GB" baseline="0" dirty="0"/>
              <a:t> their work with the 7 bordering countries in French.</a:t>
            </a:r>
            <a:br>
              <a:rPr lang="en-GB" baseline="0" dirty="0"/>
            </a:br>
            <a:r>
              <a:rPr lang="en-GB" baseline="0" dirty="0"/>
              <a:t>2.  Then give them an example (next slide) and the information in English on several towns and they can label the map with similar sentences.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3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  Pupils should use their booklets / previous work to label</a:t>
            </a:r>
            <a:r>
              <a:rPr lang="en-GB" baseline="0" dirty="0"/>
              <a:t> their work with the 7 bordering countries in French.</a:t>
            </a:r>
            <a:br>
              <a:rPr lang="en-GB" baseline="0" dirty="0"/>
            </a:br>
            <a:r>
              <a:rPr lang="en-GB" baseline="0" dirty="0"/>
              <a:t>2.  Then give them </a:t>
            </a:r>
            <a:r>
              <a:rPr lang="en-GB" baseline="0"/>
              <a:t>an example (next </a:t>
            </a:r>
            <a:r>
              <a:rPr lang="en-GB" baseline="0" dirty="0"/>
              <a:t>slide) and the information in English on several towns and they can label the map with similar sentences.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8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</a:t>
            </a:r>
            <a:r>
              <a:rPr lang="en-GB" baseline="0" dirty="0"/>
              <a:t> pupils have access to </a:t>
            </a:r>
            <a:r>
              <a:rPr lang="en-GB" baseline="0" dirty="0" smtClean="0"/>
              <a:t>computers </a:t>
            </a:r>
            <a:r>
              <a:rPr lang="en-GB" baseline="0" dirty="0"/>
              <a:t>or iPads and could do their own research, they could select 2-3 places in France to </a:t>
            </a:r>
            <a:r>
              <a:rPr lang="en-GB" baseline="0" dirty="0" err="1"/>
              <a:t>descibe</a:t>
            </a:r>
            <a:r>
              <a:rPr lang="en-GB" baseline="0" dirty="0"/>
              <a:t> in a bit more detail, imagining they live there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NB: This slide has audio – click on each phrase </a:t>
            </a:r>
            <a:r>
              <a:rPr lang="en-GB" baseline="0" smtClean="0"/>
              <a:t>to hear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16EB6-62F0-492B-9846-E61775233F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2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36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3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344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BC0D-1386-4C3F-A062-417AF198ED4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8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E3B3-B057-46CB-BE82-614292B509F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5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CB04-708E-4B74-BF23-44D547E0B15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7B292-34A2-4F0D-BF45-466017C0ABE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12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CCB4-EFE3-4D0A-ADA2-07F2BED52B9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93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3A7B7-E5A9-4194-A5B4-08CFB91B93C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8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34FD-F7E8-4735-9A54-CF07ABE6918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69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DD555-E00C-4E3A-A9A0-A55E5238BC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9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3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B9FA-7F59-4161-B90C-3B6D99FB5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46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55E7E-B9B2-4544-909F-FE0C41E3C52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28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C589-A368-4D91-A743-50A25E13D5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90B0F-4637-44DA-B73C-5373DDAD74A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1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59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07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3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9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1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AE90-7150-4A80-937D-910C39DF33C4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7E7D-BA9F-41CD-9758-3C736B06A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52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1B398-4F7D-49C6-83DD-8D8245231E4E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7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C’____ u__ v______.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31066" y="1918477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Tw Cen MT" panose="020B0602020104020603" pitchFamily="34" charset="0"/>
              </a:rPr>
              <a:t>C’___ u__ g_____ v____.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7533" y="1941844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Tw Cen MT" panose="020B0602020104020603" pitchFamily="34" charset="0"/>
              </a:rPr>
              <a:t>C’___ u__ p____ v____.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 u_ v_______.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 _ l_ m________.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 _ l_ c________.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Tw Cen MT" panose="020B0602020104020603" pitchFamily="34" charset="0"/>
              </a:rPr>
              <a:t>C’___ a_ b___ d_ l_ m__.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 e_ b________.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Tw Cen MT" panose="020B0602020104020603" pitchFamily="34" charset="0"/>
              </a:rPr>
              <a:t>C’___ e_ c_____-v___.</a:t>
            </a: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1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w Cen MT" panose="020B0602020104020603" pitchFamily="34" charset="0"/>
              </a:rPr>
              <a:t>Les devoirs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w Cen MT" panose="020B0602020104020603" pitchFamily="34" charset="0"/>
              </a:rPr>
              <a:t>Write and practise your own extended answer to the question ‘</a:t>
            </a:r>
            <a:r>
              <a:rPr lang="en-GB" altLang="en-US" b="1" dirty="0" err="1">
                <a:latin typeface="Tw Cen MT" panose="020B0602020104020603" pitchFamily="34" charset="0"/>
              </a:rPr>
              <a:t>Où</a:t>
            </a:r>
            <a:r>
              <a:rPr lang="en-GB" altLang="en-US" b="1" dirty="0">
                <a:latin typeface="Tw Cen MT" panose="020B0602020104020603" pitchFamily="34" charset="0"/>
              </a:rPr>
              <a:t> </a:t>
            </a:r>
            <a:r>
              <a:rPr lang="en-GB" altLang="en-US" b="1" dirty="0" err="1">
                <a:latin typeface="Tw Cen MT" panose="020B0602020104020603" pitchFamily="34" charset="0"/>
              </a:rPr>
              <a:t>habites-tu</a:t>
            </a:r>
            <a:r>
              <a:rPr lang="en-GB" altLang="en-US" b="1" dirty="0">
                <a:latin typeface="Tw Cen MT" panose="020B0602020104020603" pitchFamily="34" charset="0"/>
              </a:rPr>
              <a:t>?’</a:t>
            </a:r>
          </a:p>
          <a:p>
            <a:r>
              <a:rPr lang="en-GB" b="1" dirty="0">
                <a:latin typeface="Tw Cen MT" panose="020B0602020104020603" pitchFamily="34" charset="0"/>
              </a:rPr>
              <a:t>Learn it off by heart</a:t>
            </a:r>
            <a:endParaRPr lang="en-GB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4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r>
                        <a:rPr lang="en-GB" sz="3200" b="1" dirty="0"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9527" y="250031"/>
            <a:ext cx="78867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>
                <a:solidFill>
                  <a:prstClr val="black"/>
                </a:solidFill>
                <a:latin typeface="Tw Cen MT" panose="020B0602020104020603" pitchFamily="34" charset="0"/>
              </a:rPr>
              <a:t>Nous </a:t>
            </a:r>
            <a:r>
              <a:rPr lang="en-GB" altLang="en-US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allons</a:t>
            </a:r>
            <a:r>
              <a:rPr lang="en-GB" altLang="en-US" b="1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9527" y="1423930"/>
            <a:ext cx="879244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décrire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des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villes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en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France</a:t>
            </a:r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36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567" y="2215242"/>
            <a:ext cx="4225834" cy="44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99" y="107993"/>
            <a:ext cx="7027333" cy="657318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93580" y="107993"/>
            <a:ext cx="880947" cy="7729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533" y="237067"/>
            <a:ext cx="862753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l’Allemagne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Grande-Bretagne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montagne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Là</a:t>
            </a:r>
            <a:r>
              <a:rPr lang="en-GB" sz="1600" dirty="0"/>
              <a:t> </a:t>
            </a:r>
            <a:r>
              <a:rPr lang="en-GB" sz="1600" dirty="0" err="1"/>
              <a:t>où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l’Allemagne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Grande-Bretagne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montagne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Là</a:t>
            </a:r>
            <a:r>
              <a:rPr lang="en-GB" sz="1600" dirty="0"/>
              <a:t> </a:t>
            </a:r>
            <a:r>
              <a:rPr lang="en-GB" sz="1600" dirty="0" err="1"/>
              <a:t>où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Refrain:</a:t>
            </a:r>
            <a:br>
              <a:rPr lang="en-GB" sz="1600" dirty="0"/>
            </a:br>
            <a:r>
              <a:rPr lang="en-GB" sz="1600" dirty="0" err="1"/>
              <a:t>Où</a:t>
            </a:r>
            <a:r>
              <a:rPr lang="en-GB" sz="1600" dirty="0"/>
              <a:t>…. </a:t>
            </a:r>
            <a:r>
              <a:rPr lang="en-GB" sz="1600" dirty="0" err="1"/>
              <a:t>habites-tu</a:t>
            </a:r>
            <a:r>
              <a:rPr lang="en-GB" sz="1600" dirty="0"/>
              <a:t>?</a:t>
            </a:r>
            <a:br>
              <a:rPr lang="en-GB" sz="1600" dirty="0"/>
            </a:br>
            <a:r>
              <a:rPr lang="en-GB" sz="1600" dirty="0" err="1"/>
              <a:t>Où</a:t>
            </a:r>
            <a:r>
              <a:rPr lang="en-GB" sz="1600" dirty="0"/>
              <a:t>…. </a:t>
            </a:r>
            <a:r>
              <a:rPr lang="en-GB" sz="1600" dirty="0" err="1"/>
              <a:t>habites-tu</a:t>
            </a:r>
            <a:r>
              <a:rPr lang="en-GB" sz="1600" dirty="0"/>
              <a:t>?</a:t>
            </a:r>
          </a:p>
          <a:p>
            <a:r>
              <a:rPr lang="en-GB" sz="1600" dirty="0" err="1"/>
              <a:t>J’habite</a:t>
            </a:r>
            <a:r>
              <a:rPr lang="en-GB" sz="1600" dirty="0"/>
              <a:t> à Lille </a:t>
            </a:r>
            <a:r>
              <a:rPr lang="en-GB" sz="1600" dirty="0" err="1"/>
              <a:t>c’est</a:t>
            </a:r>
            <a:r>
              <a:rPr lang="en-GB" sz="1600" dirty="0"/>
              <a:t>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grande</a:t>
            </a:r>
            <a:r>
              <a:rPr lang="en-GB" sz="1600" dirty="0"/>
              <a:t> </a:t>
            </a:r>
            <a:r>
              <a:rPr lang="en-GB" sz="1600" dirty="0" err="1"/>
              <a:t>ville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Je </a:t>
            </a:r>
            <a:r>
              <a:rPr lang="en-GB" sz="1600" dirty="0" err="1"/>
              <a:t>n’habite</a:t>
            </a:r>
            <a:r>
              <a:rPr lang="en-GB" sz="1600" dirty="0"/>
              <a:t> pas </a:t>
            </a:r>
            <a:r>
              <a:rPr lang="en-GB" sz="1600" dirty="0" err="1"/>
              <a:t>en</a:t>
            </a:r>
            <a:r>
              <a:rPr lang="en-GB" sz="1600" dirty="0"/>
              <a:t> centre-</a:t>
            </a:r>
            <a:r>
              <a:rPr lang="en-GB" sz="1600" dirty="0" err="1"/>
              <a:t>ville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Moi</a:t>
            </a:r>
            <a:r>
              <a:rPr lang="en-GB" sz="1600" dirty="0"/>
              <a:t> </a:t>
            </a:r>
            <a:r>
              <a:rPr lang="en-GB" sz="1600" dirty="0" err="1"/>
              <a:t>j’habite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banlieue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C’est</a:t>
            </a:r>
            <a:r>
              <a:rPr lang="en-GB" sz="1600" dirty="0"/>
              <a:t> tout </a:t>
            </a:r>
            <a:r>
              <a:rPr lang="en-GB" sz="1600" dirty="0" err="1"/>
              <a:t>comme</a:t>
            </a:r>
            <a:r>
              <a:rPr lang="en-GB" sz="1600" dirty="0"/>
              <a:t> je </a:t>
            </a:r>
            <a:r>
              <a:rPr lang="en-GB" sz="1600" dirty="0" err="1"/>
              <a:t>veux</a:t>
            </a:r>
            <a:endParaRPr lang="en-GB" sz="1600" dirty="0"/>
          </a:p>
          <a:p>
            <a:r>
              <a:rPr lang="en-GB" sz="1600" dirty="0"/>
              <a:t>(X2)</a:t>
            </a:r>
            <a:br>
              <a:rPr lang="en-GB" sz="1600" dirty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l’Espagne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campagne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au </a:t>
            </a:r>
            <a:r>
              <a:rPr lang="en-GB" sz="1600" dirty="0" err="1"/>
              <a:t>bord</a:t>
            </a:r>
            <a:r>
              <a:rPr lang="en-GB" sz="1600" dirty="0"/>
              <a:t> de la </a:t>
            </a:r>
            <a:r>
              <a:rPr lang="en-GB" sz="1600" dirty="0" err="1"/>
              <a:t>mer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mais</a:t>
            </a:r>
            <a:r>
              <a:rPr lang="en-GB" sz="1600" dirty="0"/>
              <a:t> </a:t>
            </a:r>
            <a:r>
              <a:rPr lang="en-GB" sz="1600" dirty="0" err="1"/>
              <a:t>c’est</a:t>
            </a:r>
            <a:r>
              <a:rPr lang="en-GB" sz="1600" dirty="0"/>
              <a:t> super!</a:t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</a:t>
            </a:r>
            <a:r>
              <a:rPr lang="en-GB" sz="1600" dirty="0" err="1"/>
              <a:t>près</a:t>
            </a:r>
            <a:r>
              <a:rPr lang="en-GB" sz="1600" dirty="0"/>
              <a:t> de </a:t>
            </a:r>
            <a:r>
              <a:rPr lang="en-GB" sz="1600" dirty="0" err="1"/>
              <a:t>l’Espagne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à la </a:t>
            </a:r>
            <a:r>
              <a:rPr lang="en-GB" sz="1600" dirty="0" err="1"/>
              <a:t>campagne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Ce </a:t>
            </a:r>
            <a:r>
              <a:rPr lang="en-GB" sz="1600" dirty="0" err="1"/>
              <a:t>n’est</a:t>
            </a:r>
            <a:r>
              <a:rPr lang="en-GB" sz="1600" dirty="0"/>
              <a:t> pas au </a:t>
            </a:r>
            <a:r>
              <a:rPr lang="en-GB" sz="1600" dirty="0" err="1"/>
              <a:t>bord</a:t>
            </a:r>
            <a:r>
              <a:rPr lang="en-GB" sz="1600" dirty="0"/>
              <a:t> de la </a:t>
            </a:r>
            <a:r>
              <a:rPr lang="en-GB" sz="1600" dirty="0" err="1"/>
              <a:t>mer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err="1"/>
              <a:t>mais</a:t>
            </a:r>
            <a:r>
              <a:rPr lang="en-GB" sz="1600" dirty="0"/>
              <a:t> </a:t>
            </a:r>
            <a:r>
              <a:rPr lang="en-GB" sz="1600" dirty="0" err="1"/>
              <a:t>c’est</a:t>
            </a:r>
            <a:r>
              <a:rPr lang="en-GB" sz="1600" dirty="0"/>
              <a:t> super!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3" name="ou_habites_t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3280" y="2370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521" y="2911934"/>
            <a:ext cx="4971546" cy="325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1521" y="2911934"/>
            <a:ext cx="1885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Tw Cen MT" panose="020B0602020104020603" pitchFamily="34" charset="0"/>
              </a:rPr>
              <a:t>Lille</a:t>
            </a:r>
          </a:p>
        </p:txBody>
      </p:sp>
    </p:spTree>
    <p:extLst>
      <p:ext uri="{BB962C8B-B14F-4D97-AF65-F5344CB8AC3E}">
        <p14:creationId xmlns:p14="http://schemas.microsoft.com/office/powerpoint/2010/main" val="41492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42" y="518984"/>
            <a:ext cx="5554754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4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42" y="518984"/>
            <a:ext cx="5554754" cy="533811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18498" y="5742730"/>
            <a:ext cx="244189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latin typeface="Tw Cen MT" panose="020B0602020104020603" pitchFamily="34" charset="0"/>
              </a:rPr>
              <a:t>J’habite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b="1" dirty="0">
                <a:latin typeface="Tw Cen MT" panose="020B0602020104020603" pitchFamily="34" charset="0"/>
              </a:rPr>
              <a:t>à </a:t>
            </a:r>
            <a:r>
              <a:rPr lang="en-GB" altLang="en-US" sz="1600" dirty="0">
                <a:latin typeface="Tw Cen MT" panose="020B0602020104020603" pitchFamily="34" charset="0"/>
              </a:rPr>
              <a:t>Toulon. </a:t>
            </a:r>
            <a:r>
              <a:rPr lang="en-GB" altLang="en-US" sz="1600" dirty="0" err="1">
                <a:latin typeface="Tw Cen MT" panose="020B0602020104020603" pitchFamily="34" charset="0"/>
              </a:rPr>
              <a:t>C’est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dirty="0" err="1">
                <a:latin typeface="Tw Cen MT" panose="020B0602020104020603" pitchFamily="34" charset="0"/>
              </a:rPr>
              <a:t>une</a:t>
            </a:r>
            <a:r>
              <a:rPr lang="en-GB" altLang="en-US" sz="1600" dirty="0">
                <a:latin typeface="Tw Cen MT" panose="020B0602020104020603" pitchFamily="34" charset="0"/>
              </a:rPr>
              <a:t> petite </a:t>
            </a:r>
            <a:r>
              <a:rPr lang="en-GB" altLang="en-US" sz="1600" dirty="0" err="1">
                <a:latin typeface="Tw Cen MT" panose="020B0602020104020603" pitchFamily="34" charset="0"/>
              </a:rPr>
              <a:t>ville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b="1" u="sng" dirty="0">
                <a:solidFill>
                  <a:srgbClr val="7030A0"/>
                </a:solidFill>
                <a:latin typeface="Tw Cen MT" panose="020B0602020104020603" pitchFamily="34" charset="0"/>
              </a:rPr>
              <a:t>et</a:t>
            </a:r>
            <a:r>
              <a:rPr lang="en-GB" altLang="en-US" sz="1600" dirty="0">
                <a:latin typeface="Tw Cen MT" panose="020B0602020104020603" pitchFamily="34" charset="0"/>
              </a:rPr>
              <a:t> </a:t>
            </a:r>
            <a:r>
              <a:rPr lang="en-GB" altLang="en-US" sz="1600" dirty="0" err="1">
                <a:latin typeface="Tw Cen MT" panose="020B0602020104020603" pitchFamily="34" charset="0"/>
              </a:rPr>
              <a:t>c’est</a:t>
            </a:r>
            <a:r>
              <a:rPr lang="en-GB" altLang="en-US" sz="1600" dirty="0">
                <a:latin typeface="Tw Cen MT" panose="020B0602020104020603" pitchFamily="34" charset="0"/>
              </a:rPr>
              <a:t> au </a:t>
            </a:r>
            <a:r>
              <a:rPr lang="en-GB" altLang="en-US" sz="1600" dirty="0" err="1">
                <a:latin typeface="Tw Cen MT" panose="020B0602020104020603" pitchFamily="34" charset="0"/>
              </a:rPr>
              <a:t>bord</a:t>
            </a:r>
            <a:r>
              <a:rPr lang="en-GB" altLang="en-US" sz="1600" dirty="0">
                <a:latin typeface="Tw Cen MT" panose="020B0602020104020603" pitchFamily="34" charset="0"/>
              </a:rPr>
              <a:t> de la mer.</a:t>
            </a:r>
          </a:p>
        </p:txBody>
      </p:sp>
      <p:cxnSp>
        <p:nvCxnSpPr>
          <p:cNvPr id="5" name="Straight Arrow Connector 5"/>
          <p:cNvCxnSpPr>
            <a:cxnSpLocks noChangeShapeType="1"/>
          </p:cNvCxnSpPr>
          <p:nvPr/>
        </p:nvCxnSpPr>
        <p:spPr bwMode="auto">
          <a:xfrm flipH="1" flipV="1">
            <a:off x="6258481" y="4872162"/>
            <a:ext cx="1180909" cy="87056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469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GB" altLang="en-US" dirty="0">
                <a:latin typeface="Tw Cen MT" panose="020B0602020104020603" pitchFamily="34" charset="0"/>
              </a:rPr>
              <a:t>Les </a:t>
            </a:r>
            <a:r>
              <a:rPr lang="en-GB" altLang="en-US" dirty="0" err="1">
                <a:latin typeface="Tw Cen MT" panose="020B0602020104020603" pitchFamily="34" charset="0"/>
              </a:rPr>
              <a:t>informations</a:t>
            </a:r>
            <a:r>
              <a:rPr lang="en-GB" altLang="en-US" dirty="0">
                <a:latin typeface="Tw Cen MT" panose="020B0602020104020603" pitchFamily="34" charset="0"/>
              </a:rPr>
              <a:t> </a:t>
            </a:r>
            <a:r>
              <a:rPr lang="en-GB" altLang="en-US" dirty="0" err="1">
                <a:latin typeface="Tw Cen MT" panose="020B0602020104020603" pitchFamily="34" charset="0"/>
              </a:rPr>
              <a:t>en</a:t>
            </a:r>
            <a:r>
              <a:rPr lang="en-GB" altLang="en-US" dirty="0">
                <a:latin typeface="Tw Cen MT" panose="020B0602020104020603" pitchFamily="34" charset="0"/>
              </a:rPr>
              <a:t> </a:t>
            </a:r>
            <a:r>
              <a:rPr lang="en-GB" altLang="en-US" dirty="0" err="1">
                <a:latin typeface="Tw Cen MT" panose="020B0602020104020603" pitchFamily="34" charset="0"/>
              </a:rPr>
              <a:t>anglais</a:t>
            </a:r>
            <a:endParaRPr lang="en-GB" altLang="en-US" dirty="0">
              <a:latin typeface="Tw Cen MT" panose="020B0602020104020603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818" y="1588607"/>
            <a:ext cx="7772400" cy="4114800"/>
          </a:xfrm>
        </p:spPr>
        <p:txBody>
          <a:bodyPr/>
          <a:lstStyle/>
          <a:p>
            <a:r>
              <a:rPr lang="en-GB" altLang="en-US" sz="2800" dirty="0">
                <a:latin typeface="Tw Cen MT" panose="020B0602020104020603" pitchFamily="34" charset="0"/>
              </a:rPr>
              <a:t>Strasbourg is a city near Germany.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Marseilles is a city on the coast, in the south of France.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Nantes is a big city in the west of France, near the coast.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Paris is a big city in the north of France and it’s the capital.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Orleans is a town near Paris, in the centre of France</a:t>
            </a:r>
          </a:p>
          <a:p>
            <a:r>
              <a:rPr lang="en-GB" altLang="en-US" sz="2800" dirty="0">
                <a:latin typeface="Tw Cen MT" panose="020B0602020104020603" pitchFamily="34" charset="0"/>
              </a:rPr>
              <a:t>Lyon is a city near the mountains</a:t>
            </a: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  <a:p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31925" y="5080452"/>
            <a:ext cx="1828586" cy="161582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 err="1">
                <a:latin typeface="Tw Cen MT" panose="020B0602020104020603" pitchFamily="34" charset="0"/>
              </a:rPr>
              <a:t>près</a:t>
            </a:r>
            <a:r>
              <a:rPr lang="en-GB" altLang="en-US" sz="1800" dirty="0">
                <a:latin typeface="Tw Cen MT" panose="020B0602020104020603" pitchFamily="34" charset="0"/>
              </a:rPr>
              <a:t> de – near 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Tw Cen MT" panose="020B0602020104020603" pitchFamily="34" charset="0"/>
              </a:rPr>
              <a:t>Add: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>
                <a:latin typeface="Tw Cen MT" panose="020B0602020104020603" pitchFamily="34" charset="0"/>
              </a:rPr>
              <a:t>et = and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 err="1">
                <a:latin typeface="Tw Cen MT" panose="020B0602020104020603" pitchFamily="34" charset="0"/>
              </a:rPr>
              <a:t>mais</a:t>
            </a:r>
            <a:r>
              <a:rPr lang="en-GB" altLang="en-US" sz="1800" dirty="0">
                <a:latin typeface="Tw Cen MT" panose="020B0602020104020603" pitchFamily="34" charset="0"/>
              </a:rPr>
              <a:t> = but</a:t>
            </a:r>
            <a:br>
              <a:rPr lang="en-GB" altLang="en-US" sz="1800" dirty="0">
                <a:latin typeface="Tw Cen MT" panose="020B0602020104020603" pitchFamily="34" charset="0"/>
              </a:rPr>
            </a:br>
            <a:r>
              <a:rPr lang="en-GB" altLang="en-US" sz="1800" dirty="0" err="1">
                <a:latin typeface="Tw Cen MT" panose="020B0602020104020603" pitchFamily="34" charset="0"/>
              </a:rPr>
              <a:t>aussi</a:t>
            </a:r>
            <a:r>
              <a:rPr lang="en-GB" altLang="en-US" sz="1800" dirty="0">
                <a:latin typeface="Tw Cen MT" panose="020B0602020104020603" pitchFamily="34" charset="0"/>
              </a:rPr>
              <a:t> = also</a:t>
            </a:r>
            <a:endParaRPr lang="en-US" altLang="en-US" sz="18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505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42346" y="2029996"/>
            <a:ext cx="1439304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>
                <a:latin typeface="Tw Cen MT" panose="020B0602020104020603" pitchFamily="34" charset="0"/>
              </a:rPr>
              <a:t>Add: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>
                <a:latin typeface="Tw Cen MT" panose="020B0602020104020603" pitchFamily="34" charset="0"/>
              </a:rPr>
              <a:t>et = and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 err="1">
                <a:latin typeface="Tw Cen MT" panose="020B0602020104020603" pitchFamily="34" charset="0"/>
              </a:rPr>
              <a:t>mais</a:t>
            </a:r>
            <a:r>
              <a:rPr lang="en-GB" altLang="en-US" sz="2000" dirty="0">
                <a:latin typeface="Tw Cen MT" panose="020B0602020104020603" pitchFamily="34" charset="0"/>
              </a:rPr>
              <a:t> = but</a:t>
            </a:r>
            <a:br>
              <a:rPr lang="en-GB" altLang="en-US" sz="2000" dirty="0">
                <a:latin typeface="Tw Cen MT" panose="020B0602020104020603" pitchFamily="34" charset="0"/>
              </a:rPr>
            </a:br>
            <a:r>
              <a:rPr lang="en-GB" altLang="en-US" sz="2000" dirty="0" err="1">
                <a:latin typeface="Tw Cen MT" panose="020B0602020104020603" pitchFamily="34" charset="0"/>
              </a:rPr>
              <a:t>aussi</a:t>
            </a:r>
            <a:r>
              <a:rPr lang="en-GB" altLang="en-US" sz="2000" dirty="0">
                <a:latin typeface="Tw Cen MT" panose="020B0602020104020603" pitchFamily="34" charset="0"/>
              </a:rPr>
              <a:t> = also</a:t>
            </a:r>
            <a:endParaRPr lang="en-US" altLang="en-US" sz="2000" dirty="0">
              <a:latin typeface="Tw Cen MT" panose="020B0602020104020603" pitchFamily="34" charset="0"/>
            </a:endParaRPr>
          </a:p>
        </p:txBody>
      </p:sp>
      <p:sp>
        <p:nvSpPr>
          <p:cNvPr id="2" name="Rectangle 1">
            <a:hlinkClick r:id="" action="ppaction://noaction">
              <a:snd r:embed="rId3" name="16.9.1.wav"/>
            </a:hlinkClick>
          </p:cNvPr>
          <p:cNvSpPr/>
          <p:nvPr/>
        </p:nvSpPr>
        <p:spPr>
          <a:xfrm>
            <a:off x="318403" y="453760"/>
            <a:ext cx="4400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err="1">
                <a:latin typeface="Tw Cen MT" panose="020B0602020104020603" pitchFamily="34" charset="0"/>
              </a:rPr>
              <a:t>J’habite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Tw Cen MT" panose="020B0602020104020603" pitchFamily="34" charset="0"/>
              </a:rPr>
              <a:t>à </a:t>
            </a:r>
            <a:r>
              <a:rPr lang="en-US" altLang="en-US" sz="2800" i="1" dirty="0">
                <a:latin typeface="Tw Cen MT" panose="020B0602020104020603" pitchFamily="34" charset="0"/>
              </a:rPr>
              <a:t>…………………</a:t>
            </a:r>
            <a:r>
              <a:rPr lang="en-US" altLang="en-US" sz="2800" dirty="0">
                <a:latin typeface="Tw Cen MT" panose="020B0602020104020603" pitchFamily="34" charset="0"/>
              </a:rPr>
              <a:t>. 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299590" y="410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2800" dirty="0">
                <a:latin typeface="Tw Cen MT" panose="020B0602020104020603" pitchFamily="34" charset="0"/>
              </a:rPr>
              <a:t>Extension:</a:t>
            </a:r>
            <a:br>
              <a:rPr lang="en-GB" altLang="en-US" sz="2800" dirty="0">
                <a:latin typeface="Tw Cen MT" panose="020B0602020104020603" pitchFamily="34" charset="0"/>
              </a:rPr>
            </a:br>
            <a:endParaRPr lang="en-GB" sz="2800" dirty="0"/>
          </a:p>
        </p:txBody>
      </p:sp>
      <p:sp>
        <p:nvSpPr>
          <p:cNvPr id="6" name="Rectangle 5">
            <a:hlinkClick r:id="" action="ppaction://noaction">
              <a:snd r:embed="rId4" name="16.9.2.wav"/>
            </a:hlinkClick>
          </p:cNvPr>
          <p:cNvSpPr/>
          <p:nvPr/>
        </p:nvSpPr>
        <p:spPr>
          <a:xfrm>
            <a:off x="4668798" y="453760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w Cen MT" panose="020B0602020104020603" pitchFamily="34" charset="0"/>
              </a:rPr>
              <a:t>C’est</a:t>
            </a:r>
            <a:r>
              <a:rPr lang="en-US" altLang="en-US" sz="2800" dirty="0">
                <a:latin typeface="Tw Cen MT" panose="020B0602020104020603" pitchFamily="34" charset="0"/>
              </a:rPr>
              <a:t> super </a:t>
            </a:r>
            <a:r>
              <a:rPr lang="en-US" altLang="en-US" sz="2800" dirty="0">
                <a:latin typeface="Tw Cen MT" panose="020B0602020104020603" pitchFamily="34" charset="0"/>
                <a:sym typeface="Wingdings" panose="05000000000000000000" pitchFamily="2" charset="2"/>
              </a:rPr>
              <a:t></a:t>
            </a:r>
            <a:endParaRPr lang="en-GB" sz="2800" dirty="0"/>
          </a:p>
        </p:txBody>
      </p:sp>
      <p:sp>
        <p:nvSpPr>
          <p:cNvPr id="7" name="Rectangle 6">
            <a:hlinkClick r:id="" action="ppaction://noaction">
              <a:snd r:embed="rId5" name="16.9.3.wav"/>
            </a:hlinkClick>
          </p:cNvPr>
          <p:cNvSpPr/>
          <p:nvPr/>
        </p:nvSpPr>
        <p:spPr>
          <a:xfrm>
            <a:off x="6994991" y="453760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 err="1">
                <a:latin typeface="Tw Cen MT" panose="020B0602020104020603" pitchFamily="34" charset="0"/>
              </a:rPr>
              <a:t>C’est</a:t>
            </a:r>
            <a:r>
              <a:rPr lang="en-US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 err="1">
                <a:latin typeface="Tw Cen MT" panose="020B0602020104020603" pitchFamily="34" charset="0"/>
              </a:rPr>
              <a:t>nul</a:t>
            </a:r>
            <a:r>
              <a:rPr lang="en-US" altLang="en-US" sz="28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Tw Cen MT" panose="020B0602020104020603" pitchFamily="34" charset="0"/>
                <a:sym typeface="Wingdings" panose="05000000000000000000" pitchFamily="2" charset="2"/>
              </a:rPr>
              <a:t></a:t>
            </a:r>
            <a:endParaRPr lang="en-US" altLang="en-US" sz="2800" dirty="0"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590" y="986501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latin typeface="Tw Cen MT" panose="020B0602020104020603" pitchFamily="34" charset="0"/>
              </a:rPr>
              <a:t>…….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9" name="Rectangle 8">
            <a:hlinkClick r:id="" action="ppaction://noaction">
              <a:snd r:embed="rId6" name="foret.wav"/>
            </a:hlinkClick>
          </p:cNvPr>
          <p:cNvSpPr/>
          <p:nvPr/>
        </p:nvSpPr>
        <p:spPr>
          <a:xfrm>
            <a:off x="2180773" y="1008121"/>
            <a:ext cx="2104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dans</a:t>
            </a:r>
            <a:r>
              <a:rPr lang="en-GB" altLang="en-US" sz="2800" dirty="0">
                <a:latin typeface="Tw Cen MT" panose="020B0602020104020603" pitchFamily="34" charset="0"/>
              </a:rPr>
              <a:t> la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forêt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0" name="Rectangle 9">
            <a:hlinkClick r:id="" action="ppaction://noaction">
              <a:snd r:embed="rId7" name="15.6.4.wav"/>
            </a:hlinkClick>
          </p:cNvPr>
          <p:cNvSpPr/>
          <p:nvPr/>
        </p:nvSpPr>
        <p:spPr>
          <a:xfrm>
            <a:off x="2197706" y="1670372"/>
            <a:ext cx="234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à la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montagne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8" name="fleuve.wav"/>
            </a:hlinkClick>
          </p:cNvPr>
          <p:cNvSpPr/>
          <p:nvPr/>
        </p:nvSpPr>
        <p:spPr>
          <a:xfrm>
            <a:off x="2197706" y="2332623"/>
            <a:ext cx="1978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sur le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fleuve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2" name="Rectangle 11">
            <a:hlinkClick r:id="" action="ppaction://noaction">
              <a:snd r:embed="rId9" name="alpes.wav"/>
            </a:hlinkClick>
          </p:cNvPr>
          <p:cNvSpPr/>
          <p:nvPr/>
        </p:nvSpPr>
        <p:spPr>
          <a:xfrm>
            <a:off x="2197706" y="3004582"/>
            <a:ext cx="228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dans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alpes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>
            <a:hlinkClick r:id="" action="ppaction://noaction">
              <a:snd r:embed="rId10" name="15.6.7.wav"/>
            </a:hlinkClick>
          </p:cNvPr>
          <p:cNvSpPr/>
          <p:nvPr/>
        </p:nvSpPr>
        <p:spPr>
          <a:xfrm>
            <a:off x="2225374" y="3666833"/>
            <a:ext cx="1923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en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banlieue</a:t>
            </a:r>
            <a:r>
              <a:rPr lang="en-GB" altLang="en-US" sz="2800" dirty="0" smtClean="0">
                <a:latin typeface="Tw Cen MT" panose="020B0602020104020603" pitchFamily="34" charset="0"/>
              </a:rPr>
              <a:t>.</a:t>
            </a:r>
            <a:endParaRPr lang="en-GB" altLang="en-US" sz="2800" dirty="0">
              <a:latin typeface="Tw Cen MT" panose="020B0602020104020603" pitchFamily="34" charset="0"/>
            </a:endParaRPr>
          </a:p>
        </p:txBody>
      </p:sp>
      <p:sp>
        <p:nvSpPr>
          <p:cNvPr id="14" name="Rectangle 13">
            <a:hlinkClick r:id="" action="ppaction://noaction">
              <a:snd r:embed="rId11" name="pres_de.wav"/>
            </a:hlinkClick>
          </p:cNvPr>
          <p:cNvSpPr/>
          <p:nvPr/>
        </p:nvSpPr>
        <p:spPr>
          <a:xfrm>
            <a:off x="332629" y="4310957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</a:rPr>
              <a:t>près</a:t>
            </a:r>
            <a:r>
              <a:rPr lang="en-GB" altLang="en-US" sz="2800" dirty="0">
                <a:latin typeface="Tw Cen MT" panose="020B0602020104020603" pitchFamily="34" charset="0"/>
              </a:rPr>
              <a:t> de </a:t>
            </a:r>
            <a:r>
              <a:rPr lang="en-GB" altLang="en-US" sz="2800" i="1" dirty="0">
                <a:latin typeface="Tw Cen MT" panose="020B0602020104020603" pitchFamily="34" charset="0"/>
              </a:rPr>
              <a:t>…………</a:t>
            </a:r>
            <a:endParaRPr lang="en-GB" altLang="en-US" sz="2800" i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hlinkClick r:id="" action="ppaction://noaction">
              <a:snd r:embed="rId12" name="j'aime-habiter.wav"/>
            </a:hlinkClick>
          </p:cNvPr>
          <p:cNvSpPr/>
          <p:nvPr/>
        </p:nvSpPr>
        <p:spPr>
          <a:xfrm>
            <a:off x="355639" y="5002727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err="1" smtClean="0">
                <a:latin typeface="Tw Cen MT" panose="020B0602020104020603" pitchFamily="34" charset="0"/>
              </a:rPr>
              <a:t>J’aime</a:t>
            </a:r>
            <a:r>
              <a:rPr lang="en-GB" altLang="en-US" sz="2800" dirty="0" smtClean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habiter</a:t>
            </a:r>
            <a:r>
              <a:rPr lang="en-GB" altLang="en-US" sz="2800" dirty="0" smtClean="0">
                <a:latin typeface="Tw Cen MT" panose="020B0602020104020603" pitchFamily="34" charset="0"/>
              </a:rPr>
              <a:t> à… </a:t>
            </a:r>
            <a:endParaRPr lang="en-GB" sz="2800" dirty="0"/>
          </a:p>
        </p:txBody>
      </p:sp>
      <p:sp>
        <p:nvSpPr>
          <p:cNvPr id="16" name="Rectangle 15">
            <a:hlinkClick r:id="" action="ppaction://noaction">
              <a:snd r:embed="rId13" name="n'aime-pas-habiter.wav"/>
            </a:hlinkClick>
          </p:cNvPr>
          <p:cNvSpPr/>
          <p:nvPr/>
        </p:nvSpPr>
        <p:spPr>
          <a:xfrm>
            <a:off x="318403" y="6171629"/>
            <a:ext cx="4029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 smtClean="0">
                <a:latin typeface="Tw Cen MT" panose="020B0602020104020603" pitchFamily="34" charset="0"/>
              </a:rPr>
              <a:t>Je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n’aime</a:t>
            </a:r>
            <a:r>
              <a:rPr lang="en-GB" altLang="en-US" sz="2800" dirty="0" smtClean="0">
                <a:latin typeface="Tw Cen MT" panose="020B0602020104020603" pitchFamily="34" charset="0"/>
              </a:rPr>
              <a:t> pas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habiter</a:t>
            </a:r>
            <a:r>
              <a:rPr lang="en-GB" altLang="en-US" sz="2800" dirty="0" smtClean="0">
                <a:latin typeface="Tw Cen MT" panose="020B0602020104020603" pitchFamily="34" charset="0"/>
              </a:rPr>
              <a:t> à… </a:t>
            </a:r>
            <a:endParaRPr lang="en-GB" sz="2800" dirty="0"/>
          </a:p>
        </p:txBody>
      </p:sp>
      <p:sp>
        <p:nvSpPr>
          <p:cNvPr id="17" name="Rectangle 16">
            <a:hlinkClick r:id="" action="ppaction://noaction">
              <a:snd r:embed="rId14" name="parce-que.wav"/>
            </a:hlinkClick>
          </p:cNvPr>
          <p:cNvSpPr/>
          <p:nvPr/>
        </p:nvSpPr>
        <p:spPr>
          <a:xfrm>
            <a:off x="3513045" y="5511582"/>
            <a:ext cx="2717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800" i="1" dirty="0" err="1">
                <a:latin typeface="Tw Cen MT" panose="020B0602020104020603" pitchFamily="34" charset="0"/>
              </a:rPr>
              <a:t>parce</a:t>
            </a:r>
            <a:r>
              <a:rPr lang="en-GB" altLang="en-US" sz="2800" i="1" dirty="0">
                <a:latin typeface="Tw Cen MT" panose="020B0602020104020603" pitchFamily="34" charset="0"/>
              </a:rPr>
              <a:t> que </a:t>
            </a:r>
            <a:r>
              <a:rPr lang="en-GB" altLang="en-US" sz="2800" i="1" dirty="0" err="1">
                <a:latin typeface="Tw Cen MT" panose="020B0602020104020603" pitchFamily="34" charset="0"/>
              </a:rPr>
              <a:t>c’est</a:t>
            </a:r>
            <a:r>
              <a:rPr lang="en-GB" altLang="en-US" sz="2800" i="1" dirty="0">
                <a:latin typeface="Tw Cen MT" panose="020B0602020104020603" pitchFamily="34" charset="0"/>
              </a:rPr>
              <a:t>… </a:t>
            </a:r>
            <a:endParaRPr lang="en-GB" altLang="en-US" sz="2800" i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hlinkClick r:id="" action="ppaction://noaction">
              <a:snd r:embed="rId15" name="interessant.wav"/>
            </a:hlinkClick>
          </p:cNvPr>
          <p:cNvSpPr/>
          <p:nvPr/>
        </p:nvSpPr>
        <p:spPr>
          <a:xfrm>
            <a:off x="5872012" y="4834177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err="1">
                <a:latin typeface="Tw Cen MT" panose="020B0602020104020603" pitchFamily="34" charset="0"/>
              </a:rPr>
              <a:t>intéressant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endParaRPr lang="en-GB" sz="2400" dirty="0"/>
          </a:p>
        </p:txBody>
      </p:sp>
      <p:sp>
        <p:nvSpPr>
          <p:cNvPr id="19" name="Rectangle 18">
            <a:hlinkClick r:id="" action="ppaction://noaction">
              <a:snd r:embed="rId16" name="vivant.wav"/>
            </a:hlinkClick>
          </p:cNvPr>
          <p:cNvSpPr/>
          <p:nvPr/>
        </p:nvSpPr>
        <p:spPr>
          <a:xfrm>
            <a:off x="7748939" y="4854358"/>
            <a:ext cx="1247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smtClean="0">
                <a:latin typeface="Tw Cen MT" panose="020B0602020104020603" pitchFamily="34" charset="0"/>
              </a:rPr>
              <a:t>vivant</a:t>
            </a:r>
            <a:endParaRPr lang="en-GB" sz="2400" dirty="0"/>
          </a:p>
        </p:txBody>
      </p:sp>
      <p:sp>
        <p:nvSpPr>
          <p:cNvPr id="20" name="Rectangle 19">
            <a:hlinkClick r:id="" action="ppaction://noaction">
              <a:snd r:embed="rId17" name="calme.wav"/>
            </a:hlinkClick>
          </p:cNvPr>
          <p:cNvSpPr/>
          <p:nvPr/>
        </p:nvSpPr>
        <p:spPr>
          <a:xfrm>
            <a:off x="5896653" y="528215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calme</a:t>
            </a:r>
            <a:endParaRPr lang="en-GB" sz="2400" dirty="0"/>
          </a:p>
        </p:txBody>
      </p:sp>
      <p:sp>
        <p:nvSpPr>
          <p:cNvPr id="21" name="Rectangle 20">
            <a:hlinkClick r:id="" action="ppaction://noaction">
              <a:snd r:embed="rId18" name="beau.wav"/>
            </a:hlinkClick>
          </p:cNvPr>
          <p:cNvSpPr/>
          <p:nvPr/>
        </p:nvSpPr>
        <p:spPr>
          <a:xfrm>
            <a:off x="7782840" y="5304541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 </a:t>
            </a:r>
            <a:r>
              <a:rPr lang="en-GB" altLang="en-US" sz="2400" dirty="0" smtClean="0">
                <a:latin typeface="Tw Cen MT" panose="020B0602020104020603" pitchFamily="34" charset="0"/>
              </a:rPr>
              <a:t>beau</a:t>
            </a:r>
            <a:endParaRPr lang="en-GB" sz="2400" dirty="0"/>
          </a:p>
        </p:txBody>
      </p:sp>
      <p:sp>
        <p:nvSpPr>
          <p:cNvPr id="22" name="Rectangle 21">
            <a:hlinkClick r:id="" action="ppaction://noaction">
              <a:snd r:embed="rId19" name="bruyant.wav"/>
            </a:hlinkClick>
          </p:cNvPr>
          <p:cNvSpPr/>
          <p:nvPr/>
        </p:nvSpPr>
        <p:spPr>
          <a:xfrm>
            <a:off x="5896653" y="6283984"/>
            <a:ext cx="155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 </a:t>
            </a:r>
            <a:r>
              <a:rPr lang="en-GB" altLang="en-US" sz="2400" dirty="0" err="1">
                <a:latin typeface="Tw Cen MT" panose="020B0602020104020603" pitchFamily="34" charset="0"/>
              </a:rPr>
              <a:t>bruyant</a:t>
            </a:r>
            <a:r>
              <a:rPr lang="en-GB" altLang="en-US" sz="2400" dirty="0">
                <a:latin typeface="Tw Cen MT" panose="020B0602020104020603" pitchFamily="34" charset="0"/>
              </a:rPr>
              <a:t> </a:t>
            </a:r>
            <a:endParaRPr lang="en-GB" sz="2400" dirty="0"/>
          </a:p>
        </p:txBody>
      </p:sp>
      <p:sp>
        <p:nvSpPr>
          <p:cNvPr id="23" name="Rectangle 22">
            <a:hlinkClick r:id="" action="ppaction://noaction">
              <a:snd r:embed="rId20" name="ennuyeux.wav"/>
            </a:hlinkClick>
          </p:cNvPr>
          <p:cNvSpPr/>
          <p:nvPr/>
        </p:nvSpPr>
        <p:spPr>
          <a:xfrm>
            <a:off x="7481780" y="6304165"/>
            <a:ext cx="1677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latin typeface="Tw Cen MT" panose="020B0602020104020603" pitchFamily="34" charset="0"/>
                <a:sym typeface="Wingdings" panose="05000000000000000000" pitchFamily="2" charset="2"/>
              </a:rPr>
              <a:t> </a:t>
            </a:r>
            <a:r>
              <a:rPr lang="en-GB" altLang="en-US" sz="2400" dirty="0" err="1" smtClean="0">
                <a:latin typeface="Tw Cen MT" panose="020B0602020104020603" pitchFamily="34" charset="0"/>
              </a:rPr>
              <a:t>ennuyeux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601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</TotalTime>
  <Words>404</Words>
  <Application>Microsoft Office PowerPoint</Application>
  <PresentationFormat>On-screen Show (4:3)</PresentationFormat>
  <Paragraphs>80</Paragraphs>
  <Slides>10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Tw Cen MT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informations en anglais</vt:lpstr>
      <vt:lpstr>PowerPoint Presentation</vt:lpstr>
      <vt:lpstr>Les devoirs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16</cp:revision>
  <dcterms:created xsi:type="dcterms:W3CDTF">2018-09-07T11:54:31Z</dcterms:created>
  <dcterms:modified xsi:type="dcterms:W3CDTF">2018-12-29T08:12:02Z</dcterms:modified>
</cp:coreProperties>
</file>