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3" r:id="rId10"/>
    <p:sldId id="266" r:id="rId11"/>
    <p:sldId id="267" r:id="rId12"/>
    <p:sldId id="268" r:id="rId13"/>
    <p:sldId id="269" r:id="rId14"/>
    <p:sldId id="271" r:id="rId15"/>
    <p:sldId id="270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6053" autoAdjust="0"/>
  </p:normalViewPr>
  <p:slideViewPr>
    <p:cSldViewPr snapToGrid="0">
      <p:cViewPr varScale="1">
        <p:scale>
          <a:sx n="73" d="100"/>
          <a:sy n="73" d="100"/>
        </p:scale>
        <p:origin x="96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7CC7DE-2741-4ACE-BF9D-2B5C72885D49}" type="datetimeFigureOut">
              <a:rPr lang="en-GB" smtClean="0"/>
              <a:t>29/12/2018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972857-64A0-43F0-81AF-0A9C54B09F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9953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Images</a:t>
            </a:r>
            <a:r>
              <a:rPr lang="en-GB" baseline="0" dirty="0" smtClean="0"/>
              <a:t>:  commons.wikipedia.org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72857-64A0-43F0-81AF-0A9C54B09F0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2468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Images courtesy of: www.openclipart.org </a:t>
            </a:r>
            <a:br>
              <a:rPr lang="en-GB" dirty="0" smtClean="0"/>
            </a:br>
            <a:r>
              <a:rPr lang="en-GB" dirty="0" smtClean="0"/>
              <a:t>Final practice slide</a:t>
            </a:r>
            <a:r>
              <a:rPr lang="en-GB" baseline="0" dirty="0" smtClean="0"/>
              <a:t> – cue = first letter of each </a:t>
            </a:r>
            <a:r>
              <a:rPr lang="en-GB" baseline="0" dirty="0" smtClean="0"/>
              <a:t>word</a:t>
            </a:r>
          </a:p>
          <a:p>
            <a:endParaRPr lang="en-GB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Audio activated when text box is clicked.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72857-64A0-43F0-81AF-0A9C54B09F0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4610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Images</a:t>
            </a:r>
            <a:r>
              <a:rPr lang="en-GB" baseline="0" dirty="0" smtClean="0"/>
              <a:t>:  commons.wikipedia.org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72857-64A0-43F0-81AF-0A9C54B09F0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457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Creative commons image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72857-64A0-43F0-81AF-0A9C54B09F0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846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Image courtesy of: www.openclipart.org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72857-64A0-43F0-81AF-0A9C54B09F0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2834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Images courtesy of: www.openclipart.org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72857-64A0-43F0-81AF-0A9C54B09F0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9299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Images</a:t>
            </a:r>
            <a:r>
              <a:rPr lang="en-GB" baseline="0" dirty="0" smtClean="0"/>
              <a:t>:  commons.wikipedia.org</a:t>
            </a:r>
          </a:p>
          <a:p>
            <a:r>
              <a:rPr lang="en-GB" baseline="0" dirty="0" smtClean="0"/>
              <a:t>All in France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72857-64A0-43F0-81AF-0A9C54B09F0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0701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Images courtesy of: www.openclipart.org </a:t>
            </a:r>
          </a:p>
          <a:p>
            <a:endParaRPr lang="en-GB" dirty="0" smtClean="0"/>
          </a:p>
          <a:p>
            <a:r>
              <a:rPr lang="en-GB" dirty="0" smtClean="0"/>
              <a:t>Give alternatives:</a:t>
            </a:r>
            <a:br>
              <a:rPr lang="en-GB" dirty="0" smtClean="0"/>
            </a:br>
            <a:r>
              <a:rPr lang="en-GB" dirty="0" smtClean="0"/>
              <a:t>E.g. </a:t>
            </a:r>
            <a:r>
              <a:rPr lang="en-GB" dirty="0" err="1" smtClean="0"/>
              <a:t>Numéro</a:t>
            </a:r>
            <a:r>
              <a:rPr lang="en-GB" dirty="0" smtClean="0"/>
              <a:t> un,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c’est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une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ville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c’est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centre-</a:t>
            </a:r>
            <a:r>
              <a:rPr lang="en-GB" baseline="0" dirty="0" err="1" smtClean="0"/>
              <a:t>ville</a:t>
            </a:r>
            <a:r>
              <a:rPr lang="en-GB" baseline="0" dirty="0" smtClean="0"/>
              <a:t>?</a:t>
            </a:r>
          </a:p>
          <a:p>
            <a:endParaRPr lang="en-GB" baseline="0" dirty="0" smtClean="0"/>
          </a:p>
          <a:p>
            <a:r>
              <a:rPr lang="en-GB" baseline="0" dirty="0" smtClean="0"/>
              <a:t>Audio activated when pictures are clicked.</a:t>
            </a:r>
            <a:endParaRPr lang="en-GB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72857-64A0-43F0-81AF-0A9C54B09F0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807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Images courtesy of: www.openclipart.org 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Supported elicitation</a:t>
            </a:r>
            <a:r>
              <a:rPr lang="en-GB" baseline="0" dirty="0" smtClean="0"/>
              <a:t> (phrases with vowels missing</a:t>
            </a:r>
            <a:r>
              <a:rPr lang="en-GB" baseline="0" dirty="0" smtClean="0"/>
              <a:t>).</a:t>
            </a:r>
          </a:p>
          <a:p>
            <a:r>
              <a:rPr lang="en-GB" baseline="0" dirty="0" smtClean="0"/>
              <a:t>Audio activated when text box is clicked.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72857-64A0-43F0-81AF-0A9C54B09F0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16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Images courtesy of: www.openclipart.org 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NB: There is no audio on this slide.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Play the</a:t>
            </a:r>
            <a:r>
              <a:rPr lang="en-GB" baseline="0" dirty="0" smtClean="0"/>
              <a:t> ‘silence’ game.</a:t>
            </a:r>
          </a:p>
          <a:p>
            <a:r>
              <a:rPr lang="en-GB" baseline="0" dirty="0" smtClean="0"/>
              <a:t>Teacher points at one image and says a phrase in French.</a:t>
            </a:r>
          </a:p>
          <a:p>
            <a:r>
              <a:rPr lang="en-GB" baseline="0" dirty="0" smtClean="0"/>
              <a:t>If it is the correct phrase for the picture, pupils repeat the phrase.</a:t>
            </a:r>
            <a:br>
              <a:rPr lang="en-GB" baseline="0" dirty="0" smtClean="0"/>
            </a:br>
            <a:r>
              <a:rPr lang="en-GB" baseline="0" dirty="0" smtClean="0"/>
              <a:t>If it is the wrong phrase, pupils have to remain absolutely silent.</a:t>
            </a:r>
            <a:br>
              <a:rPr lang="en-GB" baseline="0" dirty="0" smtClean="0"/>
            </a:br>
            <a:r>
              <a:rPr lang="en-GB" baseline="0" dirty="0" smtClean="0"/>
              <a:t/>
            </a:r>
            <a:br>
              <a:rPr lang="en-GB" baseline="0" dirty="0" smtClean="0"/>
            </a:br>
            <a:r>
              <a:rPr lang="en-GB" baseline="0" dirty="0" smtClean="0"/>
              <a:t>If they do manage that, they get a point.</a:t>
            </a:r>
            <a:br>
              <a:rPr lang="en-GB" baseline="0" dirty="0" smtClean="0"/>
            </a:br>
            <a:r>
              <a:rPr lang="en-GB" baseline="0" dirty="0" smtClean="0"/>
              <a:t>If they speak when it’s not a correct match, the teacher gets a point.</a:t>
            </a:r>
            <a:br>
              <a:rPr lang="en-GB" baseline="0" dirty="0" smtClean="0"/>
            </a:br>
            <a:r>
              <a:rPr lang="en-GB" baseline="0" dirty="0" smtClean="0"/>
              <a:t>Play to 5 points.</a:t>
            </a:r>
          </a:p>
          <a:p>
            <a:r>
              <a:rPr lang="en-GB" baseline="0" dirty="0" smtClean="0"/>
              <a:t/>
            </a:r>
            <a:br>
              <a:rPr lang="en-GB" baseline="0" dirty="0" smtClean="0"/>
            </a:br>
            <a:endParaRPr lang="en-GB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72857-64A0-43F0-81AF-0A9C54B09F0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142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40F20-A170-48EE-A1C6-B5BE03838145}" type="datetimeFigureOut">
              <a:rPr lang="en-GB" smtClean="0"/>
              <a:t>29/12/2018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624C7-1C8E-4C13-9AE5-E3D183FB2C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322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40F20-A170-48EE-A1C6-B5BE03838145}" type="datetimeFigureOut">
              <a:rPr lang="en-GB" smtClean="0"/>
              <a:t>29/12/2018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624C7-1C8E-4C13-9AE5-E3D183FB2C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100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40F20-A170-48EE-A1C6-B5BE03838145}" type="datetimeFigureOut">
              <a:rPr lang="en-GB" smtClean="0"/>
              <a:t>29/12/2018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624C7-1C8E-4C13-9AE5-E3D183FB2C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062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40F20-A170-48EE-A1C6-B5BE03838145}" type="datetimeFigureOut">
              <a:rPr lang="en-GB" smtClean="0"/>
              <a:t>29/12/2018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624C7-1C8E-4C13-9AE5-E3D183FB2C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2957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40F20-A170-48EE-A1C6-B5BE03838145}" type="datetimeFigureOut">
              <a:rPr lang="en-GB" smtClean="0"/>
              <a:t>29/12/2018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624C7-1C8E-4C13-9AE5-E3D183FB2C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5251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40F20-A170-48EE-A1C6-B5BE03838145}" type="datetimeFigureOut">
              <a:rPr lang="en-GB" smtClean="0"/>
              <a:t>29/12/2018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624C7-1C8E-4C13-9AE5-E3D183FB2C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8687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40F20-A170-48EE-A1C6-B5BE03838145}" type="datetimeFigureOut">
              <a:rPr lang="en-GB" smtClean="0"/>
              <a:t>29/12/2018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624C7-1C8E-4C13-9AE5-E3D183FB2C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550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40F20-A170-48EE-A1C6-B5BE03838145}" type="datetimeFigureOut">
              <a:rPr lang="en-GB" smtClean="0"/>
              <a:t>29/12/2018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624C7-1C8E-4C13-9AE5-E3D183FB2C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593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40F20-A170-48EE-A1C6-B5BE03838145}" type="datetimeFigureOut">
              <a:rPr lang="en-GB" smtClean="0"/>
              <a:t>29/12/2018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624C7-1C8E-4C13-9AE5-E3D183FB2C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252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40F20-A170-48EE-A1C6-B5BE03838145}" type="datetimeFigureOut">
              <a:rPr lang="en-GB" smtClean="0"/>
              <a:t>29/12/2018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624C7-1C8E-4C13-9AE5-E3D183FB2C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7856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40F20-A170-48EE-A1C6-B5BE03838145}" type="datetimeFigureOut">
              <a:rPr lang="en-GB" smtClean="0"/>
              <a:t>29/12/2018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624C7-1C8E-4C13-9AE5-E3D183FB2C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4305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40F20-A170-48EE-A1C6-B5BE03838145}" type="datetimeFigureOut">
              <a:rPr lang="en-GB" smtClean="0"/>
              <a:t>29/12/2018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624C7-1C8E-4C13-9AE5-E3D183FB2C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8772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audio" Target="../media/audio13.wav"/><Relationship Id="rId18" Type="http://schemas.openxmlformats.org/officeDocument/2006/relationships/image" Target="../media/image26.png"/><Relationship Id="rId3" Type="http://schemas.openxmlformats.org/officeDocument/2006/relationships/audio" Target="../media/audio11.wav"/><Relationship Id="rId7" Type="http://schemas.openxmlformats.org/officeDocument/2006/relationships/audio" Target="../media/audio15.wav"/><Relationship Id="rId12" Type="http://schemas.openxmlformats.org/officeDocument/2006/relationships/image" Target="../media/image9.png"/><Relationship Id="rId17" Type="http://schemas.openxmlformats.org/officeDocument/2006/relationships/audio" Target="../media/audio7.wav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1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audio" Target="../media/audio14.wav"/><Relationship Id="rId5" Type="http://schemas.openxmlformats.org/officeDocument/2006/relationships/audio" Target="../media/audio8.wav"/><Relationship Id="rId15" Type="http://schemas.openxmlformats.org/officeDocument/2006/relationships/audio" Target="../media/audio10.wav"/><Relationship Id="rId10" Type="http://schemas.openxmlformats.org/officeDocument/2006/relationships/image" Target="../media/image25.png"/><Relationship Id="rId19" Type="http://schemas.openxmlformats.org/officeDocument/2006/relationships/audio" Target="../media/audio9.wav"/><Relationship Id="rId4" Type="http://schemas.openxmlformats.org/officeDocument/2006/relationships/image" Target="../media/image5.png"/><Relationship Id="rId9" Type="http://schemas.openxmlformats.org/officeDocument/2006/relationships/audio" Target="../media/audio12.wav"/><Relationship Id="rId1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3" Type="http://schemas.openxmlformats.org/officeDocument/2006/relationships/audio" Target="../media/audio7.wav"/><Relationship Id="rId7" Type="http://schemas.openxmlformats.org/officeDocument/2006/relationships/audio" Target="../media/audio11.wav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9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.wav"/><Relationship Id="rId11" Type="http://schemas.openxmlformats.org/officeDocument/2006/relationships/audio" Target="../media/audio15.wav"/><Relationship Id="rId5" Type="http://schemas.openxmlformats.org/officeDocument/2006/relationships/audio" Target="../media/audio9.wav"/><Relationship Id="rId15" Type="http://schemas.openxmlformats.org/officeDocument/2006/relationships/image" Target="../media/image8.png"/><Relationship Id="rId10" Type="http://schemas.openxmlformats.org/officeDocument/2006/relationships/audio" Target="../media/audio14.wav"/><Relationship Id="rId19" Type="http://schemas.openxmlformats.org/officeDocument/2006/relationships/image" Target="../media/image12.png"/><Relationship Id="rId4" Type="http://schemas.openxmlformats.org/officeDocument/2006/relationships/audio" Target="../media/audio8.wav"/><Relationship Id="rId9" Type="http://schemas.openxmlformats.org/officeDocument/2006/relationships/audio" Target="../media/audio13.wav"/><Relationship Id="rId1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3" Type="http://schemas.openxmlformats.org/officeDocument/2006/relationships/audio" Target="../media/audio7.wav"/><Relationship Id="rId7" Type="http://schemas.openxmlformats.org/officeDocument/2006/relationships/audio" Target="../media/audio11.wav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9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.wav"/><Relationship Id="rId11" Type="http://schemas.openxmlformats.org/officeDocument/2006/relationships/audio" Target="../media/audio15.wav"/><Relationship Id="rId5" Type="http://schemas.openxmlformats.org/officeDocument/2006/relationships/audio" Target="../media/audio9.wav"/><Relationship Id="rId15" Type="http://schemas.openxmlformats.org/officeDocument/2006/relationships/image" Target="../media/image8.png"/><Relationship Id="rId10" Type="http://schemas.openxmlformats.org/officeDocument/2006/relationships/audio" Target="../media/audio14.wav"/><Relationship Id="rId19" Type="http://schemas.openxmlformats.org/officeDocument/2006/relationships/image" Target="../media/image12.png"/><Relationship Id="rId4" Type="http://schemas.openxmlformats.org/officeDocument/2006/relationships/audio" Target="../media/audio8.wav"/><Relationship Id="rId9" Type="http://schemas.openxmlformats.org/officeDocument/2006/relationships/audio" Target="../media/audio13.wav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audio" Target="../media/audio5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audio" Target="../media/audio7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3" Type="http://schemas.openxmlformats.org/officeDocument/2006/relationships/audio" Target="../media/audio7.wav"/><Relationship Id="rId7" Type="http://schemas.openxmlformats.org/officeDocument/2006/relationships/audio" Target="../media/audio11.wav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9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.wav"/><Relationship Id="rId11" Type="http://schemas.openxmlformats.org/officeDocument/2006/relationships/audio" Target="../media/audio15.wav"/><Relationship Id="rId5" Type="http://schemas.openxmlformats.org/officeDocument/2006/relationships/audio" Target="../media/audio9.wav"/><Relationship Id="rId15" Type="http://schemas.openxmlformats.org/officeDocument/2006/relationships/image" Target="../media/image8.png"/><Relationship Id="rId10" Type="http://schemas.openxmlformats.org/officeDocument/2006/relationships/audio" Target="../media/audio14.wav"/><Relationship Id="rId19" Type="http://schemas.openxmlformats.org/officeDocument/2006/relationships/image" Target="../media/image12.png"/><Relationship Id="rId4" Type="http://schemas.openxmlformats.org/officeDocument/2006/relationships/audio" Target="../media/audio8.wav"/><Relationship Id="rId9" Type="http://schemas.openxmlformats.org/officeDocument/2006/relationships/audio" Target="../media/audio13.wav"/><Relationship Id="rId1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414" y="1528352"/>
            <a:ext cx="6400801" cy="5120641"/>
          </a:xfrm>
          <a:prstGeom prst="rect">
            <a:avLst/>
          </a:prstGeom>
        </p:spPr>
      </p:pic>
      <p:sp>
        <p:nvSpPr>
          <p:cNvPr id="2" name="Rectangle 1">
            <a:hlinkClick r:id="" action="ppaction://noaction">
              <a:snd r:embed="rId4" name="15.1.wav"/>
            </a:hlinkClick>
          </p:cNvPr>
          <p:cNvSpPr/>
          <p:nvPr/>
        </p:nvSpPr>
        <p:spPr>
          <a:xfrm>
            <a:off x="1858414" y="460037"/>
            <a:ext cx="585128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en-US" sz="7200" b="1" dirty="0">
                <a:latin typeface="Tw Cen MT" panose="020B0602020104020603" pitchFamily="34" charset="0"/>
              </a:rPr>
              <a:t>Où habites-tu?</a:t>
            </a:r>
          </a:p>
        </p:txBody>
      </p:sp>
    </p:spTree>
    <p:extLst>
      <p:ext uri="{BB962C8B-B14F-4D97-AF65-F5344CB8AC3E}">
        <p14:creationId xmlns:p14="http://schemas.microsoft.com/office/powerpoint/2010/main" val="333714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066800" y="272474"/>
            <a:ext cx="1127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 err="1" smtClean="0">
                <a:latin typeface="Tw Cen MT" panose="020B0602020104020603" pitchFamily="34" charset="0"/>
              </a:rPr>
              <a:t>C’est</a:t>
            </a:r>
            <a:r>
              <a:rPr lang="en-GB" sz="8000" dirty="0" smtClean="0">
                <a:latin typeface="Tw Cen MT" panose="020B0602020104020603" pitchFamily="34" charset="0"/>
              </a:rPr>
              <a:t> un village.</a:t>
            </a:r>
            <a:endParaRPr lang="en-GB" sz="80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60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5.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16818"/>
          <a:stretch/>
        </p:blipFill>
        <p:spPr>
          <a:xfrm>
            <a:off x="-997527" y="0"/>
            <a:ext cx="101415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066800" y="272474"/>
            <a:ext cx="1127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 err="1" smtClean="0">
                <a:latin typeface="Tw Cen MT" panose="020B0602020104020603" pitchFamily="34" charset="0"/>
              </a:rPr>
              <a:t>C’est</a:t>
            </a:r>
            <a:r>
              <a:rPr lang="en-GB" sz="8000" dirty="0" smtClean="0">
                <a:latin typeface="Tw Cen MT" panose="020B0602020104020603" pitchFamily="34" charset="0"/>
              </a:rPr>
              <a:t> à la </a:t>
            </a:r>
            <a:r>
              <a:rPr lang="en-GB" sz="8000" dirty="0" err="1" smtClean="0">
                <a:latin typeface="Tw Cen MT" panose="020B0602020104020603" pitchFamily="34" charset="0"/>
              </a:rPr>
              <a:t>montagne</a:t>
            </a:r>
            <a:r>
              <a:rPr lang="en-GB" sz="8000" dirty="0" smtClean="0">
                <a:latin typeface="Tw Cen MT" panose="020B0602020104020603" pitchFamily="34" charset="0"/>
              </a:rPr>
              <a:t>.</a:t>
            </a:r>
            <a:endParaRPr lang="en-GB" sz="80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28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5.6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7310" y="0"/>
            <a:ext cx="1032734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066800" y="272474"/>
            <a:ext cx="1127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 err="1" smtClean="0">
                <a:latin typeface="Tw Cen MT" panose="020B0602020104020603" pitchFamily="34" charset="0"/>
              </a:rPr>
              <a:t>C’est</a:t>
            </a:r>
            <a:r>
              <a:rPr lang="en-GB" sz="8000" dirty="0" smtClean="0">
                <a:latin typeface="Tw Cen MT" panose="020B0602020104020603" pitchFamily="34" charset="0"/>
              </a:rPr>
              <a:t> à la </a:t>
            </a:r>
            <a:r>
              <a:rPr lang="en-GB" sz="8000" dirty="0" err="1" smtClean="0">
                <a:latin typeface="Tw Cen MT" panose="020B0602020104020603" pitchFamily="34" charset="0"/>
              </a:rPr>
              <a:t>campagne</a:t>
            </a:r>
            <a:r>
              <a:rPr lang="en-GB" sz="8000" dirty="0" smtClean="0">
                <a:latin typeface="Tw Cen MT" panose="020B0602020104020603" pitchFamily="34" charset="0"/>
              </a:rPr>
              <a:t>.</a:t>
            </a:r>
            <a:endParaRPr lang="en-GB" sz="80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98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5.6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066800" y="272474"/>
            <a:ext cx="1127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 err="1" smtClean="0">
                <a:latin typeface="Tw Cen MT" panose="020B0602020104020603" pitchFamily="34" charset="0"/>
              </a:rPr>
              <a:t>C’est</a:t>
            </a:r>
            <a:r>
              <a:rPr lang="en-GB" sz="7200" dirty="0" smtClean="0">
                <a:latin typeface="Tw Cen MT" panose="020B0602020104020603" pitchFamily="34" charset="0"/>
              </a:rPr>
              <a:t> au </a:t>
            </a:r>
            <a:r>
              <a:rPr lang="en-GB" sz="7200" dirty="0" err="1" smtClean="0">
                <a:latin typeface="Tw Cen MT" panose="020B0602020104020603" pitchFamily="34" charset="0"/>
              </a:rPr>
              <a:t>bord</a:t>
            </a:r>
            <a:r>
              <a:rPr lang="en-GB" sz="7200" dirty="0" smtClean="0">
                <a:latin typeface="Tw Cen MT" panose="020B0602020104020603" pitchFamily="34" charset="0"/>
              </a:rPr>
              <a:t> de la mer.</a:t>
            </a:r>
            <a:endParaRPr lang="en-GB" sz="72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0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5.6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066800" y="272474"/>
            <a:ext cx="1127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 err="1" smtClean="0">
                <a:solidFill>
                  <a:schemeClr val="bg1"/>
                </a:solidFill>
                <a:latin typeface="Tw Cen MT" panose="020B0602020104020603" pitchFamily="34" charset="0"/>
              </a:rPr>
              <a:t>C’est</a:t>
            </a:r>
            <a:r>
              <a:rPr lang="en-GB" sz="80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  <a:r>
              <a:rPr lang="en-GB" sz="8000" b="1" dirty="0" err="1" smtClean="0">
                <a:solidFill>
                  <a:schemeClr val="bg1"/>
                </a:solidFill>
                <a:latin typeface="Tw Cen MT" panose="020B0602020104020603" pitchFamily="34" charset="0"/>
              </a:rPr>
              <a:t>en</a:t>
            </a:r>
            <a:r>
              <a:rPr lang="en-GB" sz="80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  <a:r>
              <a:rPr lang="en-GB" sz="8000" b="1" dirty="0" err="1" smtClean="0">
                <a:solidFill>
                  <a:schemeClr val="bg1"/>
                </a:solidFill>
                <a:latin typeface="Tw Cen MT" panose="020B0602020104020603" pitchFamily="34" charset="0"/>
              </a:rPr>
              <a:t>banlieue</a:t>
            </a:r>
            <a:r>
              <a:rPr lang="en-GB" sz="80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.</a:t>
            </a:r>
            <a:endParaRPr lang="en-GB" sz="8000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67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5.6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e the sourc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7937" y="0"/>
            <a:ext cx="10159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066800" y="272474"/>
            <a:ext cx="1127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 err="1" smtClean="0">
                <a:latin typeface="Tw Cen MT" panose="020B0602020104020603" pitchFamily="34" charset="0"/>
              </a:rPr>
              <a:t>C’est</a:t>
            </a:r>
            <a:r>
              <a:rPr lang="en-GB" sz="8000" dirty="0" smtClean="0">
                <a:latin typeface="Tw Cen MT" panose="020B0602020104020603" pitchFamily="34" charset="0"/>
              </a:rPr>
              <a:t> </a:t>
            </a:r>
            <a:r>
              <a:rPr lang="en-GB" sz="8000" dirty="0" err="1" smtClean="0">
                <a:latin typeface="Tw Cen MT" panose="020B0602020104020603" pitchFamily="34" charset="0"/>
              </a:rPr>
              <a:t>en</a:t>
            </a:r>
            <a:r>
              <a:rPr lang="en-GB" sz="8000" dirty="0" smtClean="0">
                <a:latin typeface="Tw Cen MT" panose="020B0602020104020603" pitchFamily="34" charset="0"/>
              </a:rPr>
              <a:t> centre-</a:t>
            </a:r>
            <a:r>
              <a:rPr lang="en-GB" sz="8000" dirty="0" err="1" smtClean="0">
                <a:latin typeface="Tw Cen MT" panose="020B0602020104020603" pitchFamily="34" charset="0"/>
              </a:rPr>
              <a:t>ville</a:t>
            </a:r>
            <a:r>
              <a:rPr lang="en-GB" sz="8000" dirty="0" smtClean="0">
                <a:latin typeface="Tw Cen MT" panose="020B0602020104020603" pitchFamily="34" charset="0"/>
              </a:rPr>
              <a:t>.</a:t>
            </a:r>
            <a:endParaRPr lang="en-GB" sz="80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97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5.6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4862186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/>
                <a:gridCol w="3048000"/>
                <a:gridCol w="3048000"/>
              </a:tblGrid>
              <a:tr h="2286000">
                <a:tc>
                  <a:txBody>
                    <a:bodyPr/>
                    <a:lstStyle/>
                    <a:p>
                      <a:r>
                        <a:rPr lang="en-GB" sz="3200" b="1" dirty="0" smtClean="0">
                          <a:latin typeface="Tw Cen MT" panose="020B0602020104020603" pitchFamily="34" charset="0"/>
                        </a:rPr>
                        <a:t>1</a:t>
                      </a:r>
                      <a:endParaRPr lang="en-GB" sz="3200" b="1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b="1" dirty="0" smtClean="0"/>
                        <a:t>2</a:t>
                      </a:r>
                      <a:endParaRPr lang="en-GB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b="1" dirty="0" smtClean="0"/>
                        <a:t>3</a:t>
                      </a:r>
                      <a:endParaRPr lang="en-GB" sz="3200" b="1" dirty="0"/>
                    </a:p>
                  </a:txBody>
                  <a:tcPr/>
                </a:tc>
              </a:tr>
              <a:tr h="2286000">
                <a:tc>
                  <a:txBody>
                    <a:bodyPr/>
                    <a:lstStyle/>
                    <a:p>
                      <a:r>
                        <a:rPr lang="en-GB" sz="3200" b="1" dirty="0" smtClean="0"/>
                        <a:t>4</a:t>
                      </a:r>
                      <a:endParaRPr lang="en-GB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b="1" dirty="0" smtClean="0"/>
                        <a:t>5</a:t>
                      </a:r>
                      <a:endParaRPr lang="en-GB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b="1" dirty="0" smtClean="0"/>
                        <a:t>6</a:t>
                      </a:r>
                      <a:endParaRPr lang="en-GB" sz="3200" b="1" dirty="0"/>
                    </a:p>
                  </a:txBody>
                  <a:tcPr/>
                </a:tc>
              </a:tr>
              <a:tr h="2286000">
                <a:tc>
                  <a:txBody>
                    <a:bodyPr/>
                    <a:lstStyle/>
                    <a:p>
                      <a:r>
                        <a:rPr lang="en-GB" sz="3200" b="1" dirty="0" smtClean="0"/>
                        <a:t>7</a:t>
                      </a:r>
                      <a:endParaRPr lang="en-GB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b="1" dirty="0" smtClean="0"/>
                        <a:t>8</a:t>
                      </a:r>
                      <a:endParaRPr lang="en-GB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b="1" dirty="0" smtClean="0"/>
                        <a:t>9</a:t>
                      </a:r>
                      <a:endParaRPr lang="en-GB" sz="32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Picture 5" descr="mountain_clipart_9_1_">
            <a:hlinkClick r:id="" action="ppaction://noaction">
              <a:snd r:embed="rId3" name="15.6.4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639" y="2621824"/>
            <a:ext cx="2160588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hlinkClick r:id="" action="ppaction://noaction">
              <a:snd r:embed="rId5" name="16.6.1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483" y="408378"/>
            <a:ext cx="2436771" cy="1725031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>
              <a:snd r:embed="rId7" name="15.6.8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871" y="4728441"/>
            <a:ext cx="1819666" cy="1895485"/>
          </a:xfrm>
          <a:prstGeom prst="rect">
            <a:avLst/>
          </a:prstGeom>
        </p:spPr>
      </p:pic>
      <p:pic>
        <p:nvPicPr>
          <p:cNvPr id="15" name="Picture 14">
            <a:hlinkClick r:id="" action="ppaction://noaction">
              <a:snd r:embed="rId9" name="15.6.5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788" y="2842593"/>
            <a:ext cx="2774679" cy="1588503"/>
          </a:xfrm>
          <a:prstGeom prst="rect">
            <a:avLst/>
          </a:prstGeom>
        </p:spPr>
      </p:pic>
      <p:pic>
        <p:nvPicPr>
          <p:cNvPr id="16" name="Picture 15">
            <a:hlinkClick r:id="" action="ppaction://noaction">
              <a:snd r:embed="rId11" name="15.6.7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997" y="4989839"/>
            <a:ext cx="2365742" cy="1672777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>
              <a:snd r:embed="rId13" name="15.6.6.wav"/>
            </a:hlinkClick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69" y="4692681"/>
            <a:ext cx="1450043" cy="1931245"/>
          </a:xfrm>
          <a:prstGeom prst="rect">
            <a:avLst/>
          </a:prstGeom>
        </p:spPr>
      </p:pic>
      <p:pic>
        <p:nvPicPr>
          <p:cNvPr id="19" name="Picture 18">
            <a:hlinkClick r:id="" action="ppaction://noaction">
              <a:snd r:embed="rId15" name="15.6.3.wav"/>
            </a:hlinkClick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05" y="2897961"/>
            <a:ext cx="2725573" cy="1533135"/>
          </a:xfrm>
          <a:prstGeom prst="rect">
            <a:avLst/>
          </a:prstGeom>
        </p:spPr>
      </p:pic>
      <p:pic>
        <p:nvPicPr>
          <p:cNvPr id="20" name="Picture 19">
            <a:hlinkClick r:id="" action="ppaction://noaction">
              <a:snd r:embed="rId17" name="15.5.2.wav"/>
            </a:hlinkClick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89" y="408378"/>
            <a:ext cx="2630289" cy="1725031"/>
          </a:xfrm>
          <a:prstGeom prst="rect">
            <a:avLst/>
          </a:prstGeom>
        </p:spPr>
      </p:pic>
      <p:pic>
        <p:nvPicPr>
          <p:cNvPr id="21" name="Picture 20">
            <a:hlinkClick r:id="" action="ppaction://noaction">
              <a:snd r:embed="rId19" name="15.6.2.wav"/>
            </a:hlinkClick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658" y="438113"/>
            <a:ext cx="2564389" cy="165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4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/>
                <a:gridCol w="3048000"/>
                <a:gridCol w="3048000"/>
              </a:tblGrid>
              <a:tr h="2286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286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286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>
            <a:hlinkClick r:id="" action="ppaction://noaction">
              <a:snd r:embed="rId3" name="15.5.2.wav"/>
            </a:hlinkClick>
          </p:cNvPr>
          <p:cNvSpPr txBox="1"/>
          <p:nvPr/>
        </p:nvSpPr>
        <p:spPr>
          <a:xfrm>
            <a:off x="0" y="1879601"/>
            <a:ext cx="303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Tw Cen MT" panose="020B0602020104020603" pitchFamily="34" charset="0"/>
              </a:rPr>
              <a:t>C’_</a:t>
            </a:r>
            <a:r>
              <a:rPr lang="en-GB" sz="2400" dirty="0" err="1" smtClean="0">
                <a:latin typeface="Tw Cen MT" panose="020B0602020104020603" pitchFamily="34" charset="0"/>
              </a:rPr>
              <a:t>st</a:t>
            </a:r>
            <a:r>
              <a:rPr lang="en-GB" sz="2400" dirty="0" smtClean="0">
                <a:latin typeface="Tw Cen MT" panose="020B0602020104020603" pitchFamily="34" charset="0"/>
              </a:rPr>
              <a:t>  _n_  </a:t>
            </a:r>
            <a:r>
              <a:rPr lang="en-GB" sz="2400" dirty="0" err="1" smtClean="0">
                <a:latin typeface="Tw Cen MT" panose="020B0602020104020603" pitchFamily="34" charset="0"/>
              </a:rPr>
              <a:t>v_ll</a:t>
            </a:r>
            <a:r>
              <a:rPr lang="en-GB" sz="2400" dirty="0" smtClean="0">
                <a:latin typeface="Tw Cen MT" panose="020B0602020104020603" pitchFamily="34" charset="0"/>
              </a:rPr>
              <a:t>_.</a:t>
            </a:r>
            <a:endParaRPr lang="en-GB" sz="2400" dirty="0">
              <a:latin typeface="Tw Cen MT" panose="020B0602020104020603" pitchFamily="34" charset="0"/>
            </a:endParaRPr>
          </a:p>
        </p:txBody>
      </p:sp>
      <p:sp>
        <p:nvSpPr>
          <p:cNvPr id="4" name="TextBox 3">
            <a:hlinkClick r:id="" action="ppaction://noaction">
              <a:snd r:embed="rId4" name="16.6.1.wav"/>
            </a:hlinkClick>
          </p:cNvPr>
          <p:cNvSpPr txBox="1"/>
          <p:nvPr/>
        </p:nvSpPr>
        <p:spPr>
          <a:xfrm>
            <a:off x="3031067" y="1879600"/>
            <a:ext cx="303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Tw Cen MT" panose="020B0602020104020603" pitchFamily="34" charset="0"/>
              </a:rPr>
              <a:t>C’_</a:t>
            </a:r>
            <a:r>
              <a:rPr lang="en-GB" sz="2400" dirty="0" err="1" smtClean="0">
                <a:latin typeface="Tw Cen MT" panose="020B0602020104020603" pitchFamily="34" charset="0"/>
              </a:rPr>
              <a:t>st</a:t>
            </a:r>
            <a:r>
              <a:rPr lang="en-GB" sz="2400" dirty="0" smtClean="0">
                <a:latin typeface="Tw Cen MT" panose="020B0602020104020603" pitchFamily="34" charset="0"/>
              </a:rPr>
              <a:t> </a:t>
            </a:r>
            <a:r>
              <a:rPr lang="en-GB" sz="2400" dirty="0">
                <a:latin typeface="Tw Cen MT" panose="020B0602020104020603" pitchFamily="34" charset="0"/>
              </a:rPr>
              <a:t>_</a:t>
            </a:r>
            <a:r>
              <a:rPr lang="en-GB" sz="2400" dirty="0" smtClean="0">
                <a:latin typeface="Tw Cen MT" panose="020B0602020104020603" pitchFamily="34" charset="0"/>
              </a:rPr>
              <a:t>n_ </a:t>
            </a:r>
            <a:r>
              <a:rPr lang="en-GB" sz="2400" dirty="0" err="1" smtClean="0">
                <a:latin typeface="Tw Cen MT" panose="020B0602020104020603" pitchFamily="34" charset="0"/>
              </a:rPr>
              <a:t>gr_nd</a:t>
            </a:r>
            <a:r>
              <a:rPr lang="en-GB" sz="2400" dirty="0" smtClean="0">
                <a:latin typeface="Tw Cen MT" panose="020B0602020104020603" pitchFamily="34" charset="0"/>
              </a:rPr>
              <a:t>_ </a:t>
            </a:r>
            <a:r>
              <a:rPr lang="en-GB" sz="2400" dirty="0" err="1" smtClean="0">
                <a:latin typeface="Tw Cen MT" panose="020B0602020104020603" pitchFamily="34" charset="0"/>
              </a:rPr>
              <a:t>v_ll</a:t>
            </a:r>
            <a:r>
              <a:rPr lang="en-GB" sz="2400" dirty="0" smtClean="0">
                <a:latin typeface="Tw Cen MT" panose="020B0602020104020603" pitchFamily="34" charset="0"/>
              </a:rPr>
              <a:t>_.</a:t>
            </a:r>
            <a:endParaRPr lang="en-GB" sz="2400" dirty="0">
              <a:latin typeface="Tw Cen MT" panose="020B0602020104020603" pitchFamily="34" charset="0"/>
            </a:endParaRPr>
          </a:p>
        </p:txBody>
      </p:sp>
      <p:sp>
        <p:nvSpPr>
          <p:cNvPr id="5" name="TextBox 4">
            <a:hlinkClick r:id="" action="ppaction://noaction">
              <a:snd r:embed="rId5" name="15.6.2.wav"/>
            </a:hlinkClick>
          </p:cNvPr>
          <p:cNvSpPr txBox="1"/>
          <p:nvPr/>
        </p:nvSpPr>
        <p:spPr>
          <a:xfrm>
            <a:off x="6087533" y="1879599"/>
            <a:ext cx="303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Tw Cen MT" panose="020B0602020104020603" pitchFamily="34" charset="0"/>
              </a:rPr>
              <a:t>C’_</a:t>
            </a:r>
            <a:r>
              <a:rPr lang="en-GB" sz="2400" dirty="0" err="1" smtClean="0">
                <a:latin typeface="Tw Cen MT" panose="020B0602020104020603" pitchFamily="34" charset="0"/>
              </a:rPr>
              <a:t>st</a:t>
            </a:r>
            <a:r>
              <a:rPr lang="en-GB" sz="2400" dirty="0" smtClean="0">
                <a:latin typeface="Tw Cen MT" panose="020B0602020104020603" pitchFamily="34" charset="0"/>
              </a:rPr>
              <a:t> </a:t>
            </a:r>
            <a:r>
              <a:rPr lang="en-GB" sz="2400" dirty="0">
                <a:latin typeface="Tw Cen MT" panose="020B0602020104020603" pitchFamily="34" charset="0"/>
              </a:rPr>
              <a:t>_</a:t>
            </a:r>
            <a:r>
              <a:rPr lang="en-GB" sz="2400" dirty="0" smtClean="0">
                <a:latin typeface="Tw Cen MT" panose="020B0602020104020603" pitchFamily="34" charset="0"/>
              </a:rPr>
              <a:t>n_ </a:t>
            </a:r>
            <a:r>
              <a:rPr lang="en-GB" sz="2400" dirty="0" err="1" smtClean="0">
                <a:latin typeface="Tw Cen MT" panose="020B0602020104020603" pitchFamily="34" charset="0"/>
              </a:rPr>
              <a:t>p_t_t</a:t>
            </a:r>
            <a:r>
              <a:rPr lang="en-GB" sz="2400" dirty="0" smtClean="0">
                <a:latin typeface="Tw Cen MT" panose="020B0602020104020603" pitchFamily="34" charset="0"/>
              </a:rPr>
              <a:t>_ </a:t>
            </a:r>
            <a:r>
              <a:rPr lang="en-GB" sz="2400" dirty="0" err="1" smtClean="0">
                <a:latin typeface="Tw Cen MT" panose="020B0602020104020603" pitchFamily="34" charset="0"/>
              </a:rPr>
              <a:t>v_ll</a:t>
            </a:r>
            <a:r>
              <a:rPr lang="en-GB" sz="2400" dirty="0" smtClean="0">
                <a:latin typeface="Tw Cen MT" panose="020B0602020104020603" pitchFamily="34" charset="0"/>
              </a:rPr>
              <a:t>_.</a:t>
            </a:r>
            <a:endParaRPr lang="en-GB" sz="2400" dirty="0">
              <a:latin typeface="Tw Cen MT" panose="020B0602020104020603" pitchFamily="34" charset="0"/>
            </a:endParaRPr>
          </a:p>
        </p:txBody>
      </p:sp>
      <p:sp>
        <p:nvSpPr>
          <p:cNvPr id="6" name="TextBox 5">
            <a:hlinkClick r:id="" action="ppaction://noaction">
              <a:snd r:embed="rId6" name="15.6.3.wav"/>
            </a:hlinkClick>
          </p:cNvPr>
          <p:cNvSpPr txBox="1"/>
          <p:nvPr/>
        </p:nvSpPr>
        <p:spPr>
          <a:xfrm>
            <a:off x="0" y="4137966"/>
            <a:ext cx="303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Tw Cen MT" panose="020B0602020104020603" pitchFamily="34" charset="0"/>
              </a:rPr>
              <a:t>C’_</a:t>
            </a:r>
            <a:r>
              <a:rPr lang="en-GB" sz="2400" dirty="0" err="1" smtClean="0">
                <a:latin typeface="Tw Cen MT" panose="020B0602020104020603" pitchFamily="34" charset="0"/>
              </a:rPr>
              <a:t>st</a:t>
            </a:r>
            <a:r>
              <a:rPr lang="en-GB" sz="2400" dirty="0" smtClean="0">
                <a:latin typeface="Tw Cen MT" panose="020B0602020104020603" pitchFamily="34" charset="0"/>
              </a:rPr>
              <a:t>  _n  </a:t>
            </a:r>
            <a:r>
              <a:rPr lang="en-GB" sz="2400" dirty="0" err="1" smtClean="0">
                <a:latin typeface="Tw Cen MT" panose="020B0602020104020603" pitchFamily="34" charset="0"/>
              </a:rPr>
              <a:t>v_ll_ge</a:t>
            </a:r>
            <a:r>
              <a:rPr lang="en-GB" sz="2400" dirty="0" smtClean="0">
                <a:latin typeface="Tw Cen MT" panose="020B0602020104020603" pitchFamily="34" charset="0"/>
              </a:rPr>
              <a:t>.</a:t>
            </a:r>
            <a:endParaRPr lang="en-GB" sz="2400" dirty="0">
              <a:latin typeface="Tw Cen MT" panose="020B0602020104020603" pitchFamily="34" charset="0"/>
            </a:endParaRPr>
          </a:p>
        </p:txBody>
      </p:sp>
      <p:sp>
        <p:nvSpPr>
          <p:cNvPr id="7" name="TextBox 6">
            <a:hlinkClick r:id="" action="ppaction://noaction">
              <a:snd r:embed="rId7" name="15.6.4.wav"/>
            </a:hlinkClick>
          </p:cNvPr>
          <p:cNvSpPr txBox="1"/>
          <p:nvPr/>
        </p:nvSpPr>
        <p:spPr>
          <a:xfrm>
            <a:off x="3031066" y="4137965"/>
            <a:ext cx="303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Tw Cen MT" panose="020B0602020104020603" pitchFamily="34" charset="0"/>
              </a:rPr>
              <a:t>C’_</a:t>
            </a:r>
            <a:r>
              <a:rPr lang="en-GB" sz="2400" dirty="0" err="1" smtClean="0">
                <a:latin typeface="Tw Cen MT" panose="020B0602020104020603" pitchFamily="34" charset="0"/>
              </a:rPr>
              <a:t>st</a:t>
            </a:r>
            <a:r>
              <a:rPr lang="en-GB" sz="2400" dirty="0" smtClean="0">
                <a:latin typeface="Tw Cen MT" panose="020B0602020104020603" pitchFamily="34" charset="0"/>
              </a:rPr>
              <a:t> _ l_ </a:t>
            </a:r>
            <a:r>
              <a:rPr lang="en-GB" sz="2400" dirty="0" err="1" smtClean="0">
                <a:latin typeface="Tw Cen MT" panose="020B0602020104020603" pitchFamily="34" charset="0"/>
              </a:rPr>
              <a:t>m_nt_gn</a:t>
            </a:r>
            <a:r>
              <a:rPr lang="en-GB" sz="2400" dirty="0" smtClean="0">
                <a:latin typeface="Tw Cen MT" panose="020B0602020104020603" pitchFamily="34" charset="0"/>
              </a:rPr>
              <a:t>_.</a:t>
            </a:r>
            <a:endParaRPr lang="en-GB" sz="2400" dirty="0">
              <a:latin typeface="Tw Cen MT" panose="020B0602020104020603" pitchFamily="34" charset="0"/>
            </a:endParaRPr>
          </a:p>
        </p:txBody>
      </p:sp>
      <p:sp>
        <p:nvSpPr>
          <p:cNvPr id="8" name="TextBox 7">
            <a:hlinkClick r:id="" action="ppaction://noaction">
              <a:snd r:embed="rId8" name="15.6.5.wav"/>
            </a:hlinkClick>
          </p:cNvPr>
          <p:cNvSpPr txBox="1"/>
          <p:nvPr/>
        </p:nvSpPr>
        <p:spPr>
          <a:xfrm>
            <a:off x="6087533" y="4137964"/>
            <a:ext cx="303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Tw Cen MT" panose="020B0602020104020603" pitchFamily="34" charset="0"/>
              </a:rPr>
              <a:t>C’_</a:t>
            </a:r>
            <a:r>
              <a:rPr lang="en-GB" sz="2400" dirty="0" err="1" smtClean="0">
                <a:latin typeface="Tw Cen MT" panose="020B0602020104020603" pitchFamily="34" charset="0"/>
              </a:rPr>
              <a:t>st</a:t>
            </a:r>
            <a:r>
              <a:rPr lang="en-GB" sz="2400" dirty="0" smtClean="0">
                <a:latin typeface="Tw Cen MT" panose="020B0602020104020603" pitchFamily="34" charset="0"/>
              </a:rPr>
              <a:t> _ l_ </a:t>
            </a:r>
            <a:r>
              <a:rPr lang="en-GB" sz="2400" dirty="0" err="1" smtClean="0">
                <a:latin typeface="Tw Cen MT" panose="020B0602020104020603" pitchFamily="34" charset="0"/>
              </a:rPr>
              <a:t>c_mp_gn</a:t>
            </a:r>
            <a:r>
              <a:rPr lang="en-GB" sz="2400" dirty="0" smtClean="0">
                <a:latin typeface="Tw Cen MT" panose="020B0602020104020603" pitchFamily="34" charset="0"/>
              </a:rPr>
              <a:t>_.</a:t>
            </a:r>
            <a:endParaRPr lang="en-GB" sz="2400" dirty="0">
              <a:latin typeface="Tw Cen MT" panose="020B0602020104020603" pitchFamily="34" charset="0"/>
            </a:endParaRPr>
          </a:p>
        </p:txBody>
      </p:sp>
      <p:sp>
        <p:nvSpPr>
          <p:cNvPr id="9" name="TextBox 8">
            <a:hlinkClick r:id="" action="ppaction://noaction">
              <a:snd r:embed="rId9" name="15.6.6.wav"/>
            </a:hlinkClick>
          </p:cNvPr>
          <p:cNvSpPr txBox="1"/>
          <p:nvPr/>
        </p:nvSpPr>
        <p:spPr>
          <a:xfrm>
            <a:off x="76200" y="6453419"/>
            <a:ext cx="3031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Tw Cen MT" panose="020B0602020104020603" pitchFamily="34" charset="0"/>
              </a:rPr>
              <a:t>C’_</a:t>
            </a:r>
            <a:r>
              <a:rPr lang="en-GB" sz="2000" dirty="0" err="1" smtClean="0">
                <a:latin typeface="Tw Cen MT" panose="020B0602020104020603" pitchFamily="34" charset="0"/>
              </a:rPr>
              <a:t>st</a:t>
            </a:r>
            <a:r>
              <a:rPr lang="en-GB" sz="2000" dirty="0" smtClean="0">
                <a:latin typeface="Tw Cen MT" panose="020B0602020104020603" pitchFamily="34" charset="0"/>
              </a:rPr>
              <a:t> __ </a:t>
            </a:r>
            <a:r>
              <a:rPr lang="en-GB" sz="2000" dirty="0" err="1" smtClean="0">
                <a:latin typeface="Tw Cen MT" panose="020B0602020104020603" pitchFamily="34" charset="0"/>
              </a:rPr>
              <a:t>b_rd</a:t>
            </a:r>
            <a:r>
              <a:rPr lang="en-GB" sz="2000" dirty="0" smtClean="0">
                <a:latin typeface="Tw Cen MT" panose="020B0602020104020603" pitchFamily="34" charset="0"/>
              </a:rPr>
              <a:t> d_ l_ </a:t>
            </a:r>
            <a:r>
              <a:rPr lang="en-GB" sz="2000" dirty="0" err="1" smtClean="0">
                <a:latin typeface="Tw Cen MT" panose="020B0602020104020603" pitchFamily="34" charset="0"/>
              </a:rPr>
              <a:t>m_r</a:t>
            </a:r>
            <a:r>
              <a:rPr lang="en-GB" sz="2000" dirty="0" smtClean="0">
                <a:latin typeface="Tw Cen MT" panose="020B0602020104020603" pitchFamily="34" charset="0"/>
              </a:rPr>
              <a:t>.</a:t>
            </a:r>
            <a:endParaRPr lang="en-GB" sz="2000" dirty="0">
              <a:latin typeface="Tw Cen MT" panose="020B0602020104020603" pitchFamily="34" charset="0"/>
            </a:endParaRPr>
          </a:p>
        </p:txBody>
      </p:sp>
      <p:sp>
        <p:nvSpPr>
          <p:cNvPr id="10" name="TextBox 9">
            <a:hlinkClick r:id="" action="ppaction://noaction">
              <a:snd r:embed="rId10" name="15.6.7.wav"/>
            </a:hlinkClick>
          </p:cNvPr>
          <p:cNvSpPr txBox="1"/>
          <p:nvPr/>
        </p:nvSpPr>
        <p:spPr>
          <a:xfrm>
            <a:off x="3056466" y="6422641"/>
            <a:ext cx="303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Tw Cen MT" panose="020B0602020104020603" pitchFamily="34" charset="0"/>
              </a:rPr>
              <a:t>C’_</a:t>
            </a:r>
            <a:r>
              <a:rPr lang="en-GB" sz="2400" dirty="0" err="1" smtClean="0">
                <a:latin typeface="Tw Cen MT" panose="020B0602020104020603" pitchFamily="34" charset="0"/>
              </a:rPr>
              <a:t>st</a:t>
            </a:r>
            <a:r>
              <a:rPr lang="en-GB" sz="2400" dirty="0" smtClean="0">
                <a:latin typeface="Tw Cen MT" panose="020B0602020104020603" pitchFamily="34" charset="0"/>
              </a:rPr>
              <a:t> </a:t>
            </a:r>
            <a:r>
              <a:rPr lang="en-GB" sz="2400" dirty="0">
                <a:latin typeface="Tw Cen MT" panose="020B0602020104020603" pitchFamily="34" charset="0"/>
              </a:rPr>
              <a:t>_</a:t>
            </a:r>
            <a:r>
              <a:rPr lang="en-GB" sz="2400" dirty="0" smtClean="0">
                <a:latin typeface="Tw Cen MT" panose="020B0602020104020603" pitchFamily="34" charset="0"/>
              </a:rPr>
              <a:t>n </a:t>
            </a:r>
            <a:r>
              <a:rPr lang="en-GB" sz="2400" dirty="0" err="1" smtClean="0">
                <a:latin typeface="Tw Cen MT" panose="020B0602020104020603" pitchFamily="34" charset="0"/>
              </a:rPr>
              <a:t>b_nl</a:t>
            </a:r>
            <a:r>
              <a:rPr lang="en-GB" sz="2400" dirty="0" smtClean="0">
                <a:latin typeface="Tw Cen MT" panose="020B0602020104020603" pitchFamily="34" charset="0"/>
              </a:rPr>
              <a:t>____.</a:t>
            </a:r>
            <a:endParaRPr lang="en-GB" sz="2400" dirty="0">
              <a:latin typeface="Tw Cen MT" panose="020B0602020104020603" pitchFamily="34" charset="0"/>
            </a:endParaRPr>
          </a:p>
        </p:txBody>
      </p:sp>
      <p:sp>
        <p:nvSpPr>
          <p:cNvPr id="11" name="TextBox 10">
            <a:hlinkClick r:id="" action="ppaction://noaction">
              <a:snd r:embed="rId11" name="15.6.8.wav"/>
            </a:hlinkClick>
          </p:cNvPr>
          <p:cNvSpPr txBox="1"/>
          <p:nvPr/>
        </p:nvSpPr>
        <p:spPr>
          <a:xfrm>
            <a:off x="6163733" y="6409488"/>
            <a:ext cx="303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Tw Cen MT" panose="020B0602020104020603" pitchFamily="34" charset="0"/>
              </a:rPr>
              <a:t>C’_</a:t>
            </a:r>
            <a:r>
              <a:rPr lang="en-GB" sz="2400" dirty="0" err="1" smtClean="0">
                <a:latin typeface="Tw Cen MT" panose="020B0602020104020603" pitchFamily="34" charset="0"/>
              </a:rPr>
              <a:t>st</a:t>
            </a:r>
            <a:r>
              <a:rPr lang="en-GB" sz="2400" dirty="0" smtClean="0">
                <a:latin typeface="Tw Cen MT" panose="020B0602020104020603" pitchFamily="34" charset="0"/>
              </a:rPr>
              <a:t> </a:t>
            </a:r>
            <a:r>
              <a:rPr lang="en-GB" sz="2400" dirty="0">
                <a:latin typeface="Tw Cen MT" panose="020B0602020104020603" pitchFamily="34" charset="0"/>
              </a:rPr>
              <a:t>_</a:t>
            </a:r>
            <a:r>
              <a:rPr lang="en-GB" sz="2400" dirty="0" smtClean="0">
                <a:latin typeface="Tw Cen MT" panose="020B0602020104020603" pitchFamily="34" charset="0"/>
              </a:rPr>
              <a:t>n c_</a:t>
            </a:r>
            <a:r>
              <a:rPr lang="en-GB" sz="2400" dirty="0" err="1" smtClean="0">
                <a:latin typeface="Tw Cen MT" panose="020B0602020104020603" pitchFamily="34" charset="0"/>
              </a:rPr>
              <a:t>ntr</a:t>
            </a:r>
            <a:r>
              <a:rPr lang="en-GB" sz="2400" dirty="0" smtClean="0">
                <a:latin typeface="Tw Cen MT" panose="020B0602020104020603" pitchFamily="34" charset="0"/>
              </a:rPr>
              <a:t>_-</a:t>
            </a:r>
            <a:r>
              <a:rPr lang="en-GB" sz="2400" dirty="0" err="1" smtClean="0">
                <a:latin typeface="Tw Cen MT" panose="020B0602020104020603" pitchFamily="34" charset="0"/>
              </a:rPr>
              <a:t>v_ll</a:t>
            </a:r>
            <a:r>
              <a:rPr lang="en-GB" sz="2400" dirty="0" smtClean="0">
                <a:latin typeface="Tw Cen MT" panose="020B0602020104020603" pitchFamily="34" charset="0"/>
              </a:rPr>
              <a:t>_.</a:t>
            </a:r>
            <a:endParaRPr lang="en-GB" sz="2400" dirty="0">
              <a:latin typeface="Tw Cen MT" panose="020B0602020104020603" pitchFamily="34" charset="0"/>
            </a:endParaRPr>
          </a:p>
        </p:txBody>
      </p:sp>
      <p:pic>
        <p:nvPicPr>
          <p:cNvPr id="12" name="Picture 5" descr="mountain_clipart_9_1_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639" y="2341265"/>
            <a:ext cx="2160588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130" y="82900"/>
            <a:ext cx="2608003" cy="18462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055" y="4720625"/>
            <a:ext cx="1608676" cy="16757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538" y="2467639"/>
            <a:ext cx="2887929" cy="16533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728" y="4701230"/>
            <a:ext cx="2365742" cy="16727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11" y="4616082"/>
            <a:ext cx="1450043" cy="193124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05" y="2617402"/>
            <a:ext cx="2725573" cy="153313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91" y="114467"/>
            <a:ext cx="2766987" cy="18146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208" y="152395"/>
            <a:ext cx="2690426" cy="173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1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362811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/>
                <a:gridCol w="3048000"/>
                <a:gridCol w="3048000"/>
              </a:tblGrid>
              <a:tr h="2286000">
                <a:tc>
                  <a:txBody>
                    <a:bodyPr/>
                    <a:lstStyle/>
                    <a:p>
                      <a:endParaRPr lang="en-GB" sz="3200" b="1" dirty="0">
                        <a:latin typeface="Tw Cen MT" panose="020B06020201040206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3200" b="1" dirty="0"/>
                    </a:p>
                  </a:txBody>
                  <a:tcPr/>
                </a:tc>
              </a:tr>
              <a:tr h="2286000">
                <a:tc>
                  <a:txBody>
                    <a:bodyPr/>
                    <a:lstStyle/>
                    <a:p>
                      <a:endParaRPr lang="en-GB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3200" b="1" dirty="0"/>
                    </a:p>
                  </a:txBody>
                  <a:tcPr/>
                </a:tc>
              </a:tr>
              <a:tr h="2286000">
                <a:tc>
                  <a:txBody>
                    <a:bodyPr/>
                    <a:lstStyle/>
                    <a:p>
                      <a:endParaRPr lang="en-GB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32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Picture 5" descr="mountain_clipart_9_1_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639" y="2621824"/>
            <a:ext cx="2160588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483" y="408378"/>
            <a:ext cx="2436771" cy="17250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871" y="4728441"/>
            <a:ext cx="1819666" cy="18954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788" y="2842593"/>
            <a:ext cx="2774679" cy="15885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997" y="4989839"/>
            <a:ext cx="2365742" cy="16727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69" y="4692681"/>
            <a:ext cx="1450043" cy="193124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05" y="2897961"/>
            <a:ext cx="2725573" cy="153313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89" y="408378"/>
            <a:ext cx="2630289" cy="17250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658" y="438113"/>
            <a:ext cx="2564389" cy="165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12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/>
                <a:gridCol w="3048000"/>
                <a:gridCol w="3048000"/>
              </a:tblGrid>
              <a:tr h="2286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286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286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>
            <a:hlinkClick r:id="" action="ppaction://noaction">
              <a:snd r:embed="rId3" name="15.5.2.wav"/>
            </a:hlinkClick>
          </p:cNvPr>
          <p:cNvSpPr txBox="1"/>
          <p:nvPr/>
        </p:nvSpPr>
        <p:spPr>
          <a:xfrm>
            <a:off x="0" y="1879601"/>
            <a:ext cx="303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Tw Cen MT" panose="020B0602020104020603" pitchFamily="34" charset="0"/>
              </a:rPr>
              <a:t>C’____ u__ v______.</a:t>
            </a:r>
            <a:endParaRPr lang="en-GB" sz="2400" dirty="0">
              <a:latin typeface="Tw Cen MT" panose="020B0602020104020603" pitchFamily="34" charset="0"/>
            </a:endParaRPr>
          </a:p>
        </p:txBody>
      </p:sp>
      <p:sp>
        <p:nvSpPr>
          <p:cNvPr id="4" name="TextBox 3">
            <a:hlinkClick r:id="" action="ppaction://noaction">
              <a:snd r:embed="rId4" name="16.6.1.wav"/>
            </a:hlinkClick>
          </p:cNvPr>
          <p:cNvSpPr txBox="1"/>
          <p:nvPr/>
        </p:nvSpPr>
        <p:spPr>
          <a:xfrm>
            <a:off x="3031066" y="1918477"/>
            <a:ext cx="3031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Tw Cen MT" panose="020B0602020104020603" pitchFamily="34" charset="0"/>
              </a:rPr>
              <a:t>C’___ u__ g_____ v____.</a:t>
            </a:r>
            <a:endParaRPr lang="en-GB" sz="2000" dirty="0">
              <a:latin typeface="Tw Cen MT" panose="020B0602020104020603" pitchFamily="34" charset="0"/>
            </a:endParaRPr>
          </a:p>
        </p:txBody>
      </p:sp>
      <p:sp>
        <p:nvSpPr>
          <p:cNvPr id="5" name="TextBox 4">
            <a:hlinkClick r:id="" action="ppaction://noaction">
              <a:snd r:embed="rId5" name="15.6.2.wav"/>
            </a:hlinkClick>
          </p:cNvPr>
          <p:cNvSpPr txBox="1"/>
          <p:nvPr/>
        </p:nvSpPr>
        <p:spPr>
          <a:xfrm>
            <a:off x="6087533" y="1941844"/>
            <a:ext cx="3031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Tw Cen MT" panose="020B0602020104020603" pitchFamily="34" charset="0"/>
              </a:rPr>
              <a:t>C’___ u__ p____ v____.</a:t>
            </a:r>
            <a:endParaRPr lang="en-GB" sz="2000" dirty="0">
              <a:latin typeface="Tw Cen MT" panose="020B0602020104020603" pitchFamily="34" charset="0"/>
            </a:endParaRPr>
          </a:p>
        </p:txBody>
      </p:sp>
      <p:sp>
        <p:nvSpPr>
          <p:cNvPr id="6" name="TextBox 5">
            <a:hlinkClick r:id="" action="ppaction://noaction">
              <a:snd r:embed="rId6" name="15.6.3.wav"/>
            </a:hlinkClick>
          </p:cNvPr>
          <p:cNvSpPr txBox="1"/>
          <p:nvPr/>
        </p:nvSpPr>
        <p:spPr>
          <a:xfrm>
            <a:off x="0" y="4137966"/>
            <a:ext cx="303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Tw Cen MT" panose="020B0602020104020603" pitchFamily="34" charset="0"/>
              </a:rPr>
              <a:t>C’___ u_ v_______.</a:t>
            </a:r>
            <a:endParaRPr lang="en-GB" sz="2400" dirty="0">
              <a:latin typeface="Tw Cen MT" panose="020B0602020104020603" pitchFamily="34" charset="0"/>
            </a:endParaRPr>
          </a:p>
        </p:txBody>
      </p:sp>
      <p:sp>
        <p:nvSpPr>
          <p:cNvPr id="7" name="TextBox 6">
            <a:hlinkClick r:id="" action="ppaction://noaction">
              <a:snd r:embed="rId7" name="15.6.4.wav"/>
            </a:hlinkClick>
          </p:cNvPr>
          <p:cNvSpPr txBox="1"/>
          <p:nvPr/>
        </p:nvSpPr>
        <p:spPr>
          <a:xfrm>
            <a:off x="3031066" y="4137965"/>
            <a:ext cx="303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Tw Cen MT" panose="020B0602020104020603" pitchFamily="34" charset="0"/>
              </a:rPr>
              <a:t>C’___ _ l_ m________.</a:t>
            </a:r>
            <a:endParaRPr lang="en-GB" sz="2400" dirty="0">
              <a:latin typeface="Tw Cen MT" panose="020B0602020104020603" pitchFamily="34" charset="0"/>
            </a:endParaRPr>
          </a:p>
        </p:txBody>
      </p:sp>
      <p:sp>
        <p:nvSpPr>
          <p:cNvPr id="8" name="TextBox 7">
            <a:hlinkClick r:id="" action="ppaction://noaction">
              <a:snd r:embed="rId8" name="15.6.5.wav"/>
            </a:hlinkClick>
          </p:cNvPr>
          <p:cNvSpPr txBox="1"/>
          <p:nvPr/>
        </p:nvSpPr>
        <p:spPr>
          <a:xfrm>
            <a:off x="6087533" y="4137964"/>
            <a:ext cx="303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Tw Cen MT" panose="020B0602020104020603" pitchFamily="34" charset="0"/>
              </a:rPr>
              <a:t>C’___ _ l_ c________.</a:t>
            </a:r>
            <a:endParaRPr lang="en-GB" sz="2400" dirty="0">
              <a:latin typeface="Tw Cen MT" panose="020B0602020104020603" pitchFamily="34" charset="0"/>
            </a:endParaRPr>
          </a:p>
        </p:txBody>
      </p:sp>
      <p:sp>
        <p:nvSpPr>
          <p:cNvPr id="9" name="TextBox 8">
            <a:hlinkClick r:id="" action="ppaction://noaction">
              <a:snd r:embed="rId9" name="15.6.6.wav"/>
            </a:hlinkClick>
          </p:cNvPr>
          <p:cNvSpPr txBox="1"/>
          <p:nvPr/>
        </p:nvSpPr>
        <p:spPr>
          <a:xfrm>
            <a:off x="76200" y="6453419"/>
            <a:ext cx="3031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Tw Cen MT" panose="020B0602020104020603" pitchFamily="34" charset="0"/>
              </a:rPr>
              <a:t>C’___ a_ b___ d_ l_ m__.</a:t>
            </a:r>
            <a:endParaRPr lang="en-GB" sz="2000" dirty="0">
              <a:latin typeface="Tw Cen MT" panose="020B0602020104020603" pitchFamily="34" charset="0"/>
            </a:endParaRPr>
          </a:p>
        </p:txBody>
      </p:sp>
      <p:sp>
        <p:nvSpPr>
          <p:cNvPr id="10" name="TextBox 9">
            <a:hlinkClick r:id="" action="ppaction://noaction">
              <a:snd r:embed="rId10" name="15.6.7.wav"/>
            </a:hlinkClick>
          </p:cNvPr>
          <p:cNvSpPr txBox="1"/>
          <p:nvPr/>
        </p:nvSpPr>
        <p:spPr>
          <a:xfrm>
            <a:off x="3056466" y="6422641"/>
            <a:ext cx="303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Tw Cen MT" panose="020B0602020104020603" pitchFamily="34" charset="0"/>
              </a:rPr>
              <a:t>C’___ e_ b________.</a:t>
            </a:r>
            <a:endParaRPr lang="en-GB" sz="2400" dirty="0">
              <a:latin typeface="Tw Cen MT" panose="020B0602020104020603" pitchFamily="34" charset="0"/>
            </a:endParaRPr>
          </a:p>
        </p:txBody>
      </p:sp>
      <p:sp>
        <p:nvSpPr>
          <p:cNvPr id="11" name="TextBox 10">
            <a:hlinkClick r:id="" action="ppaction://noaction">
              <a:snd r:embed="rId11" name="15.6.8.wav"/>
            </a:hlinkClick>
          </p:cNvPr>
          <p:cNvSpPr txBox="1"/>
          <p:nvPr/>
        </p:nvSpPr>
        <p:spPr>
          <a:xfrm>
            <a:off x="6163733" y="6409488"/>
            <a:ext cx="303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Tw Cen MT" panose="020B0602020104020603" pitchFamily="34" charset="0"/>
              </a:rPr>
              <a:t>C’___ e_ c_____-v___.</a:t>
            </a:r>
            <a:endParaRPr lang="en-GB" sz="2400" dirty="0">
              <a:latin typeface="Tw Cen MT" panose="020B0602020104020603" pitchFamily="34" charset="0"/>
            </a:endParaRPr>
          </a:p>
        </p:txBody>
      </p:sp>
      <p:pic>
        <p:nvPicPr>
          <p:cNvPr id="12" name="Picture 5" descr="mountain_clipart_9_1_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639" y="2341265"/>
            <a:ext cx="2160588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130" y="82900"/>
            <a:ext cx="2608003" cy="18462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055" y="4720625"/>
            <a:ext cx="1608676" cy="16757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538" y="2467639"/>
            <a:ext cx="2887929" cy="16533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728" y="4701230"/>
            <a:ext cx="2365742" cy="16727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11" y="4616082"/>
            <a:ext cx="1450043" cy="193124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05" y="2617402"/>
            <a:ext cx="2725573" cy="153313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91" y="114467"/>
            <a:ext cx="2766987" cy="18146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208" y="152395"/>
            <a:ext cx="2690426" cy="173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47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hlinkClick r:id="" action="ppaction://noaction">
              <a:snd r:embed="rId3" name="15.2.1.wav"/>
            </a:hlinkClick>
          </p:cNvPr>
          <p:cNvSpPr txBox="1">
            <a:spLocks/>
          </p:cNvSpPr>
          <p:nvPr/>
        </p:nvSpPr>
        <p:spPr>
          <a:xfrm>
            <a:off x="489527" y="250031"/>
            <a:ext cx="78867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b="1" dirty="0" smtClean="0">
                <a:latin typeface="Tw Cen MT" panose="020B0602020104020603" pitchFamily="34" charset="0"/>
              </a:rPr>
              <a:t>Nous </a:t>
            </a:r>
            <a:r>
              <a:rPr lang="en-GB" altLang="en-US" b="1" dirty="0" err="1" smtClean="0">
                <a:latin typeface="Tw Cen MT" panose="020B0602020104020603" pitchFamily="34" charset="0"/>
              </a:rPr>
              <a:t>allons</a:t>
            </a:r>
            <a:r>
              <a:rPr lang="en-GB" altLang="en-US" b="1" dirty="0" smtClean="0">
                <a:latin typeface="Tw Cen MT" panose="020B0602020104020603" pitchFamily="34" charset="0"/>
              </a:rPr>
              <a:t>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49493"/>
            <a:ext cx="9144000" cy="2673128"/>
          </a:xfrm>
          <a:prstGeom prst="rect">
            <a:avLst/>
          </a:prstGeom>
        </p:spPr>
      </p:pic>
      <p:sp>
        <p:nvSpPr>
          <p:cNvPr id="5" name="Rectangle 4">
            <a:hlinkClick r:id="" action="ppaction://noaction">
              <a:snd r:embed="rId5" name="15.2.2.wav"/>
            </a:hlinkClick>
          </p:cNvPr>
          <p:cNvSpPr/>
          <p:nvPr/>
        </p:nvSpPr>
        <p:spPr>
          <a:xfrm>
            <a:off x="489527" y="1477179"/>
            <a:ext cx="52209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3600" b="1" dirty="0" err="1">
                <a:latin typeface="Tw Cen MT" panose="020B0602020104020603" pitchFamily="34" charset="0"/>
                <a:cs typeface="Calibri" panose="020F0502020204030204" pitchFamily="34" charset="0"/>
              </a:rPr>
              <a:t>décrire</a:t>
            </a:r>
            <a:r>
              <a:rPr lang="en-GB" altLang="en-US" sz="3600" b="1" dirty="0">
                <a:latin typeface="Tw Cen MT" panose="020B0602020104020603" pitchFamily="34" charset="0"/>
                <a:cs typeface="Calibri" panose="020F0502020204030204" pitchFamily="34" charset="0"/>
              </a:rPr>
              <a:t> </a:t>
            </a:r>
            <a:r>
              <a:rPr lang="en-GB" altLang="en-US" sz="3600" b="1" dirty="0" err="1">
                <a:latin typeface="Tw Cen MT" panose="020B0602020104020603" pitchFamily="34" charset="0"/>
                <a:cs typeface="Calibri" panose="020F0502020204030204" pitchFamily="34" charset="0"/>
              </a:rPr>
              <a:t>où</a:t>
            </a:r>
            <a:r>
              <a:rPr lang="en-GB" altLang="en-US" sz="3600" b="1" dirty="0">
                <a:latin typeface="Tw Cen MT" panose="020B0602020104020603" pitchFamily="34" charset="0"/>
                <a:cs typeface="Calibri" panose="020F0502020204030204" pitchFamily="34" charset="0"/>
              </a:rPr>
              <a:t> nous </a:t>
            </a:r>
            <a:r>
              <a:rPr lang="en-GB" altLang="en-US" sz="3600" b="1" dirty="0" err="1">
                <a:latin typeface="Tw Cen MT" panose="020B0602020104020603" pitchFamily="34" charset="0"/>
                <a:cs typeface="Calibri" panose="020F0502020204030204" pitchFamily="34" charset="0"/>
              </a:rPr>
              <a:t>habitons</a:t>
            </a:r>
            <a:endParaRPr lang="en-GB" altLang="en-US" sz="3600" b="1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34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>
            <a:hlinkClick r:id="" action="ppaction://noaction">
              <a:snd r:embed="rId3" name="15.3.wav"/>
            </a:hlinkClick>
          </p:cNvPr>
          <p:cNvSpPr/>
          <p:nvPr/>
        </p:nvSpPr>
        <p:spPr>
          <a:xfrm>
            <a:off x="4893734" y="889000"/>
            <a:ext cx="3711046" cy="2300288"/>
          </a:xfrm>
          <a:prstGeom prst="wedgeEllipseCallout">
            <a:avLst>
              <a:gd name="adj1" fmla="val -63333"/>
              <a:gd name="adj2" fmla="val 5729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 err="1">
                <a:latin typeface="Tw Cen MT" panose="020B0602020104020603" pitchFamily="34" charset="0"/>
              </a:rPr>
              <a:t>J’habite</a:t>
            </a:r>
            <a:r>
              <a:rPr lang="en-GB" sz="4000" dirty="0">
                <a:latin typeface="Tw Cen MT" panose="020B0602020104020603" pitchFamily="34" charset="0"/>
              </a:rPr>
              <a:t> </a:t>
            </a:r>
            <a:r>
              <a:rPr lang="en-GB" sz="4000" b="1" u="sng" dirty="0">
                <a:latin typeface="Tw Cen MT" panose="020B0602020104020603" pitchFamily="34" charset="0"/>
              </a:rPr>
              <a:t>à</a:t>
            </a:r>
            <a:r>
              <a:rPr lang="en-GB" sz="4000" b="1" dirty="0">
                <a:latin typeface="Tw Cen MT" panose="020B0602020104020603" pitchFamily="34" charset="0"/>
              </a:rPr>
              <a:t> </a:t>
            </a:r>
            <a:r>
              <a:rPr lang="en-GB" sz="4000" dirty="0" smtClean="0">
                <a:latin typeface="Tw Cen MT" panose="020B0602020104020603" pitchFamily="34" charset="0"/>
              </a:rPr>
              <a:t>Cambridge.</a:t>
            </a:r>
            <a:endParaRPr lang="en-GB" sz="4000" dirty="0">
              <a:latin typeface="Tw Cen MT" panose="020B0602020104020603" pitchFamily="34" charset="0"/>
            </a:endParaRPr>
          </a:p>
        </p:txBody>
      </p:sp>
      <p:sp>
        <p:nvSpPr>
          <p:cNvPr id="3" name="Rounded Rectangular Callout 2">
            <a:hlinkClick r:id="" action="ppaction://noaction">
              <a:snd r:embed="rId2" name="15.1.wav"/>
            </a:hlinkClick>
          </p:cNvPr>
          <p:cNvSpPr/>
          <p:nvPr/>
        </p:nvSpPr>
        <p:spPr>
          <a:xfrm>
            <a:off x="491066" y="1684866"/>
            <a:ext cx="3691467" cy="1395677"/>
          </a:xfrm>
          <a:prstGeom prst="wedgeRoundRectCallout">
            <a:avLst>
              <a:gd name="adj1" fmla="val 31002"/>
              <a:gd name="adj2" fmla="val 70996"/>
              <a:gd name="adj3" fmla="val 16667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 smtClean="0">
                <a:latin typeface="Tw Cen MT" panose="020B0602020104020603" pitchFamily="34" charset="0"/>
              </a:rPr>
              <a:t>Où</a:t>
            </a:r>
            <a:r>
              <a:rPr lang="en-GB" sz="4000" b="1" dirty="0" smtClean="0">
                <a:latin typeface="Tw Cen MT" panose="020B0602020104020603" pitchFamily="34" charset="0"/>
              </a:rPr>
              <a:t> </a:t>
            </a:r>
            <a:r>
              <a:rPr lang="en-GB" sz="4000" b="1" dirty="0" err="1" smtClean="0">
                <a:latin typeface="Tw Cen MT" panose="020B0602020104020603" pitchFamily="34" charset="0"/>
              </a:rPr>
              <a:t>habites-tu</a:t>
            </a:r>
            <a:r>
              <a:rPr lang="en-GB" sz="4000" b="1" dirty="0" smtClean="0">
                <a:latin typeface="Tw Cen MT" panose="020B0602020104020603" pitchFamily="34" charset="0"/>
              </a:rPr>
              <a:t>?</a:t>
            </a:r>
            <a:endParaRPr lang="en-GB" sz="4000" b="1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31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5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/>
          <p:cNvSpPr/>
          <p:nvPr/>
        </p:nvSpPr>
        <p:spPr>
          <a:xfrm>
            <a:off x="4978401" y="160865"/>
            <a:ext cx="3711046" cy="3412067"/>
          </a:xfrm>
          <a:prstGeom prst="wedgeEllipseCallout">
            <a:avLst>
              <a:gd name="adj1" fmla="val -65130"/>
              <a:gd name="adj2" fmla="val 4082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 err="1">
                <a:latin typeface="Tw Cen MT" panose="020B0602020104020603" pitchFamily="34" charset="0"/>
              </a:rPr>
              <a:t>J’habite</a:t>
            </a:r>
            <a:r>
              <a:rPr lang="en-GB" sz="4000" dirty="0">
                <a:latin typeface="Tw Cen MT" panose="020B0602020104020603" pitchFamily="34" charset="0"/>
              </a:rPr>
              <a:t> </a:t>
            </a:r>
            <a:r>
              <a:rPr lang="en-GB" sz="4000" b="1" u="sng" dirty="0">
                <a:latin typeface="Tw Cen MT" panose="020B0602020104020603" pitchFamily="34" charset="0"/>
              </a:rPr>
              <a:t>à</a:t>
            </a:r>
            <a:r>
              <a:rPr lang="en-GB" sz="4000" b="1" dirty="0">
                <a:latin typeface="Tw Cen MT" panose="020B0602020104020603" pitchFamily="34" charset="0"/>
              </a:rPr>
              <a:t> </a:t>
            </a:r>
            <a:r>
              <a:rPr lang="en-GB" sz="4000" dirty="0" smtClean="0">
                <a:latin typeface="Tw Cen MT" panose="020B0602020104020603" pitchFamily="34" charset="0"/>
              </a:rPr>
              <a:t>Cambridge </a:t>
            </a:r>
            <a:r>
              <a:rPr lang="en-GB" sz="4000" b="1" dirty="0" err="1" smtClean="0">
                <a:solidFill>
                  <a:srgbClr val="FFFF00"/>
                </a:solidFill>
                <a:latin typeface="Tw Cen MT" panose="020B0602020104020603" pitchFamily="34" charset="0"/>
              </a:rPr>
              <a:t>près</a:t>
            </a:r>
            <a:r>
              <a:rPr lang="en-GB" sz="4000" b="1" dirty="0" smtClean="0">
                <a:solidFill>
                  <a:srgbClr val="FFFF00"/>
                </a:solidFill>
                <a:latin typeface="Tw Cen MT" panose="020B0602020104020603" pitchFamily="34" charset="0"/>
              </a:rPr>
              <a:t> de </a:t>
            </a:r>
            <a:r>
              <a:rPr lang="en-GB" sz="4000" dirty="0" err="1" smtClean="0">
                <a:latin typeface="Tw Cen MT" panose="020B0602020104020603" pitchFamily="34" charset="0"/>
              </a:rPr>
              <a:t>Londres</a:t>
            </a:r>
            <a:r>
              <a:rPr lang="en-GB" sz="4000" dirty="0" smtClean="0">
                <a:latin typeface="Tw Cen MT" panose="020B0602020104020603" pitchFamily="34" charset="0"/>
              </a:rPr>
              <a:t>.</a:t>
            </a:r>
            <a:endParaRPr lang="en-GB" sz="4000" dirty="0">
              <a:latin typeface="Tw Cen MT" panose="020B0602020104020603" pitchFamily="34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491066" y="1684866"/>
            <a:ext cx="3691467" cy="1395677"/>
          </a:xfrm>
          <a:prstGeom prst="wedgeRoundRectCallout">
            <a:avLst>
              <a:gd name="adj1" fmla="val 31002"/>
              <a:gd name="adj2" fmla="val 70996"/>
              <a:gd name="adj3" fmla="val 16667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 smtClean="0">
                <a:latin typeface="Tw Cen MT" panose="020B0602020104020603" pitchFamily="34" charset="0"/>
              </a:rPr>
              <a:t>Où</a:t>
            </a:r>
            <a:r>
              <a:rPr lang="en-GB" sz="4000" b="1" dirty="0" smtClean="0">
                <a:latin typeface="Tw Cen MT" panose="020B0602020104020603" pitchFamily="34" charset="0"/>
              </a:rPr>
              <a:t> </a:t>
            </a:r>
            <a:r>
              <a:rPr lang="en-GB" sz="4000" b="1" dirty="0" err="1" smtClean="0">
                <a:latin typeface="Tw Cen MT" panose="020B0602020104020603" pitchFamily="34" charset="0"/>
              </a:rPr>
              <a:t>habites-tu</a:t>
            </a:r>
            <a:r>
              <a:rPr lang="en-GB" sz="4000" b="1" dirty="0" smtClean="0">
                <a:latin typeface="Tw Cen MT" panose="020B0602020104020603" pitchFamily="34" charset="0"/>
              </a:rPr>
              <a:t>?</a:t>
            </a:r>
            <a:endParaRPr lang="en-GB" sz="4000" b="1" dirty="0">
              <a:latin typeface="Tw Cen MT" panose="020B0602020104020603" pitchFamily="34" charset="0"/>
            </a:endParaRPr>
          </a:p>
        </p:txBody>
      </p:sp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142" y="3506257"/>
            <a:ext cx="2126517" cy="305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24450" y="5448300"/>
            <a:ext cx="1619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Tw Cen MT" panose="020B0602020104020603" pitchFamily="34" charset="0"/>
              </a:rPr>
              <a:t>Cambridge</a:t>
            </a:r>
            <a:endParaRPr lang="en-GB" b="1" dirty="0">
              <a:latin typeface="Tw Cen MT" panose="020B0602020104020603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5533267" y="5931095"/>
            <a:ext cx="200783" cy="172315"/>
          </a:xfrm>
          <a:custGeom>
            <a:avLst/>
            <a:gdLst>
              <a:gd name="connsiteX0" fmla="*/ 29333 w 200783"/>
              <a:gd name="connsiteY0" fmla="*/ 29440 h 172315"/>
              <a:gd name="connsiteX1" fmla="*/ 29333 w 200783"/>
              <a:gd name="connsiteY1" fmla="*/ 29440 h 172315"/>
              <a:gd name="connsiteX2" fmla="*/ 10283 w 200783"/>
              <a:gd name="connsiteY2" fmla="*/ 153265 h 172315"/>
              <a:gd name="connsiteX3" fmla="*/ 38858 w 200783"/>
              <a:gd name="connsiteY3" fmla="*/ 172315 h 172315"/>
              <a:gd name="connsiteX4" fmla="*/ 96008 w 200783"/>
              <a:gd name="connsiteY4" fmla="*/ 162790 h 172315"/>
              <a:gd name="connsiteX5" fmla="*/ 181733 w 200783"/>
              <a:gd name="connsiteY5" fmla="*/ 153265 h 172315"/>
              <a:gd name="connsiteX6" fmla="*/ 191258 w 200783"/>
              <a:gd name="connsiteY6" fmla="*/ 86590 h 172315"/>
              <a:gd name="connsiteX7" fmla="*/ 200783 w 200783"/>
              <a:gd name="connsiteY7" fmla="*/ 58015 h 172315"/>
              <a:gd name="connsiteX8" fmla="*/ 115058 w 200783"/>
              <a:gd name="connsiteY8" fmla="*/ 48490 h 172315"/>
              <a:gd name="connsiteX9" fmla="*/ 105533 w 200783"/>
              <a:gd name="connsiteY9" fmla="*/ 865 h 172315"/>
              <a:gd name="connsiteX10" fmla="*/ 76958 w 200783"/>
              <a:gd name="connsiteY10" fmla="*/ 29440 h 172315"/>
              <a:gd name="connsiteX11" fmla="*/ 29333 w 200783"/>
              <a:gd name="connsiteY11" fmla="*/ 29440 h 172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783" h="172315">
                <a:moveTo>
                  <a:pt x="29333" y="29440"/>
                </a:moveTo>
                <a:lnTo>
                  <a:pt x="29333" y="29440"/>
                </a:lnTo>
                <a:cubicBezTo>
                  <a:pt x="13378" y="71988"/>
                  <a:pt x="-15486" y="108170"/>
                  <a:pt x="10283" y="153265"/>
                </a:cubicBezTo>
                <a:cubicBezTo>
                  <a:pt x="15963" y="163204"/>
                  <a:pt x="29333" y="165965"/>
                  <a:pt x="38858" y="172315"/>
                </a:cubicBezTo>
                <a:cubicBezTo>
                  <a:pt x="57908" y="169140"/>
                  <a:pt x="76865" y="165342"/>
                  <a:pt x="96008" y="162790"/>
                </a:cubicBezTo>
                <a:cubicBezTo>
                  <a:pt x="124507" y="158990"/>
                  <a:pt x="159282" y="171226"/>
                  <a:pt x="181733" y="153265"/>
                </a:cubicBezTo>
                <a:cubicBezTo>
                  <a:pt x="199264" y="139240"/>
                  <a:pt x="186855" y="108605"/>
                  <a:pt x="191258" y="86590"/>
                </a:cubicBezTo>
                <a:cubicBezTo>
                  <a:pt x="193227" y="76745"/>
                  <a:pt x="197608" y="67540"/>
                  <a:pt x="200783" y="58015"/>
                </a:cubicBezTo>
                <a:cubicBezTo>
                  <a:pt x="172208" y="54840"/>
                  <a:pt x="139712" y="63282"/>
                  <a:pt x="115058" y="48490"/>
                </a:cubicBezTo>
                <a:cubicBezTo>
                  <a:pt x="101176" y="40161"/>
                  <a:pt x="120013" y="8105"/>
                  <a:pt x="105533" y="865"/>
                </a:cubicBezTo>
                <a:cubicBezTo>
                  <a:pt x="93485" y="-5159"/>
                  <a:pt x="88166" y="21968"/>
                  <a:pt x="76958" y="29440"/>
                </a:cubicBezTo>
                <a:cubicBezTo>
                  <a:pt x="2769" y="78899"/>
                  <a:pt x="37270" y="29440"/>
                  <a:pt x="29333" y="2944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4924425" y="5918744"/>
            <a:ext cx="1619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latin typeface="Tw Cen MT" panose="020B0602020104020603" pitchFamily="34" charset="0"/>
              </a:rPr>
              <a:t>Londres</a:t>
            </a:r>
            <a:endParaRPr lang="en-GB" b="1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18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5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491066" y="1684866"/>
            <a:ext cx="3691467" cy="1395677"/>
          </a:xfrm>
          <a:prstGeom prst="wedgeRoundRectCallout">
            <a:avLst>
              <a:gd name="adj1" fmla="val 31002"/>
              <a:gd name="adj2" fmla="val 70996"/>
              <a:gd name="adj3" fmla="val 16667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latin typeface="Tw Cen MT" panose="020B0602020104020603" pitchFamily="34" charset="0"/>
              </a:rPr>
              <a:t>Cambridge, </a:t>
            </a:r>
            <a:r>
              <a:rPr lang="en-GB" sz="4000" b="1" dirty="0" err="1" smtClean="0">
                <a:latin typeface="Tw Cen MT" panose="020B0602020104020603" pitchFamily="34" charset="0"/>
              </a:rPr>
              <a:t>c’est</a:t>
            </a:r>
            <a:r>
              <a:rPr lang="en-GB" sz="4000" b="1" dirty="0" smtClean="0">
                <a:latin typeface="Tw Cen MT" panose="020B0602020104020603" pitchFamily="34" charset="0"/>
              </a:rPr>
              <a:t> comment?</a:t>
            </a:r>
            <a:endParaRPr lang="en-GB" sz="4000" b="1" dirty="0">
              <a:latin typeface="Tw Cen MT" panose="020B0602020104020603" pitchFamily="34" charset="0"/>
            </a:endParaRPr>
          </a:p>
        </p:txBody>
      </p:sp>
      <p:sp>
        <p:nvSpPr>
          <p:cNvPr id="3" name="Oval Callout 2"/>
          <p:cNvSpPr/>
          <p:nvPr/>
        </p:nvSpPr>
        <p:spPr>
          <a:xfrm>
            <a:off x="4978401" y="1058333"/>
            <a:ext cx="3711046" cy="2514599"/>
          </a:xfrm>
          <a:prstGeom prst="wedgeEllipseCallout">
            <a:avLst>
              <a:gd name="adj1" fmla="val -63333"/>
              <a:gd name="adj2" fmla="val 5729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 err="1" smtClean="0">
                <a:latin typeface="Tw Cen MT" panose="020B0602020104020603" pitchFamily="34" charset="0"/>
              </a:rPr>
              <a:t>C’est</a:t>
            </a:r>
            <a:r>
              <a:rPr lang="en-GB" sz="4000" dirty="0" smtClean="0">
                <a:latin typeface="Tw Cen MT" panose="020B0602020104020603" pitchFamily="34" charset="0"/>
              </a:rPr>
              <a:t> </a:t>
            </a:r>
            <a:r>
              <a:rPr lang="en-GB" sz="4000" dirty="0" err="1" smtClean="0">
                <a:latin typeface="Tw Cen MT" panose="020B0602020104020603" pitchFamily="34" charset="0"/>
              </a:rPr>
              <a:t>une</a:t>
            </a:r>
            <a:r>
              <a:rPr lang="en-GB" sz="4000" dirty="0" smtClean="0">
                <a:latin typeface="Tw Cen MT" panose="020B0602020104020603" pitchFamily="34" charset="0"/>
              </a:rPr>
              <a:t> </a:t>
            </a:r>
            <a:r>
              <a:rPr lang="en-GB" sz="4000" dirty="0" err="1" smtClean="0">
                <a:latin typeface="Tw Cen MT" panose="020B0602020104020603" pitchFamily="34" charset="0"/>
              </a:rPr>
              <a:t>ville</a:t>
            </a:r>
            <a:r>
              <a:rPr lang="en-GB" sz="4000" dirty="0" smtClean="0">
                <a:latin typeface="Tw Cen MT" panose="020B0602020104020603" pitchFamily="34" charset="0"/>
              </a:rPr>
              <a:t>.</a:t>
            </a:r>
            <a:endParaRPr lang="en-GB" sz="4000" dirty="0">
              <a:latin typeface="Tw Cen MT" panose="020B06020201040206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401" y="3981956"/>
            <a:ext cx="3531375" cy="231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8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5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5.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818289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/>
                <a:gridCol w="3048000"/>
                <a:gridCol w="3048000"/>
              </a:tblGrid>
              <a:tr h="2286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286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286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1879601"/>
            <a:ext cx="303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 smtClean="0">
                <a:latin typeface="Tw Cen MT" panose="020B0602020104020603" pitchFamily="34" charset="0"/>
              </a:rPr>
              <a:t>C’est</a:t>
            </a:r>
            <a:r>
              <a:rPr lang="en-GB" sz="2400" dirty="0" smtClean="0">
                <a:latin typeface="Tw Cen MT" panose="020B0602020104020603" pitchFamily="34" charset="0"/>
              </a:rPr>
              <a:t> </a:t>
            </a:r>
            <a:r>
              <a:rPr lang="en-GB" sz="2400" dirty="0" err="1" smtClean="0">
                <a:latin typeface="Tw Cen MT" panose="020B0602020104020603" pitchFamily="34" charset="0"/>
              </a:rPr>
              <a:t>une</a:t>
            </a:r>
            <a:r>
              <a:rPr lang="en-GB" sz="2400" dirty="0" smtClean="0">
                <a:latin typeface="Tw Cen MT" panose="020B0602020104020603" pitchFamily="34" charset="0"/>
              </a:rPr>
              <a:t> </a:t>
            </a:r>
            <a:r>
              <a:rPr lang="en-GB" sz="2400" dirty="0" err="1" smtClean="0">
                <a:latin typeface="Tw Cen MT" panose="020B0602020104020603" pitchFamily="34" charset="0"/>
              </a:rPr>
              <a:t>ville</a:t>
            </a:r>
            <a:r>
              <a:rPr lang="en-GB" sz="2400" dirty="0" smtClean="0">
                <a:latin typeface="Tw Cen MT" panose="020B0602020104020603" pitchFamily="34" charset="0"/>
              </a:rPr>
              <a:t>.</a:t>
            </a:r>
            <a:endParaRPr lang="en-GB" sz="2400" dirty="0">
              <a:latin typeface="Tw Cen MT" panose="020B06020201040206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31067" y="1879600"/>
            <a:ext cx="303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 smtClean="0">
                <a:latin typeface="Tw Cen MT" panose="020B0602020104020603" pitchFamily="34" charset="0"/>
              </a:rPr>
              <a:t>C’est</a:t>
            </a:r>
            <a:r>
              <a:rPr lang="en-GB" sz="2400" dirty="0" smtClean="0">
                <a:latin typeface="Tw Cen MT" panose="020B0602020104020603" pitchFamily="34" charset="0"/>
              </a:rPr>
              <a:t> </a:t>
            </a:r>
            <a:r>
              <a:rPr lang="en-GB" sz="2400" dirty="0" err="1" smtClean="0">
                <a:latin typeface="Tw Cen MT" panose="020B0602020104020603" pitchFamily="34" charset="0"/>
              </a:rPr>
              <a:t>une</a:t>
            </a:r>
            <a:r>
              <a:rPr lang="en-GB" sz="2400" dirty="0" smtClean="0">
                <a:latin typeface="Tw Cen MT" panose="020B0602020104020603" pitchFamily="34" charset="0"/>
              </a:rPr>
              <a:t> </a:t>
            </a:r>
            <a:r>
              <a:rPr lang="en-GB" sz="2400" dirty="0" err="1" smtClean="0">
                <a:latin typeface="Tw Cen MT" panose="020B0602020104020603" pitchFamily="34" charset="0"/>
              </a:rPr>
              <a:t>grande</a:t>
            </a:r>
            <a:r>
              <a:rPr lang="en-GB" sz="2400" dirty="0" smtClean="0">
                <a:latin typeface="Tw Cen MT" panose="020B0602020104020603" pitchFamily="34" charset="0"/>
              </a:rPr>
              <a:t> </a:t>
            </a:r>
            <a:r>
              <a:rPr lang="en-GB" sz="2400" dirty="0" err="1" smtClean="0">
                <a:latin typeface="Tw Cen MT" panose="020B0602020104020603" pitchFamily="34" charset="0"/>
              </a:rPr>
              <a:t>ville</a:t>
            </a:r>
            <a:r>
              <a:rPr lang="en-GB" sz="2400" dirty="0" smtClean="0">
                <a:latin typeface="Tw Cen MT" panose="020B0602020104020603" pitchFamily="34" charset="0"/>
              </a:rPr>
              <a:t>.</a:t>
            </a:r>
            <a:endParaRPr lang="en-GB" sz="2400" dirty="0">
              <a:latin typeface="Tw Cen MT" panose="020B06020201040206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87533" y="1879599"/>
            <a:ext cx="303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 smtClean="0">
                <a:latin typeface="Tw Cen MT" panose="020B0602020104020603" pitchFamily="34" charset="0"/>
              </a:rPr>
              <a:t>C’est</a:t>
            </a:r>
            <a:r>
              <a:rPr lang="en-GB" sz="2400" dirty="0" smtClean="0">
                <a:latin typeface="Tw Cen MT" panose="020B0602020104020603" pitchFamily="34" charset="0"/>
              </a:rPr>
              <a:t> </a:t>
            </a:r>
            <a:r>
              <a:rPr lang="en-GB" sz="2400" dirty="0" err="1" smtClean="0">
                <a:latin typeface="Tw Cen MT" panose="020B0602020104020603" pitchFamily="34" charset="0"/>
              </a:rPr>
              <a:t>une</a:t>
            </a:r>
            <a:r>
              <a:rPr lang="en-GB" sz="2400" dirty="0" smtClean="0">
                <a:latin typeface="Tw Cen MT" panose="020B0602020104020603" pitchFamily="34" charset="0"/>
              </a:rPr>
              <a:t> petite </a:t>
            </a:r>
            <a:r>
              <a:rPr lang="en-GB" sz="2400" dirty="0" err="1" smtClean="0">
                <a:latin typeface="Tw Cen MT" panose="020B0602020104020603" pitchFamily="34" charset="0"/>
              </a:rPr>
              <a:t>ville</a:t>
            </a:r>
            <a:r>
              <a:rPr lang="en-GB" sz="2400" dirty="0" smtClean="0">
                <a:latin typeface="Tw Cen MT" panose="020B0602020104020603" pitchFamily="34" charset="0"/>
              </a:rPr>
              <a:t>.</a:t>
            </a:r>
            <a:endParaRPr lang="en-GB" sz="2400" dirty="0">
              <a:latin typeface="Tw Cen MT" panose="020B06020201040206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137966"/>
            <a:ext cx="303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 smtClean="0">
                <a:latin typeface="Tw Cen MT" panose="020B0602020104020603" pitchFamily="34" charset="0"/>
              </a:rPr>
              <a:t>C’est</a:t>
            </a:r>
            <a:r>
              <a:rPr lang="en-GB" sz="2400" dirty="0" smtClean="0">
                <a:latin typeface="Tw Cen MT" panose="020B0602020104020603" pitchFamily="34" charset="0"/>
              </a:rPr>
              <a:t> un village.</a:t>
            </a:r>
            <a:endParaRPr lang="en-GB" sz="2400" dirty="0">
              <a:latin typeface="Tw Cen MT" panose="020B06020201040206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31066" y="4137965"/>
            <a:ext cx="303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 smtClean="0">
                <a:latin typeface="Tw Cen MT" panose="020B0602020104020603" pitchFamily="34" charset="0"/>
              </a:rPr>
              <a:t>C’est</a:t>
            </a:r>
            <a:r>
              <a:rPr lang="en-GB" sz="2400" dirty="0" smtClean="0">
                <a:latin typeface="Tw Cen MT" panose="020B0602020104020603" pitchFamily="34" charset="0"/>
              </a:rPr>
              <a:t> à la </a:t>
            </a:r>
            <a:r>
              <a:rPr lang="en-GB" sz="2400" dirty="0" err="1" smtClean="0">
                <a:latin typeface="Tw Cen MT" panose="020B0602020104020603" pitchFamily="34" charset="0"/>
              </a:rPr>
              <a:t>montagne</a:t>
            </a:r>
            <a:r>
              <a:rPr lang="en-GB" sz="2400" dirty="0" smtClean="0">
                <a:latin typeface="Tw Cen MT" panose="020B0602020104020603" pitchFamily="34" charset="0"/>
              </a:rPr>
              <a:t>.</a:t>
            </a:r>
            <a:endParaRPr lang="en-GB" sz="2400" dirty="0">
              <a:latin typeface="Tw Cen MT" panose="020B06020201040206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87533" y="4137964"/>
            <a:ext cx="303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 smtClean="0">
                <a:latin typeface="Tw Cen MT" panose="020B0602020104020603" pitchFamily="34" charset="0"/>
              </a:rPr>
              <a:t>C’est</a:t>
            </a:r>
            <a:r>
              <a:rPr lang="en-GB" sz="2400" dirty="0" smtClean="0">
                <a:latin typeface="Tw Cen MT" panose="020B0602020104020603" pitchFamily="34" charset="0"/>
              </a:rPr>
              <a:t> à la </a:t>
            </a:r>
            <a:r>
              <a:rPr lang="en-GB" sz="2400" dirty="0" err="1" smtClean="0">
                <a:latin typeface="Tw Cen MT" panose="020B0602020104020603" pitchFamily="34" charset="0"/>
              </a:rPr>
              <a:t>campagne</a:t>
            </a:r>
            <a:r>
              <a:rPr lang="en-GB" sz="2400" dirty="0" smtClean="0">
                <a:latin typeface="Tw Cen MT" panose="020B0602020104020603" pitchFamily="34" charset="0"/>
              </a:rPr>
              <a:t>.</a:t>
            </a:r>
            <a:endParaRPr lang="en-GB" sz="2400" dirty="0">
              <a:latin typeface="Tw Cen MT" panose="020B06020201040206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" y="6453419"/>
            <a:ext cx="3031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 smtClean="0">
                <a:latin typeface="Tw Cen MT" panose="020B0602020104020603" pitchFamily="34" charset="0"/>
              </a:rPr>
              <a:t>C’est</a:t>
            </a:r>
            <a:r>
              <a:rPr lang="en-GB" sz="2000" dirty="0" smtClean="0">
                <a:latin typeface="Tw Cen MT" panose="020B0602020104020603" pitchFamily="34" charset="0"/>
              </a:rPr>
              <a:t> au </a:t>
            </a:r>
            <a:r>
              <a:rPr lang="en-GB" sz="2000" dirty="0" err="1" smtClean="0">
                <a:latin typeface="Tw Cen MT" panose="020B0602020104020603" pitchFamily="34" charset="0"/>
              </a:rPr>
              <a:t>bord</a:t>
            </a:r>
            <a:r>
              <a:rPr lang="en-GB" sz="2000" dirty="0" smtClean="0">
                <a:latin typeface="Tw Cen MT" panose="020B0602020104020603" pitchFamily="34" charset="0"/>
              </a:rPr>
              <a:t> de la mer.</a:t>
            </a:r>
            <a:endParaRPr lang="en-GB" sz="2000" dirty="0">
              <a:latin typeface="Tw Cen MT" panose="020B06020201040206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56466" y="6422641"/>
            <a:ext cx="303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 smtClean="0">
                <a:latin typeface="Tw Cen MT" panose="020B0602020104020603" pitchFamily="34" charset="0"/>
              </a:rPr>
              <a:t>C’est</a:t>
            </a:r>
            <a:r>
              <a:rPr lang="en-GB" sz="2400" dirty="0" smtClean="0">
                <a:latin typeface="Tw Cen MT" panose="020B0602020104020603" pitchFamily="34" charset="0"/>
              </a:rPr>
              <a:t> </a:t>
            </a:r>
            <a:r>
              <a:rPr lang="en-GB" sz="2400" dirty="0" err="1" smtClean="0">
                <a:latin typeface="Tw Cen MT" panose="020B0602020104020603" pitchFamily="34" charset="0"/>
              </a:rPr>
              <a:t>en</a:t>
            </a:r>
            <a:r>
              <a:rPr lang="en-GB" sz="2400" dirty="0" smtClean="0">
                <a:latin typeface="Tw Cen MT" panose="020B0602020104020603" pitchFamily="34" charset="0"/>
              </a:rPr>
              <a:t> </a:t>
            </a:r>
            <a:r>
              <a:rPr lang="en-GB" sz="2400" dirty="0" err="1" smtClean="0">
                <a:latin typeface="Tw Cen MT" panose="020B0602020104020603" pitchFamily="34" charset="0"/>
              </a:rPr>
              <a:t>banlieue</a:t>
            </a:r>
            <a:r>
              <a:rPr lang="en-GB" sz="2400" dirty="0" smtClean="0">
                <a:latin typeface="Tw Cen MT" panose="020B0602020104020603" pitchFamily="34" charset="0"/>
              </a:rPr>
              <a:t>.</a:t>
            </a:r>
            <a:endParaRPr lang="en-GB" sz="2400" dirty="0">
              <a:latin typeface="Tw Cen MT" panose="020B06020201040206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63733" y="6409488"/>
            <a:ext cx="303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 smtClean="0">
                <a:latin typeface="Tw Cen MT" panose="020B0602020104020603" pitchFamily="34" charset="0"/>
              </a:rPr>
              <a:t>C’est</a:t>
            </a:r>
            <a:r>
              <a:rPr lang="en-GB" sz="2400" dirty="0" smtClean="0">
                <a:latin typeface="Tw Cen MT" panose="020B0602020104020603" pitchFamily="34" charset="0"/>
              </a:rPr>
              <a:t> </a:t>
            </a:r>
            <a:r>
              <a:rPr lang="en-GB" sz="2400" dirty="0" err="1" smtClean="0">
                <a:latin typeface="Tw Cen MT" panose="020B0602020104020603" pitchFamily="34" charset="0"/>
              </a:rPr>
              <a:t>en</a:t>
            </a:r>
            <a:r>
              <a:rPr lang="en-GB" sz="2400" dirty="0" smtClean="0">
                <a:latin typeface="Tw Cen MT" panose="020B0602020104020603" pitchFamily="34" charset="0"/>
              </a:rPr>
              <a:t> centre-</a:t>
            </a:r>
            <a:r>
              <a:rPr lang="en-GB" sz="2400" dirty="0" err="1" smtClean="0">
                <a:latin typeface="Tw Cen MT" panose="020B0602020104020603" pitchFamily="34" charset="0"/>
              </a:rPr>
              <a:t>ville</a:t>
            </a:r>
            <a:r>
              <a:rPr lang="en-GB" sz="2400" dirty="0" smtClean="0">
                <a:latin typeface="Tw Cen MT" panose="020B0602020104020603" pitchFamily="34" charset="0"/>
              </a:rPr>
              <a:t>.</a:t>
            </a:r>
            <a:endParaRPr lang="en-GB" sz="2400" dirty="0">
              <a:latin typeface="Tw Cen MT" panose="020B0602020104020603" pitchFamily="34" charset="0"/>
            </a:endParaRPr>
          </a:p>
        </p:txBody>
      </p:sp>
      <p:pic>
        <p:nvPicPr>
          <p:cNvPr id="12" name="Picture 5" descr="mountain_clipart_9_1_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639" y="2341265"/>
            <a:ext cx="2160588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130" y="82900"/>
            <a:ext cx="2608003" cy="18462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055" y="4720625"/>
            <a:ext cx="1608676" cy="16757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538" y="2467639"/>
            <a:ext cx="2887929" cy="16533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728" y="4701230"/>
            <a:ext cx="2365742" cy="16727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11" y="4616082"/>
            <a:ext cx="1450043" cy="193124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05" y="2617402"/>
            <a:ext cx="2725573" cy="153313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91" y="114467"/>
            <a:ext cx="2766987" cy="18146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208" y="152395"/>
            <a:ext cx="2690426" cy="173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9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5.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6.6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5.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5.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5.6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5.6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15.6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15.6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15.6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066800" y="272474"/>
            <a:ext cx="1127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 err="1" smtClean="0">
                <a:latin typeface="Tw Cen MT" panose="020B0602020104020603" pitchFamily="34" charset="0"/>
              </a:rPr>
              <a:t>C’est</a:t>
            </a:r>
            <a:r>
              <a:rPr lang="en-GB" sz="8000" dirty="0" smtClean="0">
                <a:latin typeface="Tw Cen MT" panose="020B0602020104020603" pitchFamily="34" charset="0"/>
              </a:rPr>
              <a:t> </a:t>
            </a:r>
            <a:r>
              <a:rPr lang="en-GB" sz="8000" dirty="0" err="1" smtClean="0">
                <a:latin typeface="Tw Cen MT" panose="020B0602020104020603" pitchFamily="34" charset="0"/>
              </a:rPr>
              <a:t>une</a:t>
            </a:r>
            <a:r>
              <a:rPr lang="en-GB" sz="8000" dirty="0" smtClean="0">
                <a:latin typeface="Tw Cen MT" panose="020B0602020104020603" pitchFamily="34" charset="0"/>
              </a:rPr>
              <a:t> </a:t>
            </a:r>
            <a:r>
              <a:rPr lang="en-GB" sz="8000" dirty="0" err="1" smtClean="0">
                <a:latin typeface="Tw Cen MT" panose="020B0602020104020603" pitchFamily="34" charset="0"/>
              </a:rPr>
              <a:t>ville</a:t>
            </a:r>
            <a:r>
              <a:rPr lang="en-GB" sz="8000" dirty="0" smtClean="0">
                <a:latin typeface="Tw Cen MT" panose="020B0602020104020603" pitchFamily="34" charset="0"/>
              </a:rPr>
              <a:t>.</a:t>
            </a:r>
            <a:endParaRPr lang="en-GB" sz="80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64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5.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9551" y="0"/>
            <a:ext cx="103030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066800" y="272474"/>
            <a:ext cx="1127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 err="1" smtClean="0">
                <a:latin typeface="Tw Cen MT" panose="020B0602020104020603" pitchFamily="34" charset="0"/>
              </a:rPr>
              <a:t>C’est</a:t>
            </a:r>
            <a:r>
              <a:rPr lang="en-GB" sz="8000" dirty="0" smtClean="0">
                <a:latin typeface="Tw Cen MT" panose="020B0602020104020603" pitchFamily="34" charset="0"/>
              </a:rPr>
              <a:t> </a:t>
            </a:r>
            <a:r>
              <a:rPr lang="en-GB" sz="8000" dirty="0" err="1" smtClean="0">
                <a:latin typeface="Tw Cen MT" panose="020B0602020104020603" pitchFamily="34" charset="0"/>
              </a:rPr>
              <a:t>une</a:t>
            </a:r>
            <a:r>
              <a:rPr lang="en-GB" sz="8000" dirty="0" smtClean="0">
                <a:latin typeface="Tw Cen MT" panose="020B0602020104020603" pitchFamily="34" charset="0"/>
              </a:rPr>
              <a:t> </a:t>
            </a:r>
            <a:r>
              <a:rPr lang="en-GB" sz="8000" dirty="0" err="1" smtClean="0">
                <a:latin typeface="Tw Cen MT" panose="020B0602020104020603" pitchFamily="34" charset="0"/>
              </a:rPr>
              <a:t>grande</a:t>
            </a:r>
            <a:r>
              <a:rPr lang="en-GB" sz="8000" dirty="0" smtClean="0">
                <a:latin typeface="Tw Cen MT" panose="020B0602020104020603" pitchFamily="34" charset="0"/>
              </a:rPr>
              <a:t> </a:t>
            </a:r>
            <a:r>
              <a:rPr lang="en-GB" sz="8000" dirty="0" err="1" smtClean="0">
                <a:latin typeface="Tw Cen MT" panose="020B0602020104020603" pitchFamily="34" charset="0"/>
              </a:rPr>
              <a:t>ville</a:t>
            </a:r>
            <a:r>
              <a:rPr lang="en-GB" sz="8000" dirty="0" smtClean="0">
                <a:latin typeface="Tw Cen MT" panose="020B0602020104020603" pitchFamily="34" charset="0"/>
              </a:rPr>
              <a:t>.</a:t>
            </a:r>
            <a:endParaRPr lang="en-GB" sz="80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31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6.6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066800" y="272474"/>
            <a:ext cx="1127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 err="1" smtClean="0">
                <a:latin typeface="Tw Cen MT" panose="020B0602020104020603" pitchFamily="34" charset="0"/>
              </a:rPr>
              <a:t>C’est</a:t>
            </a:r>
            <a:r>
              <a:rPr lang="en-GB" sz="8000" dirty="0" smtClean="0">
                <a:latin typeface="Tw Cen MT" panose="020B0602020104020603" pitchFamily="34" charset="0"/>
              </a:rPr>
              <a:t> </a:t>
            </a:r>
            <a:r>
              <a:rPr lang="en-GB" sz="8000" dirty="0" err="1" smtClean="0">
                <a:latin typeface="Tw Cen MT" panose="020B0602020104020603" pitchFamily="34" charset="0"/>
              </a:rPr>
              <a:t>une</a:t>
            </a:r>
            <a:r>
              <a:rPr lang="en-GB" sz="8000" dirty="0" smtClean="0">
                <a:latin typeface="Tw Cen MT" panose="020B0602020104020603" pitchFamily="34" charset="0"/>
              </a:rPr>
              <a:t> petite </a:t>
            </a:r>
            <a:r>
              <a:rPr lang="en-GB" sz="8000" dirty="0" err="1" smtClean="0">
                <a:latin typeface="Tw Cen MT" panose="020B0602020104020603" pitchFamily="34" charset="0"/>
              </a:rPr>
              <a:t>ville</a:t>
            </a:r>
            <a:r>
              <a:rPr lang="en-GB" sz="8000" dirty="0" smtClean="0">
                <a:latin typeface="Tw Cen MT" panose="020B0602020104020603" pitchFamily="34" charset="0"/>
              </a:rPr>
              <a:t>.</a:t>
            </a:r>
            <a:endParaRPr lang="en-GB" sz="80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75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5.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</TotalTime>
  <Words>381</Words>
  <Application>Microsoft Office PowerPoint</Application>
  <PresentationFormat>On-screen Show (4:3)</PresentationFormat>
  <Paragraphs>91</Paragraphs>
  <Slides>19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Study</dc:creator>
  <cp:lastModifiedBy>Study</cp:lastModifiedBy>
  <cp:revision>16</cp:revision>
  <dcterms:created xsi:type="dcterms:W3CDTF">2018-09-07T08:08:07Z</dcterms:created>
  <dcterms:modified xsi:type="dcterms:W3CDTF">2018-12-29T07:37:10Z</dcterms:modified>
</cp:coreProperties>
</file>