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68" r:id="rId3"/>
    <p:sldId id="298" r:id="rId4"/>
    <p:sldId id="278" r:id="rId5"/>
    <p:sldId id="279" r:id="rId6"/>
    <p:sldId id="280" r:id="rId7"/>
    <p:sldId id="296" r:id="rId8"/>
    <p:sldId id="282" r:id="rId9"/>
    <p:sldId id="283" r:id="rId10"/>
    <p:sldId id="284" r:id="rId11"/>
    <p:sldId id="281" r:id="rId12"/>
    <p:sldId id="261" r:id="rId13"/>
    <p:sldId id="260" r:id="rId14"/>
    <p:sldId id="262" r:id="rId15"/>
    <p:sldId id="297" r:id="rId16"/>
    <p:sldId id="265" r:id="rId17"/>
    <p:sldId id="286" r:id="rId18"/>
    <p:sldId id="264" r:id="rId19"/>
    <p:sldId id="294" r:id="rId20"/>
    <p:sldId id="271" r:id="rId21"/>
  </p:sldIdLst>
  <p:sldSz cx="9144000" cy="6858000" type="screen4x3"/>
  <p:notesSz cx="6858000" cy="914400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9933"/>
    <a:srgbClr val="FFCC00"/>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595" autoAdjust="0"/>
  </p:normalViewPr>
  <p:slideViewPr>
    <p:cSldViewPr>
      <p:cViewPr varScale="1">
        <p:scale>
          <a:sx n="106" d="100"/>
          <a:sy n="106" d="100"/>
        </p:scale>
        <p:origin x="1686"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GB" altLang="en-US"/>
          </a:p>
        </p:txBody>
      </p:sp>
      <p:sp>
        <p:nvSpPr>
          <p:cNvPr id="133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en-GB" alt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3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noProof="0" smtClean="0"/>
              <a:t>Click to edit Master text styles</a:t>
            </a:r>
          </a:p>
          <a:p>
            <a:pPr lvl="1"/>
            <a:r>
              <a:rPr lang="en-GB" altLang="en-US" noProof="0" smtClean="0"/>
              <a:t>Second level</a:t>
            </a:r>
          </a:p>
          <a:p>
            <a:pPr lvl="2"/>
            <a:r>
              <a:rPr lang="en-GB" altLang="en-US" noProof="0" smtClean="0"/>
              <a:t>Third level</a:t>
            </a:r>
          </a:p>
          <a:p>
            <a:pPr lvl="3"/>
            <a:r>
              <a:rPr lang="en-GB" altLang="en-US" noProof="0" smtClean="0"/>
              <a:t>Fourth level</a:t>
            </a:r>
          </a:p>
          <a:p>
            <a:pPr lvl="4"/>
            <a:r>
              <a:rPr lang="en-GB" altLang="en-US" noProof="0" smtClean="0"/>
              <a:t>Fifth level</a:t>
            </a:r>
          </a:p>
        </p:txBody>
      </p:sp>
      <p:sp>
        <p:nvSpPr>
          <p:cNvPr id="133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GB" altLang="en-US"/>
          </a:p>
        </p:txBody>
      </p:sp>
      <p:sp>
        <p:nvSpPr>
          <p:cNvPr id="133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5A920E73-D939-499F-B3DE-FD124506B6F6}" type="slidenum">
              <a:rPr lang="en-GB" altLang="en-US"/>
              <a:pPr>
                <a:defRPr/>
              </a:pPr>
              <a:t>‹#›</a:t>
            </a:fld>
            <a:endParaRPr lang="en-GB" altLang="en-US"/>
          </a:p>
        </p:txBody>
      </p:sp>
    </p:spTree>
    <p:extLst>
      <p:ext uri="{BB962C8B-B14F-4D97-AF65-F5344CB8AC3E}">
        <p14:creationId xmlns:p14="http://schemas.microsoft.com/office/powerpoint/2010/main" val="13213253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9E70588-D1A5-4739-8485-C23B7B95F40F}" type="slidenum">
              <a:rPr lang="en-GB" altLang="en-US"/>
              <a:pPr/>
              <a:t>1</a:t>
            </a:fld>
            <a:endParaRPr lang="en-GB" altLang="en-US"/>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r>
              <a:rPr lang="en-GB" altLang="en-US" smtClean="0"/>
              <a:t>Centre bottom pic www.leportaildelabd.com/.../kirikousorciere.jpg </a:t>
            </a:r>
          </a:p>
        </p:txBody>
      </p:sp>
    </p:spTree>
    <p:extLst>
      <p:ext uri="{BB962C8B-B14F-4D97-AF65-F5344CB8AC3E}">
        <p14:creationId xmlns:p14="http://schemas.microsoft.com/office/powerpoint/2010/main" val="1282933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3AA2EB5-6ABD-4E25-8BDE-0C01BE7F8987}" type="slidenum">
              <a:rPr lang="en-GB" altLang="en-US"/>
              <a:pPr/>
              <a:t>12</a:t>
            </a:fld>
            <a:endParaRPr lang="en-GB" alt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r>
              <a:rPr lang="en-GB" altLang="en-US" smtClean="0"/>
              <a:t>Reading activity to revise basic verbs and use knowledge about language to deduce meaning. Hello. My name is Kirikou. I live in Africa. I am a baby but I have marvellous powers. Welcome to my village.</a:t>
            </a:r>
          </a:p>
        </p:txBody>
      </p:sp>
    </p:spTree>
    <p:extLst>
      <p:ext uri="{BB962C8B-B14F-4D97-AF65-F5344CB8AC3E}">
        <p14:creationId xmlns:p14="http://schemas.microsoft.com/office/powerpoint/2010/main" val="3995560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1050D53-BCA6-41E5-8391-37AAEA15CD5C}" type="slidenum">
              <a:rPr lang="en-GB" altLang="en-US"/>
              <a:pPr/>
              <a:t>13</a:t>
            </a:fld>
            <a:endParaRPr lang="en-GB" alt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r>
              <a:rPr lang="en-GB" altLang="en-US" smtClean="0"/>
              <a:t>Here is my village. We live in huts. Normally it is very quiet but recently we have had some big problems with….</a:t>
            </a:r>
            <a:endParaRPr lang="en-US" altLang="en-US" smtClean="0"/>
          </a:p>
        </p:txBody>
      </p:sp>
    </p:spTree>
    <p:extLst>
      <p:ext uri="{BB962C8B-B14F-4D97-AF65-F5344CB8AC3E}">
        <p14:creationId xmlns:p14="http://schemas.microsoft.com/office/powerpoint/2010/main" val="34444531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ADE4C20-2E79-49D4-8533-9B80AB2920B8}" type="slidenum">
              <a:rPr lang="en-GB" altLang="en-US"/>
              <a:pPr/>
              <a:t>14</a:t>
            </a:fld>
            <a:endParaRPr lang="en-GB" alt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r>
              <a:rPr lang="en-GB" altLang="en-US" smtClean="0"/>
              <a:t>Karaba! She is a sorceress. The villagers are afraid of Karaba because she is very nasty, But me – no!</a:t>
            </a:r>
            <a:endParaRPr lang="en-US" altLang="en-US" smtClean="0"/>
          </a:p>
        </p:txBody>
      </p:sp>
    </p:spTree>
    <p:extLst>
      <p:ext uri="{BB962C8B-B14F-4D97-AF65-F5344CB8AC3E}">
        <p14:creationId xmlns:p14="http://schemas.microsoft.com/office/powerpoint/2010/main" val="15429731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F22FE26-5445-4D88-84E0-8F6D00572B8C}" type="slidenum">
              <a:rPr lang="en-GB" altLang="en-US"/>
              <a:pPr/>
              <a:t>16</a:t>
            </a:fld>
            <a:endParaRPr lang="en-GB" alt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r>
              <a:rPr lang="en-GB" altLang="en-US" smtClean="0"/>
              <a:t>Revise basic posessives and genders</a:t>
            </a:r>
          </a:p>
        </p:txBody>
      </p:sp>
    </p:spTree>
    <p:extLst>
      <p:ext uri="{BB962C8B-B14F-4D97-AF65-F5344CB8AC3E}">
        <p14:creationId xmlns:p14="http://schemas.microsoft.com/office/powerpoint/2010/main" val="5778192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E3BC5E7-8B85-40AA-901F-9DBC62CAA5FA}" type="slidenum">
              <a:rPr lang="en-GB" altLang="en-US"/>
              <a:pPr/>
              <a:t>17</a:t>
            </a:fld>
            <a:endParaRPr lang="en-GB" alt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r>
              <a:rPr lang="en-GB" altLang="en-US" smtClean="0"/>
              <a:t>Use your Knowledge about Language and cognates to work out the names of these locations from the film.  Note them on your sheet.  The answers move to the appropriate picture to give the answers.</a:t>
            </a:r>
          </a:p>
        </p:txBody>
      </p:sp>
    </p:spTree>
    <p:extLst>
      <p:ext uri="{BB962C8B-B14F-4D97-AF65-F5344CB8AC3E}">
        <p14:creationId xmlns:p14="http://schemas.microsoft.com/office/powerpoint/2010/main" val="204021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40BB570-3CA8-46F3-A14B-E53E6CC62DB9}" type="slidenum">
              <a:rPr lang="en-GB" altLang="en-US"/>
              <a:pPr/>
              <a:t>4</a:t>
            </a:fld>
            <a:endParaRPr lang="en-GB"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r>
              <a:rPr lang="en-GB" altLang="en-US" smtClean="0"/>
              <a:t>To introduce the context of the film and give a cultural flavour – listen to the music, read the text and note down your answer in the booklet</a:t>
            </a:r>
          </a:p>
        </p:txBody>
      </p:sp>
    </p:spTree>
    <p:extLst>
      <p:ext uri="{BB962C8B-B14F-4D97-AF65-F5344CB8AC3E}">
        <p14:creationId xmlns:p14="http://schemas.microsoft.com/office/powerpoint/2010/main" val="2923154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7A04A96-48E6-4A28-A9DC-2DE87C1B5BF3}" type="slidenum">
              <a:rPr lang="en-GB" altLang="en-US"/>
              <a:pPr/>
              <a:t>5</a:t>
            </a:fld>
            <a:endParaRPr lang="en-GB" alt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r>
              <a:rPr lang="en-GB" altLang="en-US" smtClean="0"/>
              <a:t>To introduce the milieu and décor of the film – look at the pic, read the text and note down your answer.</a:t>
            </a:r>
          </a:p>
          <a:p>
            <a:pPr eaLnBrk="1" hangingPunct="1"/>
            <a:endParaRPr lang="en-GB" altLang="en-US" smtClean="0"/>
          </a:p>
        </p:txBody>
      </p:sp>
    </p:spTree>
    <p:extLst>
      <p:ext uri="{BB962C8B-B14F-4D97-AF65-F5344CB8AC3E}">
        <p14:creationId xmlns:p14="http://schemas.microsoft.com/office/powerpoint/2010/main" val="1166712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576A10F-66A4-4EA5-ACA5-B52CF57E4103}" type="slidenum">
              <a:rPr lang="en-GB" altLang="en-US"/>
              <a:pPr/>
              <a:t>6</a:t>
            </a:fld>
            <a:endParaRPr lang="en-GB" altLang="en-US"/>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r>
              <a:rPr lang="en-GB" altLang="en-US" smtClean="0"/>
              <a:t>To introduce the protagonist of the film – a little test of spelling!</a:t>
            </a:r>
          </a:p>
          <a:p>
            <a:pPr eaLnBrk="1" hangingPunct="1"/>
            <a:endParaRPr lang="en-GB" altLang="en-US" smtClean="0"/>
          </a:p>
        </p:txBody>
      </p:sp>
    </p:spTree>
    <p:extLst>
      <p:ext uri="{BB962C8B-B14F-4D97-AF65-F5344CB8AC3E}">
        <p14:creationId xmlns:p14="http://schemas.microsoft.com/office/powerpoint/2010/main" val="3517780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587E01C-2784-4FDF-A638-B6059D5B9FA8}" type="slidenum">
              <a:rPr lang="en-GB" altLang="en-US"/>
              <a:pPr/>
              <a:t>7</a:t>
            </a:fld>
            <a:endParaRPr lang="en-GB" alt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r>
              <a:rPr lang="en-GB" altLang="en-US" smtClean="0"/>
              <a:t>To introduce the other protagonist, and give some language to talk about impressions about character (could be used later in class)</a:t>
            </a:r>
          </a:p>
        </p:txBody>
      </p:sp>
    </p:spTree>
    <p:extLst>
      <p:ext uri="{BB962C8B-B14F-4D97-AF65-F5344CB8AC3E}">
        <p14:creationId xmlns:p14="http://schemas.microsoft.com/office/powerpoint/2010/main" val="2446306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1E0EED9-7CF1-48A4-A9AE-85D5746C98B7}" type="slidenum">
              <a:rPr lang="en-GB" altLang="en-US"/>
              <a:pPr/>
              <a:t>8</a:t>
            </a:fld>
            <a:endParaRPr lang="en-GB"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r>
              <a:rPr lang="en-GB" altLang="en-US" smtClean="0"/>
              <a:t>ANSWERS</a:t>
            </a:r>
          </a:p>
        </p:txBody>
      </p:sp>
    </p:spTree>
    <p:extLst>
      <p:ext uri="{BB962C8B-B14F-4D97-AF65-F5344CB8AC3E}">
        <p14:creationId xmlns:p14="http://schemas.microsoft.com/office/powerpoint/2010/main" val="32665013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7CA547E-C792-409E-9958-1041E2EE0F79}" type="slidenum">
              <a:rPr lang="en-GB" altLang="en-US"/>
              <a:pPr/>
              <a:t>9</a:t>
            </a:fld>
            <a:endParaRPr lang="en-GB" alt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r>
              <a:rPr lang="en-GB" altLang="en-US" smtClean="0"/>
              <a:t>ANSWERS</a:t>
            </a:r>
          </a:p>
        </p:txBody>
      </p:sp>
    </p:spTree>
    <p:extLst>
      <p:ext uri="{BB962C8B-B14F-4D97-AF65-F5344CB8AC3E}">
        <p14:creationId xmlns:p14="http://schemas.microsoft.com/office/powerpoint/2010/main" val="3586569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A06CA2C-BCC2-4D43-9160-CA2157855FEA}" type="slidenum">
              <a:rPr lang="en-GB" altLang="en-US"/>
              <a:pPr/>
              <a:t>10</a:t>
            </a:fld>
            <a:endParaRPr lang="en-GB" alt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r>
              <a:rPr lang="en-GB" altLang="en-US" smtClean="0"/>
              <a:t>ANSWERS</a:t>
            </a:r>
          </a:p>
        </p:txBody>
      </p:sp>
    </p:spTree>
    <p:extLst>
      <p:ext uri="{BB962C8B-B14F-4D97-AF65-F5344CB8AC3E}">
        <p14:creationId xmlns:p14="http://schemas.microsoft.com/office/powerpoint/2010/main" val="3664290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E332780-03EE-497E-ABF7-C7E4E313BB22}" type="slidenum">
              <a:rPr lang="en-GB" altLang="en-US"/>
              <a:pPr/>
              <a:t>11</a:t>
            </a:fld>
            <a:endParaRPr lang="en-GB" alt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r>
              <a:rPr lang="en-GB" altLang="en-US" smtClean="0"/>
              <a:t>ANSWERS</a:t>
            </a:r>
          </a:p>
        </p:txBody>
      </p:sp>
    </p:spTree>
    <p:extLst>
      <p:ext uri="{BB962C8B-B14F-4D97-AF65-F5344CB8AC3E}">
        <p14:creationId xmlns:p14="http://schemas.microsoft.com/office/powerpoint/2010/main" val="2852390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1BFEF946-541D-4A4C-B6E9-0F493B8E3325}" type="slidenum">
              <a:rPr lang="en-GB" altLang="en-US"/>
              <a:pPr>
                <a:defRPr/>
              </a:pPr>
              <a:t>‹#›</a:t>
            </a:fld>
            <a:endParaRPr lang="en-GB" altLang="en-US"/>
          </a:p>
        </p:txBody>
      </p:sp>
    </p:spTree>
    <p:extLst>
      <p:ext uri="{BB962C8B-B14F-4D97-AF65-F5344CB8AC3E}">
        <p14:creationId xmlns:p14="http://schemas.microsoft.com/office/powerpoint/2010/main" val="1826020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F1E2B86F-7E33-40E5-A361-B59C71D230D0}" type="slidenum">
              <a:rPr lang="en-GB" altLang="en-US"/>
              <a:pPr>
                <a:defRPr/>
              </a:pPr>
              <a:t>‹#›</a:t>
            </a:fld>
            <a:endParaRPr lang="en-GB" altLang="en-US"/>
          </a:p>
        </p:txBody>
      </p:sp>
    </p:spTree>
    <p:extLst>
      <p:ext uri="{BB962C8B-B14F-4D97-AF65-F5344CB8AC3E}">
        <p14:creationId xmlns:p14="http://schemas.microsoft.com/office/powerpoint/2010/main" val="3532596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ED144D0A-8332-49FC-BB29-2979EC28011B}" type="slidenum">
              <a:rPr lang="en-GB" altLang="en-US"/>
              <a:pPr>
                <a:defRPr/>
              </a:pPr>
              <a:t>‹#›</a:t>
            </a:fld>
            <a:endParaRPr lang="en-GB" altLang="en-US"/>
          </a:p>
        </p:txBody>
      </p:sp>
    </p:spTree>
    <p:extLst>
      <p:ext uri="{BB962C8B-B14F-4D97-AF65-F5344CB8AC3E}">
        <p14:creationId xmlns:p14="http://schemas.microsoft.com/office/powerpoint/2010/main" val="3152618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60D39930-EBDD-48FF-BB63-73C38036C163}" type="slidenum">
              <a:rPr lang="en-GB" altLang="en-US"/>
              <a:pPr>
                <a:defRPr/>
              </a:pPr>
              <a:t>‹#›</a:t>
            </a:fld>
            <a:endParaRPr lang="en-GB" altLang="en-US"/>
          </a:p>
        </p:txBody>
      </p:sp>
    </p:spTree>
    <p:extLst>
      <p:ext uri="{BB962C8B-B14F-4D97-AF65-F5344CB8AC3E}">
        <p14:creationId xmlns:p14="http://schemas.microsoft.com/office/powerpoint/2010/main" val="1337027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05ACCA4A-C4C5-4E62-82FE-C2A1126A05E8}" type="slidenum">
              <a:rPr lang="en-GB" altLang="en-US"/>
              <a:pPr>
                <a:defRPr/>
              </a:pPr>
              <a:t>‹#›</a:t>
            </a:fld>
            <a:endParaRPr lang="en-GB" altLang="en-US"/>
          </a:p>
        </p:txBody>
      </p:sp>
    </p:spTree>
    <p:extLst>
      <p:ext uri="{BB962C8B-B14F-4D97-AF65-F5344CB8AC3E}">
        <p14:creationId xmlns:p14="http://schemas.microsoft.com/office/powerpoint/2010/main" val="4061983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7C2FCDE1-46F9-4ED5-89CA-61E2630CC85B}" type="slidenum">
              <a:rPr lang="en-GB" altLang="en-US"/>
              <a:pPr>
                <a:defRPr/>
              </a:pPr>
              <a:t>‹#›</a:t>
            </a:fld>
            <a:endParaRPr lang="en-GB" altLang="en-US"/>
          </a:p>
        </p:txBody>
      </p:sp>
    </p:spTree>
    <p:extLst>
      <p:ext uri="{BB962C8B-B14F-4D97-AF65-F5344CB8AC3E}">
        <p14:creationId xmlns:p14="http://schemas.microsoft.com/office/powerpoint/2010/main" val="2614814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9" name="Rectangle 6"/>
          <p:cNvSpPr>
            <a:spLocks noGrp="1" noChangeArrowheads="1"/>
          </p:cNvSpPr>
          <p:nvPr>
            <p:ph type="sldNum" sz="quarter" idx="12"/>
          </p:nvPr>
        </p:nvSpPr>
        <p:spPr>
          <a:ln/>
        </p:spPr>
        <p:txBody>
          <a:bodyPr/>
          <a:lstStyle>
            <a:lvl1pPr>
              <a:defRPr/>
            </a:lvl1pPr>
          </a:lstStyle>
          <a:p>
            <a:pPr>
              <a:defRPr/>
            </a:pPr>
            <a:fld id="{F37BAE82-1E1A-40FA-93C9-C348FFF67BD6}" type="slidenum">
              <a:rPr lang="en-GB" altLang="en-US"/>
              <a:pPr>
                <a:defRPr/>
              </a:pPr>
              <a:t>‹#›</a:t>
            </a:fld>
            <a:endParaRPr lang="en-GB" altLang="en-US"/>
          </a:p>
        </p:txBody>
      </p:sp>
    </p:spTree>
    <p:extLst>
      <p:ext uri="{BB962C8B-B14F-4D97-AF65-F5344CB8AC3E}">
        <p14:creationId xmlns:p14="http://schemas.microsoft.com/office/powerpoint/2010/main" val="273494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5" name="Rectangle 6"/>
          <p:cNvSpPr>
            <a:spLocks noGrp="1" noChangeArrowheads="1"/>
          </p:cNvSpPr>
          <p:nvPr>
            <p:ph type="sldNum" sz="quarter" idx="12"/>
          </p:nvPr>
        </p:nvSpPr>
        <p:spPr>
          <a:ln/>
        </p:spPr>
        <p:txBody>
          <a:bodyPr/>
          <a:lstStyle>
            <a:lvl1pPr>
              <a:defRPr/>
            </a:lvl1pPr>
          </a:lstStyle>
          <a:p>
            <a:pPr>
              <a:defRPr/>
            </a:pPr>
            <a:fld id="{7064DF97-CAB0-432B-9F10-0BFEF802C0D0}" type="slidenum">
              <a:rPr lang="en-GB" altLang="en-US"/>
              <a:pPr>
                <a:defRPr/>
              </a:pPr>
              <a:t>‹#›</a:t>
            </a:fld>
            <a:endParaRPr lang="en-GB" altLang="en-US"/>
          </a:p>
        </p:txBody>
      </p:sp>
    </p:spTree>
    <p:extLst>
      <p:ext uri="{BB962C8B-B14F-4D97-AF65-F5344CB8AC3E}">
        <p14:creationId xmlns:p14="http://schemas.microsoft.com/office/powerpoint/2010/main" val="1296068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4" name="Rectangle 6"/>
          <p:cNvSpPr>
            <a:spLocks noGrp="1" noChangeArrowheads="1"/>
          </p:cNvSpPr>
          <p:nvPr>
            <p:ph type="sldNum" sz="quarter" idx="12"/>
          </p:nvPr>
        </p:nvSpPr>
        <p:spPr>
          <a:ln/>
        </p:spPr>
        <p:txBody>
          <a:bodyPr/>
          <a:lstStyle>
            <a:lvl1pPr>
              <a:defRPr/>
            </a:lvl1pPr>
          </a:lstStyle>
          <a:p>
            <a:pPr>
              <a:defRPr/>
            </a:pPr>
            <a:fld id="{992E26FA-C527-4221-A097-A72AFDDC373F}" type="slidenum">
              <a:rPr lang="en-GB" altLang="en-US"/>
              <a:pPr>
                <a:defRPr/>
              </a:pPr>
              <a:t>‹#›</a:t>
            </a:fld>
            <a:endParaRPr lang="en-GB" altLang="en-US"/>
          </a:p>
        </p:txBody>
      </p:sp>
    </p:spTree>
    <p:extLst>
      <p:ext uri="{BB962C8B-B14F-4D97-AF65-F5344CB8AC3E}">
        <p14:creationId xmlns:p14="http://schemas.microsoft.com/office/powerpoint/2010/main" val="4033756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0218455F-C02E-4AEC-AED4-56D1A3A33B79}" type="slidenum">
              <a:rPr lang="en-GB" altLang="en-US"/>
              <a:pPr>
                <a:defRPr/>
              </a:pPr>
              <a:t>‹#›</a:t>
            </a:fld>
            <a:endParaRPr lang="en-GB" altLang="en-US"/>
          </a:p>
        </p:txBody>
      </p:sp>
    </p:spTree>
    <p:extLst>
      <p:ext uri="{BB962C8B-B14F-4D97-AF65-F5344CB8AC3E}">
        <p14:creationId xmlns:p14="http://schemas.microsoft.com/office/powerpoint/2010/main" val="1290530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7C53F0D8-A941-4779-89F1-2C5495FCBC98}" type="slidenum">
              <a:rPr lang="en-GB" altLang="en-US"/>
              <a:pPr>
                <a:defRPr/>
              </a:pPr>
              <a:t>‹#›</a:t>
            </a:fld>
            <a:endParaRPr lang="en-GB" altLang="en-US"/>
          </a:p>
        </p:txBody>
      </p:sp>
    </p:spTree>
    <p:extLst>
      <p:ext uri="{BB962C8B-B14F-4D97-AF65-F5344CB8AC3E}">
        <p14:creationId xmlns:p14="http://schemas.microsoft.com/office/powerpoint/2010/main" val="1790518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9933"/>
            </a:gs>
            <a:gs pos="100000">
              <a:srgbClr val="FFCC00"/>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vl1pPr>
          </a:lstStyle>
          <a:p>
            <a:pPr>
              <a:defRPr/>
            </a:pPr>
            <a:endParaRPr lang="en-GB"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a:defRPr/>
            </a:pPr>
            <a:endParaRPr lang="en-GB"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0B7B67BA-0344-456F-94C6-647A2EC6692C}"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12.jpeg"/><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audio" Target="http://www.rachelhawkes.com/RPP/Film/kirikou%20song%20extract.mp3"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audio" Target="http://www.rachelhawkes.com/RPP/Film/kirikou%20song%20extract.mp3" TargetMode="Externa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989138"/>
            <a:ext cx="7772400" cy="1470025"/>
          </a:xfrm>
        </p:spPr>
        <p:txBody>
          <a:bodyPr anchor="ctr"/>
          <a:lstStyle/>
          <a:p>
            <a:pPr eaLnBrk="1" hangingPunct="1"/>
            <a:r>
              <a:rPr lang="en-GB" altLang="en-US" sz="5400" b="1" smtClean="0">
                <a:solidFill>
                  <a:schemeClr val="tx1"/>
                </a:solidFill>
                <a:latin typeface="Berlin Sans FB Demi" panose="020E0802020502020306" pitchFamily="34" charset="0"/>
              </a:rPr>
              <a:t>Kirikou et la Sorci</a:t>
            </a:r>
            <a:r>
              <a:rPr lang="en-GB" altLang="en-US" sz="5400" b="1" smtClean="0">
                <a:solidFill>
                  <a:schemeClr val="tx1"/>
                </a:solidFill>
                <a:latin typeface="Berlin Sans FB Demi" panose="020E0802020502020306" pitchFamily="34" charset="0"/>
                <a:cs typeface="Arial" panose="020B0604020202020204" pitchFamily="34" charset="0"/>
              </a:rPr>
              <a:t>ère</a:t>
            </a:r>
          </a:p>
        </p:txBody>
      </p:sp>
      <p:sp>
        <p:nvSpPr>
          <p:cNvPr id="3075" name="Rectangle 3"/>
          <p:cNvSpPr>
            <a:spLocks noGrp="1" noChangeArrowheads="1"/>
          </p:cNvSpPr>
          <p:nvPr>
            <p:ph type="subTitle" idx="1"/>
          </p:nvPr>
        </p:nvSpPr>
        <p:spPr>
          <a:xfrm>
            <a:off x="1371600" y="3429000"/>
            <a:ext cx="6400800" cy="1752600"/>
          </a:xfrm>
        </p:spPr>
        <p:txBody>
          <a:bodyPr/>
          <a:lstStyle/>
          <a:p>
            <a:pPr eaLnBrk="1" hangingPunct="1"/>
            <a:r>
              <a:rPr lang="en-GB" altLang="en-US" b="1" smtClean="0">
                <a:solidFill>
                  <a:schemeClr val="accent2"/>
                </a:solidFill>
              </a:rPr>
              <a:t>Un film de MICHEL OCELOT</a:t>
            </a:r>
          </a:p>
        </p:txBody>
      </p:sp>
      <p:pic>
        <p:nvPicPr>
          <p:cNvPr id="3076" name="Picture 5" descr="kirikou_tamt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5157788"/>
            <a:ext cx="2555875"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6" descr="kirikou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5167313"/>
            <a:ext cx="2519363"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9" descr="village_kiriko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333375"/>
            <a:ext cx="2952750"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l="1074" t="15227" r="903" b="15285"/>
          <a:stretch>
            <a:fillRect/>
          </a:stretch>
        </p:blipFill>
        <p:spPr bwMode="auto">
          <a:xfrm>
            <a:off x="5076825" y="333375"/>
            <a:ext cx="3671888" cy="1951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11" descr="kirikousorcier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08400" y="4149725"/>
            <a:ext cx="1768475"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AutoShape 2"/>
          <p:cNvSpPr>
            <a:spLocks noChangeArrowheads="1"/>
          </p:cNvSpPr>
          <p:nvPr/>
        </p:nvSpPr>
        <p:spPr bwMode="auto">
          <a:xfrm>
            <a:off x="0" y="2997200"/>
            <a:ext cx="5508625" cy="1008063"/>
          </a:xfrm>
          <a:prstGeom prst="irregularSeal2">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9459" name="Rectangle 3"/>
          <p:cNvSpPr>
            <a:spLocks noGrp="1" noChangeArrowheads="1"/>
          </p:cNvSpPr>
          <p:nvPr>
            <p:ph type="title"/>
          </p:nvPr>
        </p:nvSpPr>
        <p:spPr/>
        <p:txBody>
          <a:bodyPr/>
          <a:lstStyle/>
          <a:p>
            <a:pPr eaLnBrk="1" hangingPunct="1"/>
            <a:r>
              <a:rPr lang="en-GB" altLang="en-US" smtClean="0">
                <a:latin typeface="Berlin Sans FB Demi" panose="020E0802020502020306" pitchFamily="34" charset="0"/>
              </a:rPr>
              <a:t>3) regardez et répondez</a:t>
            </a:r>
          </a:p>
        </p:txBody>
      </p:sp>
      <p:sp>
        <p:nvSpPr>
          <p:cNvPr id="43012" name="Rectangle 4"/>
          <p:cNvSpPr>
            <a:spLocks noGrp="1" noChangeArrowheads="1"/>
          </p:cNvSpPr>
          <p:nvPr>
            <p:ph type="body" idx="1"/>
          </p:nvPr>
        </p:nvSpPr>
        <p:spPr>
          <a:noFill/>
        </p:spPr>
        <p:txBody>
          <a:bodyPr/>
          <a:lstStyle/>
          <a:p>
            <a:pPr marL="609600" indent="-609600" eaLnBrk="1" hangingPunct="1">
              <a:buFontTx/>
              <a:buNone/>
            </a:pPr>
            <a:r>
              <a:rPr lang="en-GB" altLang="en-US" smtClean="0"/>
              <a:t>Regardez ce petit gar</a:t>
            </a:r>
            <a:r>
              <a:rPr lang="en-GB" altLang="en-US" smtClean="0">
                <a:cs typeface="Arial" panose="020B0604020202020204" pitchFamily="34" charset="0"/>
              </a:rPr>
              <a:t>çon</a:t>
            </a:r>
            <a:r>
              <a:rPr lang="en-GB" altLang="en-US" smtClean="0"/>
              <a:t> – comment s’appelle-il</a:t>
            </a:r>
            <a:r>
              <a:rPr lang="en-GB" altLang="en-US" smtClean="0">
                <a:cs typeface="Arial" panose="020B0604020202020204" pitchFamily="34" charset="0"/>
              </a:rPr>
              <a:t>?</a:t>
            </a:r>
            <a:endParaRPr lang="en-GB" altLang="en-US" smtClean="0"/>
          </a:p>
          <a:p>
            <a:pPr marL="609600" indent="-609600" eaLnBrk="1" hangingPunct="1">
              <a:buFontTx/>
              <a:buNone/>
            </a:pPr>
            <a:endParaRPr lang="en-GB" altLang="en-US" smtClean="0"/>
          </a:p>
          <a:p>
            <a:pPr marL="609600" indent="-609600" eaLnBrk="1" hangingPunct="1">
              <a:buFontTx/>
              <a:buAutoNum type="alphaLcPeriod"/>
            </a:pPr>
            <a:r>
              <a:rPr lang="en-GB" altLang="en-US" smtClean="0"/>
              <a:t>Je m’appelle Kirikou</a:t>
            </a:r>
          </a:p>
          <a:p>
            <a:pPr marL="609600" indent="-609600" eaLnBrk="1" hangingPunct="1">
              <a:buFontTx/>
              <a:buAutoNum type="alphaLcPeriod"/>
            </a:pPr>
            <a:r>
              <a:rPr lang="en-GB" altLang="en-US" smtClean="0"/>
              <a:t>Je mppelle Kirikou</a:t>
            </a:r>
          </a:p>
          <a:p>
            <a:pPr marL="609600" indent="-609600" eaLnBrk="1" hangingPunct="1">
              <a:buFontTx/>
              <a:buAutoNum type="alphaLcPeriod"/>
            </a:pPr>
            <a:r>
              <a:rPr lang="en-GB" altLang="en-US" smtClean="0"/>
              <a:t>Je mapple Kirikou</a:t>
            </a:r>
          </a:p>
          <a:p>
            <a:pPr marL="609600" indent="-609600" eaLnBrk="1" hangingPunct="1">
              <a:buFontTx/>
              <a:buAutoNum type="alphaLcPeriod"/>
            </a:pPr>
            <a:r>
              <a:rPr lang="en-GB" altLang="en-US" smtClean="0"/>
              <a:t>Je apelle Kirikou</a:t>
            </a:r>
          </a:p>
          <a:p>
            <a:pPr marL="609600" indent="-609600" eaLnBrk="1" hangingPunct="1">
              <a:buFontTx/>
              <a:buAutoNum type="alphaLcPeriod"/>
            </a:pPr>
            <a:endParaRPr lang="en-GB" altLang="en-US" smtClean="0"/>
          </a:p>
        </p:txBody>
      </p:sp>
      <p:pic>
        <p:nvPicPr>
          <p:cNvPr id="19461" name="Picture 5" descr="Kirikou_et_la_sorciere_1998_2"/>
          <p:cNvPicPr>
            <a:picLocks noChangeAspect="1" noChangeArrowheads="1"/>
          </p:cNvPicPr>
          <p:nvPr/>
        </p:nvPicPr>
        <p:blipFill>
          <a:blip r:embed="rId3">
            <a:lum bright="12000"/>
            <a:extLst>
              <a:ext uri="{28A0092B-C50C-407E-A947-70E740481C1C}">
                <a14:useLocalDpi xmlns:a14="http://schemas.microsoft.com/office/drawing/2010/main" val="0"/>
              </a:ext>
            </a:extLst>
          </a:blip>
          <a:srcRect l="9694" t="12222" r="10945"/>
          <a:stretch>
            <a:fillRect/>
          </a:stretch>
        </p:blipFill>
        <p:spPr bwMode="auto">
          <a:xfrm>
            <a:off x="5003800" y="2768600"/>
            <a:ext cx="403225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301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3012">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301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3012">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3012">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43010"/>
                                        </p:tgtEl>
                                        <p:attrNameLst>
                                          <p:attrName>style.visibility</p:attrName>
                                        </p:attrNameLst>
                                      </p:cBhvr>
                                      <p:to>
                                        <p:strVal val="visible"/>
                                      </p:to>
                                    </p:set>
                                    <p:anim calcmode="lin" valueType="num">
                                      <p:cBhvr additive="base">
                                        <p:cTn id="27" dur="500" fill="hold"/>
                                        <p:tgtEl>
                                          <p:spTgt spid="43010"/>
                                        </p:tgtEl>
                                        <p:attrNameLst>
                                          <p:attrName>ppt_x</p:attrName>
                                        </p:attrNameLst>
                                      </p:cBhvr>
                                      <p:tavLst>
                                        <p:tav tm="0">
                                          <p:val>
                                            <p:strVal val="#ppt_x"/>
                                          </p:val>
                                        </p:tav>
                                        <p:tav tm="100000">
                                          <p:val>
                                            <p:strVal val="#ppt_x"/>
                                          </p:val>
                                        </p:tav>
                                      </p:tavLst>
                                    </p:anim>
                                    <p:anim calcmode="lin" valueType="num">
                                      <p:cBhvr additive="base">
                                        <p:cTn id="28" dur="500" fill="hold"/>
                                        <p:tgtEl>
                                          <p:spTgt spid="430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descr="karaba"/>
          <p:cNvPicPr>
            <a:picLocks noChangeAspect="1" noChangeArrowheads="1"/>
          </p:cNvPicPr>
          <p:nvPr/>
        </p:nvPicPr>
        <p:blipFill>
          <a:blip r:embed="rId3">
            <a:extLst>
              <a:ext uri="{28A0092B-C50C-407E-A947-70E740481C1C}">
                <a14:useLocalDpi xmlns:a14="http://schemas.microsoft.com/office/drawing/2010/main" val="0"/>
              </a:ext>
            </a:extLst>
          </a:blip>
          <a:srcRect l="16634" r="13815" b="22978"/>
          <a:stretch>
            <a:fillRect/>
          </a:stretch>
        </p:blipFill>
        <p:spPr bwMode="auto">
          <a:xfrm>
            <a:off x="5580063" y="2841625"/>
            <a:ext cx="3313112"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8" name="AutoShape 2"/>
          <p:cNvSpPr>
            <a:spLocks noChangeArrowheads="1"/>
          </p:cNvSpPr>
          <p:nvPr/>
        </p:nvSpPr>
        <p:spPr bwMode="auto">
          <a:xfrm>
            <a:off x="0" y="3933825"/>
            <a:ext cx="6156325" cy="1008063"/>
          </a:xfrm>
          <a:prstGeom prst="irregularSeal2">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508" name="Rectangle 3"/>
          <p:cNvSpPr>
            <a:spLocks noGrp="1" noChangeArrowheads="1"/>
          </p:cNvSpPr>
          <p:nvPr>
            <p:ph type="title"/>
          </p:nvPr>
        </p:nvSpPr>
        <p:spPr/>
        <p:txBody>
          <a:bodyPr/>
          <a:lstStyle/>
          <a:p>
            <a:pPr eaLnBrk="1" hangingPunct="1"/>
            <a:r>
              <a:rPr lang="en-GB" altLang="en-US" smtClean="0"/>
              <a:t>regardez et répondez</a:t>
            </a:r>
          </a:p>
        </p:txBody>
      </p:sp>
      <p:sp>
        <p:nvSpPr>
          <p:cNvPr id="39940" name="Rectangle 4"/>
          <p:cNvSpPr>
            <a:spLocks noGrp="1" noChangeArrowheads="1"/>
          </p:cNvSpPr>
          <p:nvPr>
            <p:ph type="body" idx="1"/>
          </p:nvPr>
        </p:nvSpPr>
        <p:spPr>
          <a:xfrm>
            <a:off x="250825" y="1600200"/>
            <a:ext cx="8066088" cy="4525963"/>
          </a:xfrm>
          <a:noFill/>
        </p:spPr>
        <p:txBody>
          <a:bodyPr/>
          <a:lstStyle/>
          <a:p>
            <a:pPr marL="609600" indent="-609600" eaLnBrk="1" hangingPunct="1">
              <a:lnSpc>
                <a:spcPct val="90000"/>
              </a:lnSpc>
              <a:buFontTx/>
              <a:buNone/>
            </a:pPr>
            <a:r>
              <a:rPr lang="en-GB" altLang="en-US" smtClean="0"/>
              <a:t>4) Regardez cette femme – comment est elle </a:t>
            </a:r>
            <a:r>
              <a:rPr lang="en-GB" altLang="en-US" smtClean="0">
                <a:cs typeface="Arial" panose="020B0604020202020204" pitchFamily="34" charset="0"/>
              </a:rPr>
              <a:t>à ton avis</a:t>
            </a:r>
            <a:r>
              <a:rPr lang="en-GB" altLang="en-US" smtClean="0"/>
              <a:t>?</a:t>
            </a:r>
          </a:p>
          <a:p>
            <a:pPr marL="609600" indent="-609600" eaLnBrk="1" hangingPunct="1">
              <a:lnSpc>
                <a:spcPct val="90000"/>
              </a:lnSpc>
              <a:buFontTx/>
              <a:buNone/>
            </a:pPr>
            <a:endParaRPr lang="en-GB" altLang="en-US" smtClean="0"/>
          </a:p>
          <a:p>
            <a:pPr marL="609600" indent="-609600" eaLnBrk="1" hangingPunct="1">
              <a:lnSpc>
                <a:spcPct val="90000"/>
              </a:lnSpc>
              <a:buFontTx/>
              <a:buNone/>
            </a:pPr>
            <a:endParaRPr lang="en-GB" altLang="en-US" smtClean="0"/>
          </a:p>
          <a:p>
            <a:pPr marL="609600" indent="-609600" eaLnBrk="1" hangingPunct="1">
              <a:lnSpc>
                <a:spcPct val="90000"/>
              </a:lnSpc>
              <a:buFontTx/>
              <a:buAutoNum type="alphaLcPeriod"/>
            </a:pPr>
            <a:r>
              <a:rPr lang="en-GB" altLang="en-US" smtClean="0"/>
              <a:t>Elle semble sympa</a:t>
            </a:r>
            <a:endParaRPr lang="en-GB" altLang="en-US" smtClean="0">
              <a:cs typeface="Arial" panose="020B0604020202020204" pitchFamily="34" charset="0"/>
            </a:endParaRPr>
          </a:p>
          <a:p>
            <a:pPr marL="609600" indent="-609600" eaLnBrk="1" hangingPunct="1">
              <a:lnSpc>
                <a:spcPct val="90000"/>
              </a:lnSpc>
              <a:buFontTx/>
              <a:buAutoNum type="alphaLcPeriod"/>
            </a:pPr>
            <a:r>
              <a:rPr lang="en-GB" altLang="en-US" smtClean="0"/>
              <a:t>Elle a l’air méchante</a:t>
            </a:r>
            <a:endParaRPr lang="en-GB" altLang="en-US" smtClean="0">
              <a:cs typeface="Arial" panose="020B0604020202020204" pitchFamily="34" charset="0"/>
            </a:endParaRPr>
          </a:p>
          <a:p>
            <a:pPr marL="609600" indent="-609600" eaLnBrk="1" hangingPunct="1">
              <a:lnSpc>
                <a:spcPct val="90000"/>
              </a:lnSpc>
              <a:buFontTx/>
              <a:buAutoNum type="alphaLcPeriod"/>
            </a:pPr>
            <a:r>
              <a:rPr lang="en-GB" altLang="en-US" smtClean="0">
                <a:cs typeface="Arial" panose="020B0604020202020204" pitchFamily="34" charset="0"/>
              </a:rPr>
              <a:t>Elle est gentille</a:t>
            </a:r>
          </a:p>
          <a:p>
            <a:pPr marL="609600" indent="-609600" eaLnBrk="1" hangingPunct="1">
              <a:lnSpc>
                <a:spcPct val="90000"/>
              </a:lnSpc>
              <a:buFontTx/>
              <a:buAutoNum type="alphaLcPeriod"/>
            </a:pPr>
            <a:r>
              <a:rPr lang="en-GB" altLang="en-US" smtClean="0">
                <a:cs typeface="Arial" panose="020B0604020202020204" pitchFamily="34" charset="0"/>
              </a:rPr>
              <a:t>Elle parait riche</a:t>
            </a:r>
            <a:endParaRPr lang="en-GB" alt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994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9940">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9940">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9940">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9940">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39938"/>
                                        </p:tgtEl>
                                        <p:attrNameLst>
                                          <p:attrName>style.visibility</p:attrName>
                                        </p:attrNameLst>
                                      </p:cBhvr>
                                      <p:to>
                                        <p:strVal val="visible"/>
                                      </p:to>
                                    </p:set>
                                    <p:anim calcmode="lin" valueType="num">
                                      <p:cBhvr additive="base">
                                        <p:cTn id="27" dur="500" fill="hold"/>
                                        <p:tgtEl>
                                          <p:spTgt spid="39938"/>
                                        </p:tgtEl>
                                        <p:attrNameLst>
                                          <p:attrName>ppt_x</p:attrName>
                                        </p:attrNameLst>
                                      </p:cBhvr>
                                      <p:tavLst>
                                        <p:tav tm="0">
                                          <p:val>
                                            <p:strVal val="#ppt_x"/>
                                          </p:val>
                                        </p:tav>
                                        <p:tav tm="100000">
                                          <p:val>
                                            <p:strVal val="#ppt_x"/>
                                          </p:val>
                                        </p:tav>
                                      </p:tavLst>
                                    </p:anim>
                                    <p:anim calcmode="lin" valueType="num">
                                      <p:cBhvr additive="base">
                                        <p:cTn id="28" dur="500" fill="hold"/>
                                        <p:tgtEl>
                                          <p:spTgt spid="399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5"/>
          <p:cNvSpPr>
            <a:spLocks noGrp="1" noChangeArrowheads="1"/>
          </p:cNvSpPr>
          <p:nvPr>
            <p:ph type="title"/>
          </p:nvPr>
        </p:nvSpPr>
        <p:spPr>
          <a:xfrm>
            <a:off x="457200" y="274638"/>
            <a:ext cx="8147050" cy="3225800"/>
          </a:xfrm>
        </p:spPr>
        <p:txBody>
          <a:bodyPr/>
          <a:lstStyle/>
          <a:p>
            <a:pPr eaLnBrk="1" hangingPunct="1"/>
            <a:r>
              <a:rPr lang="en-GB" altLang="en-US" sz="4000" smtClean="0"/>
              <a:t>Bonjour!  Je m’appelle Kirikou.  J’habite en Afrique.  Je suis un bébé mais j’ai des pouvoirs merveilleux!  Bienvenue dans mon village…</a:t>
            </a:r>
          </a:p>
        </p:txBody>
      </p:sp>
      <p:pic>
        <p:nvPicPr>
          <p:cNvPr id="23555" name="Picture 4" descr="Kirikou_et_la_sorciere_1998_2"/>
          <p:cNvPicPr>
            <a:picLocks noChangeAspect="1" noChangeArrowheads="1"/>
          </p:cNvPicPr>
          <p:nvPr/>
        </p:nvPicPr>
        <p:blipFill>
          <a:blip r:embed="rId3">
            <a:lum bright="18000"/>
            <a:extLst>
              <a:ext uri="{28A0092B-C50C-407E-A947-70E740481C1C}">
                <a14:useLocalDpi xmlns:a14="http://schemas.microsoft.com/office/drawing/2010/main" val="0"/>
              </a:ext>
            </a:extLst>
          </a:blip>
          <a:srcRect l="9694" t="12222" r="10945"/>
          <a:stretch>
            <a:fillRect/>
          </a:stretch>
        </p:blipFill>
        <p:spPr bwMode="auto">
          <a:xfrm>
            <a:off x="2411413" y="3776663"/>
            <a:ext cx="403225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AutoShape 6"/>
          <p:cNvSpPr>
            <a:spLocks noChangeArrowheads="1"/>
          </p:cNvSpPr>
          <p:nvPr/>
        </p:nvSpPr>
        <p:spPr bwMode="auto">
          <a:xfrm>
            <a:off x="3851275" y="333375"/>
            <a:ext cx="2376488" cy="719138"/>
          </a:xfrm>
          <a:prstGeom prst="doubleWave">
            <a:avLst>
              <a:gd name="adj1" fmla="val 6500"/>
              <a:gd name="adj2" fmla="val 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8199" name="AutoShape 7"/>
          <p:cNvSpPr>
            <a:spLocks noChangeArrowheads="1"/>
          </p:cNvSpPr>
          <p:nvPr/>
        </p:nvSpPr>
        <p:spPr bwMode="auto">
          <a:xfrm>
            <a:off x="1476375" y="908050"/>
            <a:ext cx="1368425" cy="719138"/>
          </a:xfrm>
          <a:prstGeom prst="doubleWave">
            <a:avLst>
              <a:gd name="adj1" fmla="val 6500"/>
              <a:gd name="adj2" fmla="val 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8200" name="AutoShape 8"/>
          <p:cNvSpPr>
            <a:spLocks noChangeArrowheads="1"/>
          </p:cNvSpPr>
          <p:nvPr/>
        </p:nvSpPr>
        <p:spPr bwMode="auto">
          <a:xfrm>
            <a:off x="4067175" y="1557338"/>
            <a:ext cx="649288" cy="719137"/>
          </a:xfrm>
          <a:prstGeom prst="doubleWave">
            <a:avLst>
              <a:gd name="adj1" fmla="val 6500"/>
              <a:gd name="adj2" fmla="val 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8201" name="AutoShape 9"/>
          <p:cNvSpPr>
            <a:spLocks noChangeArrowheads="1"/>
          </p:cNvSpPr>
          <p:nvPr/>
        </p:nvSpPr>
        <p:spPr bwMode="auto">
          <a:xfrm>
            <a:off x="6372225" y="981075"/>
            <a:ext cx="936625" cy="719138"/>
          </a:xfrm>
          <a:prstGeom prst="doubleWave">
            <a:avLst>
              <a:gd name="adj1" fmla="val 6500"/>
              <a:gd name="adj2" fmla="val 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xit" presetSubtype="0" fill="hold" nodeType="clickEffect">
                                  <p:stCondLst>
                                    <p:cond delay="0"/>
                                  </p:stCondLst>
                                  <p:childTnLst>
                                    <p:anim calcmode="lin" valueType="num">
                                      <p:cBhvr>
                                        <p:cTn id="6" dur="1000"/>
                                        <p:tgtEl>
                                          <p:spTgt spid="8198"/>
                                        </p:tgtEl>
                                        <p:attrNameLst>
                                          <p:attrName>ppt_w</p:attrName>
                                        </p:attrNameLst>
                                      </p:cBhvr>
                                      <p:tavLst>
                                        <p:tav tm="0">
                                          <p:val>
                                            <p:strVal val="ppt_w"/>
                                          </p:val>
                                        </p:tav>
                                        <p:tav tm="100000">
                                          <p:val>
                                            <p:fltVal val="0"/>
                                          </p:val>
                                        </p:tav>
                                      </p:tavLst>
                                    </p:anim>
                                    <p:anim calcmode="lin" valueType="num">
                                      <p:cBhvr>
                                        <p:cTn id="7" dur="1000"/>
                                        <p:tgtEl>
                                          <p:spTgt spid="8198"/>
                                        </p:tgtEl>
                                        <p:attrNameLst>
                                          <p:attrName>ppt_h</p:attrName>
                                        </p:attrNameLst>
                                      </p:cBhvr>
                                      <p:tavLst>
                                        <p:tav tm="0">
                                          <p:val>
                                            <p:strVal val="ppt_h"/>
                                          </p:val>
                                        </p:tav>
                                        <p:tav tm="100000">
                                          <p:val>
                                            <p:fltVal val="0"/>
                                          </p:val>
                                        </p:tav>
                                      </p:tavLst>
                                    </p:anim>
                                    <p:anim calcmode="lin" valueType="num">
                                      <p:cBhvr>
                                        <p:cTn id="8" dur="1000"/>
                                        <p:tgtEl>
                                          <p:spTgt spid="8198"/>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9" dur="1000"/>
                                        <p:tgtEl>
                                          <p:spTgt spid="8198"/>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0" dur="1" fill="hold">
                                          <p:stCondLst>
                                            <p:cond delay="999"/>
                                          </p:stCondLst>
                                        </p:cTn>
                                        <p:tgtEl>
                                          <p:spTgt spid="8198"/>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xit" presetSubtype="0" fill="hold" nodeType="clickEffect">
                                  <p:stCondLst>
                                    <p:cond delay="0"/>
                                  </p:stCondLst>
                                  <p:childTnLst>
                                    <p:anim calcmode="lin" valueType="num">
                                      <p:cBhvr>
                                        <p:cTn id="14" dur="1000"/>
                                        <p:tgtEl>
                                          <p:spTgt spid="8199"/>
                                        </p:tgtEl>
                                        <p:attrNameLst>
                                          <p:attrName>ppt_w</p:attrName>
                                        </p:attrNameLst>
                                      </p:cBhvr>
                                      <p:tavLst>
                                        <p:tav tm="0">
                                          <p:val>
                                            <p:strVal val="ppt_w"/>
                                          </p:val>
                                        </p:tav>
                                        <p:tav tm="100000">
                                          <p:val>
                                            <p:fltVal val="0"/>
                                          </p:val>
                                        </p:tav>
                                      </p:tavLst>
                                    </p:anim>
                                    <p:anim calcmode="lin" valueType="num">
                                      <p:cBhvr>
                                        <p:cTn id="15" dur="1000"/>
                                        <p:tgtEl>
                                          <p:spTgt spid="8199"/>
                                        </p:tgtEl>
                                        <p:attrNameLst>
                                          <p:attrName>ppt_h</p:attrName>
                                        </p:attrNameLst>
                                      </p:cBhvr>
                                      <p:tavLst>
                                        <p:tav tm="0">
                                          <p:val>
                                            <p:strVal val="ppt_h"/>
                                          </p:val>
                                        </p:tav>
                                        <p:tav tm="100000">
                                          <p:val>
                                            <p:fltVal val="0"/>
                                          </p:val>
                                        </p:tav>
                                      </p:tavLst>
                                    </p:anim>
                                    <p:anim calcmode="lin" valueType="num">
                                      <p:cBhvr>
                                        <p:cTn id="16" dur="1000"/>
                                        <p:tgtEl>
                                          <p:spTgt spid="8199"/>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17" dur="1000"/>
                                        <p:tgtEl>
                                          <p:spTgt spid="8199"/>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8" dur="1" fill="hold">
                                          <p:stCondLst>
                                            <p:cond delay="999"/>
                                          </p:stCondLst>
                                        </p:cTn>
                                        <p:tgtEl>
                                          <p:spTgt spid="8199"/>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xit" presetSubtype="0" fill="hold" nodeType="clickEffect">
                                  <p:stCondLst>
                                    <p:cond delay="0"/>
                                  </p:stCondLst>
                                  <p:childTnLst>
                                    <p:anim calcmode="lin" valueType="num">
                                      <p:cBhvr>
                                        <p:cTn id="22" dur="1000"/>
                                        <p:tgtEl>
                                          <p:spTgt spid="8201"/>
                                        </p:tgtEl>
                                        <p:attrNameLst>
                                          <p:attrName>ppt_w</p:attrName>
                                        </p:attrNameLst>
                                      </p:cBhvr>
                                      <p:tavLst>
                                        <p:tav tm="0">
                                          <p:val>
                                            <p:strVal val="ppt_w"/>
                                          </p:val>
                                        </p:tav>
                                        <p:tav tm="100000">
                                          <p:val>
                                            <p:fltVal val="0"/>
                                          </p:val>
                                        </p:tav>
                                      </p:tavLst>
                                    </p:anim>
                                    <p:anim calcmode="lin" valueType="num">
                                      <p:cBhvr>
                                        <p:cTn id="23" dur="1000"/>
                                        <p:tgtEl>
                                          <p:spTgt spid="8201"/>
                                        </p:tgtEl>
                                        <p:attrNameLst>
                                          <p:attrName>ppt_h</p:attrName>
                                        </p:attrNameLst>
                                      </p:cBhvr>
                                      <p:tavLst>
                                        <p:tav tm="0">
                                          <p:val>
                                            <p:strVal val="ppt_h"/>
                                          </p:val>
                                        </p:tav>
                                        <p:tav tm="100000">
                                          <p:val>
                                            <p:fltVal val="0"/>
                                          </p:val>
                                        </p:tav>
                                      </p:tavLst>
                                    </p:anim>
                                    <p:anim calcmode="lin" valueType="num">
                                      <p:cBhvr>
                                        <p:cTn id="24" dur="1000"/>
                                        <p:tgtEl>
                                          <p:spTgt spid="8201"/>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25" dur="1000"/>
                                        <p:tgtEl>
                                          <p:spTgt spid="8201"/>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26" dur="1" fill="hold">
                                          <p:stCondLst>
                                            <p:cond delay="999"/>
                                          </p:stCondLst>
                                        </p:cTn>
                                        <p:tgtEl>
                                          <p:spTgt spid="8201"/>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xit" presetSubtype="0" fill="hold" nodeType="clickEffect">
                                  <p:stCondLst>
                                    <p:cond delay="0"/>
                                  </p:stCondLst>
                                  <p:childTnLst>
                                    <p:anim calcmode="lin" valueType="num">
                                      <p:cBhvr>
                                        <p:cTn id="30" dur="1000"/>
                                        <p:tgtEl>
                                          <p:spTgt spid="8200"/>
                                        </p:tgtEl>
                                        <p:attrNameLst>
                                          <p:attrName>ppt_w</p:attrName>
                                        </p:attrNameLst>
                                      </p:cBhvr>
                                      <p:tavLst>
                                        <p:tav tm="0">
                                          <p:val>
                                            <p:strVal val="ppt_w"/>
                                          </p:val>
                                        </p:tav>
                                        <p:tav tm="100000">
                                          <p:val>
                                            <p:fltVal val="0"/>
                                          </p:val>
                                        </p:tav>
                                      </p:tavLst>
                                    </p:anim>
                                    <p:anim calcmode="lin" valueType="num">
                                      <p:cBhvr>
                                        <p:cTn id="31" dur="1000"/>
                                        <p:tgtEl>
                                          <p:spTgt spid="8200"/>
                                        </p:tgtEl>
                                        <p:attrNameLst>
                                          <p:attrName>ppt_h</p:attrName>
                                        </p:attrNameLst>
                                      </p:cBhvr>
                                      <p:tavLst>
                                        <p:tav tm="0">
                                          <p:val>
                                            <p:strVal val="ppt_h"/>
                                          </p:val>
                                        </p:tav>
                                        <p:tav tm="100000">
                                          <p:val>
                                            <p:fltVal val="0"/>
                                          </p:val>
                                        </p:tav>
                                      </p:tavLst>
                                    </p:anim>
                                    <p:anim calcmode="lin" valueType="num">
                                      <p:cBhvr>
                                        <p:cTn id="32" dur="1000"/>
                                        <p:tgtEl>
                                          <p:spTgt spid="8200"/>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33" dur="1000"/>
                                        <p:tgtEl>
                                          <p:spTgt spid="8200"/>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34" dur="1" fill="hold">
                                          <p:stCondLst>
                                            <p:cond delay="999"/>
                                          </p:stCondLst>
                                        </p:cTn>
                                        <p:tgtEl>
                                          <p:spTgt spid="820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title"/>
          </p:nvPr>
        </p:nvSpPr>
        <p:spPr>
          <a:xfrm>
            <a:off x="457200" y="260350"/>
            <a:ext cx="8218488" cy="3024188"/>
          </a:xfrm>
        </p:spPr>
        <p:txBody>
          <a:bodyPr/>
          <a:lstStyle/>
          <a:p>
            <a:pPr eaLnBrk="1" hangingPunct="1"/>
            <a:r>
              <a:rPr lang="en-GB" altLang="en-US" sz="4000" smtClean="0"/>
              <a:t>Voici mon village.  Nous habitons dans des huttes.  Normalement c’est tr</a:t>
            </a:r>
            <a:r>
              <a:rPr lang="en-GB" altLang="en-US" sz="4000" smtClean="0">
                <a:cs typeface="Arial" panose="020B0604020202020204" pitchFamily="34" charset="0"/>
              </a:rPr>
              <a:t>ès tranquille, mais récemment nous </a:t>
            </a:r>
            <a:r>
              <a:rPr lang="en-GB" altLang="en-US" sz="4000" smtClean="0"/>
              <a:t>avons eu de gros probl</a:t>
            </a:r>
            <a:r>
              <a:rPr lang="en-GB" altLang="en-US" sz="4000" smtClean="0">
                <a:cs typeface="Arial" panose="020B0604020202020204" pitchFamily="34" charset="0"/>
              </a:rPr>
              <a:t>èmes avec…</a:t>
            </a:r>
          </a:p>
        </p:txBody>
      </p:sp>
      <p:pic>
        <p:nvPicPr>
          <p:cNvPr id="25603" name="Picture 5" descr="village_kiriko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3395663"/>
            <a:ext cx="5545137" cy="334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AutoShape 6"/>
          <p:cNvSpPr>
            <a:spLocks noChangeArrowheads="1"/>
          </p:cNvSpPr>
          <p:nvPr/>
        </p:nvSpPr>
        <p:spPr bwMode="auto">
          <a:xfrm>
            <a:off x="6300788" y="188913"/>
            <a:ext cx="2159000" cy="719137"/>
          </a:xfrm>
          <a:prstGeom prst="doubleWave">
            <a:avLst>
              <a:gd name="adj1" fmla="val 6500"/>
              <a:gd name="adj2" fmla="val 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151" name="AutoShape 7"/>
          <p:cNvSpPr>
            <a:spLocks noChangeArrowheads="1"/>
          </p:cNvSpPr>
          <p:nvPr/>
        </p:nvSpPr>
        <p:spPr bwMode="auto">
          <a:xfrm>
            <a:off x="2124075" y="1412875"/>
            <a:ext cx="719138" cy="719138"/>
          </a:xfrm>
          <a:prstGeom prst="doubleWave">
            <a:avLst>
              <a:gd name="adj1" fmla="val 6500"/>
              <a:gd name="adj2" fmla="val 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152" name="AutoShape 8"/>
          <p:cNvSpPr>
            <a:spLocks noChangeArrowheads="1"/>
          </p:cNvSpPr>
          <p:nvPr/>
        </p:nvSpPr>
        <p:spPr bwMode="auto">
          <a:xfrm>
            <a:off x="4500563" y="2060575"/>
            <a:ext cx="1439862" cy="719138"/>
          </a:xfrm>
          <a:prstGeom prst="doubleWave">
            <a:avLst>
              <a:gd name="adj1" fmla="val 6500"/>
              <a:gd name="adj2" fmla="val 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xit" presetSubtype="0" fill="hold" nodeType="clickEffect">
                                  <p:stCondLst>
                                    <p:cond delay="0"/>
                                  </p:stCondLst>
                                  <p:childTnLst>
                                    <p:anim calcmode="lin" valueType="num">
                                      <p:cBhvr>
                                        <p:cTn id="6" dur="1000"/>
                                        <p:tgtEl>
                                          <p:spTgt spid="6150"/>
                                        </p:tgtEl>
                                        <p:attrNameLst>
                                          <p:attrName>ppt_w</p:attrName>
                                        </p:attrNameLst>
                                      </p:cBhvr>
                                      <p:tavLst>
                                        <p:tav tm="0">
                                          <p:val>
                                            <p:strVal val="ppt_w"/>
                                          </p:val>
                                        </p:tav>
                                        <p:tav tm="100000">
                                          <p:val>
                                            <p:fltVal val="0"/>
                                          </p:val>
                                        </p:tav>
                                      </p:tavLst>
                                    </p:anim>
                                    <p:anim calcmode="lin" valueType="num">
                                      <p:cBhvr>
                                        <p:cTn id="7" dur="1000"/>
                                        <p:tgtEl>
                                          <p:spTgt spid="6150"/>
                                        </p:tgtEl>
                                        <p:attrNameLst>
                                          <p:attrName>ppt_h</p:attrName>
                                        </p:attrNameLst>
                                      </p:cBhvr>
                                      <p:tavLst>
                                        <p:tav tm="0">
                                          <p:val>
                                            <p:strVal val="ppt_h"/>
                                          </p:val>
                                        </p:tav>
                                        <p:tav tm="100000">
                                          <p:val>
                                            <p:fltVal val="0"/>
                                          </p:val>
                                        </p:tav>
                                      </p:tavLst>
                                    </p:anim>
                                    <p:anim calcmode="lin" valueType="num">
                                      <p:cBhvr>
                                        <p:cTn id="8" dur="1000"/>
                                        <p:tgtEl>
                                          <p:spTgt spid="6150"/>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9" dur="1000"/>
                                        <p:tgtEl>
                                          <p:spTgt spid="6150"/>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0" dur="1" fill="hold">
                                          <p:stCondLst>
                                            <p:cond delay="999"/>
                                          </p:stCondLst>
                                        </p:cTn>
                                        <p:tgtEl>
                                          <p:spTgt spid="6150"/>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xit" presetSubtype="0" fill="hold" nodeType="clickEffect">
                                  <p:stCondLst>
                                    <p:cond delay="0"/>
                                  </p:stCondLst>
                                  <p:childTnLst>
                                    <p:anim calcmode="lin" valueType="num">
                                      <p:cBhvr>
                                        <p:cTn id="14" dur="1000"/>
                                        <p:tgtEl>
                                          <p:spTgt spid="6151"/>
                                        </p:tgtEl>
                                        <p:attrNameLst>
                                          <p:attrName>ppt_w</p:attrName>
                                        </p:attrNameLst>
                                      </p:cBhvr>
                                      <p:tavLst>
                                        <p:tav tm="0">
                                          <p:val>
                                            <p:strVal val="ppt_w"/>
                                          </p:val>
                                        </p:tav>
                                        <p:tav tm="100000">
                                          <p:val>
                                            <p:fltVal val="0"/>
                                          </p:val>
                                        </p:tav>
                                      </p:tavLst>
                                    </p:anim>
                                    <p:anim calcmode="lin" valueType="num">
                                      <p:cBhvr>
                                        <p:cTn id="15" dur="1000"/>
                                        <p:tgtEl>
                                          <p:spTgt spid="6151"/>
                                        </p:tgtEl>
                                        <p:attrNameLst>
                                          <p:attrName>ppt_h</p:attrName>
                                        </p:attrNameLst>
                                      </p:cBhvr>
                                      <p:tavLst>
                                        <p:tav tm="0">
                                          <p:val>
                                            <p:strVal val="ppt_h"/>
                                          </p:val>
                                        </p:tav>
                                        <p:tav tm="100000">
                                          <p:val>
                                            <p:fltVal val="0"/>
                                          </p:val>
                                        </p:tav>
                                      </p:tavLst>
                                    </p:anim>
                                    <p:anim calcmode="lin" valueType="num">
                                      <p:cBhvr>
                                        <p:cTn id="16" dur="1000"/>
                                        <p:tgtEl>
                                          <p:spTgt spid="6151"/>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17" dur="1000"/>
                                        <p:tgtEl>
                                          <p:spTgt spid="6151"/>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8" dur="1" fill="hold">
                                          <p:stCondLst>
                                            <p:cond delay="999"/>
                                          </p:stCondLst>
                                        </p:cTn>
                                        <p:tgtEl>
                                          <p:spTgt spid="6151"/>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xit" presetSubtype="0" fill="hold" nodeType="clickEffect">
                                  <p:stCondLst>
                                    <p:cond delay="0"/>
                                  </p:stCondLst>
                                  <p:childTnLst>
                                    <p:anim calcmode="lin" valueType="num">
                                      <p:cBhvr>
                                        <p:cTn id="22" dur="1000"/>
                                        <p:tgtEl>
                                          <p:spTgt spid="6152"/>
                                        </p:tgtEl>
                                        <p:attrNameLst>
                                          <p:attrName>ppt_w</p:attrName>
                                        </p:attrNameLst>
                                      </p:cBhvr>
                                      <p:tavLst>
                                        <p:tav tm="0">
                                          <p:val>
                                            <p:strVal val="ppt_w"/>
                                          </p:val>
                                        </p:tav>
                                        <p:tav tm="100000">
                                          <p:val>
                                            <p:fltVal val="0"/>
                                          </p:val>
                                        </p:tav>
                                      </p:tavLst>
                                    </p:anim>
                                    <p:anim calcmode="lin" valueType="num">
                                      <p:cBhvr>
                                        <p:cTn id="23" dur="1000"/>
                                        <p:tgtEl>
                                          <p:spTgt spid="6152"/>
                                        </p:tgtEl>
                                        <p:attrNameLst>
                                          <p:attrName>ppt_h</p:attrName>
                                        </p:attrNameLst>
                                      </p:cBhvr>
                                      <p:tavLst>
                                        <p:tav tm="0">
                                          <p:val>
                                            <p:strVal val="ppt_h"/>
                                          </p:val>
                                        </p:tav>
                                        <p:tav tm="100000">
                                          <p:val>
                                            <p:fltVal val="0"/>
                                          </p:val>
                                        </p:tav>
                                      </p:tavLst>
                                    </p:anim>
                                    <p:anim calcmode="lin" valueType="num">
                                      <p:cBhvr>
                                        <p:cTn id="24" dur="1000"/>
                                        <p:tgtEl>
                                          <p:spTgt spid="6152"/>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25" dur="1000"/>
                                        <p:tgtEl>
                                          <p:spTgt spid="6152"/>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26" dur="1" fill="hold">
                                          <p:stCondLst>
                                            <p:cond delay="999"/>
                                          </p:stCondLst>
                                        </p:cTn>
                                        <p:tgtEl>
                                          <p:spTgt spid="61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title"/>
          </p:nvPr>
        </p:nvSpPr>
        <p:spPr>
          <a:xfrm>
            <a:off x="457200" y="44450"/>
            <a:ext cx="8229600" cy="1143000"/>
          </a:xfrm>
        </p:spPr>
        <p:txBody>
          <a:bodyPr/>
          <a:lstStyle/>
          <a:p>
            <a:pPr eaLnBrk="1" hangingPunct="1"/>
            <a:r>
              <a:rPr lang="en-GB" altLang="en-US" smtClean="0"/>
              <a:t>KARABA!</a:t>
            </a:r>
          </a:p>
        </p:txBody>
      </p:sp>
      <p:sp>
        <p:nvSpPr>
          <p:cNvPr id="10245" name="Rectangle 5"/>
          <p:cNvSpPr>
            <a:spLocks noChangeArrowheads="1"/>
          </p:cNvSpPr>
          <p:nvPr/>
        </p:nvSpPr>
        <p:spPr bwMode="auto">
          <a:xfrm>
            <a:off x="468313" y="4005263"/>
            <a:ext cx="8229600" cy="285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4400">
                <a:solidFill>
                  <a:schemeClr val="tx2"/>
                </a:solidFill>
              </a:rPr>
              <a:t>C’est une sorci</a:t>
            </a:r>
            <a:r>
              <a:rPr lang="en-GB" altLang="en-US" sz="4400">
                <a:solidFill>
                  <a:schemeClr val="tx2"/>
                </a:solidFill>
                <a:cs typeface="Arial" panose="020B0604020202020204" pitchFamily="34" charset="0"/>
              </a:rPr>
              <a:t>ère.  Les villageois ont peur de Karaba parce qu’elle est très méchante, mais moi?  Non!</a:t>
            </a:r>
          </a:p>
        </p:txBody>
      </p:sp>
      <p:pic>
        <p:nvPicPr>
          <p:cNvPr id="10249" name="Picture 9" descr="karaba-kiriko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0550" y="1052513"/>
            <a:ext cx="2881313" cy="288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0" name="AutoShape 10"/>
          <p:cNvSpPr>
            <a:spLocks noChangeArrowheads="1"/>
          </p:cNvSpPr>
          <p:nvPr/>
        </p:nvSpPr>
        <p:spPr bwMode="auto">
          <a:xfrm>
            <a:off x="3779838" y="5445125"/>
            <a:ext cx="1008062" cy="719138"/>
          </a:xfrm>
          <a:prstGeom prst="doubleWave">
            <a:avLst>
              <a:gd name="adj1" fmla="val 6500"/>
              <a:gd name="adj2" fmla="val 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51" name="AutoShape 11"/>
          <p:cNvSpPr>
            <a:spLocks noChangeArrowheads="1"/>
          </p:cNvSpPr>
          <p:nvPr/>
        </p:nvSpPr>
        <p:spPr bwMode="auto">
          <a:xfrm>
            <a:off x="3348038" y="4724400"/>
            <a:ext cx="1008062" cy="719138"/>
          </a:xfrm>
          <a:prstGeom prst="doubleWave">
            <a:avLst>
              <a:gd name="adj1" fmla="val 6500"/>
              <a:gd name="adj2" fmla="val 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52" name="AutoShape 12"/>
          <p:cNvSpPr>
            <a:spLocks noChangeArrowheads="1"/>
          </p:cNvSpPr>
          <p:nvPr/>
        </p:nvSpPr>
        <p:spPr bwMode="auto">
          <a:xfrm>
            <a:off x="2195513" y="4076700"/>
            <a:ext cx="936625" cy="719138"/>
          </a:xfrm>
          <a:prstGeom prst="doubleWave">
            <a:avLst>
              <a:gd name="adj1" fmla="val 6500"/>
              <a:gd name="adj2" fmla="val 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10249"/>
                                        </p:tgtEl>
                                        <p:attrNameLst>
                                          <p:attrName>style.visibility</p:attrName>
                                        </p:attrNameLst>
                                      </p:cBhvr>
                                      <p:to>
                                        <p:strVal val="visible"/>
                                      </p:to>
                                    </p:set>
                                    <p:anim calcmode="lin" valueType="num">
                                      <p:cBhvr>
                                        <p:cTn id="7" dur="1000" fill="hold"/>
                                        <p:tgtEl>
                                          <p:spTgt spid="10249"/>
                                        </p:tgtEl>
                                        <p:attrNameLst>
                                          <p:attrName>ppt_w</p:attrName>
                                        </p:attrNameLst>
                                      </p:cBhvr>
                                      <p:tavLst>
                                        <p:tav tm="0">
                                          <p:val>
                                            <p:fltVal val="0"/>
                                          </p:val>
                                        </p:tav>
                                        <p:tav tm="100000">
                                          <p:val>
                                            <p:strVal val="#ppt_w"/>
                                          </p:val>
                                        </p:tav>
                                      </p:tavLst>
                                    </p:anim>
                                    <p:anim calcmode="lin" valueType="num">
                                      <p:cBhvr>
                                        <p:cTn id="8" dur="1000" fill="hold"/>
                                        <p:tgtEl>
                                          <p:spTgt spid="10249"/>
                                        </p:tgtEl>
                                        <p:attrNameLst>
                                          <p:attrName>ppt_h</p:attrName>
                                        </p:attrNameLst>
                                      </p:cBhvr>
                                      <p:tavLst>
                                        <p:tav tm="0">
                                          <p:val>
                                            <p:fltVal val="0"/>
                                          </p:val>
                                        </p:tav>
                                        <p:tav tm="100000">
                                          <p:val>
                                            <p:strVal val="#ppt_h"/>
                                          </p:val>
                                        </p:tav>
                                      </p:tavLst>
                                    </p:anim>
                                    <p:anim calcmode="lin" valueType="num">
                                      <p:cBhvr>
                                        <p:cTn id="9" dur="1000" fill="hold"/>
                                        <p:tgtEl>
                                          <p:spTgt spid="1024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24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5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5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50"/>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5" presetClass="exit" presetSubtype="0" fill="hold" nodeType="clickEffect">
                                  <p:stCondLst>
                                    <p:cond delay="0"/>
                                  </p:stCondLst>
                                  <p:childTnLst>
                                    <p:anim calcmode="lin" valueType="num">
                                      <p:cBhvr>
                                        <p:cTn id="24" dur="1000"/>
                                        <p:tgtEl>
                                          <p:spTgt spid="10252"/>
                                        </p:tgtEl>
                                        <p:attrNameLst>
                                          <p:attrName>ppt_w</p:attrName>
                                        </p:attrNameLst>
                                      </p:cBhvr>
                                      <p:tavLst>
                                        <p:tav tm="0">
                                          <p:val>
                                            <p:strVal val="ppt_w"/>
                                          </p:val>
                                        </p:tav>
                                        <p:tav tm="100000">
                                          <p:val>
                                            <p:fltVal val="0"/>
                                          </p:val>
                                        </p:tav>
                                      </p:tavLst>
                                    </p:anim>
                                    <p:anim calcmode="lin" valueType="num">
                                      <p:cBhvr>
                                        <p:cTn id="25" dur="1000"/>
                                        <p:tgtEl>
                                          <p:spTgt spid="10252"/>
                                        </p:tgtEl>
                                        <p:attrNameLst>
                                          <p:attrName>ppt_h</p:attrName>
                                        </p:attrNameLst>
                                      </p:cBhvr>
                                      <p:tavLst>
                                        <p:tav tm="0">
                                          <p:val>
                                            <p:strVal val="ppt_h"/>
                                          </p:val>
                                        </p:tav>
                                        <p:tav tm="100000">
                                          <p:val>
                                            <p:fltVal val="0"/>
                                          </p:val>
                                        </p:tav>
                                      </p:tavLst>
                                    </p:anim>
                                    <p:anim calcmode="lin" valueType="num">
                                      <p:cBhvr>
                                        <p:cTn id="26" dur="1000"/>
                                        <p:tgtEl>
                                          <p:spTgt spid="10252"/>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27" dur="1000"/>
                                        <p:tgtEl>
                                          <p:spTgt spid="10252"/>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28" dur="1" fill="hold">
                                          <p:stCondLst>
                                            <p:cond delay="999"/>
                                          </p:stCondLst>
                                        </p:cTn>
                                        <p:tgtEl>
                                          <p:spTgt spid="10252"/>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5" presetClass="exit" presetSubtype="0" fill="hold" nodeType="clickEffect">
                                  <p:stCondLst>
                                    <p:cond delay="0"/>
                                  </p:stCondLst>
                                  <p:childTnLst>
                                    <p:anim calcmode="lin" valueType="num">
                                      <p:cBhvr>
                                        <p:cTn id="32" dur="1000"/>
                                        <p:tgtEl>
                                          <p:spTgt spid="10251"/>
                                        </p:tgtEl>
                                        <p:attrNameLst>
                                          <p:attrName>ppt_w</p:attrName>
                                        </p:attrNameLst>
                                      </p:cBhvr>
                                      <p:tavLst>
                                        <p:tav tm="0">
                                          <p:val>
                                            <p:strVal val="ppt_w"/>
                                          </p:val>
                                        </p:tav>
                                        <p:tav tm="100000">
                                          <p:val>
                                            <p:fltVal val="0"/>
                                          </p:val>
                                        </p:tav>
                                      </p:tavLst>
                                    </p:anim>
                                    <p:anim calcmode="lin" valueType="num">
                                      <p:cBhvr>
                                        <p:cTn id="33" dur="1000"/>
                                        <p:tgtEl>
                                          <p:spTgt spid="10251"/>
                                        </p:tgtEl>
                                        <p:attrNameLst>
                                          <p:attrName>ppt_h</p:attrName>
                                        </p:attrNameLst>
                                      </p:cBhvr>
                                      <p:tavLst>
                                        <p:tav tm="0">
                                          <p:val>
                                            <p:strVal val="ppt_h"/>
                                          </p:val>
                                        </p:tav>
                                        <p:tav tm="100000">
                                          <p:val>
                                            <p:fltVal val="0"/>
                                          </p:val>
                                        </p:tav>
                                      </p:tavLst>
                                    </p:anim>
                                    <p:anim calcmode="lin" valueType="num">
                                      <p:cBhvr>
                                        <p:cTn id="34" dur="1000"/>
                                        <p:tgtEl>
                                          <p:spTgt spid="10251"/>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35" dur="1000"/>
                                        <p:tgtEl>
                                          <p:spTgt spid="10251"/>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36" dur="1" fill="hold">
                                          <p:stCondLst>
                                            <p:cond delay="999"/>
                                          </p:stCondLst>
                                        </p:cTn>
                                        <p:tgtEl>
                                          <p:spTgt spid="10251"/>
                                        </p:tgtEl>
                                        <p:attrNameLst>
                                          <p:attrName>style.visibility</p:attrName>
                                        </p:attrNameLst>
                                      </p:cBhvr>
                                      <p:to>
                                        <p:strVal val="hidden"/>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5" presetClass="exit" presetSubtype="0" fill="hold" nodeType="clickEffect">
                                  <p:stCondLst>
                                    <p:cond delay="0"/>
                                  </p:stCondLst>
                                  <p:childTnLst>
                                    <p:anim calcmode="lin" valueType="num">
                                      <p:cBhvr>
                                        <p:cTn id="40" dur="1000"/>
                                        <p:tgtEl>
                                          <p:spTgt spid="10250"/>
                                        </p:tgtEl>
                                        <p:attrNameLst>
                                          <p:attrName>ppt_w</p:attrName>
                                        </p:attrNameLst>
                                      </p:cBhvr>
                                      <p:tavLst>
                                        <p:tav tm="0">
                                          <p:val>
                                            <p:strVal val="ppt_w"/>
                                          </p:val>
                                        </p:tav>
                                        <p:tav tm="100000">
                                          <p:val>
                                            <p:fltVal val="0"/>
                                          </p:val>
                                        </p:tav>
                                      </p:tavLst>
                                    </p:anim>
                                    <p:anim calcmode="lin" valueType="num">
                                      <p:cBhvr>
                                        <p:cTn id="41" dur="1000"/>
                                        <p:tgtEl>
                                          <p:spTgt spid="10250"/>
                                        </p:tgtEl>
                                        <p:attrNameLst>
                                          <p:attrName>ppt_h</p:attrName>
                                        </p:attrNameLst>
                                      </p:cBhvr>
                                      <p:tavLst>
                                        <p:tav tm="0">
                                          <p:val>
                                            <p:strVal val="ppt_h"/>
                                          </p:val>
                                        </p:tav>
                                        <p:tav tm="100000">
                                          <p:val>
                                            <p:fltVal val="0"/>
                                          </p:val>
                                        </p:tav>
                                      </p:tavLst>
                                    </p:anim>
                                    <p:anim calcmode="lin" valueType="num">
                                      <p:cBhvr>
                                        <p:cTn id="42" dur="1000"/>
                                        <p:tgtEl>
                                          <p:spTgt spid="10250"/>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43" dur="1000"/>
                                        <p:tgtEl>
                                          <p:spTgt spid="10250"/>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44" dur="1" fill="hold">
                                          <p:stCondLst>
                                            <p:cond delay="999"/>
                                          </p:stCondLst>
                                        </p:cTn>
                                        <p:tgtEl>
                                          <p:spTgt spid="102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endParaRPr lang="en-US" altLang="en-US" smtClean="0"/>
          </a:p>
        </p:txBody>
      </p:sp>
      <p:sp>
        <p:nvSpPr>
          <p:cNvPr id="29699" name="Rectangle 3"/>
          <p:cNvSpPr>
            <a:spLocks noGrp="1" noChangeArrowheads="1"/>
          </p:cNvSpPr>
          <p:nvPr>
            <p:ph type="body" idx="1"/>
          </p:nvPr>
        </p:nvSpPr>
        <p:spPr/>
        <p:txBody>
          <a:bodyPr/>
          <a:lstStyle/>
          <a:p>
            <a:pPr eaLnBrk="1" hangingPunct="1">
              <a:buFontTx/>
              <a:buNone/>
            </a:pPr>
            <a:r>
              <a:rPr lang="en-GB" altLang="en-US" sz="4800" smtClean="0"/>
              <a:t>After watching the film……</a:t>
            </a:r>
            <a:endParaRPr lang="en-US" altLang="en-US" sz="480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title"/>
          </p:nvPr>
        </p:nvSpPr>
        <p:spPr>
          <a:xfrm>
            <a:off x="457200" y="115888"/>
            <a:ext cx="8291513" cy="1858962"/>
          </a:xfrm>
          <a:noFill/>
        </p:spPr>
        <p:txBody>
          <a:bodyPr/>
          <a:lstStyle/>
          <a:p>
            <a:pPr eaLnBrk="1" hangingPunct="1"/>
            <a:r>
              <a:rPr lang="en-GB" altLang="en-US" sz="4000" smtClean="0"/>
              <a:t>Voici ma famille.  Mon p</a:t>
            </a:r>
            <a:r>
              <a:rPr lang="en-GB" altLang="en-US" sz="4000" smtClean="0">
                <a:cs typeface="Arial" panose="020B0604020202020204" pitchFamily="34" charset="0"/>
              </a:rPr>
              <a:t>ère n’est pas là parce que Karaba l’a mangé!  </a:t>
            </a:r>
          </a:p>
        </p:txBody>
      </p:sp>
      <p:pic>
        <p:nvPicPr>
          <p:cNvPr id="30723" name="Picture 10" descr="74107"/>
          <p:cNvPicPr>
            <a:picLocks noChangeAspect="1" noChangeArrowheads="1"/>
          </p:cNvPicPr>
          <p:nvPr/>
        </p:nvPicPr>
        <p:blipFill>
          <a:blip r:embed="rId3">
            <a:extLst>
              <a:ext uri="{28A0092B-C50C-407E-A947-70E740481C1C}">
                <a14:useLocalDpi xmlns:a14="http://schemas.microsoft.com/office/drawing/2010/main" val="0"/>
              </a:ext>
            </a:extLst>
          </a:blip>
          <a:srcRect t="9723" r="48958" b="14723"/>
          <a:stretch>
            <a:fillRect/>
          </a:stretch>
        </p:blipFill>
        <p:spPr bwMode="auto">
          <a:xfrm>
            <a:off x="539750" y="2565400"/>
            <a:ext cx="1944688"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12" descr="cast_unc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2636838"/>
            <a:ext cx="2157413" cy="176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14" descr="9782745924087_1"/>
          <p:cNvPicPr>
            <a:picLocks noChangeAspect="1" noChangeArrowheads="1"/>
          </p:cNvPicPr>
          <p:nvPr/>
        </p:nvPicPr>
        <p:blipFill>
          <a:blip r:embed="rId5">
            <a:extLst>
              <a:ext uri="{28A0092B-C50C-407E-A947-70E740481C1C}">
                <a14:useLocalDpi xmlns:a14="http://schemas.microsoft.com/office/drawing/2010/main" val="0"/>
              </a:ext>
            </a:extLst>
          </a:blip>
          <a:srcRect l="21126" t="33635" r="25937" b="17238"/>
          <a:stretch>
            <a:fillRect/>
          </a:stretch>
        </p:blipFill>
        <p:spPr bwMode="auto">
          <a:xfrm>
            <a:off x="6156325" y="2420938"/>
            <a:ext cx="2374900"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Text Box 15"/>
          <p:cNvSpPr txBox="1">
            <a:spLocks noChangeArrowheads="1"/>
          </p:cNvSpPr>
          <p:nvPr/>
        </p:nvSpPr>
        <p:spPr bwMode="auto">
          <a:xfrm>
            <a:off x="3203575" y="4652963"/>
            <a:ext cx="26654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3200">
                <a:latin typeface="Calibri" panose="020F0502020204030204" pitchFamily="34" charset="0"/>
              </a:rPr>
              <a:t>Mon oncle</a:t>
            </a:r>
          </a:p>
        </p:txBody>
      </p:sp>
      <p:sp>
        <p:nvSpPr>
          <p:cNvPr id="30727" name="Text Box 16"/>
          <p:cNvSpPr txBox="1">
            <a:spLocks noChangeArrowheads="1"/>
          </p:cNvSpPr>
          <p:nvPr/>
        </p:nvSpPr>
        <p:spPr bwMode="auto">
          <a:xfrm>
            <a:off x="5867400" y="5229225"/>
            <a:ext cx="30241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3200">
                <a:latin typeface="Calibri" panose="020F0502020204030204" pitchFamily="34" charset="0"/>
              </a:rPr>
              <a:t>Mon grand-père</a:t>
            </a:r>
          </a:p>
        </p:txBody>
      </p:sp>
      <p:sp>
        <p:nvSpPr>
          <p:cNvPr id="30728" name="Text Box 17"/>
          <p:cNvSpPr txBox="1">
            <a:spLocks noChangeArrowheads="1"/>
          </p:cNvSpPr>
          <p:nvPr/>
        </p:nvSpPr>
        <p:spPr bwMode="auto">
          <a:xfrm>
            <a:off x="539750" y="4868863"/>
            <a:ext cx="216058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3200">
                <a:latin typeface="Calibri" panose="020F0502020204030204" pitchFamily="34" charset="0"/>
              </a:rPr>
              <a:t>Ma mère</a:t>
            </a:r>
          </a:p>
        </p:txBody>
      </p:sp>
      <p:sp>
        <p:nvSpPr>
          <p:cNvPr id="30729" name="Text Box 18"/>
          <p:cNvSpPr txBox="1">
            <a:spLocks noChangeArrowheads="1"/>
          </p:cNvSpPr>
          <p:nvPr/>
        </p:nvSpPr>
        <p:spPr bwMode="auto">
          <a:xfrm>
            <a:off x="2195513" y="5805488"/>
            <a:ext cx="3887787" cy="711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4000">
                <a:latin typeface="Calibri" panose="020F0502020204030204" pitchFamily="34" charset="0"/>
              </a:rPr>
              <a:t>MON  MA   MES?</a:t>
            </a:r>
          </a:p>
        </p:txBody>
      </p:sp>
      <p:sp>
        <p:nvSpPr>
          <p:cNvPr id="17427" name="Rectangle 19"/>
          <p:cNvSpPr>
            <a:spLocks noChangeArrowheads="1"/>
          </p:cNvSpPr>
          <p:nvPr/>
        </p:nvSpPr>
        <p:spPr bwMode="auto">
          <a:xfrm>
            <a:off x="395288" y="4941888"/>
            <a:ext cx="863600" cy="5032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7428" name="Rectangle 20"/>
          <p:cNvSpPr>
            <a:spLocks noChangeArrowheads="1"/>
          </p:cNvSpPr>
          <p:nvPr/>
        </p:nvSpPr>
        <p:spPr bwMode="auto">
          <a:xfrm>
            <a:off x="5940425" y="5229225"/>
            <a:ext cx="863600" cy="5032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7429" name="Rectangle 21"/>
          <p:cNvSpPr>
            <a:spLocks noChangeArrowheads="1"/>
          </p:cNvSpPr>
          <p:nvPr/>
        </p:nvSpPr>
        <p:spPr bwMode="auto">
          <a:xfrm>
            <a:off x="3203575" y="4724400"/>
            <a:ext cx="863600" cy="5032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xit" presetSubtype="0" fill="hold" nodeType="clickEffect">
                                  <p:stCondLst>
                                    <p:cond delay="0"/>
                                  </p:stCondLst>
                                  <p:childTnLst>
                                    <p:anim calcmode="lin" valueType="num">
                                      <p:cBhvr>
                                        <p:cTn id="6" dur="1000"/>
                                        <p:tgtEl>
                                          <p:spTgt spid="17427"/>
                                        </p:tgtEl>
                                        <p:attrNameLst>
                                          <p:attrName>ppt_w</p:attrName>
                                        </p:attrNameLst>
                                      </p:cBhvr>
                                      <p:tavLst>
                                        <p:tav tm="0">
                                          <p:val>
                                            <p:strVal val="ppt_w"/>
                                          </p:val>
                                        </p:tav>
                                        <p:tav tm="100000">
                                          <p:val>
                                            <p:fltVal val="0"/>
                                          </p:val>
                                        </p:tav>
                                      </p:tavLst>
                                    </p:anim>
                                    <p:anim calcmode="lin" valueType="num">
                                      <p:cBhvr>
                                        <p:cTn id="7" dur="1000"/>
                                        <p:tgtEl>
                                          <p:spTgt spid="17427"/>
                                        </p:tgtEl>
                                        <p:attrNameLst>
                                          <p:attrName>ppt_h</p:attrName>
                                        </p:attrNameLst>
                                      </p:cBhvr>
                                      <p:tavLst>
                                        <p:tav tm="0">
                                          <p:val>
                                            <p:strVal val="ppt_h"/>
                                          </p:val>
                                        </p:tav>
                                        <p:tav tm="100000">
                                          <p:val>
                                            <p:fltVal val="0"/>
                                          </p:val>
                                        </p:tav>
                                      </p:tavLst>
                                    </p:anim>
                                    <p:anim calcmode="lin" valueType="num">
                                      <p:cBhvr>
                                        <p:cTn id="8" dur="1000"/>
                                        <p:tgtEl>
                                          <p:spTgt spid="17427"/>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9" dur="1000"/>
                                        <p:tgtEl>
                                          <p:spTgt spid="17427"/>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0" dur="1" fill="hold">
                                          <p:stCondLst>
                                            <p:cond delay="999"/>
                                          </p:stCondLst>
                                        </p:cTn>
                                        <p:tgtEl>
                                          <p:spTgt spid="17427"/>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xit" presetSubtype="0" fill="hold" nodeType="clickEffect">
                                  <p:stCondLst>
                                    <p:cond delay="0"/>
                                  </p:stCondLst>
                                  <p:childTnLst>
                                    <p:anim calcmode="lin" valueType="num">
                                      <p:cBhvr>
                                        <p:cTn id="14" dur="1000"/>
                                        <p:tgtEl>
                                          <p:spTgt spid="17429"/>
                                        </p:tgtEl>
                                        <p:attrNameLst>
                                          <p:attrName>ppt_w</p:attrName>
                                        </p:attrNameLst>
                                      </p:cBhvr>
                                      <p:tavLst>
                                        <p:tav tm="0">
                                          <p:val>
                                            <p:strVal val="ppt_w"/>
                                          </p:val>
                                        </p:tav>
                                        <p:tav tm="100000">
                                          <p:val>
                                            <p:fltVal val="0"/>
                                          </p:val>
                                        </p:tav>
                                      </p:tavLst>
                                    </p:anim>
                                    <p:anim calcmode="lin" valueType="num">
                                      <p:cBhvr>
                                        <p:cTn id="15" dur="1000"/>
                                        <p:tgtEl>
                                          <p:spTgt spid="17429"/>
                                        </p:tgtEl>
                                        <p:attrNameLst>
                                          <p:attrName>ppt_h</p:attrName>
                                        </p:attrNameLst>
                                      </p:cBhvr>
                                      <p:tavLst>
                                        <p:tav tm="0">
                                          <p:val>
                                            <p:strVal val="ppt_h"/>
                                          </p:val>
                                        </p:tav>
                                        <p:tav tm="100000">
                                          <p:val>
                                            <p:fltVal val="0"/>
                                          </p:val>
                                        </p:tav>
                                      </p:tavLst>
                                    </p:anim>
                                    <p:anim calcmode="lin" valueType="num">
                                      <p:cBhvr>
                                        <p:cTn id="16" dur="1000"/>
                                        <p:tgtEl>
                                          <p:spTgt spid="17429"/>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17" dur="1000"/>
                                        <p:tgtEl>
                                          <p:spTgt spid="17429"/>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8" dur="1" fill="hold">
                                          <p:stCondLst>
                                            <p:cond delay="999"/>
                                          </p:stCondLst>
                                        </p:cTn>
                                        <p:tgtEl>
                                          <p:spTgt spid="17429"/>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xit" presetSubtype="0" fill="hold" nodeType="clickEffect">
                                  <p:stCondLst>
                                    <p:cond delay="0"/>
                                  </p:stCondLst>
                                  <p:childTnLst>
                                    <p:anim calcmode="lin" valueType="num">
                                      <p:cBhvr>
                                        <p:cTn id="22" dur="1000"/>
                                        <p:tgtEl>
                                          <p:spTgt spid="17428"/>
                                        </p:tgtEl>
                                        <p:attrNameLst>
                                          <p:attrName>ppt_w</p:attrName>
                                        </p:attrNameLst>
                                      </p:cBhvr>
                                      <p:tavLst>
                                        <p:tav tm="0">
                                          <p:val>
                                            <p:strVal val="ppt_w"/>
                                          </p:val>
                                        </p:tav>
                                        <p:tav tm="100000">
                                          <p:val>
                                            <p:fltVal val="0"/>
                                          </p:val>
                                        </p:tav>
                                      </p:tavLst>
                                    </p:anim>
                                    <p:anim calcmode="lin" valueType="num">
                                      <p:cBhvr>
                                        <p:cTn id="23" dur="1000"/>
                                        <p:tgtEl>
                                          <p:spTgt spid="17428"/>
                                        </p:tgtEl>
                                        <p:attrNameLst>
                                          <p:attrName>ppt_h</p:attrName>
                                        </p:attrNameLst>
                                      </p:cBhvr>
                                      <p:tavLst>
                                        <p:tav tm="0">
                                          <p:val>
                                            <p:strVal val="ppt_h"/>
                                          </p:val>
                                        </p:tav>
                                        <p:tav tm="100000">
                                          <p:val>
                                            <p:fltVal val="0"/>
                                          </p:val>
                                        </p:tav>
                                      </p:tavLst>
                                    </p:anim>
                                    <p:anim calcmode="lin" valueType="num">
                                      <p:cBhvr>
                                        <p:cTn id="24" dur="1000"/>
                                        <p:tgtEl>
                                          <p:spTgt spid="17428"/>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25" dur="1000"/>
                                        <p:tgtEl>
                                          <p:spTgt spid="17428"/>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26" dur="1" fill="hold">
                                          <p:stCondLst>
                                            <p:cond delay="999"/>
                                          </p:stCondLst>
                                        </p:cTn>
                                        <p:tgtEl>
                                          <p:spTgt spid="174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44450"/>
            <a:ext cx="8229600" cy="1143000"/>
          </a:xfrm>
        </p:spPr>
        <p:txBody>
          <a:bodyPr/>
          <a:lstStyle/>
          <a:p>
            <a:pPr eaLnBrk="1" hangingPunct="1"/>
            <a:r>
              <a:rPr lang="en-GB" altLang="en-US" sz="4000" smtClean="0"/>
              <a:t>Voici quelques endroits pr</a:t>
            </a:r>
            <a:r>
              <a:rPr lang="en-GB" altLang="en-US" sz="4000" smtClean="0">
                <a:cs typeface="Arial" panose="020B0604020202020204" pitchFamily="34" charset="0"/>
              </a:rPr>
              <a:t>ès de mon village… ce sont mes environs</a:t>
            </a:r>
          </a:p>
        </p:txBody>
      </p:sp>
      <p:grpSp>
        <p:nvGrpSpPr>
          <p:cNvPr id="51207" name="Group 7"/>
          <p:cNvGrpSpPr>
            <a:grpSpLocks/>
          </p:cNvGrpSpPr>
          <p:nvPr/>
        </p:nvGrpSpPr>
        <p:grpSpPr bwMode="auto">
          <a:xfrm>
            <a:off x="106363" y="1196975"/>
            <a:ext cx="3097212" cy="1727200"/>
            <a:chOff x="67" y="754"/>
            <a:chExt cx="2223" cy="1168"/>
          </a:xfrm>
        </p:grpSpPr>
        <p:pic>
          <p:nvPicPr>
            <p:cNvPr id="32789" name="Picture 8"/>
            <p:cNvPicPr>
              <a:picLocks noChangeAspect="1" noChangeArrowheads="1"/>
            </p:cNvPicPr>
            <p:nvPr/>
          </p:nvPicPr>
          <p:blipFill>
            <a:blip r:embed="rId3" cstate="print">
              <a:lum bright="12000" contrast="12000"/>
              <a:extLst>
                <a:ext uri="{28A0092B-C50C-407E-A947-70E740481C1C}">
                  <a14:useLocalDpi xmlns:a14="http://schemas.microsoft.com/office/drawing/2010/main" val="0"/>
                </a:ext>
              </a:extLst>
            </a:blip>
            <a:srcRect l="1248" t="16797" r="583" b="14429"/>
            <a:stretch>
              <a:fillRect/>
            </a:stretch>
          </p:blipFill>
          <p:spPr bwMode="auto">
            <a:xfrm>
              <a:off x="67" y="754"/>
              <a:ext cx="2223" cy="1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90" name="WordArt 9"/>
            <p:cNvSpPr>
              <a:spLocks noChangeArrowheads="1" noChangeShapeType="1" noTextEdit="1"/>
            </p:cNvSpPr>
            <p:nvPr/>
          </p:nvSpPr>
          <p:spPr bwMode="auto">
            <a:xfrm>
              <a:off x="204" y="799"/>
              <a:ext cx="235" cy="539"/>
            </a:xfrm>
            <a:prstGeom prst="rect">
              <a:avLst/>
            </a:prstGeom>
          </p:spPr>
          <p:txBody>
            <a:bodyPr wrap="none" fromWordArt="1">
              <a:prstTxWarp prst="textPlain">
                <a:avLst>
                  <a:gd name="adj" fmla="val 50000"/>
                </a:avLst>
              </a:prstTxWarp>
            </a:bodyPr>
            <a:lstStyle/>
            <a:p>
              <a:pPr algn="ctr"/>
              <a:r>
                <a:rPr lang="en-GB"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panose="020B0806030902050204" pitchFamily="34" charset="0"/>
                </a:rPr>
                <a:t>1</a:t>
              </a:r>
            </a:p>
          </p:txBody>
        </p:sp>
      </p:grpSp>
      <p:grpSp>
        <p:nvGrpSpPr>
          <p:cNvPr id="51210" name="Group 10"/>
          <p:cNvGrpSpPr>
            <a:grpSpLocks/>
          </p:cNvGrpSpPr>
          <p:nvPr/>
        </p:nvGrpSpPr>
        <p:grpSpPr bwMode="auto">
          <a:xfrm>
            <a:off x="179388" y="3068638"/>
            <a:ext cx="3095625" cy="1727200"/>
            <a:chOff x="2835" y="2069"/>
            <a:chExt cx="2450" cy="1124"/>
          </a:xfrm>
        </p:grpSpPr>
        <p:pic>
          <p:nvPicPr>
            <p:cNvPr id="32787"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t="16299" r="7088" b="16479"/>
            <a:stretch>
              <a:fillRect/>
            </a:stretch>
          </p:blipFill>
          <p:spPr bwMode="auto">
            <a:xfrm>
              <a:off x="2835" y="2069"/>
              <a:ext cx="2450" cy="1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88" name="WordArt 12"/>
            <p:cNvSpPr>
              <a:spLocks noChangeArrowheads="1" noChangeShapeType="1" noTextEdit="1"/>
            </p:cNvSpPr>
            <p:nvPr/>
          </p:nvSpPr>
          <p:spPr bwMode="auto">
            <a:xfrm>
              <a:off x="2880" y="2115"/>
              <a:ext cx="235" cy="539"/>
            </a:xfrm>
            <a:prstGeom prst="rect">
              <a:avLst/>
            </a:prstGeom>
          </p:spPr>
          <p:txBody>
            <a:bodyPr wrap="none" fromWordArt="1">
              <a:prstTxWarp prst="textPlain">
                <a:avLst>
                  <a:gd name="adj" fmla="val 50000"/>
                </a:avLst>
              </a:prstTxWarp>
            </a:bodyPr>
            <a:lstStyle/>
            <a:p>
              <a:pPr algn="ctr"/>
              <a:r>
                <a:rPr lang="en-GB"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panose="020B0806030902050204" pitchFamily="34" charset="0"/>
                </a:rPr>
                <a:t>4</a:t>
              </a:r>
            </a:p>
          </p:txBody>
        </p:sp>
      </p:grpSp>
      <p:grpSp>
        <p:nvGrpSpPr>
          <p:cNvPr id="51213" name="Group 13"/>
          <p:cNvGrpSpPr>
            <a:grpSpLocks/>
          </p:cNvGrpSpPr>
          <p:nvPr/>
        </p:nvGrpSpPr>
        <p:grpSpPr bwMode="auto">
          <a:xfrm>
            <a:off x="6300788" y="1196975"/>
            <a:ext cx="2735262" cy="1727200"/>
            <a:chOff x="113" y="1979"/>
            <a:chExt cx="2313" cy="1229"/>
          </a:xfrm>
        </p:grpSpPr>
        <p:pic>
          <p:nvPicPr>
            <p:cNvPr id="32785" name="Picture 14"/>
            <p:cNvPicPr>
              <a:picLocks noChangeAspect="1" noChangeArrowheads="1"/>
            </p:cNvPicPr>
            <p:nvPr/>
          </p:nvPicPr>
          <p:blipFill>
            <a:blip r:embed="rId5">
              <a:extLst>
                <a:ext uri="{28A0092B-C50C-407E-A947-70E740481C1C}">
                  <a14:useLocalDpi xmlns:a14="http://schemas.microsoft.com/office/drawing/2010/main" val="0"/>
                </a:ext>
              </a:extLst>
            </a:blip>
            <a:srcRect l="1074" t="15227" r="903" b="15285"/>
            <a:stretch>
              <a:fillRect/>
            </a:stretch>
          </p:blipFill>
          <p:spPr bwMode="auto">
            <a:xfrm>
              <a:off x="113" y="1979"/>
              <a:ext cx="2313" cy="1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86" name="WordArt 15"/>
            <p:cNvSpPr>
              <a:spLocks noChangeArrowheads="1" noChangeShapeType="1" noTextEdit="1"/>
            </p:cNvSpPr>
            <p:nvPr/>
          </p:nvSpPr>
          <p:spPr bwMode="auto">
            <a:xfrm>
              <a:off x="204" y="2024"/>
              <a:ext cx="235" cy="539"/>
            </a:xfrm>
            <a:prstGeom prst="rect">
              <a:avLst/>
            </a:prstGeom>
          </p:spPr>
          <p:txBody>
            <a:bodyPr wrap="none" fromWordArt="1">
              <a:prstTxWarp prst="textPlain">
                <a:avLst>
                  <a:gd name="adj" fmla="val 50000"/>
                </a:avLst>
              </a:prstTxWarp>
            </a:bodyPr>
            <a:lstStyle/>
            <a:p>
              <a:pPr algn="ctr"/>
              <a:r>
                <a:rPr lang="en-GB"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panose="020B0806030902050204" pitchFamily="34" charset="0"/>
                </a:rPr>
                <a:t>3</a:t>
              </a:r>
            </a:p>
          </p:txBody>
        </p:sp>
      </p:grpSp>
      <p:grpSp>
        <p:nvGrpSpPr>
          <p:cNvPr id="51216" name="Group 16"/>
          <p:cNvGrpSpPr>
            <a:grpSpLocks/>
          </p:cNvGrpSpPr>
          <p:nvPr/>
        </p:nvGrpSpPr>
        <p:grpSpPr bwMode="auto">
          <a:xfrm>
            <a:off x="3348038" y="1270000"/>
            <a:ext cx="2808287" cy="1727200"/>
            <a:chOff x="3424" y="754"/>
            <a:chExt cx="2088" cy="1236"/>
          </a:xfrm>
        </p:grpSpPr>
        <p:pic>
          <p:nvPicPr>
            <p:cNvPr id="32783" name="Picture 17"/>
            <p:cNvPicPr>
              <a:picLocks noChangeAspect="1" noChangeArrowheads="1"/>
            </p:cNvPicPr>
            <p:nvPr/>
          </p:nvPicPr>
          <p:blipFill>
            <a:blip r:embed="rId6" cstate="print">
              <a:extLst>
                <a:ext uri="{28A0092B-C50C-407E-A947-70E740481C1C}">
                  <a14:useLocalDpi xmlns:a14="http://schemas.microsoft.com/office/drawing/2010/main" val="0"/>
                </a:ext>
              </a:extLst>
            </a:blip>
            <a:srcRect l="6856" t="15227" r="6227" b="16168"/>
            <a:stretch>
              <a:fillRect/>
            </a:stretch>
          </p:blipFill>
          <p:spPr bwMode="auto">
            <a:xfrm>
              <a:off x="3424" y="754"/>
              <a:ext cx="2088" cy="1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84" name="WordArt 18"/>
            <p:cNvSpPr>
              <a:spLocks noChangeArrowheads="1" noChangeShapeType="1" noTextEdit="1"/>
            </p:cNvSpPr>
            <p:nvPr/>
          </p:nvSpPr>
          <p:spPr bwMode="auto">
            <a:xfrm>
              <a:off x="3470" y="754"/>
              <a:ext cx="235" cy="539"/>
            </a:xfrm>
            <a:prstGeom prst="rect">
              <a:avLst/>
            </a:prstGeom>
          </p:spPr>
          <p:txBody>
            <a:bodyPr wrap="none" fromWordArt="1">
              <a:prstTxWarp prst="textPlain">
                <a:avLst>
                  <a:gd name="adj" fmla="val 50000"/>
                </a:avLst>
              </a:prstTxWarp>
            </a:bodyPr>
            <a:lstStyle/>
            <a:p>
              <a:pPr algn="ctr"/>
              <a:r>
                <a:rPr lang="en-GB"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panose="020B0806030902050204" pitchFamily="34" charset="0"/>
                </a:rPr>
                <a:t>2</a:t>
              </a:r>
            </a:p>
          </p:txBody>
        </p:sp>
      </p:grpSp>
      <p:grpSp>
        <p:nvGrpSpPr>
          <p:cNvPr id="51219" name="Group 19"/>
          <p:cNvGrpSpPr>
            <a:grpSpLocks/>
          </p:cNvGrpSpPr>
          <p:nvPr/>
        </p:nvGrpSpPr>
        <p:grpSpPr bwMode="auto">
          <a:xfrm>
            <a:off x="3492500" y="3141663"/>
            <a:ext cx="2087563" cy="1584325"/>
            <a:chOff x="4195" y="754"/>
            <a:chExt cx="1361" cy="1015"/>
          </a:xfrm>
        </p:grpSpPr>
        <p:pic>
          <p:nvPicPr>
            <p:cNvPr id="32781" name="Picture 20"/>
            <p:cNvPicPr>
              <a:picLocks noChangeAspect="1" noChangeArrowheads="1"/>
            </p:cNvPicPr>
            <p:nvPr/>
          </p:nvPicPr>
          <p:blipFill>
            <a:blip r:embed="rId7">
              <a:extLst>
                <a:ext uri="{28A0092B-C50C-407E-A947-70E740481C1C}">
                  <a14:useLocalDpi xmlns:a14="http://schemas.microsoft.com/office/drawing/2010/main" val="0"/>
                </a:ext>
              </a:extLst>
            </a:blip>
            <a:srcRect l="20476" t="34245" r="35970" b="22440"/>
            <a:stretch>
              <a:fillRect/>
            </a:stretch>
          </p:blipFill>
          <p:spPr bwMode="auto">
            <a:xfrm>
              <a:off x="4195" y="754"/>
              <a:ext cx="1361" cy="1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82" name="WordArt 21"/>
            <p:cNvSpPr>
              <a:spLocks noChangeArrowheads="1" noChangeShapeType="1" noTextEdit="1"/>
            </p:cNvSpPr>
            <p:nvPr/>
          </p:nvSpPr>
          <p:spPr bwMode="auto">
            <a:xfrm>
              <a:off x="4241" y="754"/>
              <a:ext cx="181" cy="453"/>
            </a:xfrm>
            <a:prstGeom prst="rect">
              <a:avLst/>
            </a:prstGeom>
          </p:spPr>
          <p:txBody>
            <a:bodyPr wrap="none" fromWordArt="1">
              <a:prstTxWarp prst="textPlain">
                <a:avLst>
                  <a:gd name="adj" fmla="val 50000"/>
                </a:avLst>
              </a:prstTxWarp>
            </a:bodyPr>
            <a:lstStyle/>
            <a:p>
              <a:pPr algn="ctr"/>
              <a:r>
                <a:rPr lang="en-GB"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panose="020B0806030902050204" pitchFamily="34" charset="0"/>
                </a:rPr>
                <a:t>5</a:t>
              </a:r>
            </a:p>
          </p:txBody>
        </p:sp>
      </p:grpSp>
      <p:sp>
        <p:nvSpPr>
          <p:cNvPr id="51203" name="Text Box 3"/>
          <p:cNvSpPr txBox="1">
            <a:spLocks noChangeArrowheads="1"/>
          </p:cNvSpPr>
          <p:nvPr/>
        </p:nvSpPr>
        <p:spPr bwMode="auto">
          <a:xfrm>
            <a:off x="971550" y="6021388"/>
            <a:ext cx="3960813" cy="644525"/>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3600">
                <a:latin typeface="Calibri" panose="020F0502020204030204" pitchFamily="34" charset="0"/>
              </a:rPr>
              <a:t>d. La case de Karaba</a:t>
            </a:r>
          </a:p>
        </p:txBody>
      </p:sp>
      <p:sp>
        <p:nvSpPr>
          <p:cNvPr id="51204" name="Text Box 4"/>
          <p:cNvSpPr txBox="1">
            <a:spLocks noChangeArrowheads="1"/>
          </p:cNvSpPr>
          <p:nvPr/>
        </p:nvSpPr>
        <p:spPr bwMode="auto">
          <a:xfrm>
            <a:off x="179388" y="5232400"/>
            <a:ext cx="5724525" cy="644525"/>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3600">
                <a:latin typeface="Calibri" panose="020F0502020204030204" pitchFamily="34" charset="0"/>
              </a:rPr>
              <a:t>c. La route des flamboyants</a:t>
            </a:r>
          </a:p>
        </p:txBody>
      </p:sp>
      <p:sp>
        <p:nvSpPr>
          <p:cNvPr id="51222" name="Text Box 22"/>
          <p:cNvSpPr txBox="1">
            <a:spLocks noChangeArrowheads="1"/>
          </p:cNvSpPr>
          <p:nvPr/>
        </p:nvSpPr>
        <p:spPr bwMode="auto">
          <a:xfrm>
            <a:off x="6156325" y="5734050"/>
            <a:ext cx="2628900" cy="644525"/>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3600">
                <a:latin typeface="Calibri" panose="020F0502020204030204" pitchFamily="34" charset="0"/>
              </a:rPr>
              <a:t>e. Le marigot</a:t>
            </a:r>
          </a:p>
        </p:txBody>
      </p:sp>
      <p:sp>
        <p:nvSpPr>
          <p:cNvPr id="51205" name="Text Box 5"/>
          <p:cNvSpPr txBox="1">
            <a:spLocks noChangeArrowheads="1"/>
          </p:cNvSpPr>
          <p:nvPr/>
        </p:nvSpPr>
        <p:spPr bwMode="auto">
          <a:xfrm>
            <a:off x="6011863" y="4508500"/>
            <a:ext cx="2808287" cy="644525"/>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3600">
                <a:latin typeface="Calibri" panose="020F0502020204030204" pitchFamily="34" charset="0"/>
              </a:rPr>
              <a:t>b. La jungle</a:t>
            </a:r>
          </a:p>
        </p:txBody>
      </p:sp>
      <p:sp>
        <p:nvSpPr>
          <p:cNvPr id="51206" name="Text Box 6"/>
          <p:cNvSpPr txBox="1">
            <a:spLocks noChangeArrowheads="1"/>
          </p:cNvSpPr>
          <p:nvPr/>
        </p:nvSpPr>
        <p:spPr bwMode="auto">
          <a:xfrm>
            <a:off x="6156325" y="3141663"/>
            <a:ext cx="2447925" cy="1193800"/>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3600">
                <a:latin typeface="Calibri" panose="020F0502020204030204" pitchFamily="34" charset="0"/>
              </a:rPr>
              <a:t>a. La source maudite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0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121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121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12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121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20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120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120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120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1222"/>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0" presetClass="path" presetSubtype="0" accel="50000" decel="50000" fill="hold" grpId="1" nodeType="clickEffect">
                                  <p:stCondLst>
                                    <p:cond delay="0"/>
                                  </p:stCondLst>
                                  <p:childTnLst>
                                    <p:animMotion origin="layout" path="M 0.11424 -0.00485 L -0.09843 -0.51884 " pathEditMode="relative" rAng="0" ptsTypes="AA">
                                      <p:cBhvr>
                                        <p:cTn id="38" dur="2000" fill="hold"/>
                                        <p:tgtEl>
                                          <p:spTgt spid="51203"/>
                                        </p:tgtEl>
                                        <p:attrNameLst>
                                          <p:attrName>ppt_x</p:attrName>
                                          <p:attrName>ppt_y</p:attrName>
                                        </p:attrNameLst>
                                      </p:cBhvr>
                                      <p:rCtr x="-10642" y="-25711"/>
                                    </p:animMotion>
                                  </p:childTnLst>
                                </p:cTn>
                              </p:par>
                            </p:childTnLst>
                          </p:cTn>
                        </p:par>
                      </p:childTnLst>
                    </p:cTn>
                  </p:par>
                  <p:par>
                    <p:cTn id="39" fill="hold" nodeType="clickPar">
                      <p:stCondLst>
                        <p:cond delay="indefinite"/>
                      </p:stCondLst>
                      <p:childTnLst>
                        <p:par>
                          <p:cTn id="40" fill="hold" nodeType="withGroup">
                            <p:stCondLst>
                              <p:cond delay="0"/>
                            </p:stCondLst>
                            <p:childTnLst>
                              <p:par>
                                <p:cTn id="41" presetID="0" presetClass="path" presetSubtype="0" accel="50000" decel="50000" fill="hold" grpId="1" nodeType="clickEffect">
                                  <p:stCondLst>
                                    <p:cond delay="0"/>
                                  </p:stCondLst>
                                  <p:childTnLst>
                                    <p:animMotion origin="layout" path="M 0.07674 -0.13087 L -0.28559 -0.61341 " pathEditMode="relative" rAng="0" ptsTypes="AA">
                                      <p:cBhvr>
                                        <p:cTn id="42" dur="2000" fill="hold"/>
                                        <p:tgtEl>
                                          <p:spTgt spid="51222"/>
                                        </p:tgtEl>
                                        <p:attrNameLst>
                                          <p:attrName>ppt_x</p:attrName>
                                          <p:attrName>ppt_y</p:attrName>
                                        </p:attrNameLst>
                                      </p:cBhvr>
                                      <p:rCtr x="-18125" y="-24139"/>
                                    </p:animMotion>
                                  </p:childTnLst>
                                </p:cTn>
                              </p:par>
                            </p:childTnLst>
                          </p:cTn>
                        </p:par>
                      </p:childTnLst>
                    </p:cTn>
                  </p:par>
                  <p:par>
                    <p:cTn id="43" fill="hold" nodeType="clickPar">
                      <p:stCondLst>
                        <p:cond delay="indefinite"/>
                      </p:stCondLst>
                      <p:childTnLst>
                        <p:par>
                          <p:cTn id="44" fill="hold" nodeType="withGroup">
                            <p:stCondLst>
                              <p:cond delay="0"/>
                            </p:stCondLst>
                            <p:childTnLst>
                              <p:par>
                                <p:cTn id="45" presetID="0" presetClass="path" presetSubtype="0" accel="50000" decel="50000" fill="hold" grpId="1" nodeType="clickEffect">
                                  <p:stCondLst>
                                    <p:cond delay="0"/>
                                  </p:stCondLst>
                                  <p:childTnLst>
                                    <p:animMotion origin="layout" path="M -0.14757 0.25664 L 0.41146 -0.41457 " pathEditMode="relative" rAng="0" ptsTypes="AA">
                                      <p:cBhvr>
                                        <p:cTn id="46" dur="2000" fill="hold"/>
                                        <p:tgtEl>
                                          <p:spTgt spid="51204"/>
                                        </p:tgtEl>
                                        <p:attrNameLst>
                                          <p:attrName>ppt_x</p:attrName>
                                          <p:attrName>ppt_y</p:attrName>
                                        </p:attrNameLst>
                                      </p:cBhvr>
                                      <p:rCtr x="27951" y="-33572"/>
                                    </p:animMotion>
                                  </p:childTnLst>
                                </p:cTn>
                              </p:par>
                            </p:childTnLst>
                          </p:cTn>
                        </p:par>
                      </p:childTnLst>
                    </p:cTn>
                  </p:par>
                  <p:par>
                    <p:cTn id="47" fill="hold" nodeType="clickPar">
                      <p:stCondLst>
                        <p:cond delay="indefinite"/>
                      </p:stCondLst>
                      <p:childTnLst>
                        <p:par>
                          <p:cTn id="48" fill="hold" nodeType="withGroup">
                            <p:stCondLst>
                              <p:cond delay="0"/>
                            </p:stCondLst>
                            <p:childTnLst>
                              <p:par>
                                <p:cTn id="49" presetID="0" presetClass="path" presetSubtype="0" accel="50000" decel="50000" fill="hold" grpId="1" nodeType="clickEffect">
                                  <p:stCondLst>
                                    <p:cond delay="0"/>
                                  </p:stCondLst>
                                  <p:childTnLst>
                                    <p:animMotion origin="layout" path="M 0 0 L -0.62986 -0.06289 " pathEditMode="relative" ptsTypes="AA">
                                      <p:cBhvr>
                                        <p:cTn id="50" dur="2000" fill="hold"/>
                                        <p:tgtEl>
                                          <p:spTgt spid="51205"/>
                                        </p:tgtEl>
                                        <p:attrNameLst>
                                          <p:attrName>ppt_x</p:attrName>
                                          <p:attrName>ppt_y</p:attrName>
                                        </p:attrNameLst>
                                      </p:cBhvr>
                                    </p:animMotion>
                                  </p:childTnLst>
                                </p:cTn>
                              </p:par>
                            </p:childTnLst>
                          </p:cTn>
                        </p:par>
                      </p:childTnLst>
                    </p:cTn>
                  </p:par>
                  <p:par>
                    <p:cTn id="51" fill="hold" nodeType="clickPar">
                      <p:stCondLst>
                        <p:cond delay="indefinite"/>
                      </p:stCondLst>
                      <p:childTnLst>
                        <p:par>
                          <p:cTn id="52" fill="hold" nodeType="withGroup">
                            <p:stCondLst>
                              <p:cond delay="0"/>
                            </p:stCondLst>
                            <p:childTnLst>
                              <p:par>
                                <p:cTn id="53" presetID="0" presetClass="path" presetSubtype="0" accel="50000" decel="50000" fill="hold" grpId="1" nodeType="clickEffect">
                                  <p:stCondLst>
                                    <p:cond delay="0"/>
                                  </p:stCondLst>
                                  <p:childTnLst>
                                    <p:animMotion origin="layout" path="M 0 0 L -0.12605 0 " pathEditMode="relative" ptsTypes="AA">
                                      <p:cBhvr>
                                        <p:cTn id="54" dur="2000" fill="hold"/>
                                        <p:tgtEl>
                                          <p:spTgt spid="5120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animBg="1"/>
      <p:bldP spid="51203" grpId="1" animBg="1"/>
      <p:bldP spid="51204" grpId="0" animBg="1"/>
      <p:bldP spid="51204" grpId="1" animBg="1"/>
      <p:bldP spid="51222" grpId="0" animBg="1"/>
      <p:bldP spid="51222" grpId="1" animBg="1"/>
      <p:bldP spid="51205" grpId="0" animBg="1"/>
      <p:bldP spid="51205" grpId="1" animBg="1"/>
      <p:bldP spid="51206" grpId="0" animBg="1"/>
      <p:bldP spid="51206"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Grp="1" noChangeArrowheads="1"/>
          </p:cNvSpPr>
          <p:nvPr>
            <p:ph type="title"/>
          </p:nvPr>
        </p:nvSpPr>
        <p:spPr>
          <a:xfrm>
            <a:off x="468313" y="404813"/>
            <a:ext cx="7931150" cy="3082925"/>
          </a:xfrm>
        </p:spPr>
        <p:txBody>
          <a:bodyPr/>
          <a:lstStyle/>
          <a:p>
            <a:pPr eaLnBrk="1" hangingPunct="1"/>
            <a:r>
              <a:rPr lang="en-GB" altLang="en-US" sz="4000" smtClean="0"/>
              <a:t>Les villageois ont une chanson qui s’appelle “Kirikou”!  Ecoutez la chanson, et vous aurez une idée de l’histoire des probl</a:t>
            </a:r>
            <a:r>
              <a:rPr lang="en-GB" altLang="en-US" sz="4000" smtClean="0">
                <a:cs typeface="Arial" panose="020B0604020202020204" pitchFamily="34" charset="0"/>
              </a:rPr>
              <a:t>èmes…</a:t>
            </a:r>
          </a:p>
        </p:txBody>
      </p:sp>
      <p:pic>
        <p:nvPicPr>
          <p:cNvPr id="34819" name="Picture 6" descr="kirikou2_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3933825"/>
            <a:ext cx="476250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4"/>
          <p:cNvSpPr>
            <a:spLocks noGrp="1"/>
          </p:cNvSpPr>
          <p:nvPr>
            <p:ph type="title" idx="4294967295"/>
          </p:nvPr>
        </p:nvSpPr>
        <p:spPr/>
        <p:txBody>
          <a:bodyPr/>
          <a:lstStyle/>
          <a:p>
            <a:pPr eaLnBrk="1" hangingPunct="1"/>
            <a:r>
              <a:rPr lang="en-GB" altLang="en-US" sz="7200" b="1" smtClean="0">
                <a:latin typeface="Berlin Sans FB Demi" panose="020E0802020502020306" pitchFamily="34" charset="0"/>
              </a:rPr>
              <a:t>Kirikou</a:t>
            </a:r>
            <a:endParaRPr lang="en-GB" altLang="en-US" sz="7200" smtClean="0">
              <a:latin typeface="Berlin Sans FB Demi" panose="020E0802020502020306" pitchFamily="34" charset="0"/>
            </a:endParaRPr>
          </a:p>
        </p:txBody>
      </p:sp>
      <p:sp>
        <p:nvSpPr>
          <p:cNvPr id="35843" name="Rectangle 5"/>
          <p:cNvSpPr>
            <a:spLocks noChangeArrowheads="1"/>
          </p:cNvSpPr>
          <p:nvPr/>
        </p:nvSpPr>
        <p:spPr bwMode="auto">
          <a:xfrm>
            <a:off x="2209800" y="1827213"/>
            <a:ext cx="4572000" cy="426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en-US">
                <a:latin typeface="Arial Unicode MS" panose="020B0604020202020204" pitchFamily="34" charset="-128"/>
              </a:rPr>
              <a:t>Kirikou n'est pas grand,</a:t>
            </a:r>
            <a:br>
              <a:rPr lang="fr-FR" altLang="en-US">
                <a:latin typeface="Arial Unicode MS" panose="020B0604020202020204" pitchFamily="34" charset="-128"/>
              </a:rPr>
            </a:br>
            <a:r>
              <a:rPr lang="fr-FR" altLang="en-US">
                <a:latin typeface="Arial Unicode MS" panose="020B0604020202020204" pitchFamily="34" charset="-128"/>
              </a:rPr>
              <a:t>mais il est vaillant</a:t>
            </a:r>
            <a:br>
              <a:rPr lang="fr-FR" altLang="en-US">
                <a:latin typeface="Arial Unicode MS" panose="020B0604020202020204" pitchFamily="34" charset="-128"/>
              </a:rPr>
            </a:br>
            <a:r>
              <a:rPr lang="fr-FR" altLang="en-US">
                <a:latin typeface="Arial Unicode MS" panose="020B0604020202020204" pitchFamily="34" charset="-128"/>
              </a:rPr>
              <a:t>Kirikou est petit,</a:t>
            </a:r>
            <a:br>
              <a:rPr lang="fr-FR" altLang="en-US">
                <a:latin typeface="Arial Unicode MS" panose="020B0604020202020204" pitchFamily="34" charset="-128"/>
              </a:rPr>
            </a:br>
            <a:r>
              <a:rPr lang="fr-FR" altLang="en-US">
                <a:latin typeface="Arial Unicode MS" panose="020B0604020202020204" pitchFamily="34" charset="-128"/>
              </a:rPr>
              <a:t>mais c'est mon ami</a:t>
            </a:r>
            <a:br>
              <a:rPr lang="fr-FR" altLang="en-US">
                <a:latin typeface="Arial Unicode MS" panose="020B0604020202020204" pitchFamily="34" charset="-128"/>
              </a:rPr>
            </a:br>
            <a:r>
              <a:rPr lang="fr-FR" altLang="en-US">
                <a:latin typeface="Arial Unicode MS" panose="020B0604020202020204" pitchFamily="34" charset="-128"/>
              </a:rPr>
              <a:t>Kirikou n'est pas grand,</a:t>
            </a:r>
            <a:br>
              <a:rPr lang="fr-FR" altLang="en-US">
                <a:latin typeface="Arial Unicode MS" panose="020B0604020202020204" pitchFamily="34" charset="-128"/>
              </a:rPr>
            </a:br>
            <a:r>
              <a:rPr lang="fr-FR" altLang="en-US">
                <a:latin typeface="Arial Unicode MS" panose="020B0604020202020204" pitchFamily="34" charset="-128"/>
              </a:rPr>
              <a:t>mais il est vaillant</a:t>
            </a:r>
            <a:br>
              <a:rPr lang="fr-FR" altLang="en-US">
                <a:latin typeface="Arial Unicode MS" panose="020B0604020202020204" pitchFamily="34" charset="-128"/>
              </a:rPr>
            </a:br>
            <a:r>
              <a:rPr lang="fr-FR" altLang="en-US">
                <a:latin typeface="Arial Unicode MS" panose="020B0604020202020204" pitchFamily="34" charset="-128"/>
              </a:rPr>
              <a:t>Kirikou est petit,</a:t>
            </a:r>
            <a:br>
              <a:rPr lang="fr-FR" altLang="en-US">
                <a:latin typeface="Arial Unicode MS" panose="020B0604020202020204" pitchFamily="34" charset="-128"/>
              </a:rPr>
            </a:br>
            <a:r>
              <a:rPr lang="fr-FR" altLang="en-US">
                <a:latin typeface="Arial Unicode MS" panose="020B0604020202020204" pitchFamily="34" charset="-128"/>
              </a:rPr>
              <a:t>mais c'est mon ami</a:t>
            </a:r>
            <a:r>
              <a:rPr lang="fr-FR" altLang="en-US" sz="1800">
                <a:latin typeface="Berlin Sans FB Demi" panose="020E0802020502020306" pitchFamily="34" charset="0"/>
              </a:rPr>
              <a:t/>
            </a:r>
            <a:br>
              <a:rPr lang="fr-FR" altLang="en-US" sz="1800">
                <a:latin typeface="Berlin Sans FB Demi" panose="020E0802020502020306" pitchFamily="34" charset="0"/>
              </a:rPr>
            </a:br>
            <a:endParaRPr lang="en-GB" altLang="en-US" sz="1800">
              <a:latin typeface="Berlin Sans FB Demi" panose="020E0802020502020306" pitchFamily="34" charset="0"/>
            </a:endParaRPr>
          </a:p>
        </p:txBody>
      </p:sp>
      <p:pic>
        <p:nvPicPr>
          <p:cNvPr id="62470" name="Picture 6" descr="Kirikou_et_la_sorciere_1998_2"/>
          <p:cNvPicPr>
            <a:picLocks noChangeAspect="1" noChangeArrowheads="1"/>
          </p:cNvPicPr>
          <p:nvPr/>
        </p:nvPicPr>
        <p:blipFill>
          <a:blip r:embed="rId2">
            <a:lum bright="18000"/>
            <a:extLst>
              <a:ext uri="{28A0092B-C50C-407E-A947-70E740481C1C}">
                <a14:useLocalDpi xmlns:a14="http://schemas.microsoft.com/office/drawing/2010/main" val="0"/>
              </a:ext>
            </a:extLst>
          </a:blip>
          <a:srcRect l="9694" t="12222" r="10945"/>
          <a:stretch>
            <a:fillRect/>
          </a:stretch>
        </p:blipFill>
        <p:spPr bwMode="auto">
          <a:xfrm>
            <a:off x="6732588" y="4365625"/>
            <a:ext cx="2028825" cy="134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24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07950" y="198438"/>
            <a:ext cx="3251200" cy="1143000"/>
          </a:xfrm>
        </p:spPr>
        <p:txBody>
          <a:bodyPr/>
          <a:lstStyle/>
          <a:p>
            <a:pPr eaLnBrk="1" hangingPunct="1"/>
            <a:r>
              <a:rPr lang="en-GB" altLang="en-US" b="1" smtClean="0">
                <a:latin typeface="Calibri" panose="020F0502020204030204" pitchFamily="34" charset="0"/>
              </a:rPr>
              <a:t>Objectifs:</a:t>
            </a:r>
          </a:p>
        </p:txBody>
      </p:sp>
      <p:sp>
        <p:nvSpPr>
          <p:cNvPr id="5123" name="Rectangle 3"/>
          <p:cNvSpPr>
            <a:spLocks noGrp="1" noChangeArrowheads="1"/>
          </p:cNvSpPr>
          <p:nvPr>
            <p:ph type="body" idx="1"/>
          </p:nvPr>
        </p:nvSpPr>
        <p:spPr>
          <a:xfrm>
            <a:off x="457200" y="3727450"/>
            <a:ext cx="8229600" cy="3014663"/>
          </a:xfrm>
        </p:spPr>
        <p:txBody>
          <a:bodyPr/>
          <a:lstStyle/>
          <a:p>
            <a:pPr marL="609600" indent="-609600" eaLnBrk="1" hangingPunct="1">
              <a:buFontTx/>
              <a:buAutoNum type="arabicPeriod"/>
            </a:pPr>
            <a:r>
              <a:rPr lang="en-GB" altLang="en-US" b="1" smtClean="0">
                <a:latin typeface="Calibri" panose="020F0502020204030204" pitchFamily="34" charset="0"/>
              </a:rPr>
              <a:t>To understand a film in French</a:t>
            </a:r>
          </a:p>
          <a:p>
            <a:pPr marL="609600" indent="-609600" eaLnBrk="1" hangingPunct="1">
              <a:buFontTx/>
              <a:buAutoNum type="arabicPeriod"/>
            </a:pPr>
            <a:r>
              <a:rPr lang="en-GB" altLang="en-US" b="1" smtClean="0">
                <a:latin typeface="Calibri" panose="020F0502020204030204" pitchFamily="34" charset="0"/>
              </a:rPr>
              <a:t>To identify vocabulary used in this film</a:t>
            </a:r>
          </a:p>
          <a:p>
            <a:pPr marL="609600" indent="-609600" eaLnBrk="1" hangingPunct="1">
              <a:buFontTx/>
              <a:buAutoNum type="arabicPeriod"/>
            </a:pPr>
            <a:r>
              <a:rPr lang="en-GB" altLang="en-US" b="1" smtClean="0">
                <a:latin typeface="Calibri" panose="020F0502020204030204" pitchFamily="34" charset="0"/>
              </a:rPr>
              <a:t>To become aware of French speaking countries in Africa.</a:t>
            </a:r>
          </a:p>
        </p:txBody>
      </p:sp>
      <p:pic>
        <p:nvPicPr>
          <p:cNvPr id="5124" name="Picture 5" descr="kirikousorcie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575" y="73025"/>
            <a:ext cx="2887663" cy="371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5" descr="Kirikou_et_la_sorciere_1998_2"/>
          <p:cNvPicPr>
            <a:picLocks noChangeAspect="1" noChangeArrowheads="1"/>
          </p:cNvPicPr>
          <p:nvPr/>
        </p:nvPicPr>
        <p:blipFill>
          <a:blip r:embed="rId2">
            <a:extLst>
              <a:ext uri="{28A0092B-C50C-407E-A947-70E740481C1C}">
                <a14:useLocalDpi xmlns:a14="http://schemas.microsoft.com/office/drawing/2010/main" val="0"/>
              </a:ext>
            </a:extLst>
          </a:blip>
          <a:srcRect l="9694" t="12222" r="10945"/>
          <a:stretch>
            <a:fillRect/>
          </a:stretch>
        </p:blipFill>
        <p:spPr bwMode="auto">
          <a:xfrm>
            <a:off x="250825" y="3251200"/>
            <a:ext cx="5040313" cy="334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AutoShape 6"/>
          <p:cNvSpPr>
            <a:spLocks noChangeArrowheads="1"/>
          </p:cNvSpPr>
          <p:nvPr/>
        </p:nvSpPr>
        <p:spPr bwMode="auto">
          <a:xfrm>
            <a:off x="2555875" y="71438"/>
            <a:ext cx="6515100" cy="3429000"/>
          </a:xfrm>
          <a:prstGeom prst="wedgeEllipseCallout">
            <a:avLst>
              <a:gd name="adj1" fmla="val -39986"/>
              <a:gd name="adj2" fmla="val 8407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4000"/>
              <a:t>Tu as aimé mon film?</a:t>
            </a:r>
          </a:p>
          <a:p>
            <a:pPr algn="ctr" eaLnBrk="1" hangingPunct="1"/>
            <a:endParaRPr lang="en-GB" altLang="en-US" sz="4000">
              <a:cs typeface="Arial" panose="020B0604020202020204" pitchFamily="34" charset="0"/>
            </a:endParaRPr>
          </a:p>
        </p:txBody>
      </p:sp>
      <p:sp>
        <p:nvSpPr>
          <p:cNvPr id="36868" name="Rectangle 8"/>
          <p:cNvSpPr>
            <a:spLocks noChangeArrowheads="1"/>
          </p:cNvSpPr>
          <p:nvPr/>
        </p:nvSpPr>
        <p:spPr bwMode="auto">
          <a:xfrm>
            <a:off x="5724525" y="3860800"/>
            <a:ext cx="2663825"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3600"/>
              <a:t>Now complete the film review</a:t>
            </a:r>
            <a:endParaRPr lang="en-US" altLang="en-US" sz="36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endParaRPr lang="en-US" altLang="en-US" smtClean="0"/>
          </a:p>
        </p:txBody>
      </p:sp>
      <p:sp>
        <p:nvSpPr>
          <p:cNvPr id="6147" name="Rectangle 3"/>
          <p:cNvSpPr>
            <a:spLocks noGrp="1" noChangeArrowheads="1"/>
          </p:cNvSpPr>
          <p:nvPr>
            <p:ph type="body" idx="1"/>
          </p:nvPr>
        </p:nvSpPr>
        <p:spPr/>
        <p:txBody>
          <a:bodyPr/>
          <a:lstStyle/>
          <a:p>
            <a:pPr eaLnBrk="1" hangingPunct="1">
              <a:buFontTx/>
              <a:buNone/>
            </a:pPr>
            <a:r>
              <a:rPr lang="en-GB" altLang="en-US" sz="4800" smtClean="0"/>
              <a:t>Before watching the film……</a:t>
            </a:r>
            <a:endParaRPr lang="en-US" altLang="en-US" sz="480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title"/>
          </p:nvPr>
        </p:nvSpPr>
        <p:spPr/>
        <p:txBody>
          <a:bodyPr/>
          <a:lstStyle/>
          <a:p>
            <a:pPr eaLnBrk="1" hangingPunct="1"/>
            <a:r>
              <a:rPr lang="en-GB" altLang="en-US" smtClean="0">
                <a:latin typeface="Berlin Sans FB Demi" panose="020E0802020502020306" pitchFamily="34" charset="0"/>
              </a:rPr>
              <a:t>1) écoutez et répondez</a:t>
            </a:r>
          </a:p>
        </p:txBody>
      </p:sp>
      <p:sp>
        <p:nvSpPr>
          <p:cNvPr id="36868" name="Rectangle 4"/>
          <p:cNvSpPr>
            <a:spLocks noGrp="1" noChangeArrowheads="1"/>
          </p:cNvSpPr>
          <p:nvPr>
            <p:ph type="body" idx="1"/>
          </p:nvPr>
        </p:nvSpPr>
        <p:spPr/>
        <p:txBody>
          <a:bodyPr/>
          <a:lstStyle/>
          <a:p>
            <a:pPr marL="609600" indent="-609600" eaLnBrk="1" hangingPunct="1">
              <a:buFontTx/>
              <a:buNone/>
            </a:pPr>
            <a:r>
              <a:rPr lang="en-GB" altLang="en-US" smtClean="0">
                <a:cs typeface="Arial" panose="020B0604020202020204" pitchFamily="34" charset="0"/>
              </a:rPr>
              <a:t>É</a:t>
            </a:r>
            <a:r>
              <a:rPr lang="en-GB" altLang="en-US" smtClean="0"/>
              <a:t>coutez cette musique – de quel continent vient-elle?</a:t>
            </a:r>
          </a:p>
          <a:p>
            <a:pPr marL="609600" indent="-609600" eaLnBrk="1" hangingPunct="1">
              <a:buFontTx/>
              <a:buNone/>
            </a:pPr>
            <a:endParaRPr lang="en-GB" altLang="en-US" smtClean="0"/>
          </a:p>
          <a:p>
            <a:pPr marL="609600" indent="-609600" eaLnBrk="1" hangingPunct="1">
              <a:buFontTx/>
              <a:buAutoNum type="alphaLcPeriod"/>
            </a:pPr>
            <a:r>
              <a:rPr lang="en-GB" altLang="en-US" smtClean="0"/>
              <a:t>L’Europe</a:t>
            </a:r>
          </a:p>
          <a:p>
            <a:pPr marL="609600" indent="-609600" eaLnBrk="1" hangingPunct="1">
              <a:buFontTx/>
              <a:buAutoNum type="alphaLcPeriod"/>
            </a:pPr>
            <a:r>
              <a:rPr lang="en-GB" altLang="en-US" smtClean="0"/>
              <a:t>L’Asie</a:t>
            </a:r>
          </a:p>
          <a:p>
            <a:pPr marL="609600" indent="-609600" eaLnBrk="1" hangingPunct="1">
              <a:buFontTx/>
              <a:buAutoNum type="alphaLcPeriod"/>
            </a:pPr>
            <a:r>
              <a:rPr lang="en-GB" altLang="en-US" smtClean="0"/>
              <a:t>L’Afrique</a:t>
            </a:r>
          </a:p>
          <a:p>
            <a:pPr marL="609600" indent="-609600" eaLnBrk="1" hangingPunct="1">
              <a:buFontTx/>
              <a:buAutoNum type="alphaLcPeriod"/>
            </a:pPr>
            <a:r>
              <a:rPr lang="en-GB" altLang="en-US" smtClean="0"/>
              <a:t>L’Amérique du Nord</a:t>
            </a:r>
          </a:p>
        </p:txBody>
      </p:sp>
      <p:pic>
        <p:nvPicPr>
          <p:cNvPr id="36870" name="kirikou song extract.mp3">
            <a:hlinkClick r:id="" action="ppaction://media"/>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6877050" y="4076700"/>
            <a:ext cx="944563"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86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6868">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6868">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6868">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686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36870"/>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1" presetClass="mediacall" presetSubtype="0" fill="hold" nodeType="clickEffect">
                                  <p:stCondLst>
                                    <p:cond delay="0"/>
                                  </p:stCondLst>
                                  <p:childTnLst>
                                    <p:cmd type="call" cmd="playFrom(0.0)">
                                      <p:cBhvr>
                                        <p:cTn id="27" dur="22835" fill="hold"/>
                                        <p:tgtEl>
                                          <p:spTgt spid="36870"/>
                                        </p:tgtEl>
                                      </p:cBhvr>
                                    </p:cmd>
                                  </p:childTnLst>
                                </p:cTn>
                              </p:par>
                            </p:childTnLst>
                          </p:cTn>
                        </p:par>
                      </p:childTnLst>
                    </p:cTn>
                  </p:par>
                </p:childTnLst>
              </p:cTn>
              <p:nextCondLst>
                <p:cond evt="onClick" delay="0">
                  <p:tgtEl>
                    <p:spTgt spid="36870"/>
                  </p:tgtEl>
                </p:cond>
              </p:nextCondLst>
            </p:seq>
            <p:audio>
              <p:cMediaNode>
                <p:cTn id="28" fill="hold" display="0">
                  <p:stCondLst>
                    <p:cond delay="indefinite"/>
                  </p:stCondLst>
                  <p:endCondLst>
                    <p:cond evt="onNext" delay="0">
                      <p:tgtEl>
                        <p:sldTgt/>
                      </p:tgtEl>
                    </p:cond>
                    <p:cond evt="onPrev" delay="0">
                      <p:tgtEl>
                        <p:sldTgt/>
                      </p:tgtEl>
                    </p:cond>
                    <p:cond evt="onStopAudio" delay="0">
                      <p:tgtEl>
                        <p:sldTgt/>
                      </p:tgtEl>
                    </p:cond>
                  </p:endCondLst>
                </p:cTn>
                <p:tgtEl>
                  <p:spTgt spid="36870"/>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title"/>
          </p:nvPr>
        </p:nvSpPr>
        <p:spPr/>
        <p:txBody>
          <a:bodyPr/>
          <a:lstStyle/>
          <a:p>
            <a:pPr eaLnBrk="1" hangingPunct="1"/>
            <a:r>
              <a:rPr lang="en-GB" altLang="en-US" smtClean="0">
                <a:latin typeface="Berlin Sans FB Demi" panose="020E0802020502020306" pitchFamily="34" charset="0"/>
              </a:rPr>
              <a:t>2) regardez et répondez</a:t>
            </a:r>
          </a:p>
        </p:txBody>
      </p:sp>
      <p:sp>
        <p:nvSpPr>
          <p:cNvPr id="37892" name="Rectangle 4"/>
          <p:cNvSpPr>
            <a:spLocks noGrp="1" noChangeArrowheads="1"/>
          </p:cNvSpPr>
          <p:nvPr>
            <p:ph type="body" idx="1"/>
          </p:nvPr>
        </p:nvSpPr>
        <p:spPr/>
        <p:txBody>
          <a:bodyPr/>
          <a:lstStyle/>
          <a:p>
            <a:pPr marL="609600" indent="-609600" eaLnBrk="1" hangingPunct="1">
              <a:buFontTx/>
              <a:buNone/>
            </a:pPr>
            <a:r>
              <a:rPr lang="en-GB" altLang="en-US" smtClean="0"/>
              <a:t>Regardez ce village – o</a:t>
            </a:r>
            <a:r>
              <a:rPr lang="en-GB" altLang="en-US" smtClean="0">
                <a:cs typeface="Arial" panose="020B0604020202020204" pitchFamily="34" charset="0"/>
              </a:rPr>
              <a:t>ù est-il</a:t>
            </a:r>
            <a:r>
              <a:rPr lang="en-GB" altLang="en-US" smtClean="0"/>
              <a:t> situé</a:t>
            </a:r>
            <a:r>
              <a:rPr lang="en-GB" altLang="en-US" smtClean="0">
                <a:cs typeface="Arial" panose="020B0604020202020204" pitchFamily="34" charset="0"/>
              </a:rPr>
              <a:t>?</a:t>
            </a:r>
            <a:endParaRPr lang="en-GB" altLang="en-US" smtClean="0"/>
          </a:p>
          <a:p>
            <a:pPr marL="609600" indent="-609600" eaLnBrk="1" hangingPunct="1">
              <a:buFontTx/>
              <a:buNone/>
            </a:pPr>
            <a:endParaRPr lang="en-GB" altLang="en-US" smtClean="0"/>
          </a:p>
          <a:p>
            <a:pPr marL="609600" indent="-609600" eaLnBrk="1" hangingPunct="1">
              <a:buFontTx/>
              <a:buAutoNum type="alphaLcPeriod"/>
            </a:pPr>
            <a:r>
              <a:rPr lang="en-GB" altLang="en-US" smtClean="0"/>
              <a:t>En Angleterre</a:t>
            </a:r>
          </a:p>
          <a:p>
            <a:pPr marL="609600" indent="-609600" eaLnBrk="1" hangingPunct="1">
              <a:buFontTx/>
              <a:buAutoNum type="alphaLcPeriod"/>
            </a:pPr>
            <a:r>
              <a:rPr lang="en-GB" altLang="en-US" smtClean="0"/>
              <a:t>Au Sénégal</a:t>
            </a:r>
          </a:p>
          <a:p>
            <a:pPr marL="609600" indent="-609600" eaLnBrk="1" hangingPunct="1">
              <a:buFontTx/>
              <a:buAutoNum type="alphaLcPeriod"/>
            </a:pPr>
            <a:r>
              <a:rPr lang="en-GB" altLang="en-US" smtClean="0"/>
              <a:t>En France</a:t>
            </a:r>
          </a:p>
          <a:p>
            <a:pPr marL="609600" indent="-609600" eaLnBrk="1" hangingPunct="1">
              <a:buFontTx/>
              <a:buAutoNum type="alphaLcPeriod"/>
            </a:pPr>
            <a:r>
              <a:rPr lang="en-GB" altLang="en-US" smtClean="0"/>
              <a:t>Au Canada</a:t>
            </a:r>
          </a:p>
          <a:p>
            <a:pPr marL="609600" indent="-609600" eaLnBrk="1" hangingPunct="1">
              <a:buFontTx/>
              <a:buAutoNum type="alphaLcPeriod"/>
            </a:pPr>
            <a:endParaRPr lang="en-GB" altLang="en-US" smtClean="0"/>
          </a:p>
        </p:txBody>
      </p:sp>
      <p:pic>
        <p:nvPicPr>
          <p:cNvPr id="9220" name="Picture 5" descr="village_kiriko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4300" y="2894013"/>
            <a:ext cx="4824413" cy="29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789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789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7892">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7892">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789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title"/>
          </p:nvPr>
        </p:nvSpPr>
        <p:spPr/>
        <p:txBody>
          <a:bodyPr/>
          <a:lstStyle/>
          <a:p>
            <a:pPr eaLnBrk="1" hangingPunct="1"/>
            <a:r>
              <a:rPr lang="en-GB" altLang="en-US" smtClean="0">
                <a:latin typeface="Berlin Sans FB Demi" panose="020E0802020502020306" pitchFamily="34" charset="0"/>
              </a:rPr>
              <a:t>3) regardez et répondez</a:t>
            </a:r>
          </a:p>
        </p:txBody>
      </p:sp>
      <p:sp>
        <p:nvSpPr>
          <p:cNvPr id="38916" name="Rectangle 4"/>
          <p:cNvSpPr>
            <a:spLocks noGrp="1" noChangeArrowheads="1"/>
          </p:cNvSpPr>
          <p:nvPr>
            <p:ph type="body" idx="1"/>
          </p:nvPr>
        </p:nvSpPr>
        <p:spPr>
          <a:noFill/>
        </p:spPr>
        <p:txBody>
          <a:bodyPr/>
          <a:lstStyle/>
          <a:p>
            <a:pPr marL="609600" indent="-609600" eaLnBrk="1" hangingPunct="1">
              <a:buFontTx/>
              <a:buNone/>
            </a:pPr>
            <a:r>
              <a:rPr lang="en-GB" altLang="en-US" smtClean="0"/>
              <a:t>Regardez ce petit gar</a:t>
            </a:r>
            <a:r>
              <a:rPr lang="en-GB" altLang="en-US" smtClean="0">
                <a:cs typeface="Arial" panose="020B0604020202020204" pitchFamily="34" charset="0"/>
              </a:rPr>
              <a:t>çon</a:t>
            </a:r>
            <a:r>
              <a:rPr lang="en-GB" altLang="en-US" smtClean="0"/>
              <a:t> – comment s’appelle-t-il</a:t>
            </a:r>
            <a:r>
              <a:rPr lang="en-GB" altLang="en-US" smtClean="0">
                <a:cs typeface="Arial" panose="020B0604020202020204" pitchFamily="34" charset="0"/>
              </a:rPr>
              <a:t>?</a:t>
            </a:r>
            <a:endParaRPr lang="en-GB" altLang="en-US" smtClean="0"/>
          </a:p>
          <a:p>
            <a:pPr marL="609600" indent="-609600" eaLnBrk="1" hangingPunct="1">
              <a:buFontTx/>
              <a:buNone/>
            </a:pPr>
            <a:endParaRPr lang="en-GB" altLang="en-US" smtClean="0"/>
          </a:p>
          <a:p>
            <a:pPr marL="609600" indent="-609600" eaLnBrk="1" hangingPunct="1">
              <a:buFontTx/>
              <a:buAutoNum type="alphaLcPeriod"/>
            </a:pPr>
            <a:r>
              <a:rPr lang="en-GB" altLang="en-US" smtClean="0"/>
              <a:t>Je m’appelle Kirikou</a:t>
            </a:r>
          </a:p>
          <a:p>
            <a:pPr marL="609600" indent="-609600" eaLnBrk="1" hangingPunct="1">
              <a:buFontTx/>
              <a:buAutoNum type="alphaLcPeriod"/>
            </a:pPr>
            <a:r>
              <a:rPr lang="en-GB" altLang="en-US" smtClean="0"/>
              <a:t>Je mppelle Kirikou</a:t>
            </a:r>
          </a:p>
          <a:p>
            <a:pPr marL="609600" indent="-609600" eaLnBrk="1" hangingPunct="1">
              <a:buFontTx/>
              <a:buAutoNum type="alphaLcPeriod"/>
            </a:pPr>
            <a:r>
              <a:rPr lang="en-GB" altLang="en-US" smtClean="0"/>
              <a:t>Je mapple Kirikou</a:t>
            </a:r>
          </a:p>
          <a:p>
            <a:pPr marL="609600" indent="-609600" eaLnBrk="1" hangingPunct="1">
              <a:buFontTx/>
              <a:buAutoNum type="alphaLcPeriod"/>
            </a:pPr>
            <a:r>
              <a:rPr lang="en-GB" altLang="en-US" smtClean="0"/>
              <a:t>Je apelle Kirikou</a:t>
            </a:r>
          </a:p>
          <a:p>
            <a:pPr marL="609600" indent="-609600" eaLnBrk="1" hangingPunct="1">
              <a:buFontTx/>
              <a:buAutoNum type="alphaLcPeriod"/>
            </a:pPr>
            <a:endParaRPr lang="en-GB" altLang="en-US" smtClean="0"/>
          </a:p>
        </p:txBody>
      </p:sp>
      <p:pic>
        <p:nvPicPr>
          <p:cNvPr id="11268" name="Picture 5" descr="Kirikou_et_la_sorciere_1998_2"/>
          <p:cNvPicPr>
            <a:picLocks noChangeAspect="1" noChangeArrowheads="1"/>
          </p:cNvPicPr>
          <p:nvPr/>
        </p:nvPicPr>
        <p:blipFill>
          <a:blip r:embed="rId3">
            <a:lum bright="12000"/>
            <a:extLst>
              <a:ext uri="{28A0092B-C50C-407E-A947-70E740481C1C}">
                <a14:useLocalDpi xmlns:a14="http://schemas.microsoft.com/office/drawing/2010/main" val="0"/>
              </a:ext>
            </a:extLst>
          </a:blip>
          <a:srcRect l="9694" t="12222" r="10945"/>
          <a:stretch>
            <a:fillRect/>
          </a:stretch>
        </p:blipFill>
        <p:spPr bwMode="auto">
          <a:xfrm>
            <a:off x="5003800" y="2768600"/>
            <a:ext cx="403225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91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8916">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8916">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8916">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89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karaba"/>
          <p:cNvPicPr>
            <a:picLocks noChangeAspect="1" noChangeArrowheads="1"/>
          </p:cNvPicPr>
          <p:nvPr/>
        </p:nvPicPr>
        <p:blipFill>
          <a:blip r:embed="rId3">
            <a:extLst>
              <a:ext uri="{28A0092B-C50C-407E-A947-70E740481C1C}">
                <a14:useLocalDpi xmlns:a14="http://schemas.microsoft.com/office/drawing/2010/main" val="0"/>
              </a:ext>
            </a:extLst>
          </a:blip>
          <a:srcRect l="16634" r="13715" b="28429"/>
          <a:stretch>
            <a:fillRect/>
          </a:stretch>
        </p:blipFill>
        <p:spPr bwMode="auto">
          <a:xfrm>
            <a:off x="5580063" y="2841625"/>
            <a:ext cx="3095625"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4"/>
          <p:cNvSpPr>
            <a:spLocks noGrp="1" noChangeArrowheads="1"/>
          </p:cNvSpPr>
          <p:nvPr>
            <p:ph type="title"/>
          </p:nvPr>
        </p:nvSpPr>
        <p:spPr/>
        <p:txBody>
          <a:bodyPr/>
          <a:lstStyle/>
          <a:p>
            <a:pPr eaLnBrk="1" hangingPunct="1"/>
            <a:r>
              <a:rPr lang="en-GB" altLang="en-US" smtClean="0">
                <a:latin typeface="Berlin Sans FB Demi" panose="020E0802020502020306" pitchFamily="34" charset="0"/>
              </a:rPr>
              <a:t>4) regardez et répondez</a:t>
            </a:r>
          </a:p>
        </p:txBody>
      </p:sp>
      <p:sp>
        <p:nvSpPr>
          <p:cNvPr id="66565" name="Rectangle 5"/>
          <p:cNvSpPr>
            <a:spLocks noGrp="1" noChangeArrowheads="1"/>
          </p:cNvSpPr>
          <p:nvPr>
            <p:ph type="body" idx="1"/>
          </p:nvPr>
        </p:nvSpPr>
        <p:spPr>
          <a:xfrm>
            <a:off x="250825" y="1600200"/>
            <a:ext cx="8066088" cy="4525963"/>
          </a:xfrm>
          <a:noFill/>
        </p:spPr>
        <p:txBody>
          <a:bodyPr/>
          <a:lstStyle/>
          <a:p>
            <a:pPr marL="609600" indent="-609600" eaLnBrk="1" hangingPunct="1">
              <a:lnSpc>
                <a:spcPct val="90000"/>
              </a:lnSpc>
              <a:buFontTx/>
              <a:buNone/>
            </a:pPr>
            <a:r>
              <a:rPr lang="en-GB" altLang="en-US" smtClean="0"/>
              <a:t>Regardez cette femme – comment est-elle </a:t>
            </a:r>
            <a:r>
              <a:rPr lang="en-GB" altLang="en-US" smtClean="0">
                <a:cs typeface="Arial" panose="020B0604020202020204" pitchFamily="34" charset="0"/>
              </a:rPr>
              <a:t>à ton avis</a:t>
            </a:r>
            <a:r>
              <a:rPr lang="en-GB" altLang="en-US" smtClean="0"/>
              <a:t>?</a:t>
            </a:r>
          </a:p>
          <a:p>
            <a:pPr marL="609600" indent="-609600" eaLnBrk="1" hangingPunct="1">
              <a:lnSpc>
                <a:spcPct val="90000"/>
              </a:lnSpc>
              <a:buFontTx/>
              <a:buNone/>
            </a:pPr>
            <a:endParaRPr lang="en-GB" altLang="en-US" smtClean="0"/>
          </a:p>
          <a:p>
            <a:pPr marL="609600" indent="-609600" eaLnBrk="1" hangingPunct="1">
              <a:lnSpc>
                <a:spcPct val="90000"/>
              </a:lnSpc>
              <a:buFontTx/>
              <a:buNone/>
            </a:pPr>
            <a:endParaRPr lang="en-GB" altLang="en-US" smtClean="0"/>
          </a:p>
          <a:p>
            <a:pPr marL="609600" indent="-609600" eaLnBrk="1" hangingPunct="1">
              <a:lnSpc>
                <a:spcPct val="90000"/>
              </a:lnSpc>
              <a:buFontTx/>
              <a:buAutoNum type="alphaLcPeriod"/>
            </a:pPr>
            <a:r>
              <a:rPr lang="en-GB" altLang="en-US" smtClean="0"/>
              <a:t>Elle semble sympa (nice)</a:t>
            </a:r>
            <a:endParaRPr lang="en-GB" altLang="en-US" smtClean="0">
              <a:cs typeface="Arial" panose="020B0604020202020204" pitchFamily="34" charset="0"/>
            </a:endParaRPr>
          </a:p>
          <a:p>
            <a:pPr marL="609600" indent="-609600" eaLnBrk="1" hangingPunct="1">
              <a:lnSpc>
                <a:spcPct val="90000"/>
              </a:lnSpc>
              <a:buFontTx/>
              <a:buAutoNum type="alphaLcPeriod"/>
            </a:pPr>
            <a:r>
              <a:rPr lang="en-GB" altLang="en-US" smtClean="0"/>
              <a:t>Elle a l’air méchante (nasty)</a:t>
            </a:r>
            <a:endParaRPr lang="en-GB" altLang="en-US" smtClean="0">
              <a:cs typeface="Arial" panose="020B0604020202020204" pitchFamily="34" charset="0"/>
            </a:endParaRPr>
          </a:p>
          <a:p>
            <a:pPr marL="609600" indent="-609600" eaLnBrk="1" hangingPunct="1">
              <a:lnSpc>
                <a:spcPct val="90000"/>
              </a:lnSpc>
              <a:buFontTx/>
              <a:buAutoNum type="alphaLcPeriod"/>
            </a:pPr>
            <a:r>
              <a:rPr lang="en-GB" altLang="en-US" smtClean="0">
                <a:cs typeface="Arial" panose="020B0604020202020204" pitchFamily="34" charset="0"/>
              </a:rPr>
              <a:t>Elle est gentille (kind)</a:t>
            </a:r>
          </a:p>
          <a:p>
            <a:pPr marL="609600" indent="-609600" eaLnBrk="1" hangingPunct="1">
              <a:lnSpc>
                <a:spcPct val="90000"/>
              </a:lnSpc>
              <a:buFontTx/>
              <a:buAutoNum type="alphaLcPeriod"/>
            </a:pPr>
            <a:r>
              <a:rPr lang="en-GB" altLang="en-US" smtClean="0">
                <a:cs typeface="Arial" panose="020B0604020202020204" pitchFamily="34" charset="0"/>
              </a:rPr>
              <a:t>Elle paraît riche</a:t>
            </a:r>
            <a:endParaRPr lang="en-GB" alt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656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6565">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6565">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6565">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656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6" name="AutoShape 6"/>
          <p:cNvSpPr>
            <a:spLocks noChangeArrowheads="1"/>
          </p:cNvSpPr>
          <p:nvPr/>
        </p:nvSpPr>
        <p:spPr bwMode="auto">
          <a:xfrm>
            <a:off x="0" y="4292600"/>
            <a:ext cx="4211638" cy="865188"/>
          </a:xfrm>
          <a:prstGeom prst="irregularSeal2">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363" name="Rectangle 3"/>
          <p:cNvSpPr>
            <a:spLocks noGrp="1" noChangeArrowheads="1"/>
          </p:cNvSpPr>
          <p:nvPr>
            <p:ph type="title"/>
          </p:nvPr>
        </p:nvSpPr>
        <p:spPr/>
        <p:txBody>
          <a:bodyPr/>
          <a:lstStyle/>
          <a:p>
            <a:pPr eaLnBrk="1" hangingPunct="1"/>
            <a:r>
              <a:rPr lang="en-GB" altLang="en-US" smtClean="0">
                <a:latin typeface="Berlin Sans FB Demi" panose="020E0802020502020306" pitchFamily="34" charset="0"/>
              </a:rPr>
              <a:t>1) écoutez et répondez</a:t>
            </a:r>
          </a:p>
        </p:txBody>
      </p:sp>
      <p:sp>
        <p:nvSpPr>
          <p:cNvPr id="40964" name="Rectangle 4"/>
          <p:cNvSpPr>
            <a:spLocks noGrp="1" noChangeArrowheads="1"/>
          </p:cNvSpPr>
          <p:nvPr>
            <p:ph type="body" idx="1"/>
          </p:nvPr>
        </p:nvSpPr>
        <p:spPr/>
        <p:txBody>
          <a:bodyPr/>
          <a:lstStyle/>
          <a:p>
            <a:pPr marL="609600" indent="-609600" eaLnBrk="1" hangingPunct="1">
              <a:buFontTx/>
              <a:buNone/>
            </a:pPr>
            <a:r>
              <a:rPr lang="en-GB" altLang="en-US" smtClean="0">
                <a:cs typeface="Arial" panose="020B0604020202020204" pitchFamily="34" charset="0"/>
              </a:rPr>
              <a:t>É</a:t>
            </a:r>
            <a:r>
              <a:rPr lang="en-GB" altLang="en-US" smtClean="0"/>
              <a:t>coutez cette musique – de quel continent vient-elle?</a:t>
            </a:r>
          </a:p>
          <a:p>
            <a:pPr marL="609600" indent="-609600" eaLnBrk="1" hangingPunct="1">
              <a:buFontTx/>
              <a:buNone/>
            </a:pPr>
            <a:endParaRPr lang="en-GB" altLang="en-US" smtClean="0"/>
          </a:p>
          <a:p>
            <a:pPr marL="609600" indent="-609600" eaLnBrk="1" hangingPunct="1">
              <a:buFontTx/>
              <a:buAutoNum type="alphaLcPeriod"/>
            </a:pPr>
            <a:r>
              <a:rPr lang="en-GB" altLang="en-US" smtClean="0"/>
              <a:t>L’Europe</a:t>
            </a:r>
          </a:p>
          <a:p>
            <a:pPr marL="609600" indent="-609600" eaLnBrk="1" hangingPunct="1">
              <a:buFontTx/>
              <a:buAutoNum type="alphaLcPeriod"/>
            </a:pPr>
            <a:r>
              <a:rPr lang="en-GB" altLang="en-US" smtClean="0"/>
              <a:t>L’Asie</a:t>
            </a:r>
          </a:p>
          <a:p>
            <a:pPr marL="609600" indent="-609600" eaLnBrk="1" hangingPunct="1">
              <a:buFontTx/>
              <a:buAutoNum type="alphaLcPeriod"/>
            </a:pPr>
            <a:r>
              <a:rPr lang="en-GB" altLang="en-US" smtClean="0"/>
              <a:t>L’Afrique</a:t>
            </a:r>
          </a:p>
          <a:p>
            <a:pPr marL="609600" indent="-609600" eaLnBrk="1" hangingPunct="1">
              <a:buFontTx/>
              <a:buAutoNum type="alphaLcPeriod"/>
            </a:pPr>
            <a:r>
              <a:rPr lang="en-GB" altLang="en-US" smtClean="0"/>
              <a:t>L’Amérique du Nord</a:t>
            </a:r>
          </a:p>
        </p:txBody>
      </p:sp>
      <p:pic>
        <p:nvPicPr>
          <p:cNvPr id="40965" name="kirikou song extract.mp3">
            <a:hlinkClick r:id="" action="ppaction://media"/>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6084888" y="3284538"/>
            <a:ext cx="1736725"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64">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0964">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0964">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0964">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40966"/>
                                        </p:tgtEl>
                                        <p:attrNameLst>
                                          <p:attrName>style.visibility</p:attrName>
                                        </p:attrNameLst>
                                      </p:cBhvr>
                                      <p:to>
                                        <p:strVal val="visible"/>
                                      </p:to>
                                    </p:set>
                                    <p:anim calcmode="lin" valueType="num">
                                      <p:cBhvr additive="base">
                                        <p:cTn id="23" dur="500" fill="hold"/>
                                        <p:tgtEl>
                                          <p:spTgt spid="40966"/>
                                        </p:tgtEl>
                                        <p:attrNameLst>
                                          <p:attrName>ppt_x</p:attrName>
                                        </p:attrNameLst>
                                      </p:cBhvr>
                                      <p:tavLst>
                                        <p:tav tm="0">
                                          <p:val>
                                            <p:strVal val="#ppt_x"/>
                                          </p:val>
                                        </p:tav>
                                        <p:tav tm="100000">
                                          <p:val>
                                            <p:strVal val="#ppt_x"/>
                                          </p:val>
                                        </p:tav>
                                      </p:tavLst>
                                    </p:anim>
                                    <p:anim calcmode="lin" valueType="num">
                                      <p:cBhvr additive="base">
                                        <p:cTn id="24" dur="500" fill="hold"/>
                                        <p:tgtEl>
                                          <p:spTgt spid="409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40965"/>
                    </p:tgtEl>
                  </p:cond>
                </p:stCondLst>
                <p:endSync evt="end" delay="0">
                  <p:rtn val="all"/>
                </p:endSync>
                <p:childTnLst>
                  <p:par>
                    <p:cTn id="26" fill="hold" nodeType="clickPar">
                      <p:stCondLst>
                        <p:cond delay="0"/>
                      </p:stCondLst>
                      <p:childTnLst>
                        <p:par>
                          <p:cTn id="27" fill="hold" nodeType="withGroup">
                            <p:stCondLst>
                              <p:cond delay="0"/>
                            </p:stCondLst>
                            <p:childTnLst>
                              <p:par>
                                <p:cTn id="28" presetID="1" presetClass="mediacall" presetSubtype="0" fill="hold" nodeType="clickEffect">
                                  <p:stCondLst>
                                    <p:cond delay="0"/>
                                  </p:stCondLst>
                                  <p:childTnLst>
                                    <p:cmd type="call" cmd="playFrom(0.0)">
                                      <p:cBhvr>
                                        <p:cTn id="29" dur="22835" fill="hold"/>
                                        <p:tgtEl>
                                          <p:spTgt spid="40965"/>
                                        </p:tgtEl>
                                      </p:cBhvr>
                                    </p:cmd>
                                  </p:childTnLst>
                                </p:cTn>
                              </p:par>
                            </p:childTnLst>
                          </p:cTn>
                        </p:par>
                      </p:childTnLst>
                    </p:cTn>
                  </p:par>
                </p:childTnLst>
              </p:cTn>
              <p:nextCondLst>
                <p:cond evt="onClick" delay="0">
                  <p:tgtEl>
                    <p:spTgt spid="40965"/>
                  </p:tgtEl>
                </p:cond>
              </p:nextCondLst>
            </p:seq>
            <p:audio>
              <p:cMediaNode>
                <p:cTn id="30" fill="hold" display="0">
                  <p:stCondLst>
                    <p:cond delay="indefinite"/>
                  </p:stCondLst>
                  <p:endCondLst>
                    <p:cond evt="onNext" delay="0">
                      <p:tgtEl>
                        <p:sldTgt/>
                      </p:tgtEl>
                    </p:cond>
                    <p:cond evt="onPrev" delay="0">
                      <p:tgtEl>
                        <p:sldTgt/>
                      </p:tgtEl>
                    </p:cond>
                    <p:cond evt="onStopAudio" delay="0">
                      <p:tgtEl>
                        <p:sldTgt/>
                      </p:tgtEl>
                    </p:cond>
                  </p:endCondLst>
                </p:cTn>
                <p:tgtEl>
                  <p:spTgt spid="4096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AutoShape 2"/>
          <p:cNvSpPr>
            <a:spLocks noChangeArrowheads="1"/>
          </p:cNvSpPr>
          <p:nvPr/>
        </p:nvSpPr>
        <p:spPr bwMode="auto">
          <a:xfrm>
            <a:off x="0" y="3284538"/>
            <a:ext cx="4211638" cy="865187"/>
          </a:xfrm>
          <a:prstGeom prst="irregularSeal2">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7411" name="Rectangle 3"/>
          <p:cNvSpPr>
            <a:spLocks noGrp="1" noChangeArrowheads="1"/>
          </p:cNvSpPr>
          <p:nvPr>
            <p:ph type="title"/>
          </p:nvPr>
        </p:nvSpPr>
        <p:spPr/>
        <p:txBody>
          <a:bodyPr/>
          <a:lstStyle/>
          <a:p>
            <a:pPr eaLnBrk="1" hangingPunct="1"/>
            <a:r>
              <a:rPr lang="en-GB" altLang="en-US" smtClean="0">
                <a:latin typeface="Berlin Sans FB Demi" panose="020E0802020502020306" pitchFamily="34" charset="0"/>
              </a:rPr>
              <a:t>2) regardez et répondez</a:t>
            </a:r>
          </a:p>
        </p:txBody>
      </p:sp>
      <p:sp>
        <p:nvSpPr>
          <p:cNvPr id="41988" name="Rectangle 4"/>
          <p:cNvSpPr>
            <a:spLocks noGrp="1" noChangeArrowheads="1"/>
          </p:cNvSpPr>
          <p:nvPr>
            <p:ph type="body" idx="1"/>
          </p:nvPr>
        </p:nvSpPr>
        <p:spPr/>
        <p:txBody>
          <a:bodyPr/>
          <a:lstStyle/>
          <a:p>
            <a:pPr marL="609600" indent="-609600" eaLnBrk="1" hangingPunct="1">
              <a:buFontTx/>
              <a:buNone/>
            </a:pPr>
            <a:r>
              <a:rPr lang="en-GB" altLang="en-US" smtClean="0"/>
              <a:t>Regardez ce village – o</a:t>
            </a:r>
            <a:r>
              <a:rPr lang="en-GB" altLang="en-US" smtClean="0">
                <a:cs typeface="Arial" panose="020B0604020202020204" pitchFamily="34" charset="0"/>
              </a:rPr>
              <a:t>ù est-il</a:t>
            </a:r>
            <a:r>
              <a:rPr lang="en-GB" altLang="en-US" smtClean="0"/>
              <a:t> situé</a:t>
            </a:r>
            <a:r>
              <a:rPr lang="en-GB" altLang="en-US" smtClean="0">
                <a:cs typeface="Arial" panose="020B0604020202020204" pitchFamily="34" charset="0"/>
              </a:rPr>
              <a:t>?</a:t>
            </a:r>
            <a:endParaRPr lang="en-GB" altLang="en-US" smtClean="0"/>
          </a:p>
          <a:p>
            <a:pPr marL="609600" indent="-609600" eaLnBrk="1" hangingPunct="1">
              <a:buFontTx/>
              <a:buNone/>
            </a:pPr>
            <a:endParaRPr lang="en-GB" altLang="en-US" smtClean="0"/>
          </a:p>
          <a:p>
            <a:pPr marL="609600" indent="-609600" eaLnBrk="1" hangingPunct="1">
              <a:buFontTx/>
              <a:buAutoNum type="alphaLcPeriod"/>
            </a:pPr>
            <a:r>
              <a:rPr lang="en-GB" altLang="en-US" smtClean="0"/>
              <a:t>En Angleterre</a:t>
            </a:r>
          </a:p>
          <a:p>
            <a:pPr marL="609600" indent="-609600" eaLnBrk="1" hangingPunct="1">
              <a:buFontTx/>
              <a:buAutoNum type="alphaLcPeriod"/>
            </a:pPr>
            <a:r>
              <a:rPr lang="en-GB" altLang="en-US" smtClean="0"/>
              <a:t>Au Sénégal</a:t>
            </a:r>
          </a:p>
          <a:p>
            <a:pPr marL="609600" indent="-609600" eaLnBrk="1" hangingPunct="1">
              <a:buFontTx/>
              <a:buAutoNum type="alphaLcPeriod"/>
            </a:pPr>
            <a:r>
              <a:rPr lang="en-GB" altLang="en-US" smtClean="0"/>
              <a:t>En France</a:t>
            </a:r>
          </a:p>
          <a:p>
            <a:pPr marL="609600" indent="-609600" eaLnBrk="1" hangingPunct="1">
              <a:buFontTx/>
              <a:buAutoNum type="alphaLcPeriod"/>
            </a:pPr>
            <a:r>
              <a:rPr lang="en-GB" altLang="en-US" smtClean="0"/>
              <a:t>Au Canada</a:t>
            </a:r>
          </a:p>
          <a:p>
            <a:pPr marL="609600" indent="-609600" eaLnBrk="1" hangingPunct="1">
              <a:buFontTx/>
              <a:buAutoNum type="alphaLcPeriod"/>
            </a:pPr>
            <a:endParaRPr lang="en-GB" altLang="en-US" smtClean="0"/>
          </a:p>
        </p:txBody>
      </p:sp>
      <p:pic>
        <p:nvPicPr>
          <p:cNvPr id="17413" name="Picture 5" descr="village_kiriko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0200" y="2506663"/>
            <a:ext cx="4392613"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98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1988">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1988">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1988">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1988">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41986"/>
                                        </p:tgtEl>
                                        <p:attrNameLst>
                                          <p:attrName>style.visibility</p:attrName>
                                        </p:attrNameLst>
                                      </p:cBhvr>
                                      <p:to>
                                        <p:strVal val="visible"/>
                                      </p:to>
                                    </p:set>
                                    <p:anim calcmode="lin" valueType="num">
                                      <p:cBhvr additive="base">
                                        <p:cTn id="27" dur="500" fill="hold"/>
                                        <p:tgtEl>
                                          <p:spTgt spid="41986"/>
                                        </p:tgtEl>
                                        <p:attrNameLst>
                                          <p:attrName>ppt_x</p:attrName>
                                        </p:attrNameLst>
                                      </p:cBhvr>
                                      <p:tavLst>
                                        <p:tav tm="0">
                                          <p:val>
                                            <p:strVal val="#ppt_x"/>
                                          </p:val>
                                        </p:tav>
                                        <p:tav tm="100000">
                                          <p:val>
                                            <p:strVal val="#ppt_x"/>
                                          </p:val>
                                        </p:tav>
                                      </p:tavLst>
                                    </p:anim>
                                    <p:anim calcmode="lin" valueType="num">
                                      <p:cBhvr additive="base">
                                        <p:cTn id="28" dur="500" fill="hold"/>
                                        <p:tgtEl>
                                          <p:spTgt spid="419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906</TotalTime>
  <Words>671</Words>
  <Application>Microsoft Office PowerPoint</Application>
  <PresentationFormat>On-screen Show (4:3)</PresentationFormat>
  <Paragraphs>119</Paragraphs>
  <Slides>20</Slides>
  <Notes>14</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 Unicode MS</vt:lpstr>
      <vt:lpstr>Arial</vt:lpstr>
      <vt:lpstr>Berlin Sans FB Demi</vt:lpstr>
      <vt:lpstr>Calibri</vt:lpstr>
      <vt:lpstr>Impact</vt:lpstr>
      <vt:lpstr>Default Design</vt:lpstr>
      <vt:lpstr>Kirikou et la Sorcière</vt:lpstr>
      <vt:lpstr>Objectifs:</vt:lpstr>
      <vt:lpstr>PowerPoint Presentation</vt:lpstr>
      <vt:lpstr>1) écoutez et répondez</vt:lpstr>
      <vt:lpstr>2) regardez et répondez</vt:lpstr>
      <vt:lpstr>3) regardez et répondez</vt:lpstr>
      <vt:lpstr>4) regardez et répondez</vt:lpstr>
      <vt:lpstr>1) écoutez et répondez</vt:lpstr>
      <vt:lpstr>2) regardez et répondez</vt:lpstr>
      <vt:lpstr>3) regardez et répondez</vt:lpstr>
      <vt:lpstr>regardez et répondez</vt:lpstr>
      <vt:lpstr>Bonjour!  Je m’appelle Kirikou.  J’habite en Afrique.  Je suis un bébé mais j’ai des pouvoirs merveilleux!  Bienvenue dans mon village…</vt:lpstr>
      <vt:lpstr>Voici mon village.  Nous habitons dans des huttes.  Normalement c’est très tranquille, mais récemment nous avons eu de gros problèmes avec…</vt:lpstr>
      <vt:lpstr>KARABA!</vt:lpstr>
      <vt:lpstr>PowerPoint Presentation</vt:lpstr>
      <vt:lpstr>Voici ma famille.  Mon père n’est pas là parce que Karaba l’a mangé!  </vt:lpstr>
      <vt:lpstr>Voici quelques endroits près de mon village… ce sont mes environs</vt:lpstr>
      <vt:lpstr>Les villageois ont une chanson qui s’appelle “Kirikou”!  Ecoutez la chanson, et vous aurez une idée de l’histoire des problèmes…</vt:lpstr>
      <vt:lpstr>Kirikou</vt:lpstr>
      <vt:lpstr>PowerPoint Presentation</vt:lpstr>
    </vt:vector>
  </TitlesOfParts>
  <Company>Seven Kings High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Kirikou et la Sorcière</dc:title>
  <dc:creator>s.reid</dc:creator>
  <cp:lastModifiedBy>Study</cp:lastModifiedBy>
  <cp:revision>56</cp:revision>
  <dcterms:created xsi:type="dcterms:W3CDTF">2009-10-22T19:05:23Z</dcterms:created>
  <dcterms:modified xsi:type="dcterms:W3CDTF">2018-08-03T16:25:18Z</dcterms:modified>
</cp:coreProperties>
</file>