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9" r:id="rId4"/>
    <p:sldId id="260" r:id="rId5"/>
    <p:sldId id="261" r:id="rId6"/>
    <p:sldId id="262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9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2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7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0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5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54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40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1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2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53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F3DD-0293-400F-8CB2-17531F2FF358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87CC-DA30-4C97-A2B3-037E086AD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25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9.wmf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14.jpeg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3" Type="http://schemas.openxmlformats.org/officeDocument/2006/relationships/audio" Target="../media/audio11.wav"/><Relationship Id="rId7" Type="http://schemas.openxmlformats.org/officeDocument/2006/relationships/image" Target="../media/image10.wmf"/><Relationship Id="rId12" Type="http://schemas.openxmlformats.org/officeDocument/2006/relationships/image" Target="../media/image15.png"/><Relationship Id="rId2" Type="http://schemas.openxmlformats.org/officeDocument/2006/relationships/audio" Target="../media/audio9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14.jpeg"/><Relationship Id="rId5" Type="http://schemas.openxmlformats.org/officeDocument/2006/relationships/image" Target="../media/image9.wmf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9" y="0"/>
            <a:ext cx="8955768" cy="67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3" name="13.1.wav"/>
            </a:hlinkClick>
          </p:cNvPr>
          <p:cNvSpPr/>
          <p:nvPr/>
        </p:nvSpPr>
        <p:spPr>
          <a:xfrm>
            <a:off x="110169" y="120889"/>
            <a:ext cx="60981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4800" b="1" dirty="0">
                <a:latin typeface="Tw Cen MT" panose="020B0602020104020603" pitchFamily="34" charset="0"/>
              </a:rPr>
              <a:t>Les pays et les langues</a:t>
            </a:r>
          </a:p>
        </p:txBody>
      </p:sp>
    </p:spTree>
    <p:extLst>
      <p:ext uri="{BB962C8B-B14F-4D97-AF65-F5344CB8AC3E}">
        <p14:creationId xmlns:p14="http://schemas.microsoft.com/office/powerpoint/2010/main" val="41575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9527" y="250031"/>
            <a:ext cx="78867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 smtClean="0">
                <a:latin typeface="Tw Cen MT" panose="020B0602020104020603" pitchFamily="34" charset="0"/>
              </a:rPr>
              <a:t>Nous </a:t>
            </a:r>
            <a:r>
              <a:rPr lang="en-GB" altLang="en-US" b="1" dirty="0" err="1" smtClean="0">
                <a:latin typeface="Tw Cen MT" panose="020B0602020104020603" pitchFamily="34" charset="0"/>
              </a:rPr>
              <a:t>allons</a:t>
            </a:r>
            <a:r>
              <a:rPr lang="en-GB" altLang="en-US" b="1" dirty="0" smtClean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>
            <a:hlinkClick r:id="" action="ppaction://noaction">
              <a:snd r:embed="rId4" name="13.2.wav"/>
            </a:hlinkClick>
          </p:cNvPr>
          <p:cNvSpPr txBox="1">
            <a:spLocks/>
          </p:cNvSpPr>
          <p:nvPr/>
        </p:nvSpPr>
        <p:spPr>
          <a:xfrm>
            <a:off x="489527" y="1423930"/>
            <a:ext cx="879244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3600" b="1" dirty="0" err="1" smtClean="0">
                <a:latin typeface="Tw Cen MT" panose="020B0602020104020603" pitchFamily="34" charset="0"/>
                <a:cs typeface="Calibri" panose="020F0502020204030204" pitchFamily="34" charset="0"/>
              </a:rPr>
              <a:t>apprendre</a:t>
            </a:r>
            <a:r>
              <a:rPr lang="en-GB" altLang="en-US" sz="3600" b="1" dirty="0" smtClean="0">
                <a:latin typeface="Tw Cen MT" panose="020B0602020104020603" pitchFamily="34" charset="0"/>
                <a:cs typeface="Calibri" panose="020F0502020204030204" pitchFamily="34" charset="0"/>
              </a:rPr>
              <a:t> des </a:t>
            </a:r>
            <a:r>
              <a:rPr lang="en-GB" altLang="en-US" sz="3600" b="1" dirty="0" err="1" smtClean="0">
                <a:latin typeface="Tw Cen MT" panose="020B0602020104020603" pitchFamily="34" charset="0"/>
                <a:cs typeface="Calibri" panose="020F0502020204030204" pitchFamily="34" charset="0"/>
              </a:rPr>
              <a:t>nationalités</a:t>
            </a:r>
            <a:r>
              <a:rPr lang="en-GB" altLang="en-US" sz="3600" b="1" dirty="0" smtClean="0">
                <a:latin typeface="Tw Cen MT" panose="020B0602020104020603" pitchFamily="34" charset="0"/>
                <a:cs typeface="Calibri" panose="020F0502020204030204" pitchFamily="34" charset="0"/>
              </a:rPr>
              <a:t> et des </a:t>
            </a:r>
            <a:r>
              <a:rPr lang="en-GB" altLang="en-US" sz="3600" b="1" dirty="0" err="1" smtClean="0">
                <a:latin typeface="Tw Cen MT" panose="020B0602020104020603" pitchFamily="34" charset="0"/>
                <a:cs typeface="Calibri" panose="020F0502020204030204" pitchFamily="34" charset="0"/>
              </a:rPr>
              <a:t>langues</a:t>
            </a:r>
            <a:endParaRPr lang="en-GB" altLang="en-US" sz="3600" b="1" dirty="0" smtClean="0">
              <a:latin typeface="Tw Cen MT" panose="020B0602020104020603" pitchFamily="34" charset="0"/>
            </a:endParaRPr>
          </a:p>
          <a:p>
            <a:endParaRPr lang="en-GB" altLang="en-US" sz="3600" b="1" dirty="0" smtClean="0">
              <a:latin typeface="Tw Cen MT" panose="020B0602020104020603" pitchFamily="34" charset="0"/>
            </a:endParaRPr>
          </a:p>
          <a:p>
            <a:pPr marL="0" indent="0">
              <a:buNone/>
            </a:pPr>
            <a:endParaRPr lang="en-GB" altLang="en-US" sz="3600" b="1" dirty="0" smtClean="0">
              <a:latin typeface="Tw Cen MT" panose="020B0602020104020603" pitchFamily="34" charset="0"/>
            </a:endParaRPr>
          </a:p>
        </p:txBody>
      </p:sp>
      <p:pic>
        <p:nvPicPr>
          <p:cNvPr id="4" name="7.1_nous_all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9443" y="619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10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4697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31" y="2748058"/>
            <a:ext cx="2816225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1" y="3691454"/>
            <a:ext cx="23717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14975" y="423070"/>
            <a:ext cx="3600450" cy="2862262"/>
          </a:xfrm>
          <a:prstGeom prst="wedgeRoundRectCallout">
            <a:avLst>
              <a:gd name="adj1" fmla="val 40928"/>
              <a:gd name="adj2" fmla="val 6640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J’habite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 en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Angleterre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. En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Angleterre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, on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anglais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. Je suis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anglais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82935" y="423070"/>
            <a:ext cx="4464050" cy="1751013"/>
          </a:xfrm>
          <a:prstGeom prst="wedgeRoundRectCallout">
            <a:avLst>
              <a:gd name="adj1" fmla="val -7729"/>
              <a:gd name="adj2" fmla="val 8846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J’habite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 en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Angleterre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.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Ici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, on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anglais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. Je suis </a:t>
            </a:r>
            <a:r>
              <a:rPr lang="en-GB" sz="32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anglais</a:t>
            </a:r>
            <a:r>
              <a:rPr lang="en-GB" sz="3200" b="1" u="sng" dirty="0" err="1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en-GB" sz="3200" dirty="0">
                <a:solidFill>
                  <a:srgbClr val="000000"/>
                </a:solidFill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86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66" y="3009900"/>
            <a:ext cx="28733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92" y="1027113"/>
            <a:ext cx="3000375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8195" y="302419"/>
            <a:ext cx="2376488" cy="3805237"/>
          </a:xfrm>
          <a:prstGeom prst="wedgeRoundRectCallout">
            <a:avLst>
              <a:gd name="adj1" fmla="val 67492"/>
              <a:gd name="adj2" fmla="val 2478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J’habite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en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Tw Cen MT" panose="020B0602020104020603" pitchFamily="34" charset="0"/>
              </a:rPr>
              <a:t>Espagne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mais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je suis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français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En France, on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français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40275" y="885825"/>
            <a:ext cx="4271963" cy="1751013"/>
          </a:xfrm>
          <a:prstGeom prst="wedgeRoundRectCallout">
            <a:avLst>
              <a:gd name="adj1" fmla="val -7729"/>
              <a:gd name="adj2" fmla="val 8846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J’habite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en France.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Ici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, on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français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Je suis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français</a:t>
            </a:r>
            <a:r>
              <a:rPr lang="en-GB" sz="2800" b="1" u="sng" dirty="0" err="1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5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90" y="2190827"/>
            <a:ext cx="278447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92488"/>
            <a:ext cx="30321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56369" y="783432"/>
            <a:ext cx="2376488" cy="3805237"/>
          </a:xfrm>
          <a:prstGeom prst="wedgeRoundRectCallout">
            <a:avLst>
              <a:gd name="adj1" fmla="val 72419"/>
              <a:gd name="adj2" fmla="val 320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J’habite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en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Angleterre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mais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je suis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espagnol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En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Espagne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, on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espagnol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880309" y="665488"/>
            <a:ext cx="4271963" cy="1751013"/>
          </a:xfrm>
          <a:prstGeom prst="wedgeRoundRectCallout">
            <a:avLst>
              <a:gd name="adj1" fmla="val -1700"/>
              <a:gd name="adj2" fmla="val 8183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J’habite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en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Espagne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Ici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, on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espangnol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 Je suis </a:t>
            </a:r>
            <a:r>
              <a:rPr lang="en-GB" sz="2800" dirty="0" err="1">
                <a:solidFill>
                  <a:srgbClr val="000000"/>
                </a:solidFill>
                <a:latin typeface="Tw Cen MT" panose="020B0602020104020603" pitchFamily="34" charset="0"/>
              </a:rPr>
              <a:t>espagnol</a:t>
            </a:r>
            <a:r>
              <a:rPr lang="en-GB" sz="2800" b="1" u="sng" dirty="0" err="1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en-GB" sz="2800" dirty="0">
                <a:solidFill>
                  <a:srgbClr val="000000"/>
                </a:solidFill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70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8" name="AutoShape 30"/>
          <p:cNvSpPr>
            <a:spLocks noChangeArrowheads="1"/>
          </p:cNvSpPr>
          <p:nvPr/>
        </p:nvSpPr>
        <p:spPr bwMode="auto">
          <a:xfrm>
            <a:off x="5175709" y="651670"/>
            <a:ext cx="2879725" cy="165576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687846" y="850901"/>
            <a:ext cx="2879725" cy="165576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37890" name="Picture 2" descr="MC900326908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300663"/>
            <a:ext cx="912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/>
          </p:cNvSpPr>
          <p:nvPr>
            <p:ph type="title"/>
          </p:nvPr>
        </p:nvSpPr>
        <p:spPr>
          <a:xfrm>
            <a:off x="63154" y="-278440"/>
            <a:ext cx="8642350" cy="1143000"/>
          </a:xfrm>
        </p:spPr>
        <p:txBody>
          <a:bodyPr/>
          <a:lstStyle/>
          <a:p>
            <a:r>
              <a:rPr lang="fr-FR" altLang="en-US" sz="3600" dirty="0" smtClean="0">
                <a:latin typeface="Tw Cen MT" panose="020B0602020104020603" pitchFamily="34" charset="0"/>
                <a:hlinkClick r:id="" action="ppaction://noaction">
                  <a:snd r:embed="rId4" name="13.6.wav"/>
                </a:hlinkClick>
              </a:rPr>
              <a:t>Écris une phrase pour chaque personne.</a:t>
            </a:r>
          </a:p>
        </p:txBody>
      </p:sp>
      <p:pic>
        <p:nvPicPr>
          <p:cNvPr id="37892" name="Picture 4" descr="MCj044059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" y="2030195"/>
            <a:ext cx="912030" cy="9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01945" y="2333625"/>
            <a:ext cx="2952750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Pierre habite à Paris en France. Il parle français. </a:t>
            </a:r>
            <a:r>
              <a:rPr lang="fr-FR" altLang="en-US" sz="1800" dirty="0" smtClean="0">
                <a:latin typeface="Tw Cen MT" panose="020B0602020104020603" pitchFamily="34" charset="0"/>
              </a:rPr>
              <a:t/>
            </a:r>
            <a:br>
              <a:rPr lang="fr-FR" altLang="en-US" sz="1800" dirty="0" smtClean="0">
                <a:latin typeface="Tw Cen MT" panose="020B0602020104020603" pitchFamily="34" charset="0"/>
              </a:rPr>
            </a:br>
            <a:r>
              <a:rPr lang="fr-FR" altLang="en-US" sz="1800" dirty="0" smtClean="0">
                <a:latin typeface="Tw Cen MT" panose="020B0602020104020603" pitchFamily="34" charset="0"/>
              </a:rPr>
              <a:t>Il </a:t>
            </a:r>
            <a:r>
              <a:rPr lang="fr-FR" altLang="en-US" sz="1800" dirty="0">
                <a:latin typeface="Tw Cen MT" panose="020B0602020104020603" pitchFamily="34" charset="0"/>
              </a:rPr>
              <a:t>est français.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48145" y="2917825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Pierre</a:t>
            </a:r>
          </a:p>
        </p:txBody>
      </p:sp>
      <p:pic>
        <p:nvPicPr>
          <p:cNvPr id="37895" name="Picture 7" descr="MCj0440587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59" y="207486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http://www.fotosearch.fr/bthumb/ARP/ARP104/Eiff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13630"/>
            <a:ext cx="10080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french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86" y="1167198"/>
            <a:ext cx="1295400" cy="8620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 descr="http://www.leaguelineup.com/cardiff/images/Cardiff%20F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4942" r="22235" b="6105"/>
          <a:stretch>
            <a:fillRect/>
          </a:stretch>
        </p:blipFill>
        <p:spPr bwMode="auto">
          <a:xfrm>
            <a:off x="5391609" y="940595"/>
            <a:ext cx="981075" cy="11509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7900" name="Picture 12" descr="drapeau pays de gall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09" y="1083470"/>
            <a:ext cx="1511300" cy="906462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379871" y="876301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4361321" y="850901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338629" y="2241550"/>
            <a:ext cx="3563938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Emily habite à ____ au </a:t>
            </a:r>
            <a:r>
              <a:rPr lang="fr-FR" altLang="en-US" sz="1800" dirty="0" smtClean="0">
                <a:latin typeface="Tw Cen MT" panose="020B0602020104020603" pitchFamily="34" charset="0"/>
              </a:rPr>
              <a:t>Pays de Galles. </a:t>
            </a:r>
            <a:r>
              <a:rPr lang="fr-FR" altLang="en-US" sz="1800" dirty="0">
                <a:latin typeface="Tw Cen MT" panose="020B0602020104020603" pitchFamily="34" charset="0"/>
              </a:rPr>
              <a:t>Elle parle _____et____. </a:t>
            </a:r>
            <a:r>
              <a:rPr lang="fr-FR" altLang="en-US" sz="1800" dirty="0" smtClean="0">
                <a:latin typeface="Tw Cen MT" panose="020B0602020104020603" pitchFamily="34" charset="0"/>
              </a:rPr>
              <a:t/>
            </a:r>
            <a:br>
              <a:rPr lang="fr-FR" altLang="en-US" sz="1800" dirty="0" smtClean="0">
                <a:latin typeface="Tw Cen MT" panose="020B0602020104020603" pitchFamily="34" charset="0"/>
              </a:rPr>
            </a:br>
            <a:r>
              <a:rPr lang="fr-FR" altLang="en-US" sz="1800" dirty="0" smtClean="0">
                <a:latin typeface="Tw Cen MT" panose="020B0602020104020603" pitchFamily="34" charset="0"/>
              </a:rPr>
              <a:t>Elle </a:t>
            </a:r>
            <a:r>
              <a:rPr lang="fr-FR" altLang="en-US" sz="1800" dirty="0">
                <a:latin typeface="Tw Cen MT" panose="020B0602020104020603" pitchFamily="34" charset="0"/>
              </a:rPr>
              <a:t>est gallois</a:t>
            </a:r>
            <a:r>
              <a:rPr lang="fr-FR" altLang="en-US" sz="1800" dirty="0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fr-FR" altLang="en-US" sz="18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432759" y="3155951"/>
            <a:ext cx="6575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Emily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1104900" y="5431316"/>
            <a:ext cx="3311525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Tw Cen MT" panose="020B0602020104020603" pitchFamily="34" charset="0"/>
              </a:rPr>
              <a:t>Maria habite à _____ </a:t>
            </a:r>
            <a:r>
              <a:rPr lang="fr-FR" altLang="en-US" sz="1800" b="1">
                <a:solidFill>
                  <a:srgbClr val="FF0000"/>
                </a:solidFill>
                <a:latin typeface="Tw Cen MT" panose="020B0602020104020603" pitchFamily="34" charset="0"/>
              </a:rPr>
              <a:t>__</a:t>
            </a:r>
            <a:r>
              <a:rPr lang="fr-FR" altLang="en-US" sz="1800">
                <a:latin typeface="Tw Cen MT" panose="020B0602020104020603" pitchFamily="34" charset="0"/>
              </a:rPr>
              <a:t> _____. Elle parle ______.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Tw Cen MT" panose="020B0602020104020603" pitchFamily="34" charset="0"/>
              </a:rPr>
              <a:t>Elle est _____</a:t>
            </a:r>
            <a:r>
              <a:rPr lang="fr-FR" altLang="en-US" sz="1800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fr-FR" altLang="en-US" sz="180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177800" y="61579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Tw Cen MT" panose="020B0602020104020603" pitchFamily="34" charset="0"/>
              </a:rPr>
              <a:t>Maria</a:t>
            </a:r>
          </a:p>
        </p:txBody>
      </p:sp>
      <p:pic>
        <p:nvPicPr>
          <p:cNvPr id="37907" name="Picture 19" descr="MCj04406050000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084763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838020" y="3476387"/>
            <a:ext cx="2879725" cy="1655763"/>
          </a:xfrm>
          <a:prstGeom prst="wedgeRoundRectCallout">
            <a:avLst>
              <a:gd name="adj1" fmla="val -40522"/>
              <a:gd name="adj2" fmla="val 6408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37909" name="Picture 21" descr="drapeau-portuga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2" y="3775553"/>
            <a:ext cx="1581150" cy="10556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10" name="WordArt 22"/>
          <p:cNvSpPr>
            <a:spLocks noChangeArrowheads="1" noChangeShapeType="1" noTextEdit="1"/>
          </p:cNvSpPr>
          <p:nvPr/>
        </p:nvSpPr>
        <p:spPr bwMode="auto">
          <a:xfrm rot="5400000">
            <a:off x="693870" y="4220369"/>
            <a:ext cx="1439863" cy="228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Lisbonne</a:t>
            </a:r>
            <a:endParaRPr lang="en-GB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250825" y="4005263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5447439" y="5332413"/>
            <a:ext cx="35607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J’habite à ______en Angleterre. Je parle _____. Je suis _______. </a:t>
            </a: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>
            <a:off x="5391609" y="3371669"/>
            <a:ext cx="2879725" cy="1655763"/>
          </a:xfrm>
          <a:prstGeom prst="wedgeRoundRectCallout">
            <a:avLst>
              <a:gd name="adj1" fmla="val -51324"/>
              <a:gd name="adj2" fmla="val 6476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4573588" y="4149725"/>
            <a:ext cx="425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4.</a:t>
            </a:r>
          </a:p>
        </p:txBody>
      </p:sp>
      <p:pic>
        <p:nvPicPr>
          <p:cNvPr id="37915" name="Picture 27" descr="drapeau angla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56" y="3866353"/>
            <a:ext cx="1401763" cy="8429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6" name="Picture 28" descr="MM900336396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76" y="392826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4740275" y="6165850"/>
            <a:ext cx="529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Moi</a:t>
            </a:r>
          </a:p>
        </p:txBody>
      </p:sp>
    </p:spTree>
    <p:extLst>
      <p:ext uri="{BB962C8B-B14F-4D97-AF65-F5344CB8AC3E}">
        <p14:creationId xmlns:p14="http://schemas.microsoft.com/office/powerpoint/2010/main" val="16062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7.1_Pier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91" grpId="0" animBg="1"/>
      <p:bldP spid="50193" grpId="0" animBg="1"/>
      <p:bldP spid="502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8" name="AutoShape 30"/>
          <p:cNvSpPr>
            <a:spLocks noChangeArrowheads="1"/>
          </p:cNvSpPr>
          <p:nvPr/>
        </p:nvSpPr>
        <p:spPr bwMode="auto">
          <a:xfrm>
            <a:off x="5175709" y="651670"/>
            <a:ext cx="2879725" cy="165576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687846" y="850901"/>
            <a:ext cx="2879725" cy="165576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37890" name="Picture 2" descr="MC900326908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300663"/>
            <a:ext cx="912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/>
          </p:cNvSpPr>
          <p:nvPr>
            <p:ph type="title"/>
          </p:nvPr>
        </p:nvSpPr>
        <p:spPr>
          <a:xfrm>
            <a:off x="63154" y="-278440"/>
            <a:ext cx="8642350" cy="1143000"/>
          </a:xfrm>
        </p:spPr>
        <p:txBody>
          <a:bodyPr/>
          <a:lstStyle/>
          <a:p>
            <a:r>
              <a:rPr lang="fr-FR" altLang="en-US" sz="3600" dirty="0" smtClean="0">
                <a:latin typeface="Tw Cen MT" panose="020B0602020104020603" pitchFamily="34" charset="0"/>
                <a:hlinkClick r:id="" action="ppaction://noaction">
                  <a:snd r:embed="rId6" name="13.6.wav"/>
                </a:hlinkClick>
              </a:rPr>
              <a:t>Écris une phrase pour chaque personne.</a:t>
            </a:r>
          </a:p>
        </p:txBody>
      </p:sp>
      <p:pic>
        <p:nvPicPr>
          <p:cNvPr id="37892" name="Picture 4" descr="MCj044059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" y="2030195"/>
            <a:ext cx="912030" cy="9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01945" y="2333625"/>
            <a:ext cx="2952750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Pierre habite à Paris en France. Il parle français. </a:t>
            </a:r>
            <a:r>
              <a:rPr lang="fr-FR" altLang="en-US" sz="1800" dirty="0" smtClean="0">
                <a:latin typeface="Tw Cen MT" panose="020B0602020104020603" pitchFamily="34" charset="0"/>
              </a:rPr>
              <a:t/>
            </a:r>
            <a:br>
              <a:rPr lang="fr-FR" altLang="en-US" sz="1800" dirty="0" smtClean="0">
                <a:latin typeface="Tw Cen MT" panose="020B0602020104020603" pitchFamily="34" charset="0"/>
              </a:rPr>
            </a:br>
            <a:r>
              <a:rPr lang="fr-FR" altLang="en-US" sz="1800" dirty="0" smtClean="0">
                <a:latin typeface="Tw Cen MT" panose="020B0602020104020603" pitchFamily="34" charset="0"/>
              </a:rPr>
              <a:t>Il </a:t>
            </a:r>
            <a:r>
              <a:rPr lang="fr-FR" altLang="en-US" sz="1800" dirty="0">
                <a:latin typeface="Tw Cen MT" panose="020B0602020104020603" pitchFamily="34" charset="0"/>
              </a:rPr>
              <a:t>est français.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48145" y="2917825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Pierre</a:t>
            </a:r>
          </a:p>
        </p:txBody>
      </p:sp>
      <p:pic>
        <p:nvPicPr>
          <p:cNvPr id="37895" name="Picture 7" descr="MCj044058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59" y="207486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http://www.fotosearch.fr/bthumb/ARP/ARP104/Eiffe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13630"/>
            <a:ext cx="10080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frenchfla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86" y="1167198"/>
            <a:ext cx="1295400" cy="8620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 descr="http://www.leaguelineup.com/cardiff/images/Cardiff%20F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4942" r="22235" b="6105"/>
          <a:stretch>
            <a:fillRect/>
          </a:stretch>
        </p:blipFill>
        <p:spPr bwMode="auto">
          <a:xfrm>
            <a:off x="5391609" y="940595"/>
            <a:ext cx="981075" cy="11509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7900" name="Picture 12" descr="drapeau pays de gall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09" y="1083470"/>
            <a:ext cx="1511300" cy="906462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379871" y="876301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4361321" y="850901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338629" y="2241550"/>
            <a:ext cx="3563938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Emily habite à </a:t>
            </a:r>
            <a:r>
              <a:rPr lang="fr-FR" altLang="en-US" sz="1800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Cardiff</a:t>
            </a:r>
            <a:r>
              <a:rPr lang="fr-FR" altLang="en-US" sz="1800" dirty="0" smtClean="0">
                <a:latin typeface="Tw Cen MT" panose="020B0602020104020603" pitchFamily="34" charset="0"/>
              </a:rPr>
              <a:t> au Pays de Galles. </a:t>
            </a:r>
            <a:r>
              <a:rPr lang="fr-FR" altLang="en-US" sz="1800" dirty="0">
                <a:latin typeface="Tw Cen MT" panose="020B0602020104020603" pitchFamily="34" charset="0"/>
              </a:rPr>
              <a:t>Elle </a:t>
            </a:r>
            <a:r>
              <a:rPr lang="fr-FR" altLang="en-US" sz="1800" dirty="0" smtClean="0">
                <a:latin typeface="Tw Cen MT" panose="020B0602020104020603" pitchFamily="34" charset="0"/>
              </a:rPr>
              <a:t>parle </a:t>
            </a:r>
            <a:r>
              <a:rPr lang="fr-FR" altLang="en-US" sz="1800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gallois</a:t>
            </a:r>
            <a:r>
              <a:rPr lang="fr-FR" altLang="en-US" sz="18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 </a:t>
            </a:r>
            <a:r>
              <a:rPr lang="fr-FR" altLang="en-US" sz="1800" dirty="0" smtClean="0">
                <a:latin typeface="Tw Cen MT" panose="020B0602020104020603" pitchFamily="34" charset="0"/>
              </a:rPr>
              <a:t>et </a:t>
            </a:r>
            <a:r>
              <a:rPr lang="fr-FR" altLang="en-US" sz="1800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anglais</a:t>
            </a:r>
            <a:r>
              <a:rPr lang="fr-FR" altLang="en-US" sz="1800" dirty="0" smtClean="0">
                <a:latin typeface="Tw Cen MT" panose="020B0602020104020603" pitchFamily="34" charset="0"/>
              </a:rPr>
              <a:t>. </a:t>
            </a:r>
            <a:br>
              <a:rPr lang="fr-FR" altLang="en-US" sz="1800" dirty="0" smtClean="0">
                <a:latin typeface="Tw Cen MT" panose="020B0602020104020603" pitchFamily="34" charset="0"/>
              </a:rPr>
            </a:br>
            <a:r>
              <a:rPr lang="fr-FR" altLang="en-US" sz="1800" dirty="0" smtClean="0">
                <a:latin typeface="Tw Cen MT" panose="020B0602020104020603" pitchFamily="34" charset="0"/>
              </a:rPr>
              <a:t>Elle </a:t>
            </a:r>
            <a:r>
              <a:rPr lang="fr-FR" altLang="en-US" sz="1800" dirty="0">
                <a:latin typeface="Tw Cen MT" panose="020B0602020104020603" pitchFamily="34" charset="0"/>
              </a:rPr>
              <a:t>est gallois</a:t>
            </a:r>
            <a:r>
              <a:rPr lang="fr-FR" altLang="en-US" sz="1800" dirty="0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fr-FR" altLang="en-US" sz="18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432759" y="3155951"/>
            <a:ext cx="6575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Emily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1104900" y="5431316"/>
            <a:ext cx="3311525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Maria habite à </a:t>
            </a:r>
            <a:r>
              <a:rPr lang="fr-FR" altLang="en-US" sz="1800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Lisbonne au Portugal. </a:t>
            </a:r>
            <a:r>
              <a:rPr lang="fr-FR" altLang="en-US" sz="1800" dirty="0" smtClean="0">
                <a:latin typeface="Tw Cen MT" panose="020B0602020104020603" pitchFamily="34" charset="0"/>
              </a:rPr>
              <a:t>Elle parle</a:t>
            </a:r>
            <a:r>
              <a:rPr lang="fr-FR" altLang="en-US" sz="1800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 portugais.</a:t>
            </a:r>
            <a:endParaRPr lang="fr-FR" altLang="en-US" sz="1800" b="1" dirty="0">
              <a:solidFill>
                <a:srgbClr val="FF0066"/>
              </a:solidFill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Elle est </a:t>
            </a:r>
            <a:r>
              <a:rPr lang="fr-FR" altLang="en-US" sz="1800" b="1" dirty="0" smtClean="0">
                <a:solidFill>
                  <a:srgbClr val="FF0066"/>
                </a:solidFill>
                <a:latin typeface="Tw Cen MT" panose="020B0602020104020603" pitchFamily="34" charset="0"/>
              </a:rPr>
              <a:t>portugais</a:t>
            </a:r>
            <a:r>
              <a:rPr lang="fr-FR" altLang="en-US" sz="1800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e</a:t>
            </a:r>
            <a:r>
              <a:rPr lang="fr-FR" altLang="en-US" sz="18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177800" y="61579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Tw Cen MT" panose="020B0602020104020603" pitchFamily="34" charset="0"/>
              </a:rPr>
              <a:t>Maria</a:t>
            </a:r>
          </a:p>
        </p:txBody>
      </p:sp>
      <p:pic>
        <p:nvPicPr>
          <p:cNvPr id="37907" name="Picture 19" descr="MCj04406050000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084763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838020" y="3476387"/>
            <a:ext cx="2879725" cy="1655763"/>
          </a:xfrm>
          <a:prstGeom prst="wedgeRoundRectCallout">
            <a:avLst>
              <a:gd name="adj1" fmla="val -40522"/>
              <a:gd name="adj2" fmla="val 6408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37909" name="Picture 21" descr="drapeau-portuga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2" y="3775553"/>
            <a:ext cx="1581150" cy="10556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10" name="WordArt 22"/>
          <p:cNvSpPr>
            <a:spLocks noChangeArrowheads="1" noChangeShapeType="1" noTextEdit="1"/>
          </p:cNvSpPr>
          <p:nvPr/>
        </p:nvSpPr>
        <p:spPr bwMode="auto">
          <a:xfrm rot="5400000">
            <a:off x="693870" y="4220369"/>
            <a:ext cx="1439863" cy="228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Lisbonne</a:t>
            </a:r>
            <a:endParaRPr lang="en-GB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250825" y="4005263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5447439" y="5332413"/>
            <a:ext cx="35607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J’habite à ______en Angleterre. Je parle _____. Je suis _______. </a:t>
            </a: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>
            <a:off x="5391609" y="3371669"/>
            <a:ext cx="2879725" cy="1655763"/>
          </a:xfrm>
          <a:prstGeom prst="wedgeRoundRectCallout">
            <a:avLst>
              <a:gd name="adj1" fmla="val -51324"/>
              <a:gd name="adj2" fmla="val 6476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4573588" y="4149725"/>
            <a:ext cx="425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Comic Sans MS" panose="030F0702030302020204" pitchFamily="66" charset="0"/>
              </a:rPr>
              <a:t>4.</a:t>
            </a:r>
          </a:p>
        </p:txBody>
      </p:sp>
      <p:pic>
        <p:nvPicPr>
          <p:cNvPr id="37915" name="Picture 27" descr="drapeau anglai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56" y="3866353"/>
            <a:ext cx="1401763" cy="8429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6" name="Picture 28" descr="MM900336396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76" y="392826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4740275" y="6165850"/>
            <a:ext cx="529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Tw Cen MT" panose="020B0602020104020603" pitchFamily="34" charset="0"/>
              </a:rPr>
              <a:t>Moi</a:t>
            </a:r>
          </a:p>
        </p:txBody>
      </p:sp>
    </p:spTree>
    <p:extLst>
      <p:ext uri="{BB962C8B-B14F-4D97-AF65-F5344CB8AC3E}">
        <p14:creationId xmlns:p14="http://schemas.microsoft.com/office/powerpoint/2010/main" val="35404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7.1_Pier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7.2_Emi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.7.3_Ma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91" grpId="0" animBg="1"/>
      <p:bldP spid="50193" grpId="0" animBg="1"/>
      <p:bldP spid="5020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247</Words>
  <Application>Microsoft Office PowerPoint</Application>
  <PresentationFormat>On-screen Show (4:3)</PresentationFormat>
  <Paragraphs>39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Comic Sans MS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Écris une phrase pour chaque personne.</vt:lpstr>
      <vt:lpstr>Écris une phrase pour chaque personne.</vt:lpstr>
    </vt:vector>
  </TitlesOfParts>
  <Company>Newnham Middle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Study</cp:lastModifiedBy>
  <cp:revision>7</cp:revision>
  <dcterms:created xsi:type="dcterms:W3CDTF">2017-11-18T17:35:39Z</dcterms:created>
  <dcterms:modified xsi:type="dcterms:W3CDTF">2018-11-06T22:46:18Z</dcterms:modified>
</cp:coreProperties>
</file>