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9" r:id="rId4"/>
    <p:sldId id="260" r:id="rId5"/>
    <p:sldId id="261" r:id="rId6"/>
    <p:sldId id="262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87" d="100"/>
          <a:sy n="87" d="100"/>
        </p:scale>
        <p:origin x="2262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F3DD-0293-400F-8CB2-17531F2FF358}" type="datetimeFigureOut">
              <a:rPr lang="en-GB" smtClean="0"/>
              <a:t>03/08/2018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87CC-DA30-4C97-A2B3-037E086AD6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92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F3DD-0293-400F-8CB2-17531F2FF358}" type="datetimeFigureOut">
              <a:rPr lang="en-GB" smtClean="0"/>
              <a:t>03/08/2018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87CC-DA30-4C97-A2B3-037E086AD6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34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F3DD-0293-400F-8CB2-17531F2FF358}" type="datetimeFigureOut">
              <a:rPr lang="en-GB" smtClean="0"/>
              <a:t>03/08/2018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87CC-DA30-4C97-A2B3-037E086AD6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67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F3DD-0293-400F-8CB2-17531F2FF358}" type="datetimeFigureOut">
              <a:rPr lang="en-GB" smtClean="0"/>
              <a:t>03/08/2018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87CC-DA30-4C97-A2B3-037E086AD6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0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F3DD-0293-400F-8CB2-17531F2FF358}" type="datetimeFigureOut">
              <a:rPr lang="en-GB" smtClean="0"/>
              <a:t>03/08/2018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87CC-DA30-4C97-A2B3-037E086AD6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15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F3DD-0293-400F-8CB2-17531F2FF358}" type="datetimeFigureOut">
              <a:rPr lang="en-GB" smtClean="0"/>
              <a:t>03/08/2018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87CC-DA30-4C97-A2B3-037E086AD6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54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F3DD-0293-400F-8CB2-17531F2FF358}" type="datetimeFigureOut">
              <a:rPr lang="en-GB" smtClean="0"/>
              <a:t>03/08/2018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87CC-DA30-4C97-A2B3-037E086AD6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40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F3DD-0293-400F-8CB2-17531F2FF358}" type="datetimeFigureOut">
              <a:rPr lang="en-GB" smtClean="0"/>
              <a:t>03/08/2018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87CC-DA30-4C97-A2B3-037E086AD6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81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F3DD-0293-400F-8CB2-17531F2FF358}" type="datetimeFigureOut">
              <a:rPr lang="en-GB" smtClean="0"/>
              <a:t>03/08/2018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87CC-DA30-4C97-A2B3-037E086AD6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32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F3DD-0293-400F-8CB2-17531F2FF358}" type="datetimeFigureOut">
              <a:rPr lang="en-GB" smtClean="0"/>
              <a:t>03/08/2018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87CC-DA30-4C97-A2B3-037E086AD6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37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F3DD-0293-400F-8CB2-17531F2FF358}" type="datetimeFigureOut">
              <a:rPr lang="en-GB" smtClean="0"/>
              <a:t>03/08/2018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87CC-DA30-4C97-A2B3-037E086AD6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53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1F3DD-0293-400F-8CB2-17531F2FF358}" type="datetimeFigureOut">
              <a:rPr lang="en-GB" smtClean="0"/>
              <a:t>03/08/2018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287CC-DA30-4C97-A2B3-037E086AD6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25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wmf"/><Relationship Id="rId7" Type="http://schemas.openxmlformats.org/officeDocument/2006/relationships/image" Target="../media/image13.jpeg"/><Relationship Id="rId12" Type="http://schemas.openxmlformats.org/officeDocument/2006/relationships/image" Target="../media/image18.gi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wmf"/><Relationship Id="rId7" Type="http://schemas.openxmlformats.org/officeDocument/2006/relationships/image" Target="../media/image13.jpeg"/><Relationship Id="rId12" Type="http://schemas.openxmlformats.org/officeDocument/2006/relationships/image" Target="../media/image18.gi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9" y="0"/>
            <a:ext cx="8955768" cy="671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/>
          </p:cNvSpPr>
          <p:nvPr/>
        </p:nvSpPr>
        <p:spPr>
          <a:xfrm>
            <a:off x="110169" y="0"/>
            <a:ext cx="84963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en-US" sz="5800" b="1" dirty="0" smtClean="0">
                <a:latin typeface="Tw Cen MT" panose="020B0602020104020603" pitchFamily="34" charset="0"/>
              </a:rPr>
              <a:t>Les pays et les langues</a:t>
            </a:r>
            <a:endParaRPr lang="fr-FR" altLang="en-US" sz="5800" b="1" dirty="0" smtClean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510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9527" y="250031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 dirty="0" smtClean="0">
                <a:latin typeface="Tw Cen MT" panose="020B0602020104020603" pitchFamily="34" charset="0"/>
              </a:rPr>
              <a:t>Nous </a:t>
            </a:r>
            <a:r>
              <a:rPr lang="en-GB" altLang="en-US" b="1" dirty="0" err="1" smtClean="0">
                <a:latin typeface="Tw Cen MT" panose="020B0602020104020603" pitchFamily="34" charset="0"/>
              </a:rPr>
              <a:t>allons</a:t>
            </a:r>
            <a:r>
              <a:rPr lang="en-GB" altLang="en-US" b="1" dirty="0" smtClean="0">
                <a:latin typeface="Tw Cen MT" panose="020B0602020104020603" pitchFamily="34" charset="0"/>
              </a:rPr>
              <a:t>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89527" y="1423930"/>
            <a:ext cx="879244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3600" b="1" dirty="0" err="1" smtClean="0">
                <a:latin typeface="Tw Cen MT" panose="020B0602020104020603" pitchFamily="34" charset="0"/>
                <a:cs typeface="Calibri" panose="020F0502020204030204" pitchFamily="34" charset="0"/>
              </a:rPr>
              <a:t>apprendre</a:t>
            </a:r>
            <a:r>
              <a:rPr lang="en-GB" altLang="en-US" sz="3600" b="1" dirty="0" smtClean="0"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GB" altLang="en-US" sz="3600" b="1" dirty="0" smtClean="0">
                <a:latin typeface="Tw Cen MT" panose="020B0602020104020603" pitchFamily="34" charset="0"/>
                <a:cs typeface="Calibri" panose="020F0502020204030204" pitchFamily="34" charset="0"/>
              </a:rPr>
              <a:t>des </a:t>
            </a:r>
            <a:r>
              <a:rPr lang="en-GB" altLang="en-US" sz="3600" b="1" dirty="0" err="1" smtClean="0">
                <a:latin typeface="Tw Cen MT" panose="020B0602020104020603" pitchFamily="34" charset="0"/>
                <a:cs typeface="Calibri" panose="020F0502020204030204" pitchFamily="34" charset="0"/>
              </a:rPr>
              <a:t>nationalités</a:t>
            </a:r>
            <a:r>
              <a:rPr lang="en-GB" altLang="en-US" sz="3600" b="1" dirty="0" smtClean="0">
                <a:latin typeface="Tw Cen MT" panose="020B0602020104020603" pitchFamily="34" charset="0"/>
                <a:cs typeface="Calibri" panose="020F0502020204030204" pitchFamily="34" charset="0"/>
              </a:rPr>
              <a:t> et des </a:t>
            </a:r>
            <a:r>
              <a:rPr lang="en-GB" altLang="en-US" sz="3600" b="1" dirty="0" err="1" smtClean="0">
                <a:latin typeface="Tw Cen MT" panose="020B0602020104020603" pitchFamily="34" charset="0"/>
                <a:cs typeface="Calibri" panose="020F0502020204030204" pitchFamily="34" charset="0"/>
              </a:rPr>
              <a:t>langues</a:t>
            </a:r>
            <a:endParaRPr lang="en-GB" altLang="en-US" sz="3600" b="1" dirty="0" smtClean="0">
              <a:latin typeface="Tw Cen MT" panose="020B0602020104020603" pitchFamily="34" charset="0"/>
            </a:endParaRPr>
          </a:p>
          <a:p>
            <a:endParaRPr lang="en-GB" altLang="en-US" sz="3600" b="1" dirty="0" smtClean="0"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en-GB" altLang="en-US" sz="3600" b="1" dirty="0" smtClean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501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731" y="2748058"/>
            <a:ext cx="2816225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61" y="3691454"/>
            <a:ext cx="23717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314975" y="423070"/>
            <a:ext cx="3600450" cy="2862262"/>
          </a:xfrm>
          <a:prstGeom prst="wedgeRoundRectCallout">
            <a:avLst>
              <a:gd name="adj1" fmla="val 40928"/>
              <a:gd name="adj2" fmla="val 6640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3200" dirty="0" err="1">
                <a:solidFill>
                  <a:srgbClr val="000000"/>
                </a:solidFill>
                <a:latin typeface="Tw Cen MT" panose="020B0602020104020603" pitchFamily="34" charset="0"/>
              </a:rPr>
              <a:t>J’habite</a:t>
            </a:r>
            <a:r>
              <a:rPr lang="en-GB" sz="3200" dirty="0">
                <a:solidFill>
                  <a:srgbClr val="000000"/>
                </a:solidFill>
                <a:latin typeface="Tw Cen MT" panose="020B0602020104020603" pitchFamily="34" charset="0"/>
              </a:rPr>
              <a:t> en </a:t>
            </a:r>
            <a:r>
              <a:rPr lang="en-GB" sz="3200" dirty="0" err="1">
                <a:solidFill>
                  <a:srgbClr val="000000"/>
                </a:solidFill>
                <a:latin typeface="Tw Cen MT" panose="020B0602020104020603" pitchFamily="34" charset="0"/>
              </a:rPr>
              <a:t>Angleterre</a:t>
            </a:r>
            <a:r>
              <a:rPr lang="en-GB" sz="3200" dirty="0">
                <a:solidFill>
                  <a:srgbClr val="000000"/>
                </a:solidFill>
                <a:latin typeface="Tw Cen MT" panose="020B0602020104020603" pitchFamily="34" charset="0"/>
              </a:rPr>
              <a:t>. En </a:t>
            </a:r>
            <a:r>
              <a:rPr lang="en-GB" sz="3200" dirty="0" err="1">
                <a:solidFill>
                  <a:srgbClr val="000000"/>
                </a:solidFill>
                <a:latin typeface="Tw Cen MT" panose="020B0602020104020603" pitchFamily="34" charset="0"/>
              </a:rPr>
              <a:t>Angleterre</a:t>
            </a:r>
            <a:r>
              <a:rPr lang="en-GB" sz="3200" dirty="0">
                <a:solidFill>
                  <a:srgbClr val="000000"/>
                </a:solidFill>
                <a:latin typeface="Tw Cen MT" panose="020B0602020104020603" pitchFamily="34" charset="0"/>
              </a:rPr>
              <a:t>, on </a:t>
            </a:r>
            <a:r>
              <a:rPr lang="en-GB" sz="3200" dirty="0" err="1">
                <a:solidFill>
                  <a:srgbClr val="000000"/>
                </a:solidFill>
                <a:latin typeface="Tw Cen MT" panose="020B0602020104020603" pitchFamily="34" charset="0"/>
              </a:rPr>
              <a:t>parle</a:t>
            </a:r>
            <a:r>
              <a:rPr lang="en-GB" sz="32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Tw Cen MT" panose="020B0602020104020603" pitchFamily="34" charset="0"/>
              </a:rPr>
              <a:t>anglais</a:t>
            </a:r>
            <a:r>
              <a:rPr lang="en-GB" sz="3200" dirty="0">
                <a:solidFill>
                  <a:srgbClr val="000000"/>
                </a:solidFill>
                <a:latin typeface="Tw Cen MT" panose="020B0602020104020603" pitchFamily="34" charset="0"/>
              </a:rPr>
              <a:t>. Je suis </a:t>
            </a:r>
            <a:r>
              <a:rPr lang="en-GB" sz="3200" dirty="0" err="1">
                <a:solidFill>
                  <a:srgbClr val="000000"/>
                </a:solidFill>
                <a:latin typeface="Tw Cen MT" panose="020B0602020104020603" pitchFamily="34" charset="0"/>
              </a:rPr>
              <a:t>anglais</a:t>
            </a:r>
            <a:r>
              <a:rPr lang="en-GB" sz="3200" dirty="0">
                <a:solidFill>
                  <a:srgbClr val="000000"/>
                </a:solidFill>
                <a:latin typeface="Tw Cen MT" panose="020B0602020104020603" pitchFamily="34" charset="0"/>
              </a:rPr>
              <a:t>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382935" y="423070"/>
            <a:ext cx="4464050" cy="1751013"/>
          </a:xfrm>
          <a:prstGeom prst="wedgeRoundRectCallout">
            <a:avLst>
              <a:gd name="adj1" fmla="val -7729"/>
              <a:gd name="adj2" fmla="val 8846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3200" dirty="0" err="1">
                <a:solidFill>
                  <a:srgbClr val="000000"/>
                </a:solidFill>
                <a:latin typeface="Tw Cen MT" panose="020B0602020104020603" pitchFamily="34" charset="0"/>
              </a:rPr>
              <a:t>J’habite</a:t>
            </a:r>
            <a:r>
              <a:rPr lang="en-GB" sz="3200" dirty="0">
                <a:solidFill>
                  <a:srgbClr val="000000"/>
                </a:solidFill>
                <a:latin typeface="Tw Cen MT" panose="020B0602020104020603" pitchFamily="34" charset="0"/>
              </a:rPr>
              <a:t> en </a:t>
            </a:r>
            <a:r>
              <a:rPr lang="en-GB" sz="3200" dirty="0" err="1">
                <a:solidFill>
                  <a:srgbClr val="000000"/>
                </a:solidFill>
                <a:latin typeface="Tw Cen MT" panose="020B0602020104020603" pitchFamily="34" charset="0"/>
              </a:rPr>
              <a:t>Angleterre</a:t>
            </a:r>
            <a:r>
              <a:rPr lang="en-GB" sz="3200" dirty="0">
                <a:solidFill>
                  <a:srgbClr val="000000"/>
                </a:solidFill>
                <a:latin typeface="Tw Cen MT" panose="020B0602020104020603" pitchFamily="34" charset="0"/>
              </a:rPr>
              <a:t>. </a:t>
            </a:r>
            <a:r>
              <a:rPr lang="en-GB" sz="3200" dirty="0" err="1">
                <a:solidFill>
                  <a:srgbClr val="000000"/>
                </a:solidFill>
                <a:latin typeface="Tw Cen MT" panose="020B0602020104020603" pitchFamily="34" charset="0"/>
              </a:rPr>
              <a:t>Ici</a:t>
            </a:r>
            <a:r>
              <a:rPr lang="en-GB" sz="3200" dirty="0">
                <a:solidFill>
                  <a:srgbClr val="000000"/>
                </a:solidFill>
                <a:latin typeface="Tw Cen MT" panose="020B0602020104020603" pitchFamily="34" charset="0"/>
              </a:rPr>
              <a:t>, on </a:t>
            </a:r>
            <a:r>
              <a:rPr lang="en-GB" sz="3200" dirty="0" err="1">
                <a:solidFill>
                  <a:srgbClr val="000000"/>
                </a:solidFill>
                <a:latin typeface="Tw Cen MT" panose="020B0602020104020603" pitchFamily="34" charset="0"/>
              </a:rPr>
              <a:t>parle</a:t>
            </a:r>
            <a:r>
              <a:rPr lang="en-GB" sz="32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Tw Cen MT" panose="020B0602020104020603" pitchFamily="34" charset="0"/>
              </a:rPr>
              <a:t>anglais</a:t>
            </a:r>
            <a:r>
              <a:rPr lang="en-GB" sz="3200" dirty="0">
                <a:solidFill>
                  <a:srgbClr val="000000"/>
                </a:solidFill>
                <a:latin typeface="Tw Cen MT" panose="020B0602020104020603" pitchFamily="34" charset="0"/>
              </a:rPr>
              <a:t>. Je suis </a:t>
            </a:r>
            <a:r>
              <a:rPr lang="en-GB" sz="3200" dirty="0" err="1">
                <a:solidFill>
                  <a:srgbClr val="000000"/>
                </a:solidFill>
                <a:latin typeface="Tw Cen MT" panose="020B0602020104020603" pitchFamily="34" charset="0"/>
              </a:rPr>
              <a:t>anglais</a:t>
            </a:r>
            <a:r>
              <a:rPr lang="en-GB" sz="3200" b="1" u="sng" dirty="0" err="1">
                <a:solidFill>
                  <a:srgbClr val="FF0000"/>
                </a:solidFill>
                <a:latin typeface="Tw Cen MT" panose="020B0602020104020603" pitchFamily="34" charset="0"/>
              </a:rPr>
              <a:t>e</a:t>
            </a:r>
            <a:r>
              <a:rPr lang="en-GB" sz="3200" dirty="0">
                <a:solidFill>
                  <a:srgbClr val="000000"/>
                </a:solidFill>
                <a:latin typeface="Tw Cen MT" panose="020B06020201040206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86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66" y="3009900"/>
            <a:ext cx="2873375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292" y="1027113"/>
            <a:ext cx="3000375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458195" y="302419"/>
            <a:ext cx="2376488" cy="3805237"/>
          </a:xfrm>
          <a:prstGeom prst="wedgeRoundRectCallout">
            <a:avLst>
              <a:gd name="adj1" fmla="val 67492"/>
              <a:gd name="adj2" fmla="val 2478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800" dirty="0" err="1">
                <a:solidFill>
                  <a:srgbClr val="000000"/>
                </a:solidFill>
                <a:latin typeface="Tw Cen MT" panose="020B0602020104020603" pitchFamily="34" charset="0"/>
              </a:rPr>
              <a:t>J’habite</a:t>
            </a:r>
            <a:r>
              <a:rPr lang="en-GB" sz="28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w Cen MT" panose="020B0602020104020603" pitchFamily="34" charset="0"/>
              </a:rPr>
              <a:t>en</a:t>
            </a:r>
            <a:r>
              <a:rPr lang="en-GB" sz="28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Espagne</a:t>
            </a:r>
            <a:r>
              <a:rPr lang="en-GB" sz="2800" dirty="0">
                <a:solidFill>
                  <a:srgbClr val="000000"/>
                </a:solidFill>
                <a:latin typeface="Tw Cen MT" panose="020B0602020104020603" pitchFamily="34" charset="0"/>
              </a:rPr>
              <a:t>, </a:t>
            </a:r>
            <a:r>
              <a:rPr lang="en-GB" sz="2800" dirty="0" err="1">
                <a:solidFill>
                  <a:srgbClr val="000000"/>
                </a:solidFill>
                <a:latin typeface="Tw Cen MT" panose="020B0602020104020603" pitchFamily="34" charset="0"/>
              </a:rPr>
              <a:t>mais</a:t>
            </a:r>
            <a:r>
              <a:rPr lang="en-GB" sz="2800" dirty="0">
                <a:solidFill>
                  <a:srgbClr val="000000"/>
                </a:solidFill>
                <a:latin typeface="Tw Cen MT" panose="020B0602020104020603" pitchFamily="34" charset="0"/>
              </a:rPr>
              <a:t> je suis </a:t>
            </a:r>
            <a:r>
              <a:rPr lang="en-GB" sz="2800" dirty="0" err="1">
                <a:solidFill>
                  <a:srgbClr val="000000"/>
                </a:solidFill>
                <a:latin typeface="Tw Cen MT" panose="020B0602020104020603" pitchFamily="34" charset="0"/>
              </a:rPr>
              <a:t>français</a:t>
            </a:r>
            <a:r>
              <a:rPr lang="en-GB" sz="2800" dirty="0">
                <a:solidFill>
                  <a:srgbClr val="000000"/>
                </a:solidFill>
                <a:latin typeface="Tw Cen MT" panose="020B0602020104020603" pitchFamily="34" charset="0"/>
              </a:rPr>
              <a:t>. En France, on </a:t>
            </a:r>
            <a:r>
              <a:rPr lang="en-GB" sz="2800" dirty="0" err="1">
                <a:solidFill>
                  <a:srgbClr val="000000"/>
                </a:solidFill>
                <a:latin typeface="Tw Cen MT" panose="020B0602020104020603" pitchFamily="34" charset="0"/>
              </a:rPr>
              <a:t>parle</a:t>
            </a:r>
            <a:r>
              <a:rPr lang="en-GB" sz="28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w Cen MT" panose="020B0602020104020603" pitchFamily="34" charset="0"/>
              </a:rPr>
              <a:t>français</a:t>
            </a:r>
            <a:r>
              <a:rPr lang="en-GB" sz="2800" dirty="0">
                <a:solidFill>
                  <a:srgbClr val="000000"/>
                </a:solidFill>
                <a:latin typeface="Tw Cen MT" panose="020B0602020104020603" pitchFamily="34" charset="0"/>
              </a:rPr>
              <a:t>.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740275" y="885825"/>
            <a:ext cx="4271963" cy="1751013"/>
          </a:xfrm>
          <a:prstGeom prst="wedgeRoundRectCallout">
            <a:avLst>
              <a:gd name="adj1" fmla="val -7729"/>
              <a:gd name="adj2" fmla="val 8846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800" dirty="0" err="1">
                <a:solidFill>
                  <a:srgbClr val="000000"/>
                </a:solidFill>
                <a:latin typeface="Tw Cen MT" panose="020B0602020104020603" pitchFamily="34" charset="0"/>
              </a:rPr>
              <a:t>J’habite</a:t>
            </a:r>
            <a:r>
              <a:rPr lang="en-GB" sz="2800" dirty="0">
                <a:solidFill>
                  <a:srgbClr val="000000"/>
                </a:solidFill>
                <a:latin typeface="Tw Cen MT" panose="020B0602020104020603" pitchFamily="34" charset="0"/>
              </a:rPr>
              <a:t> en France. </a:t>
            </a:r>
            <a:r>
              <a:rPr lang="en-GB" sz="2800" dirty="0" err="1">
                <a:solidFill>
                  <a:srgbClr val="000000"/>
                </a:solidFill>
                <a:latin typeface="Tw Cen MT" panose="020B0602020104020603" pitchFamily="34" charset="0"/>
              </a:rPr>
              <a:t>Ici</a:t>
            </a:r>
            <a:r>
              <a:rPr lang="en-GB" sz="2800" dirty="0">
                <a:solidFill>
                  <a:srgbClr val="000000"/>
                </a:solidFill>
                <a:latin typeface="Tw Cen MT" panose="020B0602020104020603" pitchFamily="34" charset="0"/>
              </a:rPr>
              <a:t>, on </a:t>
            </a:r>
            <a:r>
              <a:rPr lang="en-GB" sz="2800" dirty="0" err="1">
                <a:solidFill>
                  <a:srgbClr val="000000"/>
                </a:solidFill>
                <a:latin typeface="Tw Cen MT" panose="020B0602020104020603" pitchFamily="34" charset="0"/>
              </a:rPr>
              <a:t>parle</a:t>
            </a:r>
            <a:r>
              <a:rPr lang="en-GB" sz="28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w Cen MT" panose="020B0602020104020603" pitchFamily="34" charset="0"/>
              </a:rPr>
              <a:t>français</a:t>
            </a:r>
            <a:r>
              <a:rPr lang="en-GB" sz="2800" dirty="0">
                <a:solidFill>
                  <a:srgbClr val="000000"/>
                </a:solidFill>
                <a:latin typeface="Tw Cen MT" panose="020B0602020104020603" pitchFamily="34" charset="0"/>
              </a:rPr>
              <a:t>. Je suis </a:t>
            </a:r>
            <a:r>
              <a:rPr lang="en-GB" sz="2800" dirty="0" err="1">
                <a:solidFill>
                  <a:srgbClr val="000000"/>
                </a:solidFill>
                <a:latin typeface="Tw Cen MT" panose="020B0602020104020603" pitchFamily="34" charset="0"/>
              </a:rPr>
              <a:t>français</a:t>
            </a:r>
            <a:r>
              <a:rPr lang="en-GB" sz="2800" b="1" u="sng" dirty="0" err="1">
                <a:solidFill>
                  <a:srgbClr val="FF0000"/>
                </a:solidFill>
                <a:latin typeface="Tw Cen MT" panose="020B0602020104020603" pitchFamily="34" charset="0"/>
              </a:rPr>
              <a:t>e</a:t>
            </a:r>
            <a:r>
              <a:rPr lang="en-GB" sz="2800" dirty="0">
                <a:solidFill>
                  <a:srgbClr val="000000"/>
                </a:solidFill>
                <a:latin typeface="Tw Cen MT" panose="020B06020201040206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052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290" y="2190827"/>
            <a:ext cx="2784475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392488"/>
            <a:ext cx="3032125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156369" y="783432"/>
            <a:ext cx="2376488" cy="3805237"/>
          </a:xfrm>
          <a:prstGeom prst="wedgeRoundRectCallout">
            <a:avLst>
              <a:gd name="adj1" fmla="val 72419"/>
              <a:gd name="adj2" fmla="val 3205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800" dirty="0" err="1">
                <a:solidFill>
                  <a:srgbClr val="000000"/>
                </a:solidFill>
                <a:latin typeface="Tw Cen MT" panose="020B0602020104020603" pitchFamily="34" charset="0"/>
              </a:rPr>
              <a:t>J’habite</a:t>
            </a:r>
            <a:r>
              <a:rPr lang="en-GB" sz="2800" dirty="0">
                <a:solidFill>
                  <a:srgbClr val="000000"/>
                </a:solidFill>
                <a:latin typeface="Tw Cen MT" panose="020B0602020104020603" pitchFamily="34" charset="0"/>
              </a:rPr>
              <a:t> en </a:t>
            </a:r>
            <a:r>
              <a:rPr lang="en-GB" sz="2800" dirty="0" err="1">
                <a:solidFill>
                  <a:srgbClr val="000000"/>
                </a:solidFill>
                <a:latin typeface="Tw Cen MT" panose="020B0602020104020603" pitchFamily="34" charset="0"/>
              </a:rPr>
              <a:t>Angleterre</a:t>
            </a:r>
            <a:r>
              <a:rPr lang="en-GB" sz="2800" dirty="0">
                <a:solidFill>
                  <a:srgbClr val="000000"/>
                </a:solidFill>
                <a:latin typeface="Tw Cen MT" panose="020B0602020104020603" pitchFamily="34" charset="0"/>
              </a:rPr>
              <a:t>, </a:t>
            </a:r>
            <a:r>
              <a:rPr lang="en-GB" sz="2800" dirty="0" err="1">
                <a:solidFill>
                  <a:srgbClr val="000000"/>
                </a:solidFill>
                <a:latin typeface="Tw Cen MT" panose="020B0602020104020603" pitchFamily="34" charset="0"/>
              </a:rPr>
              <a:t>mais</a:t>
            </a:r>
            <a:r>
              <a:rPr lang="en-GB" sz="2800" dirty="0">
                <a:solidFill>
                  <a:srgbClr val="000000"/>
                </a:solidFill>
                <a:latin typeface="Tw Cen MT" panose="020B0602020104020603" pitchFamily="34" charset="0"/>
              </a:rPr>
              <a:t> je suis </a:t>
            </a:r>
            <a:r>
              <a:rPr lang="en-GB" sz="2800" dirty="0" err="1">
                <a:solidFill>
                  <a:srgbClr val="000000"/>
                </a:solidFill>
                <a:latin typeface="Tw Cen MT" panose="020B0602020104020603" pitchFamily="34" charset="0"/>
              </a:rPr>
              <a:t>espagnol</a:t>
            </a:r>
            <a:r>
              <a:rPr lang="en-GB" sz="2800" dirty="0">
                <a:solidFill>
                  <a:srgbClr val="000000"/>
                </a:solidFill>
                <a:latin typeface="Tw Cen MT" panose="020B0602020104020603" pitchFamily="34" charset="0"/>
              </a:rPr>
              <a:t>. En </a:t>
            </a:r>
            <a:r>
              <a:rPr lang="en-GB" sz="2800" dirty="0" err="1">
                <a:solidFill>
                  <a:srgbClr val="000000"/>
                </a:solidFill>
                <a:latin typeface="Tw Cen MT" panose="020B0602020104020603" pitchFamily="34" charset="0"/>
              </a:rPr>
              <a:t>Espagne</a:t>
            </a:r>
            <a:r>
              <a:rPr lang="en-GB" sz="2800" dirty="0">
                <a:solidFill>
                  <a:srgbClr val="000000"/>
                </a:solidFill>
                <a:latin typeface="Tw Cen MT" panose="020B0602020104020603" pitchFamily="34" charset="0"/>
              </a:rPr>
              <a:t>, on </a:t>
            </a:r>
            <a:r>
              <a:rPr lang="en-GB" sz="2800" dirty="0" err="1">
                <a:solidFill>
                  <a:srgbClr val="000000"/>
                </a:solidFill>
                <a:latin typeface="Tw Cen MT" panose="020B0602020104020603" pitchFamily="34" charset="0"/>
              </a:rPr>
              <a:t>parle</a:t>
            </a:r>
            <a:r>
              <a:rPr lang="en-GB" sz="28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w Cen MT" panose="020B0602020104020603" pitchFamily="34" charset="0"/>
              </a:rPr>
              <a:t>espagnol</a:t>
            </a:r>
            <a:r>
              <a:rPr lang="en-GB" sz="2800" dirty="0">
                <a:solidFill>
                  <a:srgbClr val="000000"/>
                </a:solidFill>
                <a:latin typeface="Tw Cen MT" panose="020B0602020104020603" pitchFamily="34" charset="0"/>
              </a:rPr>
              <a:t>. 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880309" y="665488"/>
            <a:ext cx="4271963" cy="1751013"/>
          </a:xfrm>
          <a:prstGeom prst="wedgeRoundRectCallout">
            <a:avLst>
              <a:gd name="adj1" fmla="val -1700"/>
              <a:gd name="adj2" fmla="val 81839"/>
              <a:gd name="adj3" fmla="val 16667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800" dirty="0" err="1">
                <a:solidFill>
                  <a:srgbClr val="000000"/>
                </a:solidFill>
                <a:latin typeface="Tw Cen MT" panose="020B0602020104020603" pitchFamily="34" charset="0"/>
              </a:rPr>
              <a:t>J’habite</a:t>
            </a:r>
            <a:r>
              <a:rPr lang="en-GB" sz="2800" dirty="0">
                <a:solidFill>
                  <a:srgbClr val="000000"/>
                </a:solidFill>
                <a:latin typeface="Tw Cen MT" panose="020B0602020104020603" pitchFamily="34" charset="0"/>
              </a:rPr>
              <a:t> en </a:t>
            </a:r>
            <a:r>
              <a:rPr lang="en-GB" sz="2800" dirty="0" err="1">
                <a:solidFill>
                  <a:srgbClr val="000000"/>
                </a:solidFill>
                <a:latin typeface="Tw Cen MT" panose="020B0602020104020603" pitchFamily="34" charset="0"/>
              </a:rPr>
              <a:t>Espagne</a:t>
            </a:r>
            <a:r>
              <a:rPr lang="en-GB" sz="2800" dirty="0">
                <a:solidFill>
                  <a:srgbClr val="000000"/>
                </a:solidFill>
                <a:latin typeface="Tw Cen MT" panose="020B0602020104020603" pitchFamily="34" charset="0"/>
              </a:rPr>
              <a:t>. </a:t>
            </a:r>
            <a:r>
              <a:rPr lang="en-GB" sz="2800" dirty="0" err="1">
                <a:solidFill>
                  <a:srgbClr val="000000"/>
                </a:solidFill>
                <a:latin typeface="Tw Cen MT" panose="020B0602020104020603" pitchFamily="34" charset="0"/>
              </a:rPr>
              <a:t>Ici</a:t>
            </a:r>
            <a:r>
              <a:rPr lang="en-GB" sz="2800" dirty="0">
                <a:solidFill>
                  <a:srgbClr val="000000"/>
                </a:solidFill>
                <a:latin typeface="Tw Cen MT" panose="020B0602020104020603" pitchFamily="34" charset="0"/>
              </a:rPr>
              <a:t>, on </a:t>
            </a:r>
            <a:r>
              <a:rPr lang="en-GB" sz="2800" dirty="0" err="1">
                <a:solidFill>
                  <a:srgbClr val="000000"/>
                </a:solidFill>
                <a:latin typeface="Tw Cen MT" panose="020B0602020104020603" pitchFamily="34" charset="0"/>
              </a:rPr>
              <a:t>parle</a:t>
            </a:r>
            <a:r>
              <a:rPr lang="en-GB" sz="28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w Cen MT" panose="020B0602020104020603" pitchFamily="34" charset="0"/>
              </a:rPr>
              <a:t>espangnol</a:t>
            </a:r>
            <a:r>
              <a:rPr lang="en-GB" sz="2800" dirty="0">
                <a:solidFill>
                  <a:srgbClr val="000000"/>
                </a:solidFill>
                <a:latin typeface="Tw Cen MT" panose="020B0602020104020603" pitchFamily="34" charset="0"/>
              </a:rPr>
              <a:t>. Je suis </a:t>
            </a:r>
            <a:r>
              <a:rPr lang="en-GB" sz="2800" dirty="0" err="1">
                <a:solidFill>
                  <a:srgbClr val="000000"/>
                </a:solidFill>
                <a:latin typeface="Tw Cen MT" panose="020B0602020104020603" pitchFamily="34" charset="0"/>
              </a:rPr>
              <a:t>espagnol</a:t>
            </a:r>
            <a:r>
              <a:rPr lang="en-GB" sz="2800" b="1" u="sng" dirty="0" err="1">
                <a:solidFill>
                  <a:srgbClr val="FF0000"/>
                </a:solidFill>
                <a:latin typeface="Tw Cen MT" panose="020B0602020104020603" pitchFamily="34" charset="0"/>
              </a:rPr>
              <a:t>e</a:t>
            </a:r>
            <a:r>
              <a:rPr lang="en-GB" sz="2800" dirty="0">
                <a:solidFill>
                  <a:srgbClr val="000000"/>
                </a:solidFill>
                <a:latin typeface="Tw Cen MT" panose="020B06020201040206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70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8" name="AutoShape 30"/>
          <p:cNvSpPr>
            <a:spLocks noChangeArrowheads="1"/>
          </p:cNvSpPr>
          <p:nvPr/>
        </p:nvSpPr>
        <p:spPr bwMode="auto">
          <a:xfrm>
            <a:off x="5175709" y="651670"/>
            <a:ext cx="2879725" cy="1655762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687846" y="850901"/>
            <a:ext cx="2879725" cy="1655762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37890" name="Picture 2" descr="MC90032690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300663"/>
            <a:ext cx="912812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 noGrp="1"/>
          </p:cNvSpPr>
          <p:nvPr>
            <p:ph type="title"/>
          </p:nvPr>
        </p:nvSpPr>
        <p:spPr>
          <a:xfrm>
            <a:off x="63154" y="-278440"/>
            <a:ext cx="8642350" cy="1143000"/>
          </a:xfrm>
        </p:spPr>
        <p:txBody>
          <a:bodyPr/>
          <a:lstStyle/>
          <a:p>
            <a:r>
              <a:rPr lang="fr-FR" altLang="en-US" sz="3600" dirty="0" smtClean="0">
                <a:latin typeface="Tw Cen MT" panose="020B0602020104020603" pitchFamily="34" charset="0"/>
              </a:rPr>
              <a:t>Écris </a:t>
            </a:r>
            <a:r>
              <a:rPr lang="fr-FR" altLang="en-US" sz="3600" dirty="0" smtClean="0">
                <a:latin typeface="Tw Cen MT" panose="020B0602020104020603" pitchFamily="34" charset="0"/>
              </a:rPr>
              <a:t>une phrase pour chaque personne.</a:t>
            </a:r>
          </a:p>
        </p:txBody>
      </p:sp>
      <p:pic>
        <p:nvPicPr>
          <p:cNvPr id="37892" name="Picture 4" descr="MCj044059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" y="2030195"/>
            <a:ext cx="912030" cy="91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001945" y="2333625"/>
            <a:ext cx="2952750" cy="923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dirty="0">
                <a:latin typeface="Tw Cen MT" panose="020B0602020104020603" pitchFamily="34" charset="0"/>
              </a:rPr>
              <a:t>Pierre habite à Paris en France. Il parle français. </a:t>
            </a:r>
            <a:r>
              <a:rPr lang="fr-FR" altLang="en-US" sz="1800" dirty="0" smtClean="0">
                <a:latin typeface="Tw Cen MT" panose="020B0602020104020603" pitchFamily="34" charset="0"/>
              </a:rPr>
              <a:t/>
            </a:r>
            <a:br>
              <a:rPr lang="fr-FR" altLang="en-US" sz="1800" dirty="0" smtClean="0">
                <a:latin typeface="Tw Cen MT" panose="020B0602020104020603" pitchFamily="34" charset="0"/>
              </a:rPr>
            </a:br>
            <a:r>
              <a:rPr lang="fr-FR" altLang="en-US" sz="1800" dirty="0" smtClean="0">
                <a:latin typeface="Tw Cen MT" panose="020B0602020104020603" pitchFamily="34" charset="0"/>
              </a:rPr>
              <a:t>Il </a:t>
            </a:r>
            <a:r>
              <a:rPr lang="fr-FR" altLang="en-US" sz="1800" dirty="0">
                <a:latin typeface="Tw Cen MT" panose="020B0602020104020603" pitchFamily="34" charset="0"/>
              </a:rPr>
              <a:t>est français.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48145" y="2917825"/>
            <a:ext cx="7360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dirty="0">
                <a:latin typeface="Tw Cen MT" panose="020B0602020104020603" pitchFamily="34" charset="0"/>
              </a:rPr>
              <a:t>Pierre</a:t>
            </a:r>
          </a:p>
        </p:txBody>
      </p:sp>
      <p:pic>
        <p:nvPicPr>
          <p:cNvPr id="37895" name="Picture 7" descr="MCj044058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59" y="2074863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http://www.fotosearch.fr/bthumb/ARP/ARP104/Eiffe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13630"/>
            <a:ext cx="100806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 descr="frenchfla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686" y="1167198"/>
            <a:ext cx="1295400" cy="8620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9" name="Picture 11" descr="http://www.leaguelineup.com/cardiff/images/Cardiff%20F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6" t="4942" r="22235" b="6105"/>
          <a:stretch>
            <a:fillRect/>
          </a:stretch>
        </p:blipFill>
        <p:spPr bwMode="auto">
          <a:xfrm>
            <a:off x="5391609" y="940595"/>
            <a:ext cx="981075" cy="11509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37900" name="Picture 12" descr="drapeau pays de gall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09" y="1083470"/>
            <a:ext cx="1511300" cy="906462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/>
            <a:tailEnd/>
          </a:ln>
          <a:extLst/>
        </p:spPr>
      </p:pic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379871" y="876301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b="1">
                <a:latin typeface="Comic Sans MS" panose="030F0702030302020204" pitchFamily="66" charset="0"/>
              </a:rPr>
              <a:t>1.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4361321" y="850901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b="1">
                <a:latin typeface="Comic Sans MS" panose="030F0702030302020204" pitchFamily="66" charset="0"/>
              </a:rPr>
              <a:t>2.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5338629" y="2241550"/>
            <a:ext cx="3563938" cy="923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dirty="0">
                <a:latin typeface="Tw Cen MT" panose="020B0602020104020603" pitchFamily="34" charset="0"/>
              </a:rPr>
              <a:t>Emily habite à ____ au </a:t>
            </a:r>
            <a:r>
              <a:rPr lang="fr-FR" altLang="en-US" sz="1800" dirty="0" smtClean="0">
                <a:latin typeface="Tw Cen MT" panose="020B0602020104020603" pitchFamily="34" charset="0"/>
              </a:rPr>
              <a:t>Pays de Galles. </a:t>
            </a:r>
            <a:r>
              <a:rPr lang="fr-FR" altLang="en-US" sz="1800" dirty="0">
                <a:latin typeface="Tw Cen MT" panose="020B0602020104020603" pitchFamily="34" charset="0"/>
              </a:rPr>
              <a:t>Elle parle _____et____. </a:t>
            </a:r>
            <a:r>
              <a:rPr lang="fr-FR" altLang="en-US" sz="1800" dirty="0" smtClean="0">
                <a:latin typeface="Tw Cen MT" panose="020B0602020104020603" pitchFamily="34" charset="0"/>
              </a:rPr>
              <a:t/>
            </a:r>
            <a:br>
              <a:rPr lang="fr-FR" altLang="en-US" sz="1800" dirty="0" smtClean="0">
                <a:latin typeface="Tw Cen MT" panose="020B0602020104020603" pitchFamily="34" charset="0"/>
              </a:rPr>
            </a:br>
            <a:r>
              <a:rPr lang="fr-FR" altLang="en-US" sz="1800" dirty="0" smtClean="0">
                <a:latin typeface="Tw Cen MT" panose="020B0602020104020603" pitchFamily="34" charset="0"/>
              </a:rPr>
              <a:t>Elle </a:t>
            </a:r>
            <a:r>
              <a:rPr lang="fr-FR" altLang="en-US" sz="1800" dirty="0">
                <a:latin typeface="Tw Cen MT" panose="020B0602020104020603" pitchFamily="34" charset="0"/>
              </a:rPr>
              <a:t>est gallois</a:t>
            </a:r>
            <a:r>
              <a:rPr lang="fr-FR" altLang="en-US" sz="1800" dirty="0">
                <a:solidFill>
                  <a:srgbClr val="FF0000"/>
                </a:solidFill>
                <a:latin typeface="Tw Cen MT" panose="020B0602020104020603" pitchFamily="34" charset="0"/>
              </a:rPr>
              <a:t>e</a:t>
            </a:r>
            <a:r>
              <a:rPr lang="fr-FR" altLang="en-US" sz="1800" dirty="0">
                <a:latin typeface="Tw Cen MT" panose="020B0602020104020603" pitchFamily="34" charset="0"/>
              </a:rPr>
              <a:t>.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4432759" y="3155951"/>
            <a:ext cx="6575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dirty="0">
                <a:latin typeface="Tw Cen MT" panose="020B0602020104020603" pitchFamily="34" charset="0"/>
              </a:rPr>
              <a:t>Emily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1104900" y="5431316"/>
            <a:ext cx="3311525" cy="923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Tw Cen MT" panose="020B0602020104020603" pitchFamily="34" charset="0"/>
              </a:rPr>
              <a:t>Maria habite à _____ </a:t>
            </a:r>
            <a:r>
              <a:rPr lang="fr-FR" altLang="en-US" sz="1800" b="1">
                <a:solidFill>
                  <a:srgbClr val="FF0000"/>
                </a:solidFill>
                <a:latin typeface="Tw Cen MT" panose="020B0602020104020603" pitchFamily="34" charset="0"/>
              </a:rPr>
              <a:t>__</a:t>
            </a:r>
            <a:r>
              <a:rPr lang="fr-FR" altLang="en-US" sz="1800">
                <a:latin typeface="Tw Cen MT" panose="020B0602020104020603" pitchFamily="34" charset="0"/>
              </a:rPr>
              <a:t> _____. Elle parle ______.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Tw Cen MT" panose="020B0602020104020603" pitchFamily="34" charset="0"/>
              </a:rPr>
              <a:t>Elle est _____</a:t>
            </a:r>
            <a:r>
              <a:rPr lang="fr-FR" altLang="en-US" sz="1800">
                <a:solidFill>
                  <a:srgbClr val="FF0000"/>
                </a:solidFill>
                <a:latin typeface="Tw Cen MT" panose="020B0602020104020603" pitchFamily="34" charset="0"/>
              </a:rPr>
              <a:t>e</a:t>
            </a:r>
            <a:r>
              <a:rPr lang="fr-FR" altLang="en-US" sz="1800">
                <a:latin typeface="Tw Cen MT" panose="020B0602020104020603" pitchFamily="34" charset="0"/>
              </a:rPr>
              <a:t>.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177800" y="6157913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Tw Cen MT" panose="020B0602020104020603" pitchFamily="34" charset="0"/>
              </a:rPr>
              <a:t>Maria</a:t>
            </a:r>
          </a:p>
        </p:txBody>
      </p:sp>
      <p:pic>
        <p:nvPicPr>
          <p:cNvPr id="37907" name="Picture 19" descr="MCj0440605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084763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8" name="AutoShape 20"/>
          <p:cNvSpPr>
            <a:spLocks noChangeArrowheads="1"/>
          </p:cNvSpPr>
          <p:nvPr/>
        </p:nvSpPr>
        <p:spPr bwMode="auto">
          <a:xfrm>
            <a:off x="838020" y="3476387"/>
            <a:ext cx="2879725" cy="1655763"/>
          </a:xfrm>
          <a:prstGeom prst="wedgeRoundRectCallout">
            <a:avLst>
              <a:gd name="adj1" fmla="val -40522"/>
              <a:gd name="adj2" fmla="val 6408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37909" name="Picture 21" descr="drapeau-portuga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42" y="3775553"/>
            <a:ext cx="1581150" cy="105568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10" name="WordArt 22"/>
          <p:cNvSpPr>
            <a:spLocks noChangeArrowheads="1" noChangeShapeType="1" noTextEdit="1"/>
          </p:cNvSpPr>
          <p:nvPr/>
        </p:nvSpPr>
        <p:spPr bwMode="auto">
          <a:xfrm rot="5400000">
            <a:off x="693870" y="4220369"/>
            <a:ext cx="1439863" cy="2286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GB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Lisbonne</a:t>
            </a:r>
            <a:endParaRPr lang="en-GB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250825" y="4005263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b="1">
                <a:latin typeface="Comic Sans MS" panose="030F0702030302020204" pitchFamily="66" charset="0"/>
              </a:rPr>
              <a:t>3.</a:t>
            </a:r>
          </a:p>
        </p:txBody>
      </p:sp>
      <p:sp>
        <p:nvSpPr>
          <p:cNvPr id="50200" name="Text Box 24"/>
          <p:cNvSpPr txBox="1">
            <a:spLocks noChangeArrowheads="1"/>
          </p:cNvSpPr>
          <p:nvPr/>
        </p:nvSpPr>
        <p:spPr bwMode="auto">
          <a:xfrm>
            <a:off x="5447439" y="5332413"/>
            <a:ext cx="356076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dirty="0">
                <a:latin typeface="Tw Cen MT" panose="020B0602020104020603" pitchFamily="34" charset="0"/>
              </a:rPr>
              <a:t>J’habite à ______en Angleterre. Je parle _____. Je suis _______. </a:t>
            </a:r>
          </a:p>
        </p:txBody>
      </p:sp>
      <p:sp>
        <p:nvSpPr>
          <p:cNvPr id="37913" name="AutoShape 25"/>
          <p:cNvSpPr>
            <a:spLocks noChangeArrowheads="1"/>
          </p:cNvSpPr>
          <p:nvPr/>
        </p:nvSpPr>
        <p:spPr bwMode="auto">
          <a:xfrm>
            <a:off x="5391609" y="3371669"/>
            <a:ext cx="2879725" cy="1655763"/>
          </a:xfrm>
          <a:prstGeom prst="wedgeRoundRectCallout">
            <a:avLst>
              <a:gd name="adj1" fmla="val -51324"/>
              <a:gd name="adj2" fmla="val 6476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4573588" y="4149725"/>
            <a:ext cx="4254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b="1">
                <a:latin typeface="Comic Sans MS" panose="030F0702030302020204" pitchFamily="66" charset="0"/>
              </a:rPr>
              <a:t>4.</a:t>
            </a:r>
          </a:p>
        </p:txBody>
      </p:sp>
      <p:pic>
        <p:nvPicPr>
          <p:cNvPr id="37915" name="Picture 27" descr="drapeau anglai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456" y="3866353"/>
            <a:ext cx="1401763" cy="84296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6" name="Picture 28" descr="MM900336396[1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76" y="3928269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4740275" y="6165850"/>
            <a:ext cx="5293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dirty="0">
                <a:latin typeface="Tw Cen MT" panose="020B0602020104020603" pitchFamily="34" charset="0"/>
              </a:rPr>
              <a:t>Moi</a:t>
            </a:r>
          </a:p>
        </p:txBody>
      </p:sp>
    </p:spTree>
    <p:extLst>
      <p:ext uri="{BB962C8B-B14F-4D97-AF65-F5344CB8AC3E}">
        <p14:creationId xmlns:p14="http://schemas.microsoft.com/office/powerpoint/2010/main" val="16062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  <p:bldP spid="50191" grpId="0" animBg="1"/>
      <p:bldP spid="50193" grpId="0" animBg="1"/>
      <p:bldP spid="502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8" name="AutoShape 30"/>
          <p:cNvSpPr>
            <a:spLocks noChangeArrowheads="1"/>
          </p:cNvSpPr>
          <p:nvPr/>
        </p:nvSpPr>
        <p:spPr bwMode="auto">
          <a:xfrm>
            <a:off x="5175709" y="651670"/>
            <a:ext cx="2879725" cy="1655762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687846" y="850901"/>
            <a:ext cx="2879725" cy="1655762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37890" name="Picture 2" descr="MC90032690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300663"/>
            <a:ext cx="912812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 noGrp="1"/>
          </p:cNvSpPr>
          <p:nvPr>
            <p:ph type="title"/>
          </p:nvPr>
        </p:nvSpPr>
        <p:spPr>
          <a:xfrm>
            <a:off x="63154" y="-278440"/>
            <a:ext cx="8642350" cy="1143000"/>
          </a:xfrm>
        </p:spPr>
        <p:txBody>
          <a:bodyPr/>
          <a:lstStyle/>
          <a:p>
            <a:r>
              <a:rPr lang="fr-FR" altLang="en-US" sz="3600" dirty="0" smtClean="0">
                <a:latin typeface="Tw Cen MT" panose="020B0602020104020603" pitchFamily="34" charset="0"/>
              </a:rPr>
              <a:t>Écris </a:t>
            </a:r>
            <a:r>
              <a:rPr lang="fr-FR" altLang="en-US" sz="3600" dirty="0" smtClean="0">
                <a:latin typeface="Tw Cen MT" panose="020B0602020104020603" pitchFamily="34" charset="0"/>
              </a:rPr>
              <a:t>une phrase pour chaque personne.</a:t>
            </a:r>
          </a:p>
        </p:txBody>
      </p:sp>
      <p:pic>
        <p:nvPicPr>
          <p:cNvPr id="37892" name="Picture 4" descr="MCj044059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" y="2030195"/>
            <a:ext cx="912030" cy="91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001945" y="2333625"/>
            <a:ext cx="2952750" cy="923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dirty="0">
                <a:latin typeface="Tw Cen MT" panose="020B0602020104020603" pitchFamily="34" charset="0"/>
              </a:rPr>
              <a:t>Pierre habite à Paris en France. Il parle français. </a:t>
            </a:r>
            <a:r>
              <a:rPr lang="fr-FR" altLang="en-US" sz="1800" dirty="0" smtClean="0">
                <a:latin typeface="Tw Cen MT" panose="020B0602020104020603" pitchFamily="34" charset="0"/>
              </a:rPr>
              <a:t/>
            </a:r>
            <a:br>
              <a:rPr lang="fr-FR" altLang="en-US" sz="1800" dirty="0" smtClean="0">
                <a:latin typeface="Tw Cen MT" panose="020B0602020104020603" pitchFamily="34" charset="0"/>
              </a:rPr>
            </a:br>
            <a:r>
              <a:rPr lang="fr-FR" altLang="en-US" sz="1800" dirty="0" smtClean="0">
                <a:latin typeface="Tw Cen MT" panose="020B0602020104020603" pitchFamily="34" charset="0"/>
              </a:rPr>
              <a:t>Il </a:t>
            </a:r>
            <a:r>
              <a:rPr lang="fr-FR" altLang="en-US" sz="1800" dirty="0">
                <a:latin typeface="Tw Cen MT" panose="020B0602020104020603" pitchFamily="34" charset="0"/>
              </a:rPr>
              <a:t>est français.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48145" y="2917825"/>
            <a:ext cx="7360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dirty="0">
                <a:latin typeface="Tw Cen MT" panose="020B0602020104020603" pitchFamily="34" charset="0"/>
              </a:rPr>
              <a:t>Pierre</a:t>
            </a:r>
          </a:p>
        </p:txBody>
      </p:sp>
      <p:pic>
        <p:nvPicPr>
          <p:cNvPr id="37895" name="Picture 7" descr="MCj044058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59" y="2074863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http://www.fotosearch.fr/bthumb/ARP/ARP104/Eiffe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13630"/>
            <a:ext cx="100806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 descr="frenchfla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686" y="1167198"/>
            <a:ext cx="1295400" cy="8620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9" name="Picture 11" descr="http://www.leaguelineup.com/cardiff/images/Cardiff%20F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6" t="4942" r="22235" b="6105"/>
          <a:stretch>
            <a:fillRect/>
          </a:stretch>
        </p:blipFill>
        <p:spPr bwMode="auto">
          <a:xfrm>
            <a:off x="5391609" y="940595"/>
            <a:ext cx="981075" cy="11509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37900" name="Picture 12" descr="drapeau pays de gall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09" y="1083470"/>
            <a:ext cx="1511300" cy="906462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/>
            <a:tailEnd/>
          </a:ln>
          <a:extLst/>
        </p:spPr>
      </p:pic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379871" y="876301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b="1">
                <a:latin typeface="Comic Sans MS" panose="030F0702030302020204" pitchFamily="66" charset="0"/>
              </a:rPr>
              <a:t>1.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4361321" y="850901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b="1">
                <a:latin typeface="Comic Sans MS" panose="030F0702030302020204" pitchFamily="66" charset="0"/>
              </a:rPr>
              <a:t>2.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5338629" y="2241550"/>
            <a:ext cx="3563938" cy="923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dirty="0">
                <a:latin typeface="Tw Cen MT" panose="020B0602020104020603" pitchFamily="34" charset="0"/>
              </a:rPr>
              <a:t>Emily habite à </a:t>
            </a:r>
            <a:r>
              <a:rPr lang="fr-FR" altLang="en-US" sz="1800" b="1" dirty="0" smtClean="0">
                <a:solidFill>
                  <a:srgbClr val="FF0066"/>
                </a:solidFill>
                <a:latin typeface="Tw Cen MT" panose="020B0602020104020603" pitchFamily="34" charset="0"/>
              </a:rPr>
              <a:t>Cardiff</a:t>
            </a:r>
            <a:r>
              <a:rPr lang="fr-FR" altLang="en-US" sz="1800" dirty="0" smtClean="0">
                <a:latin typeface="Tw Cen MT" panose="020B0602020104020603" pitchFamily="34" charset="0"/>
              </a:rPr>
              <a:t> au Pays de Galles. </a:t>
            </a:r>
            <a:r>
              <a:rPr lang="fr-FR" altLang="en-US" sz="1800" dirty="0">
                <a:latin typeface="Tw Cen MT" panose="020B0602020104020603" pitchFamily="34" charset="0"/>
              </a:rPr>
              <a:t>Elle </a:t>
            </a:r>
            <a:r>
              <a:rPr lang="fr-FR" altLang="en-US" sz="1800" dirty="0" smtClean="0">
                <a:latin typeface="Tw Cen MT" panose="020B0602020104020603" pitchFamily="34" charset="0"/>
              </a:rPr>
              <a:t>parle </a:t>
            </a:r>
            <a:r>
              <a:rPr lang="fr-FR" altLang="en-US" sz="1800" b="1" dirty="0" smtClean="0">
                <a:solidFill>
                  <a:srgbClr val="FF0066"/>
                </a:solidFill>
                <a:latin typeface="Tw Cen MT" panose="020B0602020104020603" pitchFamily="34" charset="0"/>
              </a:rPr>
              <a:t>gallois</a:t>
            </a:r>
            <a:r>
              <a:rPr lang="fr-FR" altLang="en-US" sz="1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fr-FR" altLang="en-US" sz="1800" dirty="0" smtClean="0">
                <a:latin typeface="Tw Cen MT" panose="020B0602020104020603" pitchFamily="34" charset="0"/>
              </a:rPr>
              <a:t>et </a:t>
            </a:r>
            <a:r>
              <a:rPr lang="fr-FR" altLang="en-US" sz="1800" b="1" dirty="0" smtClean="0">
                <a:solidFill>
                  <a:srgbClr val="FF0066"/>
                </a:solidFill>
                <a:latin typeface="Tw Cen MT" panose="020B0602020104020603" pitchFamily="34" charset="0"/>
              </a:rPr>
              <a:t>anglais</a:t>
            </a:r>
            <a:r>
              <a:rPr lang="fr-FR" altLang="en-US" sz="1800" dirty="0" smtClean="0">
                <a:latin typeface="Tw Cen MT" panose="020B0602020104020603" pitchFamily="34" charset="0"/>
              </a:rPr>
              <a:t>. </a:t>
            </a:r>
            <a:br>
              <a:rPr lang="fr-FR" altLang="en-US" sz="1800" dirty="0" smtClean="0">
                <a:latin typeface="Tw Cen MT" panose="020B0602020104020603" pitchFamily="34" charset="0"/>
              </a:rPr>
            </a:br>
            <a:r>
              <a:rPr lang="fr-FR" altLang="en-US" sz="1800" dirty="0" smtClean="0">
                <a:latin typeface="Tw Cen MT" panose="020B0602020104020603" pitchFamily="34" charset="0"/>
              </a:rPr>
              <a:t>Elle </a:t>
            </a:r>
            <a:r>
              <a:rPr lang="fr-FR" altLang="en-US" sz="1800" dirty="0">
                <a:latin typeface="Tw Cen MT" panose="020B0602020104020603" pitchFamily="34" charset="0"/>
              </a:rPr>
              <a:t>est gallois</a:t>
            </a:r>
            <a:r>
              <a:rPr lang="fr-FR" altLang="en-US" sz="1800" dirty="0">
                <a:solidFill>
                  <a:srgbClr val="FF0000"/>
                </a:solidFill>
                <a:latin typeface="Tw Cen MT" panose="020B0602020104020603" pitchFamily="34" charset="0"/>
              </a:rPr>
              <a:t>e</a:t>
            </a:r>
            <a:r>
              <a:rPr lang="fr-FR" altLang="en-US" sz="1800" dirty="0">
                <a:latin typeface="Tw Cen MT" panose="020B0602020104020603" pitchFamily="34" charset="0"/>
              </a:rPr>
              <a:t>.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4432759" y="3155951"/>
            <a:ext cx="6575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dirty="0">
                <a:latin typeface="Tw Cen MT" panose="020B0602020104020603" pitchFamily="34" charset="0"/>
              </a:rPr>
              <a:t>Emily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1104900" y="5431316"/>
            <a:ext cx="3311525" cy="923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dirty="0">
                <a:latin typeface="Tw Cen MT" panose="020B0602020104020603" pitchFamily="34" charset="0"/>
              </a:rPr>
              <a:t>Maria habite à </a:t>
            </a:r>
            <a:r>
              <a:rPr lang="fr-FR" altLang="en-US" sz="1800" b="1" dirty="0" smtClean="0">
                <a:solidFill>
                  <a:srgbClr val="FF0066"/>
                </a:solidFill>
                <a:latin typeface="Tw Cen MT" panose="020B0602020104020603" pitchFamily="34" charset="0"/>
              </a:rPr>
              <a:t>Lisbonne au Portugal. </a:t>
            </a:r>
            <a:r>
              <a:rPr lang="fr-FR" altLang="en-US" sz="1800" dirty="0" smtClean="0">
                <a:latin typeface="Tw Cen MT" panose="020B0602020104020603" pitchFamily="34" charset="0"/>
              </a:rPr>
              <a:t>Elle parle</a:t>
            </a:r>
            <a:r>
              <a:rPr lang="fr-FR" altLang="en-US" sz="1800" b="1" dirty="0" smtClean="0">
                <a:solidFill>
                  <a:srgbClr val="FF0066"/>
                </a:solidFill>
                <a:latin typeface="Tw Cen MT" panose="020B0602020104020603" pitchFamily="34" charset="0"/>
              </a:rPr>
              <a:t> portugais.</a:t>
            </a:r>
            <a:endParaRPr lang="fr-FR" altLang="en-US" sz="1800" b="1" dirty="0">
              <a:solidFill>
                <a:srgbClr val="FF0066"/>
              </a:solidFill>
              <a:latin typeface="Tw Cen MT" panose="020B06020201040206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dirty="0">
                <a:latin typeface="Tw Cen MT" panose="020B0602020104020603" pitchFamily="34" charset="0"/>
              </a:rPr>
              <a:t>Elle est </a:t>
            </a:r>
            <a:r>
              <a:rPr lang="fr-FR" altLang="en-US" sz="1800" b="1" dirty="0" smtClean="0">
                <a:solidFill>
                  <a:srgbClr val="FF0066"/>
                </a:solidFill>
                <a:latin typeface="Tw Cen MT" panose="020B0602020104020603" pitchFamily="34" charset="0"/>
              </a:rPr>
              <a:t>portugais</a:t>
            </a:r>
            <a:r>
              <a:rPr lang="fr-FR" altLang="en-US" sz="18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e</a:t>
            </a:r>
            <a:r>
              <a:rPr lang="fr-FR" altLang="en-US" sz="1800" dirty="0">
                <a:latin typeface="Tw Cen MT" panose="020B0602020104020603" pitchFamily="34" charset="0"/>
              </a:rPr>
              <a:t>.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177800" y="6157913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Tw Cen MT" panose="020B0602020104020603" pitchFamily="34" charset="0"/>
              </a:rPr>
              <a:t>Maria</a:t>
            </a:r>
          </a:p>
        </p:txBody>
      </p:sp>
      <p:pic>
        <p:nvPicPr>
          <p:cNvPr id="37907" name="Picture 19" descr="MCj0440605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084763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8" name="AutoShape 20"/>
          <p:cNvSpPr>
            <a:spLocks noChangeArrowheads="1"/>
          </p:cNvSpPr>
          <p:nvPr/>
        </p:nvSpPr>
        <p:spPr bwMode="auto">
          <a:xfrm>
            <a:off x="838020" y="3476387"/>
            <a:ext cx="2879725" cy="1655763"/>
          </a:xfrm>
          <a:prstGeom prst="wedgeRoundRectCallout">
            <a:avLst>
              <a:gd name="adj1" fmla="val -40522"/>
              <a:gd name="adj2" fmla="val 6408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37909" name="Picture 21" descr="drapeau-portuga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42" y="3775553"/>
            <a:ext cx="1581150" cy="105568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10" name="WordArt 22"/>
          <p:cNvSpPr>
            <a:spLocks noChangeArrowheads="1" noChangeShapeType="1" noTextEdit="1"/>
          </p:cNvSpPr>
          <p:nvPr/>
        </p:nvSpPr>
        <p:spPr bwMode="auto">
          <a:xfrm rot="5400000">
            <a:off x="693870" y="4220369"/>
            <a:ext cx="1439863" cy="2286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GB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Lisbonne</a:t>
            </a:r>
            <a:endParaRPr lang="en-GB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250825" y="4005263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b="1">
                <a:latin typeface="Comic Sans MS" panose="030F0702030302020204" pitchFamily="66" charset="0"/>
              </a:rPr>
              <a:t>3.</a:t>
            </a:r>
          </a:p>
        </p:txBody>
      </p:sp>
      <p:sp>
        <p:nvSpPr>
          <p:cNvPr id="50200" name="Text Box 24"/>
          <p:cNvSpPr txBox="1">
            <a:spLocks noChangeArrowheads="1"/>
          </p:cNvSpPr>
          <p:nvPr/>
        </p:nvSpPr>
        <p:spPr bwMode="auto">
          <a:xfrm>
            <a:off x="5447439" y="5332413"/>
            <a:ext cx="356076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dirty="0">
                <a:latin typeface="Tw Cen MT" panose="020B0602020104020603" pitchFamily="34" charset="0"/>
              </a:rPr>
              <a:t>J’habite à ______en Angleterre. Je parle _____. Je suis _______. </a:t>
            </a:r>
          </a:p>
        </p:txBody>
      </p:sp>
      <p:sp>
        <p:nvSpPr>
          <p:cNvPr id="37913" name="AutoShape 25"/>
          <p:cNvSpPr>
            <a:spLocks noChangeArrowheads="1"/>
          </p:cNvSpPr>
          <p:nvPr/>
        </p:nvSpPr>
        <p:spPr bwMode="auto">
          <a:xfrm>
            <a:off x="5391609" y="3371669"/>
            <a:ext cx="2879725" cy="1655763"/>
          </a:xfrm>
          <a:prstGeom prst="wedgeRoundRectCallout">
            <a:avLst>
              <a:gd name="adj1" fmla="val -51324"/>
              <a:gd name="adj2" fmla="val 6476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4573588" y="4149725"/>
            <a:ext cx="4254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b="1">
                <a:latin typeface="Comic Sans MS" panose="030F0702030302020204" pitchFamily="66" charset="0"/>
              </a:rPr>
              <a:t>4.</a:t>
            </a:r>
          </a:p>
        </p:txBody>
      </p:sp>
      <p:pic>
        <p:nvPicPr>
          <p:cNvPr id="37915" name="Picture 27" descr="drapeau anglai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456" y="3866353"/>
            <a:ext cx="1401763" cy="84296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6" name="Picture 28" descr="MM900336396[1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76" y="3928269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4740275" y="6165850"/>
            <a:ext cx="5293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dirty="0">
                <a:latin typeface="Tw Cen MT" panose="020B0602020104020603" pitchFamily="34" charset="0"/>
              </a:rPr>
              <a:t>Moi</a:t>
            </a:r>
          </a:p>
        </p:txBody>
      </p:sp>
    </p:spTree>
    <p:extLst>
      <p:ext uri="{BB962C8B-B14F-4D97-AF65-F5344CB8AC3E}">
        <p14:creationId xmlns:p14="http://schemas.microsoft.com/office/powerpoint/2010/main" val="354049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  <p:bldP spid="50191" grpId="0" animBg="1"/>
      <p:bldP spid="50193" grpId="0" animBg="1"/>
      <p:bldP spid="5020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247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Comic Sans MS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Écris une phrase pour chaque personne.</vt:lpstr>
      <vt:lpstr>Écris une phrase pour chaque personne.</vt:lpstr>
    </vt:vector>
  </TitlesOfParts>
  <Company>Newnham Middle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Study</cp:lastModifiedBy>
  <cp:revision>5</cp:revision>
  <dcterms:created xsi:type="dcterms:W3CDTF">2017-11-18T17:35:39Z</dcterms:created>
  <dcterms:modified xsi:type="dcterms:W3CDTF">2018-08-03T17:46:27Z</dcterms:modified>
</cp:coreProperties>
</file>