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406" r:id="rId3"/>
    <p:sldId id="298" r:id="rId4"/>
    <p:sldId id="385" r:id="rId5"/>
    <p:sldId id="397" r:id="rId6"/>
    <p:sldId id="400" r:id="rId7"/>
    <p:sldId id="37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362" autoAdjust="0"/>
  </p:normalViewPr>
  <p:slideViewPr>
    <p:cSldViewPr snapToGrid="0">
      <p:cViewPr varScale="1">
        <p:scale>
          <a:sx n="72" d="100"/>
          <a:sy n="72" d="100"/>
        </p:scale>
        <p:origin x="10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D70375-F206-45D0-89B3-EF7D596E0897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1BDF962-358F-4F9B-8DEC-F19ABA8C4B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673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Students use map to find out 4 main rivers 2 countries which border France, which sea/ocean borders France and 2 mountain ranges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0E0A1B-46B8-42F2-BDAE-2E60DD19C269}" type="slidenum">
              <a:rPr lang="en-GB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97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E352DC-3F64-4F5C-95D4-B71278DAD527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err="1" smtClean="0"/>
              <a:t>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rivière</a:t>
            </a:r>
            <a:r>
              <a:rPr lang="en-GB" altLang="en-US" dirty="0" smtClean="0"/>
              <a:t> = a river</a:t>
            </a:r>
            <a:br>
              <a:rPr lang="en-GB" altLang="en-US" dirty="0" smtClean="0"/>
            </a:br>
            <a:r>
              <a:rPr lang="en-GB" altLang="en-US" dirty="0" smtClean="0"/>
              <a:t>beaucoup</a:t>
            </a:r>
            <a:r>
              <a:rPr lang="en-GB" altLang="en-US" baseline="0" dirty="0" smtClean="0"/>
              <a:t> de </a:t>
            </a:r>
            <a:r>
              <a:rPr lang="en-GB" altLang="en-US" baseline="0" dirty="0" err="1" smtClean="0"/>
              <a:t>rivières</a:t>
            </a:r>
            <a:r>
              <a:rPr lang="en-GB" altLang="en-US" baseline="0" dirty="0" smtClean="0"/>
              <a:t> = lots of rivers</a:t>
            </a:r>
            <a:endParaRPr lang="en-GB" altLang="en-US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En</a:t>
            </a:r>
            <a:r>
              <a:rPr lang="en-GB" altLang="en-US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France </a:t>
            </a:r>
            <a:r>
              <a:rPr lang="en-GB" altLang="en-US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y a beaucoup de </a:t>
            </a:r>
            <a:r>
              <a:rPr lang="en-GB" altLang="en-US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rivi</a:t>
            </a:r>
            <a:r>
              <a:rPr lang="en-GB" altLang="en-US" sz="1200" b="1" dirty="0" err="1" smtClean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ères</a:t>
            </a:r>
            <a:r>
              <a:rPr lang="en-GB" altLang="en-US" sz="1200" b="1" dirty="0" smtClean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 </a:t>
            </a:r>
            <a:r>
              <a:rPr lang="en-GB" altLang="en-US" b="1" dirty="0" smtClean="0">
                <a:solidFill>
                  <a:schemeClr val="bg1"/>
                </a:solidFill>
              </a:rPr>
              <a:t>= </a:t>
            </a:r>
            <a:r>
              <a:rPr lang="en-GB" altLang="en-US" dirty="0" smtClean="0">
                <a:solidFill>
                  <a:schemeClr val="bg1"/>
                </a:solidFill>
              </a:rPr>
              <a:t>In France there are lots of rivers. (Shown on map)</a:t>
            </a:r>
          </a:p>
          <a:p>
            <a:pPr>
              <a:spcBef>
                <a:spcPct val="0"/>
              </a:spcBef>
            </a:pPr>
            <a:r>
              <a:rPr lang="en-GB" altLang="en-US" dirty="0" smtClean="0">
                <a:solidFill>
                  <a:schemeClr val="bg1"/>
                </a:solidFill>
              </a:rPr>
              <a:t>This format is to show pupils that they can begin with a piece of vocabulary, convert it (using the rules they know) into the plural form, and then use a verb and another short phrase to form a full sentence with ease. Pupils have already met ‘</a:t>
            </a:r>
            <a:r>
              <a:rPr lang="en-GB" altLang="en-US" dirty="0" err="1" smtClean="0">
                <a:solidFill>
                  <a:schemeClr val="bg1"/>
                </a:solidFill>
              </a:rPr>
              <a:t>il</a:t>
            </a:r>
            <a:r>
              <a:rPr lang="en-GB" altLang="en-US" dirty="0" smtClean="0">
                <a:solidFill>
                  <a:schemeClr val="bg1"/>
                </a:solidFill>
              </a:rPr>
              <a:t> y a’ (there is/are) in Year 3.</a:t>
            </a:r>
            <a:endParaRPr lang="en-GB" altLang="en-US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6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E28099F-0E9C-4A75-97E2-A5F3F112202F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err="1" smtClean="0"/>
              <a:t>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montagne</a:t>
            </a:r>
            <a:r>
              <a:rPr lang="en-GB" altLang="en-US" dirty="0" smtClean="0"/>
              <a:t> </a:t>
            </a:r>
            <a:r>
              <a:rPr lang="en-GB" altLang="en-US" dirty="0" smtClean="0">
                <a:cs typeface="Arial" panose="020B0604020202020204" pitchFamily="34" charset="0"/>
              </a:rPr>
              <a:t>= a mountain, beaucoup de </a:t>
            </a:r>
            <a:r>
              <a:rPr lang="en-GB" altLang="en-US" dirty="0" err="1" smtClean="0">
                <a:cs typeface="Arial" panose="020B0604020202020204" pitchFamily="34" charset="0"/>
              </a:rPr>
              <a:t>montagnes</a:t>
            </a:r>
            <a:r>
              <a:rPr lang="en-GB" altLang="en-US" baseline="0" dirty="0" smtClean="0"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cs typeface="Arial" panose="020B0604020202020204" pitchFamily="34" charset="0"/>
              </a:rPr>
              <a:t>= lots of mountains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En</a:t>
            </a:r>
            <a:r>
              <a:rPr lang="en-GB" altLang="en-US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France </a:t>
            </a:r>
            <a:r>
              <a:rPr lang="en-GB" altLang="en-US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y a beaucoup de </a:t>
            </a:r>
            <a:r>
              <a:rPr lang="en-GB" altLang="en-US" sz="1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montagnes</a:t>
            </a:r>
            <a:r>
              <a:rPr lang="en-GB" altLang="en-US" sz="1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  <a:r>
              <a:rPr lang="en-GB" altLang="en-US" b="1" dirty="0" smtClean="0">
                <a:solidFill>
                  <a:schemeClr val="bg1"/>
                </a:solidFill>
              </a:rPr>
              <a:t> = </a:t>
            </a:r>
            <a:r>
              <a:rPr lang="en-GB" altLang="en-US" dirty="0" smtClean="0">
                <a:solidFill>
                  <a:schemeClr val="bg1"/>
                </a:solidFill>
              </a:rPr>
              <a:t>In France there are lots of mountains.</a:t>
            </a:r>
          </a:p>
          <a:p>
            <a:pPr>
              <a:spcBef>
                <a:spcPct val="0"/>
              </a:spcBef>
            </a:pPr>
            <a:endParaRPr lang="en-GB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6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612026-F1B3-4581-B2E0-3AFC1E80DA44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Click on the title to hear the whole text.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689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4E2E-2164-468E-99E2-EE58FE5C9077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24C60-D931-4E62-8C00-36F2B03D92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976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76B0-C42B-44CB-8121-A44FC5007D7B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206E-A027-4849-8F3E-764C7E5F2D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37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6E81-96B8-4BDC-BEDF-41CC088E5C9D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220C-FAC1-479C-838D-59947A9E57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425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428D-48C8-4F2B-B175-B627229BACD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FE1D8-207E-42F9-8227-D5F2D9D359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457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1E65-5E3A-4DEF-8ED4-0A7AF15AA04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42A5B-9210-4B9A-B4F4-CAD5530FC7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60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3BFD-49F4-45D6-A1A2-C0C703C43C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83E96-4B80-4344-AB03-CDEBE5471A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7559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5755-2C5D-481C-BD92-9006CACA605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822D8-A296-42F2-B0C0-EAAE00AFDE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07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EAC8-ED6D-4F93-BA12-09FB0EC64A9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C535B-2363-4A3B-B6C2-756E8EC989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1662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9147B-BA06-45D1-B64C-D39F8E75234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21430-8581-4912-BC26-8965DFC714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7279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BACD-5346-4ECD-A726-7C424413D59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B8D09-06C0-45C0-B8EE-5EA9E117A5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4716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CC82-843A-4FAB-A0BF-816AFCE7961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F4847-6A4E-4854-A41E-98989D0B40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54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93B5-4800-4E4E-8CA2-4BACB491E362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9413D-FF24-4770-99D0-1F8B03A402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9114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ECDE-CEEE-4F96-A6C0-03F379D4EFB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999F3-5695-4471-AB9A-3B58F23302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242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A28B-1ACB-48C4-B869-91EB037EC7E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1115B-AA79-4123-BB06-39A7EC1399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992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AEE5-F7D9-48E9-BA7D-AB853F0FB3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6116C-8E5D-41C5-A62D-C4CD5C8831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3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40F3-FECB-4A53-B82D-05CD1800F938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86679-BB1D-4EB1-A1CA-3E9699028B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608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6D34-2CD2-4094-A628-023E36B3647E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11102-CAD2-46D6-B01E-29C03C420B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927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AA387-5A2E-41AD-A099-EB7F382C5A32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D567-3A95-47F8-8E1F-BEE6953191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228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1847-32AF-42CE-BD80-C0C8CB33E084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03083-D5A7-41DA-8789-699021DA1B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6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702E-844A-4C68-830A-DCFE10D54DDC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4B507-940A-460A-BD4E-13E8F865DB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2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EA4A-DA9E-4893-ABCB-ADDDE9C78EA1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70222-2ECC-415C-9C5B-5C0F50D996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404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2907-C043-42AC-8F45-4E7B6451BFC4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45980-3A20-4824-AD74-4024374012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511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C90708-2676-4975-B221-3B819D814E4A}" type="datetimeFigureOut">
              <a:rPr lang="en-GB"/>
              <a:pPr>
                <a:defRPr/>
              </a:pPr>
              <a:t>06/11/2018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85F002F-2982-4004-80CC-BEFC85BFF34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6FEE78-A926-47B7-A173-C0A04CEB3D8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05E8DA8-64D9-4CCB-AAD6-40C2B2D054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852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0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11.wav"/><Relationship Id="rId9" Type="http://schemas.openxmlformats.org/officeDocument/2006/relationships/audio" Target="../media/audio1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image" Target="../media/image4.png"/><Relationship Id="rId7" Type="http://schemas.openxmlformats.org/officeDocument/2006/relationships/audio" Target="../media/audio6.wav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334" y="1125340"/>
            <a:ext cx="5238750" cy="5238750"/>
          </a:xfrm>
          <a:prstGeom prst="rect">
            <a:avLst/>
          </a:prstGeom>
        </p:spPr>
      </p:pic>
      <p:sp>
        <p:nvSpPr>
          <p:cNvPr id="4" name="Title 1">
            <a:hlinkClick r:id="" action="ppaction://noaction">
              <a:snd r:embed="rId4" name="10.1.1.wav"/>
            </a:hlinkClick>
          </p:cNvPr>
          <p:cNvSpPr txBox="1">
            <a:spLocks/>
          </p:cNvSpPr>
          <p:nvPr/>
        </p:nvSpPr>
        <p:spPr bwMode="auto">
          <a:xfrm>
            <a:off x="-338133" y="257330"/>
            <a:ext cx="9817849" cy="67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GB" sz="4800" b="1" dirty="0" err="1">
                <a:latin typeface="Tw Cen MT" panose="020B0602020104020603" pitchFamily="34" charset="0"/>
                <a:ea typeface="+mj-ea"/>
                <a:cs typeface="+mj-cs"/>
              </a:rPr>
              <a:t>Connaissez-vous</a:t>
            </a:r>
            <a:r>
              <a:rPr lang="en-GB" sz="4800" b="1" dirty="0">
                <a:latin typeface="Tw Cen MT" panose="020B0602020104020603" pitchFamily="34" charset="0"/>
                <a:ea typeface="+mj-ea"/>
                <a:cs typeface="+mj-cs"/>
              </a:rPr>
              <a:t> la France ?</a:t>
            </a:r>
          </a:p>
        </p:txBody>
      </p:sp>
    </p:spTree>
    <p:extLst>
      <p:ext uri="{BB962C8B-B14F-4D97-AF65-F5344CB8AC3E}">
        <p14:creationId xmlns:p14="http://schemas.microsoft.com/office/powerpoint/2010/main" val="8504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5400" dirty="0" smtClean="0">
                <a:latin typeface="Tw Cen MT" panose="020B0602020104020603" pitchFamily="34" charset="0"/>
              </a:rPr>
              <a:t>Nous </a:t>
            </a:r>
            <a:r>
              <a:rPr lang="en-GB" altLang="en-US" sz="5400" dirty="0" err="1" smtClean="0">
                <a:latin typeface="Tw Cen MT" panose="020B0602020104020603" pitchFamily="34" charset="0"/>
              </a:rPr>
              <a:t>allons</a:t>
            </a:r>
            <a:r>
              <a:rPr lang="en-GB" altLang="en-US" sz="5400" dirty="0" smtClean="0"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3600" dirty="0">
                <a:latin typeface="Tw Cen MT" panose="020B0602020104020603" pitchFamily="34" charset="0"/>
              </a:rPr>
              <a:t>u</a:t>
            </a:r>
            <a:r>
              <a:rPr lang="en-GB" sz="3600" dirty="0" smtClean="0">
                <a:latin typeface="Tw Cen MT" panose="020B0602020104020603" pitchFamily="34" charset="0"/>
              </a:rPr>
              <a:t>tiliser ‘beaucoup de’ </a:t>
            </a:r>
            <a:endParaRPr lang="en-GB" sz="3600" b="1" dirty="0" smtClean="0">
              <a:latin typeface="Tw Cen MT" panose="020B0602020104020603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3600" dirty="0">
                <a:latin typeface="Tw Cen MT" panose="020B0602020104020603" pitchFamily="34" charset="0"/>
              </a:rPr>
              <a:t>l</a:t>
            </a:r>
            <a:r>
              <a:rPr lang="en-GB" sz="3600" dirty="0" smtClean="0">
                <a:latin typeface="Tw Cen MT" panose="020B0602020104020603" pitchFamily="34" charset="0"/>
              </a:rPr>
              <a:t>ire un </a:t>
            </a:r>
            <a:r>
              <a:rPr lang="en-GB" sz="3600" dirty="0" err="1" smtClean="0">
                <a:latin typeface="Tw Cen MT" panose="020B0602020104020603" pitchFamily="34" charset="0"/>
              </a:rPr>
              <a:t>texte</a:t>
            </a:r>
            <a:r>
              <a:rPr lang="en-GB" sz="3600" dirty="0" smtClean="0">
                <a:latin typeface="Tw Cen MT" panose="020B0602020104020603" pitchFamily="34" charset="0"/>
              </a:rPr>
              <a:t> au </a:t>
            </a:r>
            <a:r>
              <a:rPr lang="en-GB" sz="3600" dirty="0" err="1" smtClean="0">
                <a:latin typeface="Tw Cen MT" panose="020B0602020104020603" pitchFamily="34" charset="0"/>
              </a:rPr>
              <a:t>sujet</a:t>
            </a:r>
            <a:r>
              <a:rPr lang="en-GB" sz="3600" dirty="0" smtClean="0">
                <a:latin typeface="Tw Cen MT" panose="020B0602020104020603" pitchFamily="34" charset="0"/>
              </a:rPr>
              <a:t> de la France</a:t>
            </a:r>
          </a:p>
          <a:p>
            <a:pPr fontAlgn="auto">
              <a:spcAft>
                <a:spcPts val="0"/>
              </a:spcAft>
              <a:defRPr/>
            </a:pPr>
            <a:endParaRPr lang="en-GB" sz="3600" dirty="0">
              <a:latin typeface="Tw Cen MT" panose="020B0602020104020603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3600" dirty="0">
              <a:latin typeface="Tw Cen MT" panose="020B0602020104020603" pitchFamily="34" charset="0"/>
            </a:endParaRPr>
          </a:p>
        </p:txBody>
      </p:sp>
      <p:pic>
        <p:nvPicPr>
          <p:cNvPr id="2" name="7.1_nous_all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79443" y="6196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6 autumn pp11 s2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6 autumn pp11 s2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97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hlinkClick r:id="" action="ppaction://noaction">
              <a:snd r:embed="rId7" name="espmuchosrios.wav"/>
            </a:hlinkClick>
          </p:cNvPr>
          <p:cNvSpPr txBox="1">
            <a:spLocks noChangeArrowheads="1"/>
          </p:cNvSpPr>
          <p:nvPr/>
        </p:nvSpPr>
        <p:spPr bwMode="auto">
          <a:xfrm>
            <a:off x="220456" y="5279955"/>
            <a:ext cx="6604414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En</a:t>
            </a:r>
            <a:r>
              <a:rPr lang="en-GB" alt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 France </a:t>
            </a:r>
            <a:r>
              <a:rPr lang="en-GB" altLang="en-US" sz="32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 y a beaucoup de </a:t>
            </a:r>
            <a:r>
              <a:rPr lang="en-GB" altLang="en-US" sz="32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rivi</a:t>
            </a:r>
            <a:r>
              <a:rPr lang="en-GB" altLang="en-US" sz="3200" b="1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ères</a:t>
            </a:r>
            <a:r>
              <a:rPr lang="en-GB" alt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08819" y="306043"/>
            <a:ext cx="2252662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2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rivi</a:t>
            </a:r>
            <a:r>
              <a:rPr lang="en-GB" altLang="en-US" sz="3200" b="1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ère</a:t>
            </a:r>
            <a:endParaRPr lang="en-GB" alt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199628" y="188913"/>
            <a:ext cx="4106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200" b="1" dirty="0" smtClean="0">
                <a:latin typeface="Tw Cen MT" panose="020B0602020104020603" pitchFamily="34" charset="0"/>
              </a:rPr>
              <a:t>beaucoup </a:t>
            </a:r>
            <a:r>
              <a:rPr lang="en-GB" altLang="en-US" sz="3200" b="1" dirty="0">
                <a:latin typeface="Tw Cen MT" panose="020B0602020104020603" pitchFamily="34" charset="0"/>
              </a:rPr>
              <a:t>de </a:t>
            </a:r>
            <a:r>
              <a:rPr lang="en-GB" altLang="en-US" sz="3200" b="1" dirty="0" err="1">
                <a:latin typeface="Tw Cen MT" panose="020B0602020104020603" pitchFamily="34" charset="0"/>
              </a:rPr>
              <a:t>rivi</a:t>
            </a:r>
            <a:r>
              <a:rPr lang="en-GB" altLang="en-US" sz="3200" b="1" dirty="0" err="1">
                <a:latin typeface="Tw Cen MT" panose="020B0602020104020603" pitchFamily="34" charset="0"/>
                <a:cs typeface="Calibri" panose="020F0502020204030204" pitchFamily="34" charset="0"/>
              </a:rPr>
              <a:t>ères</a:t>
            </a:r>
            <a:endParaRPr lang="en-GB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6151" name="Text Box 7">
            <a:hlinkClick r:id="" action="ppaction://noaction">
              <a:snd r:embed="rId8" name="quehay.wav"/>
            </a:hlinkClick>
          </p:cNvPr>
          <p:cNvSpPr txBox="1">
            <a:spLocks noChangeArrowheads="1"/>
          </p:cNvSpPr>
          <p:nvPr/>
        </p:nvSpPr>
        <p:spPr bwMode="auto">
          <a:xfrm>
            <a:off x="167377" y="4651375"/>
            <a:ext cx="84332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 b="1" dirty="0" err="1">
                <a:latin typeface="Tw Cen MT" panose="020B0602020104020603" pitchFamily="34" charset="0"/>
              </a:rPr>
              <a:t>Qu’est-ce</a:t>
            </a:r>
            <a:r>
              <a:rPr lang="en-GB" altLang="en-US" sz="3200" b="1" dirty="0">
                <a:latin typeface="Tw Cen MT" panose="020B0602020104020603" pitchFamily="34" charset="0"/>
              </a:rPr>
              <a:t> </a:t>
            </a:r>
            <a:r>
              <a:rPr lang="en-GB" altLang="en-US" sz="3200" b="1" dirty="0" err="1">
                <a:latin typeface="Tw Cen MT" panose="020B0602020104020603" pitchFamily="34" charset="0"/>
              </a:rPr>
              <a:t>qu’il</a:t>
            </a:r>
            <a:r>
              <a:rPr lang="en-GB" altLang="en-US" sz="3200" b="1" dirty="0">
                <a:latin typeface="Tw Cen MT" panose="020B0602020104020603" pitchFamily="34" charset="0"/>
              </a:rPr>
              <a:t> </a:t>
            </a:r>
            <a:r>
              <a:rPr lang="en-GB" altLang="en-US" sz="3200" b="1" dirty="0" smtClean="0">
                <a:latin typeface="Tw Cen MT" panose="020B0602020104020603" pitchFamily="34" charset="0"/>
              </a:rPr>
              <a:t>y </a:t>
            </a:r>
            <a:r>
              <a:rPr lang="en-GB" altLang="en-US" sz="3200" b="1" dirty="0">
                <a:latin typeface="Tw Cen MT" panose="020B0602020104020603" pitchFamily="34" charset="0"/>
              </a:rPr>
              <a:t>a </a:t>
            </a:r>
            <a:r>
              <a:rPr lang="en-GB" altLang="en-US" sz="3200" b="1" dirty="0" err="1">
                <a:latin typeface="Tw Cen MT" panose="020B0602020104020603" pitchFamily="34" charset="0"/>
              </a:rPr>
              <a:t>en</a:t>
            </a:r>
            <a:r>
              <a:rPr lang="en-GB" altLang="en-US" sz="3200" b="1" dirty="0">
                <a:latin typeface="Tw Cen MT" panose="020B0602020104020603" pitchFamily="34" charset="0"/>
              </a:rPr>
              <a:t> France?</a:t>
            </a:r>
          </a:p>
        </p:txBody>
      </p:sp>
      <p:pic>
        <p:nvPicPr>
          <p:cNvPr id="2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59" y="890243"/>
            <a:ext cx="3234157" cy="31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2" y="1422731"/>
            <a:ext cx="2804589" cy="1983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6 autumn pp11 s3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6 autumn pp11 s3.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6 autumn pp11 s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6 autumn pp11 s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/>
      <p:bldP spid="6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spana_mapa_montan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r="6396"/>
          <a:stretch>
            <a:fillRect/>
          </a:stretch>
        </p:blipFill>
        <p:spPr bwMode="auto">
          <a:xfrm>
            <a:off x="3502025" y="658814"/>
            <a:ext cx="5521251" cy="477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mountain_clipart_9_1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9638"/>
            <a:ext cx="2808287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hlinkClick r:id="" action="ppaction://noaction">
              <a:snd r:embed="rId9" name="espmuchasmontanas.wav"/>
            </a:hlinkClick>
          </p:cNvPr>
          <p:cNvSpPr txBox="1">
            <a:spLocks noChangeArrowheads="1"/>
          </p:cNvSpPr>
          <p:nvPr/>
        </p:nvSpPr>
        <p:spPr bwMode="auto">
          <a:xfrm>
            <a:off x="136041" y="5300037"/>
            <a:ext cx="6685238" cy="53860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9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En</a:t>
            </a:r>
            <a:r>
              <a:rPr lang="en-GB" altLang="en-US" sz="2900" b="1" dirty="0">
                <a:solidFill>
                  <a:schemeClr val="bg1"/>
                </a:solidFill>
                <a:latin typeface="Tw Cen MT" panose="020B0602020104020603" pitchFamily="34" charset="0"/>
              </a:rPr>
              <a:t> France </a:t>
            </a:r>
            <a:r>
              <a:rPr lang="en-GB" altLang="en-US" sz="29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2900" b="1" dirty="0">
                <a:solidFill>
                  <a:schemeClr val="bg1"/>
                </a:solidFill>
                <a:latin typeface="Tw Cen MT" panose="020B0602020104020603" pitchFamily="34" charset="0"/>
              </a:rPr>
              <a:t> y a beaucoup de </a:t>
            </a:r>
            <a:r>
              <a:rPr lang="en-GB" altLang="en-US" sz="29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montagnes</a:t>
            </a:r>
            <a:r>
              <a:rPr lang="en-GB" altLang="en-US" sz="2900" b="1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2663825" cy="5847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2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montagne</a:t>
            </a:r>
            <a:endParaRPr lang="en-GB" alt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49148" y="188912"/>
            <a:ext cx="4624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200" b="1" dirty="0" smtClean="0">
                <a:latin typeface="Tw Cen MT" panose="020B0602020104020603" pitchFamily="34" charset="0"/>
              </a:rPr>
              <a:t>beaucoup </a:t>
            </a:r>
            <a:r>
              <a:rPr lang="en-GB" altLang="en-US" sz="3200" b="1" dirty="0">
                <a:latin typeface="Tw Cen MT" panose="020B0602020104020603" pitchFamily="34" charset="0"/>
              </a:rPr>
              <a:t>de </a:t>
            </a:r>
            <a:r>
              <a:rPr lang="en-GB" altLang="en-US" sz="3200" b="1" dirty="0" err="1">
                <a:latin typeface="Tw Cen MT" panose="020B0602020104020603" pitchFamily="34" charset="0"/>
              </a:rPr>
              <a:t>montagnes</a:t>
            </a:r>
            <a:endParaRPr lang="en-GB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13319" name="Text Box 7">
            <a:hlinkClick r:id="" action="ppaction://noaction">
              <a:snd r:embed="rId10" name="quehay.wav"/>
            </a:hlinkClick>
          </p:cNvPr>
          <p:cNvSpPr txBox="1">
            <a:spLocks noChangeArrowheads="1"/>
          </p:cNvSpPr>
          <p:nvPr/>
        </p:nvSpPr>
        <p:spPr bwMode="auto">
          <a:xfrm>
            <a:off x="69780" y="4647372"/>
            <a:ext cx="581418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900" b="1" dirty="0" err="1">
                <a:latin typeface="Tw Cen MT" panose="020B0602020104020603" pitchFamily="34" charset="0"/>
              </a:rPr>
              <a:t>Qu’est-ce</a:t>
            </a:r>
            <a:r>
              <a:rPr lang="en-GB" altLang="en-US" sz="2900" b="1" dirty="0">
                <a:latin typeface="Tw Cen MT" panose="020B0602020104020603" pitchFamily="34" charset="0"/>
              </a:rPr>
              <a:t> </a:t>
            </a:r>
            <a:r>
              <a:rPr lang="en-GB" altLang="en-US" sz="2900" b="1" dirty="0" err="1">
                <a:latin typeface="Tw Cen MT" panose="020B0602020104020603" pitchFamily="34" charset="0"/>
              </a:rPr>
              <a:t>qu’il</a:t>
            </a:r>
            <a:r>
              <a:rPr lang="en-GB" altLang="en-US" sz="2900" b="1" dirty="0">
                <a:latin typeface="Tw Cen MT" panose="020B0602020104020603" pitchFamily="34" charset="0"/>
              </a:rPr>
              <a:t> y a </a:t>
            </a:r>
            <a:r>
              <a:rPr lang="en-GB" altLang="en-US" sz="2900" b="1" dirty="0" err="1">
                <a:latin typeface="Tw Cen MT" panose="020B0602020104020603" pitchFamily="34" charset="0"/>
              </a:rPr>
              <a:t>en</a:t>
            </a:r>
            <a:r>
              <a:rPr lang="en-GB" altLang="en-US" sz="2900" b="1" dirty="0">
                <a:latin typeface="Tw Cen MT" panose="020B0602020104020603" pitchFamily="34" charset="0"/>
              </a:rPr>
              <a:t> France?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6 autumn pp11 s4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6 autumn pp11 s4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6 autumn pp11 s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6 autumn pp11 s4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/>
      <p:bldP spid="133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760847"/>
              </p:ext>
            </p:extLst>
          </p:nvPr>
        </p:nvGraphicFramePr>
        <p:xfrm>
          <a:off x="350043" y="325021"/>
          <a:ext cx="8359776" cy="1463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4235"/>
                <a:gridCol w="3965541"/>
              </a:tblGrid>
              <a:tr h="945290">
                <a:tc>
                  <a:txBody>
                    <a:bodyPr/>
                    <a:lstStyle/>
                    <a:p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 marL="91435" marR="91435" marT="45740" marB="45740"/>
                </a:tc>
                <a:tc>
                  <a:txBody>
                    <a:bodyPr/>
                    <a:lstStyle/>
                    <a:p>
                      <a:endParaRPr lang="en-GB" sz="2800">
                        <a:latin typeface="Tw Cen MT" panose="020B0602020104020603" pitchFamily="34" charset="0"/>
                      </a:endParaRPr>
                    </a:p>
                  </a:txBody>
                  <a:tcPr marL="91435" marR="91435" marT="45740" marB="45740"/>
                </a:tc>
              </a:tr>
              <a:tr h="518385">
                <a:tc>
                  <a:txBody>
                    <a:bodyPr/>
                    <a:lstStyle/>
                    <a:p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 marL="91435" marR="91435" marT="45740" marB="45740"/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 marL="91435" marR="91435" marT="45740" marB="45740"/>
                </a:tc>
              </a:tr>
            </a:tbl>
          </a:graphicData>
        </a:graphic>
      </p:graphicFrame>
      <p:pic>
        <p:nvPicPr>
          <p:cNvPr id="7" name="Picture 7" descr="mountain_clipart_9_1_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74" y="2216412"/>
            <a:ext cx="15716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2" y="2307195"/>
            <a:ext cx="1818640" cy="1285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28" y="4552167"/>
            <a:ext cx="1934313" cy="1511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08" y="4731114"/>
            <a:ext cx="1471604" cy="1471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71" y="2150335"/>
            <a:ext cx="1897038" cy="1472809"/>
          </a:xfrm>
          <a:prstGeom prst="rect">
            <a:avLst/>
          </a:prstGeom>
        </p:spPr>
      </p:pic>
      <p:sp>
        <p:nvSpPr>
          <p:cNvPr id="3" name="Rectangle 2">
            <a:hlinkClick r:id="" action="ppaction://noaction">
              <a:snd r:embed="rId7" name="y6 autumn pp11 s3.1.wav"/>
            </a:hlinkClick>
          </p:cNvPr>
          <p:cNvSpPr/>
          <p:nvPr/>
        </p:nvSpPr>
        <p:spPr>
          <a:xfrm>
            <a:off x="350043" y="545328"/>
            <a:ext cx="4417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Tw Cen MT" panose="020B0602020104020603" pitchFamily="34" charset="0"/>
              </a:rPr>
              <a:t>Qu’est-ce</a:t>
            </a:r>
            <a:r>
              <a:rPr lang="en-GB" sz="2800" dirty="0">
                <a:latin typeface="Tw Cen MT" panose="020B0602020104020603" pitchFamily="34" charset="0"/>
              </a:rPr>
              <a:t> </a:t>
            </a:r>
            <a:r>
              <a:rPr lang="en-GB" sz="2800" dirty="0" err="1">
                <a:latin typeface="Tw Cen MT" panose="020B0602020104020603" pitchFamily="34" charset="0"/>
              </a:rPr>
              <a:t>qu’il</a:t>
            </a:r>
            <a:r>
              <a:rPr lang="en-GB" sz="2800" dirty="0">
                <a:latin typeface="Tw Cen MT" panose="020B0602020104020603" pitchFamily="34" charset="0"/>
              </a:rPr>
              <a:t> y a </a:t>
            </a:r>
            <a:r>
              <a:rPr lang="en-GB" sz="2800" dirty="0" err="1">
                <a:latin typeface="Tw Cen MT" panose="020B0602020104020603" pitchFamily="34" charset="0"/>
              </a:rPr>
              <a:t>en</a:t>
            </a:r>
            <a:r>
              <a:rPr lang="en-GB" sz="2800" dirty="0">
                <a:latin typeface="Tw Cen MT" panose="020B0602020104020603" pitchFamily="34" charset="0"/>
              </a:rPr>
              <a:t> France?</a:t>
            </a:r>
            <a:endParaRPr lang="en-GB" sz="2800" dirty="0">
              <a:latin typeface="Tw Cen MT" panose="020B0602020104020603" pitchFamily="34" charset="0"/>
            </a:endParaRPr>
          </a:p>
        </p:txBody>
      </p:sp>
      <p:sp>
        <p:nvSpPr>
          <p:cNvPr id="4" name="Rectangle 3">
            <a:hlinkClick r:id="" action="ppaction://noaction">
              <a:snd r:embed="rId8" name="y6 autumn pp11 s5.wav"/>
            </a:hlinkClick>
          </p:cNvPr>
          <p:cNvSpPr/>
          <p:nvPr/>
        </p:nvSpPr>
        <p:spPr>
          <a:xfrm>
            <a:off x="350043" y="1299517"/>
            <a:ext cx="2833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Tw Cen MT" panose="020B0602020104020603" pitchFamily="34" charset="0"/>
              </a:rPr>
              <a:t>En</a:t>
            </a:r>
            <a:r>
              <a:rPr lang="en-GB" sz="2800" dirty="0">
                <a:latin typeface="Tw Cen MT" panose="020B0602020104020603" pitchFamily="34" charset="0"/>
              </a:rPr>
              <a:t> France </a:t>
            </a:r>
            <a:r>
              <a:rPr lang="en-GB" sz="2800" dirty="0" err="1">
                <a:latin typeface="Tw Cen MT" panose="020B0602020104020603" pitchFamily="34" charset="0"/>
              </a:rPr>
              <a:t>il</a:t>
            </a:r>
            <a:r>
              <a:rPr lang="en-GB" sz="2800" dirty="0">
                <a:latin typeface="Tw Cen MT" panose="020B0602020104020603" pitchFamily="34" charset="0"/>
              </a:rPr>
              <a:t> y a …</a:t>
            </a:r>
            <a:endParaRPr lang="en-GB" sz="28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3090" y="703372"/>
            <a:ext cx="9144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dirty="0" err="1">
                <a:latin typeface="Tw Cen MT" panose="020B0602020104020603" pitchFamily="34" charset="0"/>
              </a:rPr>
              <a:t>En</a:t>
            </a:r>
            <a:r>
              <a:rPr lang="en-GB" altLang="en-US" sz="2800" dirty="0">
                <a:latin typeface="Tw Cen MT" panose="020B0602020104020603" pitchFamily="34" charset="0"/>
              </a:rPr>
              <a:t> France ________ </a:t>
            </a:r>
            <a:r>
              <a:rPr lang="en-GB" altLang="en-US" sz="2800" dirty="0" err="1">
                <a:latin typeface="Tw Cen MT" panose="020B0602020104020603" pitchFamily="34" charset="0"/>
              </a:rPr>
              <a:t>parle</a:t>
            </a:r>
            <a:r>
              <a:rPr lang="en-GB" altLang="en-US" sz="2800" dirty="0">
                <a:latin typeface="Tw Cen MT" panose="020B0602020104020603" pitchFamily="34" charset="0"/>
              </a:rPr>
              <a:t> </a:t>
            </a:r>
            <a:r>
              <a:rPr lang="en-GB" altLang="en-US" sz="2800" dirty="0" err="1">
                <a:latin typeface="Tw Cen MT" panose="020B0602020104020603" pitchFamily="34" charset="0"/>
              </a:rPr>
              <a:t>normalement</a:t>
            </a:r>
            <a:r>
              <a:rPr lang="en-GB" altLang="en-US" sz="2800" dirty="0">
                <a:latin typeface="Tw Cen MT" panose="020B0602020104020603" pitchFamily="34" charset="0"/>
              </a:rPr>
              <a:t>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français</a:t>
            </a:r>
            <a:r>
              <a:rPr lang="en-GB" altLang="en-US" sz="2800" dirty="0" smtClean="0">
                <a:latin typeface="Tw Cen MT" panose="020B0602020104020603" pitchFamily="34" charset="0"/>
              </a:rPr>
              <a:t>.  </a:t>
            </a:r>
            <a:r>
              <a:rPr lang="en-GB" altLang="en-US" sz="2800" dirty="0">
                <a:latin typeface="Tw Cen MT" panose="020B0602020104020603" pitchFamily="34" charset="0"/>
              </a:rPr>
              <a:t/>
            </a:r>
            <a:br>
              <a:rPr lang="en-GB" altLang="en-US" sz="2800" dirty="0">
                <a:latin typeface="Tw Cen MT" panose="020B0602020104020603" pitchFamily="34" charset="0"/>
              </a:rPr>
            </a:br>
            <a:r>
              <a:rPr lang="en-GB" altLang="en-US" sz="2800" dirty="0" smtClean="0">
                <a:latin typeface="Tw Cen MT" panose="020B0602020104020603" pitchFamily="34" charset="0"/>
              </a:rPr>
              <a:t>Il y </a:t>
            </a:r>
            <a:r>
              <a:rPr lang="en-GB" altLang="en-US" sz="2800" dirty="0">
                <a:latin typeface="Tw Cen MT" panose="020B0602020104020603" pitchFamily="34" charset="0"/>
              </a:rPr>
              <a:t>a </a:t>
            </a:r>
            <a:r>
              <a:rPr lang="en-GB" altLang="en-US" sz="2800" dirty="0" smtClean="0">
                <a:latin typeface="Tw Cen MT" panose="020B0602020104020603" pitchFamily="34" charset="0"/>
              </a:rPr>
              <a:t>_________  __ 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personnes</a:t>
            </a:r>
            <a:r>
              <a:rPr lang="en-GB" altLang="en-US" sz="2800" dirty="0" smtClean="0">
                <a:latin typeface="Tw Cen MT" panose="020B0602020104020603" pitchFamily="34" charset="0"/>
              </a:rPr>
              <a:t> - </a:t>
            </a:r>
            <a:r>
              <a:rPr lang="en-GB" altLang="en-US" sz="2800" dirty="0">
                <a:latin typeface="Tw Cen MT" panose="020B0602020104020603" pitchFamily="34" charset="0"/>
              </a:rPr>
              <a:t>66 millions d’ habitants. </a:t>
            </a:r>
            <a:br>
              <a:rPr lang="en-GB" altLang="en-US" sz="2800" dirty="0">
                <a:latin typeface="Tw Cen MT" panose="020B0602020104020603" pitchFamily="34" charset="0"/>
              </a:rPr>
            </a:br>
            <a:r>
              <a:rPr lang="en-GB" altLang="en-US" sz="2800" dirty="0">
                <a:latin typeface="Tw Cen MT" panose="020B0602020104020603" pitchFamily="34" charset="0"/>
              </a:rPr>
              <a:t>(</a:t>
            </a:r>
            <a:r>
              <a:rPr lang="en-GB" altLang="en-US" sz="2800" dirty="0" err="1">
                <a:latin typeface="Tw Cen MT" panose="020B0602020104020603" pitchFamily="34" charset="0"/>
              </a:rPr>
              <a:t>En</a:t>
            </a:r>
            <a:r>
              <a:rPr lang="en-GB" altLang="en-US" sz="2800" dirty="0">
                <a:latin typeface="Tw Cen MT" panose="020B0602020104020603" pitchFamily="34" charset="0"/>
              </a:rPr>
              <a:t> __________ </a:t>
            </a:r>
            <a:r>
              <a:rPr lang="en-GB" altLang="en-US" sz="2800" dirty="0" err="1">
                <a:latin typeface="Tw Cen MT" panose="020B0602020104020603" pitchFamily="34" charset="0"/>
              </a:rPr>
              <a:t>il</a:t>
            </a:r>
            <a:r>
              <a:rPr lang="en-GB" altLang="en-US" sz="2800" dirty="0">
                <a:latin typeface="Tw Cen MT" panose="020B0602020104020603" pitchFamily="34" charset="0"/>
              </a:rPr>
              <a:t> y a 66 millions </a:t>
            </a:r>
            <a:r>
              <a:rPr lang="en-GB" altLang="en-US" sz="2800" dirty="0" err="1">
                <a:latin typeface="Tw Cen MT" panose="020B0602020104020603" pitchFamily="34" charset="0"/>
              </a:rPr>
              <a:t>d’habitants</a:t>
            </a:r>
            <a:r>
              <a:rPr lang="en-GB" altLang="en-US" sz="2800" dirty="0">
                <a:latin typeface="Tw Cen MT" panose="020B0602020104020603" pitchFamily="34" charset="0"/>
              </a:rPr>
              <a:t>.) </a:t>
            </a:r>
            <a:br>
              <a:rPr lang="en-GB" altLang="en-US" sz="2800" dirty="0">
                <a:latin typeface="Tw Cen MT" panose="020B0602020104020603" pitchFamily="34" charset="0"/>
              </a:rPr>
            </a:br>
            <a:r>
              <a:rPr lang="en-GB" altLang="en-US" sz="2800" dirty="0">
                <a:latin typeface="Tw Cen MT" panose="020B0602020104020603" pitchFamily="34" charset="0"/>
              </a:rPr>
              <a:t>La France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2800" dirty="0" smtClean="0">
                <a:latin typeface="Tw Cen MT" panose="020B0602020104020603" pitchFamily="34" charset="0"/>
              </a:rPr>
              <a:t> _______ </a:t>
            </a:r>
            <a:r>
              <a:rPr lang="en-GB" altLang="en-US" sz="2800" dirty="0">
                <a:latin typeface="Tw Cen MT" panose="020B0602020104020603" pitchFamily="34" charset="0"/>
              </a:rPr>
              <a:t>- 643 000 km². </a:t>
            </a:r>
            <a:br>
              <a:rPr lang="en-GB" altLang="en-US" sz="2800" dirty="0">
                <a:latin typeface="Tw Cen MT" panose="020B0602020104020603" pitchFamily="34" charset="0"/>
              </a:rPr>
            </a:br>
            <a:r>
              <a:rPr lang="en-GB" altLang="en-US" sz="2800" dirty="0">
                <a:latin typeface="Tw Cen MT" panose="020B0602020104020603" pitchFamily="34" charset="0"/>
              </a:rPr>
              <a:t>(</a:t>
            </a:r>
            <a:r>
              <a:rPr lang="en-GB" altLang="en-US" sz="2800" dirty="0" err="1">
                <a:latin typeface="Tw Cen MT" panose="020B0602020104020603" pitchFamily="34" charset="0"/>
              </a:rPr>
              <a:t>L’Angleterre</a:t>
            </a:r>
            <a:r>
              <a:rPr lang="en-GB" altLang="en-US" sz="2800" dirty="0">
                <a:latin typeface="Tw Cen MT" panose="020B0602020104020603" pitchFamily="34" charset="0"/>
              </a:rPr>
              <a:t>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2800" dirty="0" smtClean="0">
                <a:latin typeface="Tw Cen MT" panose="020B0602020104020603" pitchFamily="34" charset="0"/>
              </a:rPr>
              <a:t> plus </a:t>
            </a:r>
            <a:r>
              <a:rPr lang="en-GB" altLang="en-US" sz="2800" dirty="0">
                <a:latin typeface="Tw Cen MT" panose="020B0602020104020603" pitchFamily="34" charset="0"/>
              </a:rPr>
              <a:t>______ </a:t>
            </a:r>
            <a:r>
              <a:rPr lang="en-GB" altLang="en-US" sz="2800" dirty="0" smtClean="0">
                <a:latin typeface="Tw Cen MT" panose="020B0602020104020603" pitchFamily="34" charset="0"/>
              </a:rPr>
              <a:t>- </a:t>
            </a:r>
            <a:r>
              <a:rPr lang="en-GB" altLang="en-US" sz="2800" dirty="0">
                <a:latin typeface="Tw Cen MT" panose="020B0602020104020603" pitchFamily="34" charset="0"/>
              </a:rPr>
              <a:t>245 000 km².)  </a:t>
            </a:r>
            <a:br>
              <a:rPr lang="en-GB" altLang="en-US" sz="2800" dirty="0">
                <a:latin typeface="Tw Cen MT" panose="020B0602020104020603" pitchFamily="34" charset="0"/>
              </a:rPr>
            </a:br>
            <a:r>
              <a:rPr lang="en-GB" altLang="en-US" sz="2800" dirty="0">
                <a:latin typeface="Tw Cen MT" panose="020B0602020104020603" pitchFamily="34" charset="0"/>
              </a:rPr>
              <a:t>La </a:t>
            </a:r>
            <a:r>
              <a:rPr lang="en-GB" altLang="en-US" sz="2800" dirty="0" err="1">
                <a:latin typeface="Tw Cen MT" panose="020B0602020104020603" pitchFamily="34" charset="0"/>
              </a:rPr>
              <a:t>capitale</a:t>
            </a:r>
            <a:r>
              <a:rPr lang="en-GB" altLang="en-US" sz="2800" dirty="0">
                <a:latin typeface="Tw Cen MT" panose="020B0602020104020603" pitchFamily="34" charset="0"/>
              </a:rPr>
              <a:t> de France </a:t>
            </a:r>
            <a:r>
              <a:rPr lang="en-GB" altLang="en-US" sz="2800" dirty="0" err="1">
                <a:latin typeface="Tw Cen MT" panose="020B0602020104020603" pitchFamily="34" charset="0"/>
              </a:rPr>
              <a:t>s’appelle</a:t>
            </a:r>
            <a:r>
              <a:rPr lang="en-GB" altLang="en-US" sz="2800" dirty="0">
                <a:latin typeface="Tw Cen MT" panose="020B0602020104020603" pitchFamily="34" charset="0"/>
              </a:rPr>
              <a:t> _______. </a:t>
            </a:r>
            <a:br>
              <a:rPr lang="en-GB" altLang="en-US" sz="2800" dirty="0">
                <a:latin typeface="Tw Cen MT" panose="020B0602020104020603" pitchFamily="34" charset="0"/>
              </a:rPr>
            </a:br>
            <a:r>
              <a:rPr lang="en-GB" altLang="en-US" sz="2800" dirty="0">
                <a:latin typeface="Tw Cen MT" panose="020B0602020104020603" pitchFamily="34" charset="0"/>
              </a:rPr>
              <a:t>Le ________ de France </a:t>
            </a:r>
            <a:r>
              <a:rPr lang="en-GB" altLang="en-US" sz="2800" dirty="0" err="1">
                <a:latin typeface="Tw Cen MT" panose="020B0602020104020603" pitchFamily="34" charset="0"/>
              </a:rPr>
              <a:t>est</a:t>
            </a:r>
            <a:r>
              <a:rPr lang="en-GB" altLang="en-US" sz="2800" dirty="0">
                <a:latin typeface="Tw Cen MT" panose="020B0602020104020603" pitchFamily="34" charset="0"/>
              </a:rPr>
              <a:t> rouge et </a:t>
            </a:r>
            <a:r>
              <a:rPr lang="en-GB" altLang="en-US" sz="2800" dirty="0" err="1">
                <a:latin typeface="Tw Cen MT" panose="020B0602020104020603" pitchFamily="34" charset="0"/>
              </a:rPr>
              <a:t>jaune</a:t>
            </a:r>
            <a:r>
              <a:rPr lang="en-GB" altLang="en-US" sz="2800" dirty="0">
                <a:latin typeface="Tw Cen MT" panose="020B0602020104020603" pitchFamily="34" charset="0"/>
              </a:rPr>
              <a:t>. </a:t>
            </a:r>
            <a:br>
              <a:rPr lang="en-GB" altLang="en-US" sz="2800" dirty="0">
                <a:latin typeface="Tw Cen MT" panose="020B0602020104020603" pitchFamily="34" charset="0"/>
              </a:rPr>
            </a:br>
            <a:r>
              <a:rPr lang="en-GB" altLang="en-US" sz="2800" dirty="0">
                <a:latin typeface="Tw Cen MT" panose="020B0602020104020603" pitchFamily="34" charset="0"/>
              </a:rPr>
              <a:t>Le pays </a:t>
            </a:r>
            <a:r>
              <a:rPr lang="en-GB" altLang="en-US" sz="2800" dirty="0" err="1">
                <a:latin typeface="Tw Cen MT" panose="020B0602020104020603" pitchFamily="34" charset="0"/>
              </a:rPr>
              <a:t>est</a:t>
            </a:r>
            <a:r>
              <a:rPr lang="en-GB" altLang="en-US" sz="2800" dirty="0">
                <a:latin typeface="Tw Cen MT" panose="020B0602020104020603" pitchFamily="34" charset="0"/>
              </a:rPr>
              <a:t> c</a:t>
            </a:r>
            <a:r>
              <a:rPr lang="en-GB" altLang="en-US" sz="2800" dirty="0">
                <a:latin typeface="Tw Cen MT" panose="020B0602020104020603" pitchFamily="34" charset="0"/>
                <a:cs typeface="Calibri" panose="020F0502020204030204" pitchFamily="34" charset="0"/>
              </a:rPr>
              <a:t>élèbre</a:t>
            </a:r>
            <a:r>
              <a:rPr lang="en-GB" altLang="en-US" sz="2800" dirty="0">
                <a:latin typeface="Tw Cen MT" panose="020B0602020104020603" pitchFamily="34" charset="0"/>
              </a:rPr>
              <a:t> pour le____, le vin et le _______. </a:t>
            </a:r>
            <a:br>
              <a:rPr lang="en-GB" altLang="en-US" sz="2800" dirty="0">
                <a:latin typeface="Tw Cen MT" panose="020B0602020104020603" pitchFamily="34" charset="0"/>
              </a:rPr>
            </a:br>
            <a:r>
              <a:rPr lang="en-GB" altLang="en-US" sz="2800" dirty="0" err="1">
                <a:latin typeface="Tw Cen MT" panose="020B0602020104020603" pitchFamily="34" charset="0"/>
              </a:rPr>
              <a:t>En</a:t>
            </a:r>
            <a:r>
              <a:rPr lang="en-GB" altLang="en-US" sz="2800" dirty="0">
                <a:latin typeface="Tw Cen MT" panose="020B0602020104020603" pitchFamily="34" charset="0"/>
              </a:rPr>
              <a:t> France </a:t>
            </a:r>
            <a:r>
              <a:rPr lang="en-GB" altLang="en-US" sz="2800" dirty="0" err="1">
                <a:latin typeface="Tw Cen MT" panose="020B0602020104020603" pitchFamily="34" charset="0"/>
              </a:rPr>
              <a:t>il</a:t>
            </a:r>
            <a:r>
              <a:rPr lang="en-GB" altLang="en-US" sz="2800" dirty="0">
                <a:latin typeface="Tw Cen MT" panose="020B0602020104020603" pitchFamily="34" charset="0"/>
              </a:rPr>
              <a:t> y a </a:t>
            </a:r>
            <a:r>
              <a:rPr lang="en-GB" altLang="en-US" sz="2800" dirty="0" smtClean="0">
                <a:latin typeface="Tw Cen MT" panose="020B0602020104020603" pitchFamily="34" charset="0"/>
              </a:rPr>
              <a:t>_______ ___ 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plages</a:t>
            </a:r>
            <a:r>
              <a:rPr lang="en-GB" altLang="en-US" sz="2800" dirty="0" smtClean="0">
                <a:latin typeface="Tw Cen MT" panose="020B0602020104020603" pitchFamily="34" charset="0"/>
              </a:rPr>
              <a:t> </a:t>
            </a:r>
            <a:r>
              <a:rPr lang="en-GB" altLang="en-US" sz="2800" dirty="0">
                <a:latin typeface="Tw Cen MT" panose="020B0602020104020603" pitchFamily="34" charset="0"/>
              </a:rPr>
              <a:t>et _______ </a:t>
            </a:r>
            <a:r>
              <a:rPr lang="en-GB" altLang="en-US" sz="2800" dirty="0" smtClean="0">
                <a:latin typeface="Tw Cen MT" panose="020B0602020104020603" pitchFamily="34" charset="0"/>
              </a:rPr>
              <a:t>__</a:t>
            </a:r>
            <a:r>
              <a:rPr lang="en-GB" altLang="en-US" sz="2800" dirty="0" err="1" smtClean="0">
                <a:latin typeface="Tw Cen MT" panose="020B0602020104020603" pitchFamily="34" charset="0"/>
              </a:rPr>
              <a:t>montagnes</a:t>
            </a:r>
            <a:r>
              <a:rPr lang="en-GB" altLang="en-US" sz="2800" dirty="0">
                <a:latin typeface="Tw Cen MT" panose="020B0602020104020603" pitchFamily="34" charset="0"/>
              </a:rPr>
              <a:t>.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13600" y="5207902"/>
            <a:ext cx="2424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i="1" dirty="0" err="1" smtClean="0">
                <a:solidFill>
                  <a:srgbClr val="CC0099"/>
                </a:solidFill>
              </a:rPr>
              <a:t>grande</a:t>
            </a:r>
            <a:endParaRPr lang="en-GB" altLang="en-US" sz="2800" i="1" dirty="0">
              <a:solidFill>
                <a:srgbClr val="CC0099"/>
              </a:solidFill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408738" y="6192941"/>
            <a:ext cx="1655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i="1" dirty="0">
                <a:solidFill>
                  <a:srgbClr val="CC0099"/>
                </a:solidFill>
              </a:rPr>
              <a:t>France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266541" y="5160035"/>
            <a:ext cx="299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i="1" dirty="0" smtClean="0">
                <a:solidFill>
                  <a:srgbClr val="CC0099"/>
                </a:solidFill>
              </a:rPr>
              <a:t>la </a:t>
            </a:r>
            <a:r>
              <a:rPr lang="en-GB" altLang="en-US" sz="2800" i="1" dirty="0">
                <a:solidFill>
                  <a:srgbClr val="CC0099"/>
                </a:solidFill>
              </a:rPr>
              <a:t>population 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6516688" y="5099050"/>
            <a:ext cx="1223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i="1">
                <a:solidFill>
                  <a:srgbClr val="CC0099"/>
                </a:solidFill>
              </a:rPr>
              <a:t>pain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831680" y="6143518"/>
            <a:ext cx="187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i="1" dirty="0" err="1" smtClean="0">
                <a:solidFill>
                  <a:srgbClr val="CC0099"/>
                </a:solidFill>
              </a:rPr>
              <a:t>drapeau</a:t>
            </a:r>
            <a:endParaRPr lang="en-GB" altLang="en-US" sz="2800" i="1" dirty="0">
              <a:solidFill>
                <a:srgbClr val="CC0099"/>
              </a:solidFill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4144169" y="5933385"/>
            <a:ext cx="1655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i="1" dirty="0" err="1">
                <a:solidFill>
                  <a:srgbClr val="CC0099"/>
                </a:solidFill>
              </a:rPr>
              <a:t>fromage</a:t>
            </a:r>
            <a:endParaRPr lang="en-GB" altLang="en-US" sz="2800" i="1" dirty="0">
              <a:solidFill>
                <a:srgbClr val="CC0099"/>
              </a:solidFill>
            </a:endParaRP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1450118" y="5626753"/>
            <a:ext cx="2870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i="1" dirty="0" smtClean="0">
                <a:solidFill>
                  <a:srgbClr val="CC0099"/>
                </a:solidFill>
              </a:rPr>
              <a:t>beaucoup de (x 3)</a:t>
            </a:r>
            <a:endParaRPr lang="en-GB" altLang="en-US" sz="2800" i="1" dirty="0">
              <a:solidFill>
                <a:srgbClr val="CC0099"/>
              </a:solidFill>
            </a:endParaRPr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468313" y="5099050"/>
            <a:ext cx="7848600" cy="16287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5758381" y="5634643"/>
            <a:ext cx="1439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i="1" dirty="0">
                <a:solidFill>
                  <a:srgbClr val="CC0099"/>
                </a:solidFill>
              </a:rPr>
              <a:t>Paris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090" y="28466"/>
            <a:ext cx="499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w Cen MT" panose="020B0602020104020603" pitchFamily="34" charset="0"/>
              </a:rPr>
              <a:t>La France</a:t>
            </a:r>
            <a:endParaRPr lang="en-GB" sz="3600" b="1" dirty="0">
              <a:latin typeface="Tw Cen MT" panose="020B0602020104020603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151290" y="5601766"/>
            <a:ext cx="2424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i="1" dirty="0" smtClean="0">
                <a:solidFill>
                  <a:srgbClr val="CC0099"/>
                </a:solidFill>
              </a:rPr>
              <a:t>petite</a:t>
            </a:r>
            <a:endParaRPr lang="en-GB" altLang="en-US" sz="2800" i="1" dirty="0">
              <a:solidFill>
                <a:srgbClr val="CC0099"/>
              </a:solidFill>
            </a:endParaRPr>
          </a:p>
        </p:txBody>
      </p:sp>
      <p:pic>
        <p:nvPicPr>
          <p:cNvPr id="3" name="11.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8469" y="7033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7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</TotalTime>
  <Words>172</Words>
  <Application>Microsoft Office PowerPoint</Application>
  <PresentationFormat>On-screen Show (4:3)</PresentationFormat>
  <Paragraphs>36</Paragraphs>
  <Slides>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Office Theme</vt:lpstr>
      <vt:lpstr>1_Office Theme</vt:lpstr>
      <vt:lpstr>PowerPoint Presentation</vt:lpstr>
      <vt:lpstr>Nous allons…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87</cp:revision>
  <cp:lastPrinted>2014-06-23T06:49:10Z</cp:lastPrinted>
  <dcterms:created xsi:type="dcterms:W3CDTF">2014-03-22T08:06:39Z</dcterms:created>
  <dcterms:modified xsi:type="dcterms:W3CDTF">2018-11-06T20:31:31Z</dcterms:modified>
</cp:coreProperties>
</file>