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9"/>
  </p:notesMasterIdLst>
  <p:sldIdLst>
    <p:sldId id="406" r:id="rId3"/>
    <p:sldId id="298" r:id="rId4"/>
    <p:sldId id="385" r:id="rId5"/>
    <p:sldId id="397" r:id="rId6"/>
    <p:sldId id="400" r:id="rId7"/>
    <p:sldId id="373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65362" autoAdjust="0"/>
  </p:normalViewPr>
  <p:slideViewPr>
    <p:cSldViewPr snapToGrid="0">
      <p:cViewPr varScale="1">
        <p:scale>
          <a:sx n="72" d="100"/>
          <a:sy n="72" d="100"/>
        </p:scale>
        <p:origin x="2118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ED70375-F206-45D0-89B3-EF7D596E0897}" type="datetimeFigureOut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1BDF962-358F-4F9B-8DEC-F19ABA8C4BA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76731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en-US" smtClean="0"/>
              <a:t>Students use map to find out 4 main rivers 2 countries which border France, which sea/ocean borders France and 2 mountain ranges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90E0A1B-46B8-42F2-BDAE-2E60DD19C269}" type="slidenum">
              <a:rPr lang="en-GB" altLang="en-US">
                <a:solidFill>
                  <a:prstClr val="black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en-GB" altLang="en-US">
              <a:solidFill>
                <a:prstClr val="black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974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1E352DC-3F64-4F5C-95D4-B71278DAD527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n-US" dirty="0" err="1" smtClean="0"/>
              <a:t>une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rivière</a:t>
            </a:r>
            <a:r>
              <a:rPr lang="en-GB" altLang="en-US" dirty="0" smtClean="0"/>
              <a:t> = a river</a:t>
            </a:r>
            <a:br>
              <a:rPr lang="en-GB" altLang="en-US" dirty="0" smtClean="0"/>
            </a:br>
            <a:r>
              <a:rPr lang="en-GB" altLang="en-US" dirty="0" smtClean="0"/>
              <a:t>beaucoup</a:t>
            </a:r>
            <a:r>
              <a:rPr lang="en-GB" altLang="en-US" baseline="0" dirty="0" smtClean="0"/>
              <a:t> de </a:t>
            </a:r>
            <a:r>
              <a:rPr lang="en-GB" altLang="en-US" baseline="0" dirty="0" err="1" smtClean="0"/>
              <a:t>rivières</a:t>
            </a:r>
            <a:r>
              <a:rPr lang="en-GB" altLang="en-US" baseline="0" dirty="0" smtClean="0"/>
              <a:t> = lots of rivers</a:t>
            </a:r>
            <a:endParaRPr lang="en-GB" altLang="en-US" dirty="0" smtClean="0"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GB" altLang="en-US" sz="1200" b="1" dirty="0" err="1" smtClean="0">
                <a:solidFill>
                  <a:schemeClr val="bg1"/>
                </a:solidFill>
                <a:latin typeface="Tw Cen MT" panose="020B0602020104020603" pitchFamily="34" charset="0"/>
              </a:rPr>
              <a:t>En</a:t>
            </a:r>
            <a:r>
              <a:rPr lang="en-GB" altLang="en-US" sz="1200" b="1" dirty="0" smtClean="0">
                <a:solidFill>
                  <a:schemeClr val="bg1"/>
                </a:solidFill>
                <a:latin typeface="Tw Cen MT" panose="020B0602020104020603" pitchFamily="34" charset="0"/>
              </a:rPr>
              <a:t> France </a:t>
            </a:r>
            <a:r>
              <a:rPr lang="en-GB" altLang="en-US" sz="1200" b="1" dirty="0" err="1" smtClean="0">
                <a:solidFill>
                  <a:schemeClr val="bg1"/>
                </a:solidFill>
                <a:latin typeface="Tw Cen MT" panose="020B0602020104020603" pitchFamily="34" charset="0"/>
              </a:rPr>
              <a:t>il</a:t>
            </a:r>
            <a:r>
              <a:rPr lang="en-GB" altLang="en-US" sz="1200" b="1" dirty="0" smtClean="0">
                <a:solidFill>
                  <a:schemeClr val="bg1"/>
                </a:solidFill>
                <a:latin typeface="Tw Cen MT" panose="020B0602020104020603" pitchFamily="34" charset="0"/>
              </a:rPr>
              <a:t> y a beaucoup de </a:t>
            </a:r>
            <a:r>
              <a:rPr lang="en-GB" altLang="en-US" sz="1200" b="1" dirty="0" err="1" smtClean="0">
                <a:solidFill>
                  <a:schemeClr val="bg1"/>
                </a:solidFill>
                <a:latin typeface="Tw Cen MT" panose="020B0602020104020603" pitchFamily="34" charset="0"/>
              </a:rPr>
              <a:t>rivi</a:t>
            </a:r>
            <a:r>
              <a:rPr lang="en-GB" altLang="en-US" sz="1200" b="1" dirty="0" err="1" smtClean="0">
                <a:solidFill>
                  <a:schemeClr val="bg1"/>
                </a:solidFill>
                <a:latin typeface="Tw Cen MT" panose="020B0602020104020603" pitchFamily="34" charset="0"/>
                <a:cs typeface="Calibri" panose="020F0502020204030204" pitchFamily="34" charset="0"/>
              </a:rPr>
              <a:t>ères</a:t>
            </a:r>
            <a:r>
              <a:rPr lang="en-GB" altLang="en-US" sz="1200" b="1" dirty="0" smtClean="0">
                <a:solidFill>
                  <a:schemeClr val="bg1"/>
                </a:solidFill>
                <a:latin typeface="Tw Cen MT" panose="020B0602020104020603" pitchFamily="34" charset="0"/>
                <a:cs typeface="Calibri" panose="020F0502020204030204" pitchFamily="34" charset="0"/>
              </a:rPr>
              <a:t>. </a:t>
            </a:r>
            <a:r>
              <a:rPr lang="en-GB" altLang="en-US" b="1" dirty="0" smtClean="0">
                <a:solidFill>
                  <a:schemeClr val="bg1"/>
                </a:solidFill>
              </a:rPr>
              <a:t>= </a:t>
            </a:r>
            <a:r>
              <a:rPr lang="en-GB" altLang="en-US" dirty="0" smtClean="0">
                <a:solidFill>
                  <a:schemeClr val="bg1"/>
                </a:solidFill>
              </a:rPr>
              <a:t>In </a:t>
            </a:r>
            <a:r>
              <a:rPr lang="en-GB" altLang="en-US" dirty="0" smtClean="0">
                <a:solidFill>
                  <a:schemeClr val="bg1"/>
                </a:solidFill>
              </a:rPr>
              <a:t>France </a:t>
            </a:r>
            <a:r>
              <a:rPr lang="en-GB" altLang="en-US" dirty="0" smtClean="0">
                <a:solidFill>
                  <a:schemeClr val="bg1"/>
                </a:solidFill>
              </a:rPr>
              <a:t>there are lots of rivers. (Shown on map)</a:t>
            </a:r>
          </a:p>
          <a:p>
            <a:pPr>
              <a:spcBef>
                <a:spcPct val="0"/>
              </a:spcBef>
            </a:pPr>
            <a:r>
              <a:rPr lang="en-GB" altLang="en-US" dirty="0" smtClean="0">
                <a:solidFill>
                  <a:schemeClr val="bg1"/>
                </a:solidFill>
              </a:rPr>
              <a:t>This format is to show pupils that they can begin with a piece of vocabulary, convert it (using the rules they know) into the plural form, and then use a verb and another short phrase to form a full sentence with ease. Pupils have already met </a:t>
            </a:r>
            <a:r>
              <a:rPr lang="en-GB" altLang="en-US" dirty="0" smtClean="0">
                <a:solidFill>
                  <a:schemeClr val="bg1"/>
                </a:solidFill>
              </a:rPr>
              <a:t>‘</a:t>
            </a:r>
            <a:r>
              <a:rPr lang="en-GB" altLang="en-US" dirty="0" err="1" smtClean="0">
                <a:solidFill>
                  <a:schemeClr val="bg1"/>
                </a:solidFill>
              </a:rPr>
              <a:t>il</a:t>
            </a:r>
            <a:r>
              <a:rPr lang="en-GB" altLang="en-US" dirty="0" smtClean="0">
                <a:solidFill>
                  <a:schemeClr val="bg1"/>
                </a:solidFill>
              </a:rPr>
              <a:t> y a’ (there </a:t>
            </a:r>
            <a:r>
              <a:rPr lang="en-GB" altLang="en-US" dirty="0" smtClean="0">
                <a:solidFill>
                  <a:schemeClr val="bg1"/>
                </a:solidFill>
              </a:rPr>
              <a:t>is/are) in Year 3.</a:t>
            </a:r>
            <a:endParaRPr lang="en-GB" altLang="en-US" b="1" dirty="0" smtClean="0">
              <a:solidFill>
                <a:schemeClr val="bg1"/>
              </a:solidFill>
            </a:endParaRPr>
          </a:p>
          <a:p>
            <a:pPr>
              <a:spcBef>
                <a:spcPct val="0"/>
              </a:spcBef>
            </a:pPr>
            <a:endParaRPr lang="en-GB" altLang="en-US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6616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E28099F-0E9C-4A75-97E2-A5F3F112202F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n-US" dirty="0" err="1" smtClean="0"/>
              <a:t>une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montagne</a:t>
            </a:r>
            <a:r>
              <a:rPr lang="en-GB" altLang="en-US" dirty="0" smtClean="0"/>
              <a:t> </a:t>
            </a:r>
            <a:r>
              <a:rPr lang="en-GB" altLang="en-US" dirty="0" smtClean="0">
                <a:cs typeface="Arial" panose="020B0604020202020204" pitchFamily="34" charset="0"/>
              </a:rPr>
              <a:t>= </a:t>
            </a:r>
            <a:r>
              <a:rPr lang="en-GB" altLang="en-US" dirty="0" smtClean="0">
                <a:cs typeface="Arial" panose="020B0604020202020204" pitchFamily="34" charset="0"/>
              </a:rPr>
              <a:t>a mountain, </a:t>
            </a:r>
            <a:r>
              <a:rPr lang="en-GB" altLang="en-US" dirty="0" smtClean="0">
                <a:cs typeface="Arial" panose="020B0604020202020204" pitchFamily="34" charset="0"/>
              </a:rPr>
              <a:t>beaucoup de </a:t>
            </a:r>
            <a:r>
              <a:rPr lang="en-GB" altLang="en-US" dirty="0" err="1" smtClean="0">
                <a:cs typeface="Arial" panose="020B0604020202020204" pitchFamily="34" charset="0"/>
              </a:rPr>
              <a:t>montagnes</a:t>
            </a:r>
            <a:r>
              <a:rPr lang="en-GB" altLang="en-US" baseline="0" dirty="0" smtClean="0">
                <a:cs typeface="Arial" panose="020B0604020202020204" pitchFamily="34" charset="0"/>
              </a:rPr>
              <a:t> </a:t>
            </a:r>
            <a:r>
              <a:rPr lang="en-GB" altLang="en-US" dirty="0" smtClean="0">
                <a:cs typeface="Arial" panose="020B0604020202020204" pitchFamily="34" charset="0"/>
              </a:rPr>
              <a:t>= </a:t>
            </a:r>
            <a:r>
              <a:rPr lang="en-GB" altLang="en-US" dirty="0" smtClean="0">
                <a:cs typeface="Arial" panose="020B0604020202020204" pitchFamily="34" charset="0"/>
              </a:rPr>
              <a:t>lots of mountains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en-US" sz="1200" b="1" dirty="0" err="1" smtClean="0">
                <a:solidFill>
                  <a:schemeClr val="bg1"/>
                </a:solidFill>
                <a:latin typeface="Tw Cen MT" panose="020B0602020104020603" pitchFamily="34" charset="0"/>
              </a:rPr>
              <a:t>En</a:t>
            </a:r>
            <a:r>
              <a:rPr lang="en-GB" altLang="en-US" sz="1200" b="1" dirty="0" smtClean="0">
                <a:solidFill>
                  <a:schemeClr val="bg1"/>
                </a:solidFill>
                <a:latin typeface="Tw Cen MT" panose="020B0602020104020603" pitchFamily="34" charset="0"/>
              </a:rPr>
              <a:t> France </a:t>
            </a:r>
            <a:r>
              <a:rPr lang="en-GB" altLang="en-US" sz="1200" b="1" dirty="0" err="1" smtClean="0">
                <a:solidFill>
                  <a:schemeClr val="bg1"/>
                </a:solidFill>
                <a:latin typeface="Tw Cen MT" panose="020B0602020104020603" pitchFamily="34" charset="0"/>
              </a:rPr>
              <a:t>il</a:t>
            </a:r>
            <a:r>
              <a:rPr lang="en-GB" altLang="en-US" sz="1200" b="1" dirty="0" smtClean="0">
                <a:solidFill>
                  <a:schemeClr val="bg1"/>
                </a:solidFill>
                <a:latin typeface="Tw Cen MT" panose="020B0602020104020603" pitchFamily="34" charset="0"/>
              </a:rPr>
              <a:t> y a beaucoup de </a:t>
            </a:r>
            <a:r>
              <a:rPr lang="en-GB" altLang="en-US" sz="1200" b="1" dirty="0" err="1" smtClean="0">
                <a:solidFill>
                  <a:schemeClr val="bg1"/>
                </a:solidFill>
                <a:latin typeface="Tw Cen MT" panose="020B0602020104020603" pitchFamily="34" charset="0"/>
              </a:rPr>
              <a:t>montagnes</a:t>
            </a:r>
            <a:r>
              <a:rPr lang="en-GB" altLang="en-US" sz="1200" b="1" dirty="0" smtClean="0">
                <a:solidFill>
                  <a:schemeClr val="bg1"/>
                </a:solidFill>
                <a:latin typeface="Tw Cen MT" panose="020B0602020104020603" pitchFamily="34" charset="0"/>
              </a:rPr>
              <a:t>.</a:t>
            </a:r>
            <a:r>
              <a:rPr lang="en-GB" altLang="en-US" b="1" dirty="0" smtClean="0">
                <a:solidFill>
                  <a:schemeClr val="bg1"/>
                </a:solidFill>
              </a:rPr>
              <a:t> = </a:t>
            </a:r>
            <a:r>
              <a:rPr lang="en-GB" altLang="en-US" dirty="0" smtClean="0">
                <a:solidFill>
                  <a:schemeClr val="bg1"/>
                </a:solidFill>
              </a:rPr>
              <a:t>In </a:t>
            </a:r>
            <a:r>
              <a:rPr lang="en-GB" altLang="en-US" dirty="0" smtClean="0">
                <a:solidFill>
                  <a:schemeClr val="bg1"/>
                </a:solidFill>
              </a:rPr>
              <a:t>France </a:t>
            </a:r>
            <a:r>
              <a:rPr lang="en-GB" altLang="en-US" dirty="0" smtClean="0">
                <a:solidFill>
                  <a:schemeClr val="bg1"/>
                </a:solidFill>
              </a:rPr>
              <a:t>there are lots of mountains.</a:t>
            </a:r>
          </a:p>
          <a:p>
            <a:pPr>
              <a:spcBef>
                <a:spcPct val="0"/>
              </a:spcBef>
            </a:pPr>
            <a:endParaRPr lang="en-GB" altLang="en-US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3696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D612026-F1B3-4581-B2E0-3AFC1E80DA44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846893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F4E2E-2164-468E-99E2-EE58FE5C9077}" type="datetimeFigureOut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A24C60-D931-4E62-8C00-36F2B03D928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9766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976B0-C42B-44CB-8121-A44FC5007D7B}" type="datetimeFigureOut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7F206E-A027-4849-8F3E-764C7E5F2D9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5370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EC6E81-96B8-4BDC-BEDF-41CC088E5C9D}" type="datetimeFigureOut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37220C-FAC1-479C-838D-59947A9E570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54255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A428D-48C8-4F2B-B175-B627229BACD9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6FE1D8-207E-42F9-8227-D5F2D9D359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545746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D1E65-5E3A-4DEF-8ED4-0A7AF15AA04D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A42A5B-9210-4B9A-B4F4-CAD5530FC7B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2460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A3BFD-49F4-45D6-A1A2-C0C703C43C8B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A83E96-4B80-4344-AB03-CDEBE5471A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7559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275755-2C5D-481C-BD92-9006CACA6057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E822D8-A296-42F2-B0C0-EAAE00AFDE8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20748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3EAC8-ED6D-4F93-BA12-09FB0EC64A92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8C535B-2363-4A3B-B6C2-756E8EC9895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816620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A9147B-BA06-45D1-B64C-D39F8E75234D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921430-8581-4912-BC26-8965DFC7148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672792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CBACD-5346-4ECD-A726-7C424413D595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2B8D09-06C0-45C0-B8EE-5EA9E117A50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947163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3CC82-843A-4FAB-A0BF-816AFCE7961A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FF4847-6A4E-4854-A41E-98989D0B408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65409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993B5-4800-4E4E-8CA2-4BACB491E362}" type="datetimeFigureOut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19413D-FF24-4770-99D0-1F8B03A4023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911454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EECDE-CEEE-4F96-A6C0-03F379D4EFB9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D999F3-5695-4471-AB9A-3B58F23302B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124276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EA28B-1ACB-48C4-B869-91EB037EC7E9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1115B-AA79-4123-BB06-39A7EC1399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499223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1AEE5-F7D9-48E9-BA7D-AB853F0FB3EC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66116C-8E5D-41C5-A62D-C4CD5C88311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9836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640F3-FECB-4A53-B82D-05CD1800F938}" type="datetimeFigureOut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686679-BB1D-4EB1-A1CA-3E9699028B1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56088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76D34-2CD2-4094-A628-023E36B3647E}" type="datetimeFigureOut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A11102-CAD2-46D6-B01E-29C03C420B2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9278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AA387-5A2E-41AD-A099-EB7F382C5A32}" type="datetimeFigureOut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00D567-3A95-47F8-8E1F-BEE69531913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52288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C1847-32AF-42CE-BD80-C0C8CB33E084}" type="datetimeFigureOut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F03083-D5A7-41DA-8789-699021DA1B2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34675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2702E-844A-4C68-830A-DCFE10D54DDC}" type="datetimeFigureOut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4B507-940A-460A-BD4E-13E8F865DBB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829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A5EA4A-DA9E-4893-ABCB-ADDDE9C78EA1}" type="datetimeFigureOut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70222-2ECC-415C-9C5B-5C0F50D996E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44049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CF2907-C043-42AC-8F45-4E7B6451BFC4}" type="datetimeFigureOut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245980-3A20-4824-AD74-40243740124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5111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C90708-2676-4975-B221-3B819D814E4A}" type="datetimeFigureOut">
              <a:rPr lang="en-GB"/>
              <a:pPr>
                <a:defRPr/>
              </a:pPr>
              <a:t>03/08/2018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385F002F-2982-4004-80CC-BEFC85BFF34E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6FEE78-A926-47B7-A173-C0A04CEB3D8C}" type="datetimeFigureOut">
              <a:rPr lang="en-GB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03/08/2018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05E8DA8-64D9-4CCB-AAD6-40C2B2D0545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48528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2.wav"/><Relationship Id="rId5" Type="http://schemas.openxmlformats.org/officeDocument/2006/relationships/audio" Target="../media/audio3.wav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itle 2"/>
          <p:cNvSpPr>
            <a:spLocks noGrp="1"/>
          </p:cNvSpPr>
          <p:nvPr>
            <p:ph type="title" idx="4294967295"/>
          </p:nvPr>
        </p:nvSpPr>
        <p:spPr>
          <a:xfrm>
            <a:off x="598227" y="242132"/>
            <a:ext cx="7700963" cy="649288"/>
          </a:xfrm>
        </p:spPr>
        <p:txBody>
          <a:bodyPr/>
          <a:lstStyle/>
          <a:p>
            <a:pPr algn="ctr" eaLnBrk="1" hangingPunct="1"/>
            <a:r>
              <a:rPr lang="en-GB" altLang="en-US" b="1" dirty="0" err="1" smtClean="0">
                <a:latin typeface="Tw Cen MT" panose="020B0602020104020603" pitchFamily="34" charset="0"/>
              </a:rPr>
              <a:t>Connaissez-vous</a:t>
            </a:r>
            <a:r>
              <a:rPr lang="en-GB" altLang="en-US" b="1" dirty="0" smtClean="0">
                <a:latin typeface="Tw Cen MT" panose="020B0602020104020603" pitchFamily="34" charset="0"/>
              </a:rPr>
              <a:t> la France?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9334" y="1125340"/>
            <a:ext cx="5238750" cy="523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42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5400" dirty="0" smtClean="0">
                <a:latin typeface="Tw Cen MT" panose="020B0602020104020603" pitchFamily="34" charset="0"/>
              </a:rPr>
              <a:t>Nous </a:t>
            </a:r>
            <a:r>
              <a:rPr lang="en-GB" altLang="en-US" sz="5400" dirty="0" err="1" smtClean="0">
                <a:latin typeface="Tw Cen MT" panose="020B0602020104020603" pitchFamily="34" charset="0"/>
              </a:rPr>
              <a:t>allons</a:t>
            </a:r>
            <a:r>
              <a:rPr lang="en-GB" altLang="en-US" sz="5400" dirty="0" smtClean="0">
                <a:latin typeface="Tw Cen MT" panose="020B0602020104020603" pitchFamily="34" charset="0"/>
              </a:rPr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GB" sz="3600" dirty="0">
                <a:latin typeface="Tw Cen MT" panose="020B0602020104020603" pitchFamily="34" charset="0"/>
              </a:rPr>
              <a:t>u</a:t>
            </a:r>
            <a:r>
              <a:rPr lang="en-GB" sz="3600" dirty="0" smtClean="0">
                <a:latin typeface="Tw Cen MT" panose="020B0602020104020603" pitchFamily="34" charset="0"/>
              </a:rPr>
              <a:t>tiliser </a:t>
            </a:r>
            <a:r>
              <a:rPr lang="en-GB" sz="3600" dirty="0" smtClean="0">
                <a:latin typeface="Tw Cen MT" panose="020B0602020104020603" pitchFamily="34" charset="0"/>
              </a:rPr>
              <a:t>‘beaucoup de’ </a:t>
            </a:r>
            <a:endParaRPr lang="en-GB" sz="3600" b="1" dirty="0" smtClean="0">
              <a:latin typeface="Tw Cen MT" panose="020B0602020104020603" pitchFamily="34" charset="0"/>
            </a:endParaRPr>
          </a:p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en-GB" sz="3600" dirty="0">
                <a:latin typeface="Tw Cen MT" panose="020B0602020104020603" pitchFamily="34" charset="0"/>
              </a:rPr>
              <a:t>l</a:t>
            </a:r>
            <a:r>
              <a:rPr lang="en-GB" sz="3600" dirty="0" smtClean="0">
                <a:latin typeface="Tw Cen MT" panose="020B0602020104020603" pitchFamily="34" charset="0"/>
              </a:rPr>
              <a:t>ire </a:t>
            </a:r>
            <a:r>
              <a:rPr lang="en-GB" sz="3600" dirty="0" smtClean="0">
                <a:latin typeface="Tw Cen MT" panose="020B0602020104020603" pitchFamily="34" charset="0"/>
              </a:rPr>
              <a:t>un </a:t>
            </a:r>
            <a:r>
              <a:rPr lang="en-GB" sz="3600" dirty="0" err="1" smtClean="0">
                <a:latin typeface="Tw Cen MT" panose="020B0602020104020603" pitchFamily="34" charset="0"/>
              </a:rPr>
              <a:t>texte</a:t>
            </a:r>
            <a:r>
              <a:rPr lang="en-GB" sz="3600" dirty="0" smtClean="0">
                <a:latin typeface="Tw Cen MT" panose="020B0602020104020603" pitchFamily="34" charset="0"/>
              </a:rPr>
              <a:t> au </a:t>
            </a:r>
            <a:r>
              <a:rPr lang="en-GB" sz="3600" dirty="0" err="1" smtClean="0">
                <a:latin typeface="Tw Cen MT" panose="020B0602020104020603" pitchFamily="34" charset="0"/>
              </a:rPr>
              <a:t>sujet</a:t>
            </a:r>
            <a:r>
              <a:rPr lang="en-GB" sz="3600" dirty="0" smtClean="0">
                <a:latin typeface="Tw Cen MT" panose="020B0602020104020603" pitchFamily="34" charset="0"/>
              </a:rPr>
              <a:t> de la France</a:t>
            </a:r>
          </a:p>
          <a:p>
            <a:pPr fontAlgn="auto">
              <a:spcAft>
                <a:spcPts val="0"/>
              </a:spcAft>
              <a:defRPr/>
            </a:pPr>
            <a:endParaRPr lang="en-GB" sz="3600" dirty="0">
              <a:latin typeface="Tw Cen MT" panose="020B0602020104020603" pitchFamily="34" charset="0"/>
            </a:endParaRP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GB" sz="3600" dirty="0">
              <a:latin typeface="Tw Cen MT" panose="020B0602020104020603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>
            <a:hlinkClick r:id="" action="ppaction://noaction">
              <a:snd r:embed="rId3" name="espmuchosrios.wav"/>
            </a:hlinkClick>
          </p:cNvPr>
          <p:cNvSpPr txBox="1">
            <a:spLocks noChangeArrowheads="1"/>
          </p:cNvSpPr>
          <p:nvPr/>
        </p:nvSpPr>
        <p:spPr bwMode="auto">
          <a:xfrm>
            <a:off x="220456" y="5279955"/>
            <a:ext cx="6604414" cy="584775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32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En</a:t>
            </a:r>
            <a:r>
              <a:rPr lang="en-GB" altLang="en-US" sz="3200" b="1" dirty="0">
                <a:solidFill>
                  <a:schemeClr val="bg1"/>
                </a:solidFill>
                <a:latin typeface="Tw Cen MT" panose="020B0602020104020603" pitchFamily="34" charset="0"/>
              </a:rPr>
              <a:t> France </a:t>
            </a:r>
            <a:r>
              <a:rPr lang="en-GB" altLang="en-US" sz="32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il</a:t>
            </a:r>
            <a:r>
              <a:rPr lang="en-GB" altLang="en-US" sz="3200" b="1" dirty="0">
                <a:solidFill>
                  <a:schemeClr val="bg1"/>
                </a:solidFill>
                <a:latin typeface="Tw Cen MT" panose="020B0602020104020603" pitchFamily="34" charset="0"/>
              </a:rPr>
              <a:t> y a beaucoup de </a:t>
            </a:r>
            <a:r>
              <a:rPr lang="en-GB" altLang="en-US" sz="32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rivi</a:t>
            </a:r>
            <a:r>
              <a:rPr lang="en-GB" altLang="en-US" sz="3200" b="1" dirty="0" err="1">
                <a:solidFill>
                  <a:schemeClr val="bg1"/>
                </a:solidFill>
                <a:latin typeface="Tw Cen MT" panose="020B0602020104020603" pitchFamily="34" charset="0"/>
                <a:cs typeface="Calibri" panose="020F0502020204030204" pitchFamily="34" charset="0"/>
              </a:rPr>
              <a:t>ères</a:t>
            </a:r>
            <a:r>
              <a:rPr lang="en-GB" altLang="en-US" sz="3200" b="1" dirty="0">
                <a:solidFill>
                  <a:schemeClr val="bg1"/>
                </a:solidFill>
                <a:latin typeface="Tw Cen MT" panose="020B0602020104020603" pitchFamily="34" charset="0"/>
              </a:rPr>
              <a:t>.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708819" y="306043"/>
            <a:ext cx="2252662" cy="584200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3200" b="1" dirty="0" err="1" smtClean="0">
                <a:solidFill>
                  <a:schemeClr val="bg1"/>
                </a:solidFill>
                <a:latin typeface="Tw Cen MT" panose="020B0602020104020603" pitchFamily="34" charset="0"/>
              </a:rPr>
              <a:t>une</a:t>
            </a:r>
            <a:r>
              <a:rPr lang="en-GB" altLang="en-US" sz="3200" b="1" dirty="0" smtClean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GB" altLang="en-US" sz="32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rivi</a:t>
            </a:r>
            <a:r>
              <a:rPr lang="en-GB" altLang="en-US" sz="3200" b="1" dirty="0" err="1">
                <a:solidFill>
                  <a:schemeClr val="bg1"/>
                </a:solidFill>
                <a:latin typeface="Tw Cen MT" panose="020B0602020104020603" pitchFamily="34" charset="0"/>
                <a:cs typeface="Calibri" panose="020F0502020204030204" pitchFamily="34" charset="0"/>
              </a:rPr>
              <a:t>ère</a:t>
            </a:r>
            <a:endParaRPr lang="en-GB" altLang="en-US" sz="3200" b="1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199628" y="188913"/>
            <a:ext cx="41068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3200" b="1" dirty="0" smtClean="0">
                <a:latin typeface="Tw Cen MT" panose="020B0602020104020603" pitchFamily="34" charset="0"/>
              </a:rPr>
              <a:t>beaucoup </a:t>
            </a:r>
            <a:r>
              <a:rPr lang="en-GB" altLang="en-US" sz="3200" b="1" dirty="0">
                <a:latin typeface="Tw Cen MT" panose="020B0602020104020603" pitchFamily="34" charset="0"/>
              </a:rPr>
              <a:t>de </a:t>
            </a:r>
            <a:r>
              <a:rPr lang="en-GB" altLang="en-US" sz="3200" b="1" dirty="0" err="1">
                <a:latin typeface="Tw Cen MT" panose="020B0602020104020603" pitchFamily="34" charset="0"/>
              </a:rPr>
              <a:t>rivi</a:t>
            </a:r>
            <a:r>
              <a:rPr lang="en-GB" altLang="en-US" sz="3200" b="1" dirty="0" err="1">
                <a:latin typeface="Tw Cen MT" panose="020B0602020104020603" pitchFamily="34" charset="0"/>
                <a:cs typeface="Calibri" panose="020F0502020204030204" pitchFamily="34" charset="0"/>
              </a:rPr>
              <a:t>ères</a:t>
            </a:r>
            <a:endParaRPr lang="en-GB" altLang="en-US" sz="3200" b="1" dirty="0">
              <a:latin typeface="Tw Cen MT" panose="020B0602020104020603" pitchFamily="34" charset="0"/>
            </a:endParaRPr>
          </a:p>
        </p:txBody>
      </p:sp>
      <p:sp>
        <p:nvSpPr>
          <p:cNvPr id="6151" name="Text Box 7">
            <a:hlinkClick r:id="" action="ppaction://noaction">
              <a:snd r:embed="rId4" name="quehay.wav"/>
            </a:hlinkClick>
          </p:cNvPr>
          <p:cNvSpPr txBox="1">
            <a:spLocks noChangeArrowheads="1"/>
          </p:cNvSpPr>
          <p:nvPr/>
        </p:nvSpPr>
        <p:spPr bwMode="auto">
          <a:xfrm>
            <a:off x="167377" y="4651375"/>
            <a:ext cx="843328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3200" b="1" dirty="0" err="1">
                <a:latin typeface="Tw Cen MT" panose="020B0602020104020603" pitchFamily="34" charset="0"/>
              </a:rPr>
              <a:t>Qu’est-ce</a:t>
            </a:r>
            <a:r>
              <a:rPr lang="en-GB" altLang="en-US" sz="3200" b="1" dirty="0">
                <a:latin typeface="Tw Cen MT" panose="020B0602020104020603" pitchFamily="34" charset="0"/>
              </a:rPr>
              <a:t> </a:t>
            </a:r>
            <a:r>
              <a:rPr lang="en-GB" altLang="en-US" sz="3200" b="1" dirty="0" err="1">
                <a:latin typeface="Tw Cen MT" panose="020B0602020104020603" pitchFamily="34" charset="0"/>
              </a:rPr>
              <a:t>qu’il</a:t>
            </a:r>
            <a:r>
              <a:rPr lang="en-GB" altLang="en-US" sz="3200" b="1" dirty="0">
                <a:latin typeface="Tw Cen MT" panose="020B0602020104020603" pitchFamily="34" charset="0"/>
              </a:rPr>
              <a:t>  y a </a:t>
            </a:r>
            <a:r>
              <a:rPr lang="en-GB" altLang="en-US" sz="3200" b="1" dirty="0" err="1">
                <a:latin typeface="Tw Cen MT" panose="020B0602020104020603" pitchFamily="34" charset="0"/>
              </a:rPr>
              <a:t>en</a:t>
            </a:r>
            <a:r>
              <a:rPr lang="en-GB" altLang="en-US" sz="3200" b="1" dirty="0">
                <a:latin typeface="Tw Cen MT" panose="020B0602020104020603" pitchFamily="34" charset="0"/>
              </a:rPr>
              <a:t> France?</a:t>
            </a:r>
          </a:p>
        </p:txBody>
      </p:sp>
      <p:pic>
        <p:nvPicPr>
          <p:cNvPr id="2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1759" y="890243"/>
            <a:ext cx="3234157" cy="3144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592" y="1422731"/>
            <a:ext cx="2804589" cy="19830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9" grpId="0" animBg="1"/>
      <p:bldP spid="6150" grpId="0"/>
      <p:bldP spid="615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espana_mapa_montana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12" r="6396"/>
          <a:stretch>
            <a:fillRect/>
          </a:stretch>
        </p:blipFill>
        <p:spPr bwMode="auto">
          <a:xfrm>
            <a:off x="3502025" y="658814"/>
            <a:ext cx="5521251" cy="47745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 descr="mountain_clipart_9_1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909638"/>
            <a:ext cx="2808287" cy="244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6" name="Text Box 4">
            <a:hlinkClick r:id="" action="ppaction://noaction">
              <a:snd r:embed="rId5" name="espmuchasmontanas.wav"/>
            </a:hlinkClick>
          </p:cNvPr>
          <p:cNvSpPr txBox="1">
            <a:spLocks noChangeArrowheads="1"/>
          </p:cNvSpPr>
          <p:nvPr/>
        </p:nvSpPr>
        <p:spPr bwMode="auto">
          <a:xfrm>
            <a:off x="136041" y="5300037"/>
            <a:ext cx="6685238" cy="538609"/>
          </a:xfrm>
          <a:prstGeom prst="rect">
            <a:avLst/>
          </a:pr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9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En</a:t>
            </a:r>
            <a:r>
              <a:rPr lang="en-GB" altLang="en-US" sz="2900" b="1" dirty="0">
                <a:solidFill>
                  <a:schemeClr val="bg1"/>
                </a:solidFill>
                <a:latin typeface="Tw Cen MT" panose="020B0602020104020603" pitchFamily="34" charset="0"/>
              </a:rPr>
              <a:t> France </a:t>
            </a:r>
            <a:r>
              <a:rPr lang="en-GB" altLang="en-US" sz="29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il</a:t>
            </a:r>
            <a:r>
              <a:rPr lang="en-GB" altLang="en-US" sz="2900" b="1" dirty="0">
                <a:solidFill>
                  <a:schemeClr val="bg1"/>
                </a:solidFill>
                <a:latin typeface="Tw Cen MT" panose="020B0602020104020603" pitchFamily="34" charset="0"/>
              </a:rPr>
              <a:t> y a beaucoup de </a:t>
            </a:r>
            <a:r>
              <a:rPr lang="en-GB" altLang="en-US" sz="29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montagnes</a:t>
            </a:r>
            <a:r>
              <a:rPr lang="en-GB" altLang="en-US" sz="2900" b="1" dirty="0">
                <a:solidFill>
                  <a:schemeClr val="bg1"/>
                </a:solidFill>
                <a:latin typeface="Tw Cen MT" panose="020B0602020104020603" pitchFamily="34" charset="0"/>
              </a:rPr>
              <a:t>.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23850" y="188913"/>
            <a:ext cx="2663825" cy="58477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3200" b="1" dirty="0" err="1" smtClean="0">
                <a:solidFill>
                  <a:schemeClr val="bg1"/>
                </a:solidFill>
                <a:latin typeface="Tw Cen MT" panose="020B0602020104020603" pitchFamily="34" charset="0"/>
              </a:rPr>
              <a:t>une</a:t>
            </a:r>
            <a:r>
              <a:rPr lang="en-GB" altLang="en-US" sz="3200" b="1" dirty="0" smtClean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GB" altLang="en-US" sz="32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montagne</a:t>
            </a:r>
            <a:endParaRPr lang="en-GB" altLang="en-US" sz="3200" b="1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3949148" y="188912"/>
            <a:ext cx="462473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altLang="en-US" sz="3200" b="1" dirty="0" smtClean="0">
                <a:latin typeface="Tw Cen MT" panose="020B0602020104020603" pitchFamily="34" charset="0"/>
              </a:rPr>
              <a:t>beaucoup </a:t>
            </a:r>
            <a:r>
              <a:rPr lang="en-GB" altLang="en-US" sz="3200" b="1" dirty="0">
                <a:latin typeface="Tw Cen MT" panose="020B0602020104020603" pitchFamily="34" charset="0"/>
              </a:rPr>
              <a:t>de </a:t>
            </a:r>
            <a:r>
              <a:rPr lang="en-GB" altLang="en-US" sz="3200" b="1" dirty="0" err="1">
                <a:latin typeface="Tw Cen MT" panose="020B0602020104020603" pitchFamily="34" charset="0"/>
              </a:rPr>
              <a:t>montagnes</a:t>
            </a:r>
            <a:endParaRPr lang="en-GB" altLang="en-US" sz="3200" b="1" dirty="0">
              <a:latin typeface="Tw Cen MT" panose="020B0602020104020603" pitchFamily="34" charset="0"/>
            </a:endParaRPr>
          </a:p>
        </p:txBody>
      </p:sp>
      <p:sp>
        <p:nvSpPr>
          <p:cNvPr id="13319" name="Text Box 7">
            <a:hlinkClick r:id="" action="ppaction://noaction">
              <a:snd r:embed="rId6" name="quehay.wav"/>
            </a:hlinkClick>
          </p:cNvPr>
          <p:cNvSpPr txBox="1">
            <a:spLocks noChangeArrowheads="1"/>
          </p:cNvSpPr>
          <p:nvPr/>
        </p:nvSpPr>
        <p:spPr bwMode="auto">
          <a:xfrm>
            <a:off x="69780" y="4647372"/>
            <a:ext cx="5814185" cy="5386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900" b="1" dirty="0" err="1">
                <a:latin typeface="Tw Cen MT" panose="020B0602020104020603" pitchFamily="34" charset="0"/>
              </a:rPr>
              <a:t>Qu’est-ce</a:t>
            </a:r>
            <a:r>
              <a:rPr lang="en-GB" altLang="en-US" sz="2900" b="1" dirty="0">
                <a:latin typeface="Tw Cen MT" panose="020B0602020104020603" pitchFamily="34" charset="0"/>
              </a:rPr>
              <a:t> </a:t>
            </a:r>
            <a:r>
              <a:rPr lang="en-GB" altLang="en-US" sz="2900" b="1" dirty="0" err="1">
                <a:latin typeface="Tw Cen MT" panose="020B0602020104020603" pitchFamily="34" charset="0"/>
              </a:rPr>
              <a:t>qu’il</a:t>
            </a:r>
            <a:r>
              <a:rPr lang="en-GB" altLang="en-US" sz="2900" b="1" dirty="0">
                <a:latin typeface="Tw Cen MT" panose="020B0602020104020603" pitchFamily="34" charset="0"/>
              </a:rPr>
              <a:t> y a </a:t>
            </a:r>
            <a:r>
              <a:rPr lang="en-GB" altLang="en-US" sz="2900" b="1" dirty="0" err="1">
                <a:latin typeface="Tw Cen MT" panose="020B0602020104020603" pitchFamily="34" charset="0"/>
              </a:rPr>
              <a:t>en</a:t>
            </a:r>
            <a:r>
              <a:rPr lang="en-GB" altLang="en-US" sz="2900" b="1" dirty="0">
                <a:latin typeface="Tw Cen MT" panose="020B0602020104020603" pitchFamily="34" charset="0"/>
              </a:rPr>
              <a:t> France?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7" grpId="0" animBg="1"/>
      <p:bldP spid="13318" grpId="0"/>
      <p:bldP spid="133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0296577"/>
              </p:ext>
            </p:extLst>
          </p:nvPr>
        </p:nvGraphicFramePr>
        <p:xfrm>
          <a:off x="350043" y="325021"/>
          <a:ext cx="8359776" cy="14636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79888"/>
                <a:gridCol w="4179888"/>
              </a:tblGrid>
              <a:tr h="945290">
                <a:tc>
                  <a:txBody>
                    <a:bodyPr/>
                    <a:lstStyle/>
                    <a:p>
                      <a:r>
                        <a:rPr lang="en-GB" sz="2800" dirty="0" err="1" smtClean="0">
                          <a:latin typeface="Tw Cen MT" panose="020B0602020104020603" pitchFamily="34" charset="0"/>
                        </a:rPr>
                        <a:t>Qu’est-ce</a:t>
                      </a:r>
                      <a:r>
                        <a:rPr lang="en-GB" sz="2800" dirty="0" smtClean="0"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GB" sz="2800" dirty="0" err="1" smtClean="0">
                          <a:latin typeface="Tw Cen MT" panose="020B0602020104020603" pitchFamily="34" charset="0"/>
                        </a:rPr>
                        <a:t>qu’il</a:t>
                      </a:r>
                      <a:r>
                        <a:rPr lang="en-GB" sz="2800" dirty="0" smtClean="0">
                          <a:latin typeface="Tw Cen MT" panose="020B0602020104020603" pitchFamily="34" charset="0"/>
                        </a:rPr>
                        <a:t> y </a:t>
                      </a:r>
                      <a:r>
                        <a:rPr lang="en-GB" sz="2800" dirty="0" smtClean="0">
                          <a:latin typeface="Tw Cen MT" panose="020B0602020104020603" pitchFamily="34" charset="0"/>
                        </a:rPr>
                        <a:t>a </a:t>
                      </a:r>
                      <a:r>
                        <a:rPr lang="en-GB" sz="2800" dirty="0" err="1" smtClean="0">
                          <a:latin typeface="Tw Cen MT" panose="020B0602020104020603" pitchFamily="34" charset="0"/>
                        </a:rPr>
                        <a:t>en</a:t>
                      </a:r>
                      <a:r>
                        <a:rPr lang="en-GB" sz="2800" dirty="0" smtClean="0">
                          <a:latin typeface="Tw Cen MT" panose="020B0602020104020603" pitchFamily="34" charset="0"/>
                        </a:rPr>
                        <a:t> France?</a:t>
                      </a:r>
                      <a:endParaRPr lang="en-GB" sz="2800" dirty="0">
                        <a:latin typeface="Tw Cen MT" panose="020B0602020104020603" pitchFamily="34" charset="0"/>
                      </a:endParaRPr>
                    </a:p>
                  </a:txBody>
                  <a:tcPr marL="91435" marR="91435" marT="45740" marB="45740"/>
                </a:tc>
                <a:tc>
                  <a:txBody>
                    <a:bodyPr/>
                    <a:lstStyle/>
                    <a:p>
                      <a:endParaRPr lang="en-GB" sz="2800">
                        <a:latin typeface="Tw Cen MT" panose="020B0602020104020603" pitchFamily="34" charset="0"/>
                      </a:endParaRPr>
                    </a:p>
                  </a:txBody>
                  <a:tcPr marL="91435" marR="91435" marT="45740" marB="45740"/>
                </a:tc>
              </a:tr>
              <a:tr h="518385">
                <a:tc>
                  <a:txBody>
                    <a:bodyPr/>
                    <a:lstStyle/>
                    <a:p>
                      <a:r>
                        <a:rPr lang="en-GB" sz="2800" dirty="0" smtClean="0">
                          <a:latin typeface="Tw Cen MT" panose="020B0602020104020603" pitchFamily="34" charset="0"/>
                        </a:rPr>
                        <a:t>En France</a:t>
                      </a:r>
                      <a:r>
                        <a:rPr lang="en-GB" sz="2800" baseline="0" dirty="0" smtClean="0"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GB" sz="2800" baseline="0" dirty="0" err="1" smtClean="0">
                          <a:latin typeface="Tw Cen MT" panose="020B0602020104020603" pitchFamily="34" charset="0"/>
                        </a:rPr>
                        <a:t>il</a:t>
                      </a:r>
                      <a:r>
                        <a:rPr lang="en-GB" sz="2800" baseline="0" dirty="0" smtClean="0">
                          <a:latin typeface="Tw Cen MT" panose="020B0602020104020603" pitchFamily="34" charset="0"/>
                        </a:rPr>
                        <a:t> y a …</a:t>
                      </a:r>
                      <a:endParaRPr lang="en-GB" sz="2800" dirty="0">
                        <a:latin typeface="Tw Cen MT" panose="020B0602020104020603" pitchFamily="34" charset="0"/>
                      </a:endParaRPr>
                    </a:p>
                  </a:txBody>
                  <a:tcPr marL="91435" marR="91435" marT="45740" marB="45740"/>
                </a:tc>
                <a:tc>
                  <a:txBody>
                    <a:bodyPr/>
                    <a:lstStyle/>
                    <a:p>
                      <a:endParaRPr lang="en-GB" sz="2800" dirty="0">
                        <a:latin typeface="Tw Cen MT" panose="020B0602020104020603" pitchFamily="34" charset="0"/>
                      </a:endParaRPr>
                    </a:p>
                  </a:txBody>
                  <a:tcPr marL="91435" marR="91435" marT="45740" marB="45740"/>
                </a:tc>
              </a:tr>
            </a:tbl>
          </a:graphicData>
        </a:graphic>
      </p:graphicFrame>
      <p:pic>
        <p:nvPicPr>
          <p:cNvPr id="7" name="Picture 7" descr="mountain_clipart_9_1_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0974" y="2216412"/>
            <a:ext cx="1571625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732" y="2307195"/>
            <a:ext cx="1818640" cy="128593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228" y="4552167"/>
            <a:ext cx="1934313" cy="151187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808" y="4731114"/>
            <a:ext cx="1471604" cy="147160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3171" y="2150335"/>
            <a:ext cx="1897038" cy="14728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53090" y="703372"/>
            <a:ext cx="9144000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800" dirty="0" err="1">
                <a:latin typeface="Tw Cen MT" panose="020B0602020104020603" pitchFamily="34" charset="0"/>
              </a:rPr>
              <a:t>En</a:t>
            </a:r>
            <a:r>
              <a:rPr lang="en-GB" altLang="en-US" sz="2800" dirty="0">
                <a:latin typeface="Tw Cen MT" panose="020B0602020104020603" pitchFamily="34" charset="0"/>
              </a:rPr>
              <a:t> France ________ </a:t>
            </a:r>
            <a:r>
              <a:rPr lang="en-GB" altLang="en-US" sz="2800" dirty="0" err="1">
                <a:latin typeface="Tw Cen MT" panose="020B0602020104020603" pitchFamily="34" charset="0"/>
              </a:rPr>
              <a:t>parle</a:t>
            </a:r>
            <a:r>
              <a:rPr lang="en-GB" altLang="en-US" sz="2800" dirty="0">
                <a:latin typeface="Tw Cen MT" panose="020B0602020104020603" pitchFamily="34" charset="0"/>
              </a:rPr>
              <a:t> </a:t>
            </a:r>
            <a:r>
              <a:rPr lang="en-GB" altLang="en-US" sz="2800" dirty="0" err="1">
                <a:latin typeface="Tw Cen MT" panose="020B0602020104020603" pitchFamily="34" charset="0"/>
              </a:rPr>
              <a:t>normalement</a:t>
            </a:r>
            <a:r>
              <a:rPr lang="en-GB" altLang="en-US" sz="2800" dirty="0">
                <a:latin typeface="Tw Cen MT" panose="020B0602020104020603" pitchFamily="34" charset="0"/>
              </a:rPr>
              <a:t> </a:t>
            </a:r>
            <a:r>
              <a:rPr lang="en-GB" altLang="en-US" sz="2800" dirty="0" err="1" smtClean="0">
                <a:latin typeface="Tw Cen MT" panose="020B0602020104020603" pitchFamily="34" charset="0"/>
              </a:rPr>
              <a:t>français</a:t>
            </a:r>
            <a:r>
              <a:rPr lang="en-GB" altLang="en-US" sz="2800" dirty="0" smtClean="0">
                <a:latin typeface="Tw Cen MT" panose="020B0602020104020603" pitchFamily="34" charset="0"/>
              </a:rPr>
              <a:t>.  </a:t>
            </a:r>
            <a:r>
              <a:rPr lang="en-GB" altLang="en-US" sz="2800" dirty="0">
                <a:latin typeface="Tw Cen MT" panose="020B0602020104020603" pitchFamily="34" charset="0"/>
              </a:rPr>
              <a:t/>
            </a:r>
            <a:br>
              <a:rPr lang="en-GB" altLang="en-US" sz="2800" dirty="0">
                <a:latin typeface="Tw Cen MT" panose="020B0602020104020603" pitchFamily="34" charset="0"/>
              </a:rPr>
            </a:br>
            <a:r>
              <a:rPr lang="en-GB" altLang="en-US" sz="2800" dirty="0" smtClean="0">
                <a:latin typeface="Tw Cen MT" panose="020B0602020104020603" pitchFamily="34" charset="0"/>
              </a:rPr>
              <a:t>Il y </a:t>
            </a:r>
            <a:r>
              <a:rPr lang="en-GB" altLang="en-US" sz="2800" dirty="0">
                <a:latin typeface="Tw Cen MT" panose="020B0602020104020603" pitchFamily="34" charset="0"/>
              </a:rPr>
              <a:t>a </a:t>
            </a:r>
            <a:r>
              <a:rPr lang="en-GB" altLang="en-US" sz="2800" dirty="0" smtClean="0">
                <a:latin typeface="Tw Cen MT" panose="020B0602020104020603" pitchFamily="34" charset="0"/>
              </a:rPr>
              <a:t>_________  __  </a:t>
            </a:r>
            <a:r>
              <a:rPr lang="en-GB" altLang="en-US" sz="2800" dirty="0" err="1" smtClean="0">
                <a:latin typeface="Tw Cen MT" panose="020B0602020104020603" pitchFamily="34" charset="0"/>
              </a:rPr>
              <a:t>personnes</a:t>
            </a:r>
            <a:r>
              <a:rPr lang="en-GB" altLang="en-US" sz="2800" dirty="0" smtClean="0">
                <a:latin typeface="Tw Cen MT" panose="020B0602020104020603" pitchFamily="34" charset="0"/>
              </a:rPr>
              <a:t> - </a:t>
            </a:r>
            <a:r>
              <a:rPr lang="en-GB" altLang="en-US" sz="2800" dirty="0">
                <a:latin typeface="Tw Cen MT" panose="020B0602020104020603" pitchFamily="34" charset="0"/>
              </a:rPr>
              <a:t>66 millions d’ habitants. </a:t>
            </a:r>
            <a:br>
              <a:rPr lang="en-GB" altLang="en-US" sz="2800" dirty="0">
                <a:latin typeface="Tw Cen MT" panose="020B0602020104020603" pitchFamily="34" charset="0"/>
              </a:rPr>
            </a:br>
            <a:r>
              <a:rPr lang="en-GB" altLang="en-US" sz="2800" dirty="0">
                <a:latin typeface="Tw Cen MT" panose="020B0602020104020603" pitchFamily="34" charset="0"/>
              </a:rPr>
              <a:t>(</a:t>
            </a:r>
            <a:r>
              <a:rPr lang="en-GB" altLang="en-US" sz="2800" dirty="0" err="1">
                <a:latin typeface="Tw Cen MT" panose="020B0602020104020603" pitchFamily="34" charset="0"/>
              </a:rPr>
              <a:t>En</a:t>
            </a:r>
            <a:r>
              <a:rPr lang="en-GB" altLang="en-US" sz="2800" dirty="0">
                <a:latin typeface="Tw Cen MT" panose="020B0602020104020603" pitchFamily="34" charset="0"/>
              </a:rPr>
              <a:t> __________ </a:t>
            </a:r>
            <a:r>
              <a:rPr lang="en-GB" altLang="en-US" sz="2800" dirty="0" err="1">
                <a:latin typeface="Tw Cen MT" panose="020B0602020104020603" pitchFamily="34" charset="0"/>
              </a:rPr>
              <a:t>il</a:t>
            </a:r>
            <a:r>
              <a:rPr lang="en-GB" altLang="en-US" sz="2800" dirty="0">
                <a:latin typeface="Tw Cen MT" panose="020B0602020104020603" pitchFamily="34" charset="0"/>
              </a:rPr>
              <a:t> y a 66 millions </a:t>
            </a:r>
            <a:r>
              <a:rPr lang="en-GB" altLang="en-US" sz="2800" dirty="0" err="1">
                <a:latin typeface="Tw Cen MT" panose="020B0602020104020603" pitchFamily="34" charset="0"/>
              </a:rPr>
              <a:t>d’habitants</a:t>
            </a:r>
            <a:r>
              <a:rPr lang="en-GB" altLang="en-US" sz="2800" dirty="0">
                <a:latin typeface="Tw Cen MT" panose="020B0602020104020603" pitchFamily="34" charset="0"/>
              </a:rPr>
              <a:t>.) </a:t>
            </a:r>
            <a:br>
              <a:rPr lang="en-GB" altLang="en-US" sz="2800" dirty="0">
                <a:latin typeface="Tw Cen MT" panose="020B0602020104020603" pitchFamily="34" charset="0"/>
              </a:rPr>
            </a:br>
            <a:r>
              <a:rPr lang="en-GB" altLang="en-US" sz="2800" dirty="0">
                <a:latin typeface="Tw Cen MT" panose="020B0602020104020603" pitchFamily="34" charset="0"/>
              </a:rPr>
              <a:t>La France </a:t>
            </a:r>
            <a:r>
              <a:rPr lang="en-GB" altLang="en-US" sz="2800" dirty="0" err="1" smtClean="0">
                <a:latin typeface="Tw Cen MT" panose="020B0602020104020603" pitchFamily="34" charset="0"/>
              </a:rPr>
              <a:t>est</a:t>
            </a:r>
            <a:r>
              <a:rPr lang="en-GB" altLang="en-US" sz="2800" dirty="0" smtClean="0">
                <a:latin typeface="Tw Cen MT" panose="020B0602020104020603" pitchFamily="34" charset="0"/>
              </a:rPr>
              <a:t> _______ </a:t>
            </a:r>
            <a:r>
              <a:rPr lang="en-GB" altLang="en-US" sz="2800" dirty="0">
                <a:latin typeface="Tw Cen MT" panose="020B0602020104020603" pitchFamily="34" charset="0"/>
              </a:rPr>
              <a:t>- 643 000 km². </a:t>
            </a:r>
            <a:br>
              <a:rPr lang="en-GB" altLang="en-US" sz="2800" dirty="0">
                <a:latin typeface="Tw Cen MT" panose="020B0602020104020603" pitchFamily="34" charset="0"/>
              </a:rPr>
            </a:br>
            <a:r>
              <a:rPr lang="en-GB" altLang="en-US" sz="2800" dirty="0">
                <a:latin typeface="Tw Cen MT" panose="020B0602020104020603" pitchFamily="34" charset="0"/>
              </a:rPr>
              <a:t>(</a:t>
            </a:r>
            <a:r>
              <a:rPr lang="en-GB" altLang="en-US" sz="2800" dirty="0" err="1">
                <a:latin typeface="Tw Cen MT" panose="020B0602020104020603" pitchFamily="34" charset="0"/>
              </a:rPr>
              <a:t>L’Angleterre</a:t>
            </a:r>
            <a:r>
              <a:rPr lang="en-GB" altLang="en-US" sz="2800" dirty="0">
                <a:latin typeface="Tw Cen MT" panose="020B0602020104020603" pitchFamily="34" charset="0"/>
              </a:rPr>
              <a:t> </a:t>
            </a:r>
            <a:r>
              <a:rPr lang="en-GB" altLang="en-US" sz="2800" dirty="0" err="1" smtClean="0">
                <a:latin typeface="Tw Cen MT" panose="020B0602020104020603" pitchFamily="34" charset="0"/>
              </a:rPr>
              <a:t>est</a:t>
            </a:r>
            <a:r>
              <a:rPr lang="en-GB" altLang="en-US" sz="2800" dirty="0" smtClean="0">
                <a:latin typeface="Tw Cen MT" panose="020B0602020104020603" pitchFamily="34" charset="0"/>
              </a:rPr>
              <a:t> plus </a:t>
            </a:r>
            <a:r>
              <a:rPr lang="en-GB" altLang="en-US" sz="2800" dirty="0">
                <a:latin typeface="Tw Cen MT" panose="020B0602020104020603" pitchFamily="34" charset="0"/>
              </a:rPr>
              <a:t>______ </a:t>
            </a:r>
            <a:r>
              <a:rPr lang="en-GB" altLang="en-US" sz="2800" dirty="0" smtClean="0">
                <a:latin typeface="Tw Cen MT" panose="020B0602020104020603" pitchFamily="34" charset="0"/>
              </a:rPr>
              <a:t>- </a:t>
            </a:r>
            <a:r>
              <a:rPr lang="en-GB" altLang="en-US" sz="2800" dirty="0">
                <a:latin typeface="Tw Cen MT" panose="020B0602020104020603" pitchFamily="34" charset="0"/>
              </a:rPr>
              <a:t>245 000 km².)  </a:t>
            </a:r>
            <a:br>
              <a:rPr lang="en-GB" altLang="en-US" sz="2800" dirty="0">
                <a:latin typeface="Tw Cen MT" panose="020B0602020104020603" pitchFamily="34" charset="0"/>
              </a:rPr>
            </a:br>
            <a:r>
              <a:rPr lang="en-GB" altLang="en-US" sz="2800" dirty="0">
                <a:latin typeface="Tw Cen MT" panose="020B0602020104020603" pitchFamily="34" charset="0"/>
              </a:rPr>
              <a:t>La </a:t>
            </a:r>
            <a:r>
              <a:rPr lang="en-GB" altLang="en-US" sz="2800" dirty="0" err="1">
                <a:latin typeface="Tw Cen MT" panose="020B0602020104020603" pitchFamily="34" charset="0"/>
              </a:rPr>
              <a:t>capitale</a:t>
            </a:r>
            <a:r>
              <a:rPr lang="en-GB" altLang="en-US" sz="2800" dirty="0">
                <a:latin typeface="Tw Cen MT" panose="020B0602020104020603" pitchFamily="34" charset="0"/>
              </a:rPr>
              <a:t> de France </a:t>
            </a:r>
            <a:r>
              <a:rPr lang="en-GB" altLang="en-US" sz="2800" dirty="0" err="1">
                <a:latin typeface="Tw Cen MT" panose="020B0602020104020603" pitchFamily="34" charset="0"/>
              </a:rPr>
              <a:t>s’appelle</a:t>
            </a:r>
            <a:r>
              <a:rPr lang="en-GB" altLang="en-US" sz="2800" dirty="0">
                <a:latin typeface="Tw Cen MT" panose="020B0602020104020603" pitchFamily="34" charset="0"/>
              </a:rPr>
              <a:t> _______. </a:t>
            </a:r>
            <a:br>
              <a:rPr lang="en-GB" altLang="en-US" sz="2800" dirty="0">
                <a:latin typeface="Tw Cen MT" panose="020B0602020104020603" pitchFamily="34" charset="0"/>
              </a:rPr>
            </a:br>
            <a:r>
              <a:rPr lang="en-GB" altLang="en-US" sz="2800" dirty="0">
                <a:latin typeface="Tw Cen MT" panose="020B0602020104020603" pitchFamily="34" charset="0"/>
              </a:rPr>
              <a:t>Le ________ de France </a:t>
            </a:r>
            <a:r>
              <a:rPr lang="en-GB" altLang="en-US" sz="2800" dirty="0" err="1">
                <a:latin typeface="Tw Cen MT" panose="020B0602020104020603" pitchFamily="34" charset="0"/>
              </a:rPr>
              <a:t>est</a:t>
            </a:r>
            <a:r>
              <a:rPr lang="en-GB" altLang="en-US" sz="2800" dirty="0">
                <a:latin typeface="Tw Cen MT" panose="020B0602020104020603" pitchFamily="34" charset="0"/>
              </a:rPr>
              <a:t> rouge et </a:t>
            </a:r>
            <a:r>
              <a:rPr lang="en-GB" altLang="en-US" sz="2800" dirty="0" err="1">
                <a:latin typeface="Tw Cen MT" panose="020B0602020104020603" pitchFamily="34" charset="0"/>
              </a:rPr>
              <a:t>jaune</a:t>
            </a:r>
            <a:r>
              <a:rPr lang="en-GB" altLang="en-US" sz="2800" dirty="0">
                <a:latin typeface="Tw Cen MT" panose="020B0602020104020603" pitchFamily="34" charset="0"/>
              </a:rPr>
              <a:t>. </a:t>
            </a:r>
            <a:br>
              <a:rPr lang="en-GB" altLang="en-US" sz="2800" dirty="0">
                <a:latin typeface="Tw Cen MT" panose="020B0602020104020603" pitchFamily="34" charset="0"/>
              </a:rPr>
            </a:br>
            <a:r>
              <a:rPr lang="en-GB" altLang="en-US" sz="2800" dirty="0">
                <a:latin typeface="Tw Cen MT" panose="020B0602020104020603" pitchFamily="34" charset="0"/>
              </a:rPr>
              <a:t>Le pays </a:t>
            </a:r>
            <a:r>
              <a:rPr lang="en-GB" altLang="en-US" sz="2800" dirty="0" err="1">
                <a:latin typeface="Tw Cen MT" panose="020B0602020104020603" pitchFamily="34" charset="0"/>
              </a:rPr>
              <a:t>est</a:t>
            </a:r>
            <a:r>
              <a:rPr lang="en-GB" altLang="en-US" sz="2800" dirty="0">
                <a:latin typeface="Tw Cen MT" panose="020B0602020104020603" pitchFamily="34" charset="0"/>
              </a:rPr>
              <a:t> c</a:t>
            </a:r>
            <a:r>
              <a:rPr lang="en-GB" altLang="en-US" sz="2800" dirty="0">
                <a:latin typeface="Tw Cen MT" panose="020B0602020104020603" pitchFamily="34" charset="0"/>
                <a:cs typeface="Calibri" panose="020F0502020204030204" pitchFamily="34" charset="0"/>
              </a:rPr>
              <a:t>élèbre</a:t>
            </a:r>
            <a:r>
              <a:rPr lang="en-GB" altLang="en-US" sz="2800" dirty="0">
                <a:latin typeface="Tw Cen MT" panose="020B0602020104020603" pitchFamily="34" charset="0"/>
              </a:rPr>
              <a:t> pour le____, le vin et le _______. </a:t>
            </a:r>
            <a:br>
              <a:rPr lang="en-GB" altLang="en-US" sz="2800" dirty="0">
                <a:latin typeface="Tw Cen MT" panose="020B0602020104020603" pitchFamily="34" charset="0"/>
              </a:rPr>
            </a:br>
            <a:r>
              <a:rPr lang="en-GB" altLang="en-US" sz="2800" dirty="0" err="1">
                <a:latin typeface="Tw Cen MT" panose="020B0602020104020603" pitchFamily="34" charset="0"/>
              </a:rPr>
              <a:t>En</a:t>
            </a:r>
            <a:r>
              <a:rPr lang="en-GB" altLang="en-US" sz="2800" dirty="0">
                <a:latin typeface="Tw Cen MT" panose="020B0602020104020603" pitchFamily="34" charset="0"/>
              </a:rPr>
              <a:t> France </a:t>
            </a:r>
            <a:r>
              <a:rPr lang="en-GB" altLang="en-US" sz="2800" dirty="0" err="1">
                <a:latin typeface="Tw Cen MT" panose="020B0602020104020603" pitchFamily="34" charset="0"/>
              </a:rPr>
              <a:t>il</a:t>
            </a:r>
            <a:r>
              <a:rPr lang="en-GB" altLang="en-US" sz="2800" dirty="0">
                <a:latin typeface="Tw Cen MT" panose="020B0602020104020603" pitchFamily="34" charset="0"/>
              </a:rPr>
              <a:t> y a </a:t>
            </a:r>
            <a:r>
              <a:rPr lang="en-GB" altLang="en-US" sz="2800" dirty="0" smtClean="0">
                <a:latin typeface="Tw Cen MT" panose="020B0602020104020603" pitchFamily="34" charset="0"/>
              </a:rPr>
              <a:t>_______ ___ </a:t>
            </a:r>
            <a:r>
              <a:rPr lang="en-GB" altLang="en-US" sz="2800" dirty="0" err="1" smtClean="0">
                <a:latin typeface="Tw Cen MT" panose="020B0602020104020603" pitchFamily="34" charset="0"/>
              </a:rPr>
              <a:t>plages</a:t>
            </a:r>
            <a:r>
              <a:rPr lang="en-GB" altLang="en-US" sz="2800" dirty="0" smtClean="0">
                <a:latin typeface="Tw Cen MT" panose="020B0602020104020603" pitchFamily="34" charset="0"/>
              </a:rPr>
              <a:t> </a:t>
            </a:r>
            <a:r>
              <a:rPr lang="en-GB" altLang="en-US" sz="2800" dirty="0">
                <a:latin typeface="Tw Cen MT" panose="020B0602020104020603" pitchFamily="34" charset="0"/>
              </a:rPr>
              <a:t>et _______ </a:t>
            </a:r>
            <a:r>
              <a:rPr lang="en-GB" altLang="en-US" sz="2800" dirty="0" smtClean="0">
                <a:latin typeface="Tw Cen MT" panose="020B0602020104020603" pitchFamily="34" charset="0"/>
              </a:rPr>
              <a:t>__</a:t>
            </a:r>
            <a:r>
              <a:rPr lang="en-GB" altLang="en-US" sz="2800" dirty="0" err="1" smtClean="0">
                <a:latin typeface="Tw Cen MT" panose="020B0602020104020603" pitchFamily="34" charset="0"/>
              </a:rPr>
              <a:t>montagnes</a:t>
            </a:r>
            <a:r>
              <a:rPr lang="en-GB" altLang="en-US" sz="2800" dirty="0">
                <a:latin typeface="Tw Cen MT" panose="020B0602020104020603" pitchFamily="34" charset="0"/>
              </a:rPr>
              <a:t>. 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813600" y="5207902"/>
            <a:ext cx="24241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800" i="1" dirty="0" err="1" smtClean="0">
                <a:solidFill>
                  <a:srgbClr val="CC0099"/>
                </a:solidFill>
              </a:rPr>
              <a:t>grande</a:t>
            </a:r>
            <a:endParaRPr lang="en-GB" altLang="en-US" sz="2800" i="1" dirty="0">
              <a:solidFill>
                <a:srgbClr val="CC0099"/>
              </a:solidFill>
            </a:endParaRP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6408738" y="6192941"/>
            <a:ext cx="16557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800" i="1" dirty="0">
                <a:solidFill>
                  <a:srgbClr val="CC0099"/>
                </a:solidFill>
              </a:rPr>
              <a:t>France</a:t>
            </a:r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3266541" y="5160035"/>
            <a:ext cx="2994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800" i="1" dirty="0" smtClean="0">
                <a:solidFill>
                  <a:srgbClr val="CC0099"/>
                </a:solidFill>
              </a:rPr>
              <a:t>la </a:t>
            </a:r>
            <a:r>
              <a:rPr lang="en-GB" altLang="en-US" sz="2800" i="1" dirty="0">
                <a:solidFill>
                  <a:srgbClr val="CC0099"/>
                </a:solidFill>
              </a:rPr>
              <a:t>population </a:t>
            </a:r>
          </a:p>
        </p:txBody>
      </p:sp>
      <p:sp>
        <p:nvSpPr>
          <p:cNvPr id="9223" name="Text Box 8"/>
          <p:cNvSpPr txBox="1">
            <a:spLocks noChangeArrowheads="1"/>
          </p:cNvSpPr>
          <p:nvPr/>
        </p:nvSpPr>
        <p:spPr bwMode="auto">
          <a:xfrm>
            <a:off x="6516688" y="5099050"/>
            <a:ext cx="12239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800" i="1">
                <a:solidFill>
                  <a:srgbClr val="CC0099"/>
                </a:solidFill>
              </a:rPr>
              <a:t>pain</a:t>
            </a:r>
          </a:p>
        </p:txBody>
      </p:sp>
      <p:sp>
        <p:nvSpPr>
          <p:cNvPr id="9224" name="Text Box 9"/>
          <p:cNvSpPr txBox="1">
            <a:spLocks noChangeArrowheads="1"/>
          </p:cNvSpPr>
          <p:nvPr/>
        </p:nvSpPr>
        <p:spPr bwMode="auto">
          <a:xfrm>
            <a:off x="831680" y="6143518"/>
            <a:ext cx="18748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800" i="1" dirty="0" err="1" smtClean="0">
                <a:solidFill>
                  <a:srgbClr val="CC0099"/>
                </a:solidFill>
              </a:rPr>
              <a:t>drapeau</a:t>
            </a:r>
            <a:endParaRPr lang="en-GB" altLang="en-US" sz="2800" i="1" dirty="0">
              <a:solidFill>
                <a:srgbClr val="CC0099"/>
              </a:solidFill>
            </a:endParaRPr>
          </a:p>
        </p:txBody>
      </p:sp>
      <p:sp>
        <p:nvSpPr>
          <p:cNvPr id="9225" name="Text Box 11"/>
          <p:cNvSpPr txBox="1">
            <a:spLocks noChangeArrowheads="1"/>
          </p:cNvSpPr>
          <p:nvPr/>
        </p:nvSpPr>
        <p:spPr bwMode="auto">
          <a:xfrm>
            <a:off x="4144169" y="5933385"/>
            <a:ext cx="16557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800" i="1" dirty="0" err="1">
                <a:solidFill>
                  <a:srgbClr val="CC0099"/>
                </a:solidFill>
              </a:rPr>
              <a:t>fromage</a:t>
            </a:r>
            <a:endParaRPr lang="en-GB" altLang="en-US" sz="2800" i="1" dirty="0">
              <a:solidFill>
                <a:srgbClr val="CC0099"/>
              </a:solidFill>
            </a:endParaRPr>
          </a:p>
        </p:txBody>
      </p:sp>
      <p:sp>
        <p:nvSpPr>
          <p:cNvPr id="9226" name="Text Box 12"/>
          <p:cNvSpPr txBox="1">
            <a:spLocks noChangeArrowheads="1"/>
          </p:cNvSpPr>
          <p:nvPr/>
        </p:nvSpPr>
        <p:spPr bwMode="auto">
          <a:xfrm>
            <a:off x="1450118" y="5626753"/>
            <a:ext cx="287061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800" i="1" dirty="0" smtClean="0">
                <a:solidFill>
                  <a:srgbClr val="CC0099"/>
                </a:solidFill>
              </a:rPr>
              <a:t>beaucoup de (x 3)</a:t>
            </a:r>
            <a:endParaRPr lang="en-GB" altLang="en-US" sz="2800" i="1" dirty="0">
              <a:solidFill>
                <a:srgbClr val="CC0099"/>
              </a:solidFill>
            </a:endParaRPr>
          </a:p>
        </p:txBody>
      </p:sp>
      <p:sp>
        <p:nvSpPr>
          <p:cNvPr id="9227" name="Rectangle 14"/>
          <p:cNvSpPr>
            <a:spLocks noChangeArrowheads="1"/>
          </p:cNvSpPr>
          <p:nvPr/>
        </p:nvSpPr>
        <p:spPr bwMode="auto">
          <a:xfrm>
            <a:off x="468313" y="5099050"/>
            <a:ext cx="7848600" cy="1628775"/>
          </a:xfrm>
          <a:prstGeom prst="rect">
            <a:avLst/>
          </a:prstGeom>
          <a:noFill/>
          <a:ln w="635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en-GB" altLang="en-US"/>
          </a:p>
        </p:txBody>
      </p:sp>
      <p:sp>
        <p:nvSpPr>
          <p:cNvPr id="9228" name="Text Box 15"/>
          <p:cNvSpPr txBox="1">
            <a:spLocks noChangeArrowheads="1"/>
          </p:cNvSpPr>
          <p:nvPr/>
        </p:nvSpPr>
        <p:spPr bwMode="auto">
          <a:xfrm>
            <a:off x="5758381" y="5634643"/>
            <a:ext cx="14398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800" i="1" dirty="0">
                <a:solidFill>
                  <a:srgbClr val="CC0099"/>
                </a:solidFill>
              </a:rPr>
              <a:t>Paris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3090" y="28466"/>
            <a:ext cx="4996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smtClean="0">
                <a:latin typeface="Tw Cen MT" panose="020B0602020104020603" pitchFamily="34" charset="0"/>
              </a:rPr>
              <a:t>La France</a:t>
            </a:r>
            <a:endParaRPr lang="en-GB" sz="3600" b="1" dirty="0">
              <a:latin typeface="Tw Cen MT" panose="020B0602020104020603" pitchFamily="34" charset="0"/>
            </a:endParaRP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7151290" y="5601766"/>
            <a:ext cx="2424113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sz="2800" i="1" dirty="0" smtClean="0">
                <a:solidFill>
                  <a:srgbClr val="CC0099"/>
                </a:solidFill>
              </a:rPr>
              <a:t>petite</a:t>
            </a:r>
            <a:endParaRPr lang="en-GB" altLang="en-US" sz="2800" i="1" dirty="0">
              <a:solidFill>
                <a:srgbClr val="CC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828</TotalTime>
  <Words>162</Words>
  <Application>Microsoft Office PowerPoint</Application>
  <PresentationFormat>On-screen Show (4:3)</PresentationFormat>
  <Paragraphs>35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Calibri Light</vt:lpstr>
      <vt:lpstr>Office Theme</vt:lpstr>
      <vt:lpstr>1_Office Theme</vt:lpstr>
      <vt:lpstr>Connaissez-vous la France?</vt:lpstr>
      <vt:lpstr>Nous allons…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55WD</dc:creator>
  <cp:lastModifiedBy>Study</cp:lastModifiedBy>
  <cp:revision>85</cp:revision>
  <cp:lastPrinted>2014-06-23T06:49:10Z</cp:lastPrinted>
  <dcterms:created xsi:type="dcterms:W3CDTF">2014-03-22T08:06:39Z</dcterms:created>
  <dcterms:modified xsi:type="dcterms:W3CDTF">2018-08-03T17:30:40Z</dcterms:modified>
</cp:coreProperties>
</file>