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86" r:id="rId2"/>
    <p:sldId id="298" r:id="rId3"/>
    <p:sldId id="385" r:id="rId4"/>
    <p:sldId id="351" r:id="rId5"/>
    <p:sldId id="352" r:id="rId6"/>
    <p:sldId id="353" r:id="rId7"/>
    <p:sldId id="354" r:id="rId8"/>
    <p:sldId id="355" r:id="rId9"/>
    <p:sldId id="382" r:id="rId10"/>
    <p:sldId id="381" r:id="rId11"/>
    <p:sldId id="387" r:id="rId12"/>
    <p:sldId id="388" r:id="rId13"/>
    <p:sldId id="378" r:id="rId14"/>
    <p:sldId id="379" r:id="rId15"/>
    <p:sldId id="389" r:id="rId16"/>
    <p:sldId id="380" r:id="rId17"/>
    <p:sldId id="390" r:id="rId18"/>
    <p:sldId id="392" r:id="rId19"/>
    <p:sldId id="3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867" autoAdjust="0"/>
  </p:normalViewPr>
  <p:slideViewPr>
    <p:cSldViewPr snapToGrid="0">
      <p:cViewPr varScale="1">
        <p:scale>
          <a:sx n="70" d="100"/>
          <a:sy n="70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BE7B8D-83AF-4F20-B0B9-9F286FEE3920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66E631-F099-4AA8-A9DD-EC2F210CD2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30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D4DF94-0B7E-4228-B613-FBC5711BB705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B113AD-2353-4FF8-BD7B-5F1DE2EE4E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893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Students use map to find out 4 main rivers 2 countries which border France, which sea/ocean borders France and 2 mountain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0E0A1B-46B8-42F2-BDAE-2E60DD19C269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7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Listening slide 2</a:t>
            </a:r>
            <a:br>
              <a:rPr lang="en-GB" altLang="en-US" dirty="0" smtClean="0"/>
            </a:br>
            <a:r>
              <a:rPr lang="en-GB" altLang="en-US" dirty="0" smtClean="0"/>
              <a:t>Display this slide and freeze it. Go onto the other slide, which pupils must not see and click to play the audio.</a:t>
            </a:r>
            <a:br>
              <a:rPr lang="en-GB" altLang="en-US" dirty="0" smtClean="0"/>
            </a:br>
            <a:r>
              <a:rPr lang="en-GB" altLang="en-US" dirty="0" smtClean="0"/>
              <a:t>Call the items from left to right in 3 x rows at a slow, steady pace.  Pupils will try to place their cards in the same formation (3 x 3) on their desks.  I usually do this activity in pairs so they have more room to work.</a:t>
            </a:r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4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Round 2 of the listening activity.</a:t>
            </a:r>
            <a:br>
              <a:rPr lang="en-GB" altLang="en-US" smtClean="0"/>
            </a:br>
            <a:r>
              <a:rPr lang="en-GB" altLang="en-US" smtClean="0"/>
              <a:t>Do the items a little faster this time.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DAD40-39F3-45C1-8BB3-3F689B4464BA}" type="slidenum">
              <a:rPr lang="en-GB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time.   A little faster still…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5B4F7-40BD-4A6F-AEC3-222A14F3902F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8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time.   A little faster still…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5B4F7-40BD-4A6F-AEC3-222A14F3902F}" type="slidenum">
              <a:rPr lang="en-GB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Fastest round of all!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9E2CC-CBA7-4D35-82A2-7CB775BE1F46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Fastest round of all!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9E2CC-CBA7-4D35-82A2-7CB775BE1F46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2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Oral recall slide.</a:t>
            </a:r>
            <a:endParaRPr lang="en-GB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872A0E-ADBF-4BC9-99B9-F037DCAEDB39}" type="slidenum">
              <a:rPr lang="en-GB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9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A13735-5538-44BB-8C7D-FAAE147C62A1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mtClean="0"/>
              <a:t>(feminine/red noun)</a:t>
            </a:r>
            <a:r>
              <a:rPr lang="en-GB" altLang="en-US" b="1" smtClean="0"/>
              <a:t>une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</a:t>
            </a:r>
            <a:r>
              <a:rPr lang="en-GB" altLang="en-US" b="1" smtClean="0"/>
              <a:t>= </a:t>
            </a:r>
            <a:r>
              <a:rPr lang="en-GB" altLang="en-US" smtClean="0"/>
              <a:t>There’s a river. </a:t>
            </a:r>
            <a:r>
              <a:rPr lang="en-GB" altLang="en-US" b="1" smtClean="0"/>
              <a:t>Il y a deux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ères</a:t>
            </a:r>
            <a:r>
              <a:rPr lang="en-GB" altLang="en-US" b="1" smtClean="0"/>
              <a:t>= </a:t>
            </a:r>
            <a:r>
              <a:rPr lang="en-GB" altLang="en-US" smtClean="0"/>
              <a:t>There are two rivers. </a:t>
            </a:r>
            <a:r>
              <a:rPr lang="en-GB" altLang="en-US" b="1" smtClean="0"/>
              <a:t>Il y a beaucoup de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ères</a:t>
            </a:r>
            <a:r>
              <a:rPr lang="en-GB" altLang="en-US" b="1" smtClean="0"/>
              <a:t>= </a:t>
            </a:r>
            <a:r>
              <a:rPr lang="en-GB" altLang="en-US" smtClean="0"/>
              <a:t>There are lots of rivers.</a:t>
            </a:r>
          </a:p>
        </p:txBody>
      </p:sp>
    </p:spTree>
    <p:extLst>
      <p:ext uri="{BB962C8B-B14F-4D97-AF65-F5344CB8AC3E}">
        <p14:creationId xmlns:p14="http://schemas.microsoft.com/office/powerpoint/2010/main" val="297752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3A3015-81E0-4E51-A4AD-D72B05412208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(Masculine/blue noun)</a:t>
            </a:r>
            <a:r>
              <a:rPr lang="en-GB" altLang="en-US" b="1" smtClean="0"/>
              <a:t> Il y a un port=</a:t>
            </a:r>
            <a:r>
              <a:rPr lang="en-GB" altLang="en-US" smtClean="0"/>
              <a:t> There’s a port. There are two ports. There are lots of ports.</a:t>
            </a:r>
          </a:p>
        </p:txBody>
      </p:sp>
    </p:spTree>
    <p:extLst>
      <p:ext uri="{BB962C8B-B14F-4D97-AF65-F5344CB8AC3E}">
        <p14:creationId xmlns:p14="http://schemas.microsoft.com/office/powerpoint/2010/main" val="266313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540974-16ED-4074-9E92-D9C6F6F1EE2F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(Masculine/blue noun)</a:t>
            </a:r>
            <a:r>
              <a:rPr lang="en-GB" altLang="en-US" b="1" dirty="0" smtClean="0"/>
              <a:t> Il</a:t>
            </a:r>
            <a:r>
              <a:rPr lang="en-GB" altLang="en-US" b="1" baseline="0" dirty="0" smtClean="0"/>
              <a:t> y a un </a:t>
            </a:r>
            <a:r>
              <a:rPr lang="en-GB" altLang="en-US" b="1" baseline="0" dirty="0" err="1" smtClean="0"/>
              <a:t>aéroport</a:t>
            </a:r>
            <a:r>
              <a:rPr lang="en-GB" altLang="en-US" b="1" baseline="0" dirty="0" smtClean="0"/>
              <a:t>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an airport. 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Il y a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deux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a</a:t>
            </a:r>
            <a:r>
              <a:rPr lang="en-GB" alt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two airports. 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Il y a beaucoup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d’a</a:t>
            </a:r>
            <a:r>
              <a:rPr lang="en-GB" alt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sz="1200" b="1" baseline="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lots of airports.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4543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04CB64-7272-4145-A151-B02451B4BCF4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(Feminine/red noun) </a:t>
            </a:r>
            <a:r>
              <a:rPr lang="en-GB" altLang="en-US" b="1" dirty="0" smtClean="0"/>
              <a:t>Il y a </a:t>
            </a:r>
            <a:r>
              <a:rPr lang="en-GB" altLang="en-US" b="1" dirty="0" err="1" smtClean="0"/>
              <a:t>une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plage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 beach. </a:t>
            </a:r>
            <a:r>
              <a:rPr lang="en-GB" altLang="en-US" b="1" dirty="0" smtClean="0"/>
              <a:t>Il</a:t>
            </a:r>
            <a:r>
              <a:rPr lang="en-GB" altLang="en-US" b="1" baseline="0" dirty="0" smtClean="0"/>
              <a:t> y </a:t>
            </a:r>
            <a:r>
              <a:rPr lang="en-GB" altLang="en-US" b="1" baseline="0" dirty="0" err="1" smtClean="0"/>
              <a:t>deux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plages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two beaches. </a:t>
            </a:r>
            <a:r>
              <a:rPr lang="en-GB" altLang="en-US" b="1" dirty="0" smtClean="0"/>
              <a:t>Il y a beaucoup de </a:t>
            </a:r>
            <a:r>
              <a:rPr lang="en-GB" altLang="en-US" b="1" dirty="0" err="1" smtClean="0"/>
              <a:t>plages</a:t>
            </a:r>
            <a:r>
              <a:rPr lang="en-GB" altLang="en-US" b="1" dirty="0" smtClean="0"/>
              <a:t>. = </a:t>
            </a:r>
            <a:r>
              <a:rPr lang="en-GB" altLang="en-US" dirty="0" smtClean="0"/>
              <a:t>There are lots of beaches.</a:t>
            </a: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A6D60D-E496-4732-93A2-B68B2E0CECD0}" type="slidenum">
              <a:rPr lang="en-GB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(Feminine/red noun) </a:t>
            </a:r>
            <a:r>
              <a:rPr lang="en-GB" altLang="en-US" b="1" dirty="0" smtClean="0"/>
              <a:t>Il</a:t>
            </a:r>
            <a:r>
              <a:rPr lang="en-GB" altLang="en-US" b="1" baseline="0" dirty="0" smtClean="0"/>
              <a:t> a </a:t>
            </a:r>
            <a:r>
              <a:rPr lang="en-GB" altLang="en-US" b="1" baseline="0" dirty="0" err="1" smtClean="0"/>
              <a:t>une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montagne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 mountain. </a:t>
            </a:r>
            <a:r>
              <a:rPr lang="en-GB" altLang="en-US" b="1" dirty="0" smtClean="0"/>
              <a:t>Il y a </a:t>
            </a:r>
            <a:r>
              <a:rPr lang="en-GB" altLang="en-US" b="1" dirty="0" err="1" smtClean="0"/>
              <a:t>deux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montagnes</a:t>
            </a:r>
            <a:r>
              <a:rPr lang="en-GB" altLang="en-US" b="1" dirty="0" smtClean="0"/>
              <a:t>. = </a:t>
            </a:r>
            <a:r>
              <a:rPr lang="en-GB" altLang="en-US" dirty="0" smtClean="0"/>
              <a:t>There are two mountains. </a:t>
            </a:r>
            <a:r>
              <a:rPr lang="en-GB" altLang="en-US" b="1" dirty="0" smtClean="0"/>
              <a:t>Il y a beaucoup</a:t>
            </a:r>
            <a:r>
              <a:rPr lang="en-GB" altLang="en-US" b="1" baseline="0" dirty="0" smtClean="0"/>
              <a:t> de </a:t>
            </a:r>
            <a:r>
              <a:rPr lang="en-GB" altLang="en-US" b="1" baseline="0" dirty="0" err="1" smtClean="0"/>
              <a:t>montagnes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lots of mountains.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39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Slide to practise recall of vocabulary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872A0E-ADBF-4BC9-99B9-F037DCAEDB39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Listening slide 1</a:t>
            </a:r>
            <a:br>
              <a:rPr lang="en-GB" altLang="en-US" dirty="0" smtClean="0"/>
            </a:br>
            <a:r>
              <a:rPr lang="en-GB" altLang="en-US" dirty="0" smtClean="0"/>
              <a:t>Display this slide and freeze it. Go onto the other slide, which pupils must not see and click to play the audio.</a:t>
            </a:r>
            <a:br>
              <a:rPr lang="en-GB" altLang="en-US" dirty="0" smtClean="0"/>
            </a:br>
            <a:r>
              <a:rPr lang="en-GB" altLang="en-US" dirty="0" smtClean="0"/>
              <a:t>Call </a:t>
            </a:r>
            <a:r>
              <a:rPr lang="en-GB" altLang="en-US" dirty="0" smtClean="0"/>
              <a:t>the items from left to right in 3 x rows at a slow, steady pace.  Pupils will try to place their cards in the same formation (3 x 3) on their desks.  I usually do this activity in pairs so they have more room to work.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2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Listening slide 1</a:t>
            </a:r>
            <a:br>
              <a:rPr lang="en-GB" altLang="en-US" dirty="0" smtClean="0"/>
            </a:br>
            <a:r>
              <a:rPr lang="en-GB" altLang="en-US" dirty="0" smtClean="0"/>
              <a:t>NB: Don’t display this slide.  Call the items from left to right in 3 x rows at a slow, steady pace.  Pupils will try to place their cards in the same formation (3 x 3) on their desks.  I usually do this activity in pairs so they have more room to work.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428D-48C8-4F2B-B175-B627229BACD9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E1D8-207E-42F9-8227-D5F2D9D35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6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28B-1ACB-48C4-B869-91EB037EC7E9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115B-AA79-4123-BB06-39A7EC1399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38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AEE5-F7D9-48E9-BA7D-AB853F0FB3EC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116C-8E5D-41C5-A62D-C4CD5C8831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1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1E65-5E3A-4DEF-8ED4-0A7AF15AA04D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2A5B-9210-4B9A-B4F4-CAD5530FC7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08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3BFD-49F4-45D6-A1A2-C0C703C43C8B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3E96-4B80-4344-AB03-CDEBE547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4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5755-2C5D-481C-BD92-9006CACA6057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22D8-A296-42F2-B0C0-EAAE00AFD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40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EAC8-ED6D-4F93-BA12-09FB0EC64A92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535B-2363-4A3B-B6C2-756E8EC98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30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147B-BA06-45D1-B64C-D39F8E75234D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1430-8581-4912-BC26-8965DFC71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9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BACD-5346-4ECD-A726-7C424413D595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B8D09-06C0-45C0-B8EE-5EA9E117A5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5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CC82-843A-4FAB-A0BF-816AFCE7961A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F4847-6A4E-4854-A41E-98989D0B4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24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ECDE-CEEE-4F96-A6C0-03F379D4EFB9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99F3-5695-4471-AB9A-3B58F23302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5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FEE78-A926-47B7-A173-C0A04CEB3D8C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5E8DA8-64D9-4CCB-AAD6-40C2B2D0545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audio" Target="../media/audio28.wav"/><Relationship Id="rId7" Type="http://schemas.openxmlformats.org/officeDocument/2006/relationships/audio" Target="../media/audio4.wav"/><Relationship Id="rId12" Type="http://schemas.openxmlformats.org/officeDocument/2006/relationships/audio" Target="../media/audio12.wav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audio" Target="../media/audio22.wav"/><Relationship Id="rId5" Type="http://schemas.openxmlformats.org/officeDocument/2006/relationships/audio" Target="../media/audio6.wav"/><Relationship Id="rId15" Type="http://schemas.openxmlformats.org/officeDocument/2006/relationships/image" Target="../media/image12.jpeg"/><Relationship Id="rId10" Type="http://schemas.openxmlformats.org/officeDocument/2006/relationships/audio" Target="../media/audio10.wav"/><Relationship Id="rId19" Type="http://schemas.openxmlformats.org/officeDocument/2006/relationships/image" Target="../media/image5.png"/><Relationship Id="rId4" Type="http://schemas.openxmlformats.org/officeDocument/2006/relationships/audio" Target="../media/audio16.wav"/><Relationship Id="rId9" Type="http://schemas.openxmlformats.org/officeDocument/2006/relationships/audio" Target="../media/audio18.wav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audio" Target="../media/audio22.wav"/><Relationship Id="rId7" Type="http://schemas.openxmlformats.org/officeDocument/2006/relationships/audio" Target="../media/audio16.wav"/><Relationship Id="rId12" Type="http://schemas.openxmlformats.org/officeDocument/2006/relationships/audio" Target="../media/audio18.wav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10.wav"/><Relationship Id="rId5" Type="http://schemas.openxmlformats.org/officeDocument/2006/relationships/audio" Target="../media/audio30.wav"/><Relationship Id="rId15" Type="http://schemas.openxmlformats.org/officeDocument/2006/relationships/image" Target="../media/image12.jpeg"/><Relationship Id="rId10" Type="http://schemas.openxmlformats.org/officeDocument/2006/relationships/audio" Target="../media/audio12.wav"/><Relationship Id="rId19" Type="http://schemas.openxmlformats.org/officeDocument/2006/relationships/image" Target="../media/image5.png"/><Relationship Id="rId4" Type="http://schemas.openxmlformats.org/officeDocument/2006/relationships/audio" Target="../media/audio24.wav"/><Relationship Id="rId9" Type="http://schemas.openxmlformats.org/officeDocument/2006/relationships/audio" Target="../media/audio28.wav"/><Relationship Id="rId1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audio" Target="../media/audio10.wav"/><Relationship Id="rId7" Type="http://schemas.openxmlformats.org/officeDocument/2006/relationships/audio" Target="../media/audio28.wav"/><Relationship Id="rId12" Type="http://schemas.openxmlformats.org/officeDocument/2006/relationships/audio" Target="../media/audio24.wav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audio" Target="../media/audio16.wav"/><Relationship Id="rId5" Type="http://schemas.openxmlformats.org/officeDocument/2006/relationships/audio" Target="../media/audio22.wav"/><Relationship Id="rId15" Type="http://schemas.openxmlformats.org/officeDocument/2006/relationships/image" Target="../media/image7.png"/><Relationship Id="rId10" Type="http://schemas.openxmlformats.org/officeDocument/2006/relationships/audio" Target="../media/audio4.wav"/><Relationship Id="rId19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audio" Target="../media/audio18.wav"/><Relationship Id="rId1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audio" Target="../media/audio10.wav"/><Relationship Id="rId7" Type="http://schemas.openxmlformats.org/officeDocument/2006/relationships/audio" Target="../media/audio16.wav"/><Relationship Id="rId12" Type="http://schemas.openxmlformats.org/officeDocument/2006/relationships/audio" Target="../media/audio6.wav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11" Type="http://schemas.openxmlformats.org/officeDocument/2006/relationships/audio" Target="../media/audio4.wav"/><Relationship Id="rId5" Type="http://schemas.openxmlformats.org/officeDocument/2006/relationships/audio" Target="../media/audio30.wav"/><Relationship Id="rId15" Type="http://schemas.openxmlformats.org/officeDocument/2006/relationships/image" Target="../media/image7.png"/><Relationship Id="rId10" Type="http://schemas.openxmlformats.org/officeDocument/2006/relationships/audio" Target="../media/audio24.wav"/><Relationship Id="rId19" Type="http://schemas.openxmlformats.org/officeDocument/2006/relationships/image" Target="../media/image13.png"/><Relationship Id="rId4" Type="http://schemas.openxmlformats.org/officeDocument/2006/relationships/audio" Target="../media/audio18.wav"/><Relationship Id="rId9" Type="http://schemas.openxmlformats.org/officeDocument/2006/relationships/audio" Target="../media/audio28.wav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audio" Target="../media/audio16.wav"/><Relationship Id="rId18" Type="http://schemas.openxmlformats.org/officeDocument/2006/relationships/image" Target="../media/image12.jpeg"/><Relationship Id="rId3" Type="http://schemas.microsoft.com/office/2007/relationships/media" Target="../media/media3.wav"/><Relationship Id="rId21" Type="http://schemas.openxmlformats.org/officeDocument/2006/relationships/audio" Target="../media/audio10.wav"/><Relationship Id="rId7" Type="http://schemas.microsoft.com/office/2007/relationships/media" Target="../media/media5.wav"/><Relationship Id="rId12" Type="http://schemas.openxmlformats.org/officeDocument/2006/relationships/image" Target="../media/image9.png"/><Relationship Id="rId17" Type="http://schemas.openxmlformats.org/officeDocument/2006/relationships/audio" Target="../media/audio22.wav"/><Relationship Id="rId2" Type="http://schemas.openxmlformats.org/officeDocument/2006/relationships/audio" Target="../media/media2.wav"/><Relationship Id="rId16" Type="http://schemas.openxmlformats.org/officeDocument/2006/relationships/image" Target="../media/image11.jpeg"/><Relationship Id="rId20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audio" Target="../media/audio28.wav"/><Relationship Id="rId5" Type="http://schemas.microsoft.com/office/2007/relationships/media" Target="../media/media4.wav"/><Relationship Id="rId15" Type="http://schemas.openxmlformats.org/officeDocument/2006/relationships/image" Target="../media/image10.png"/><Relationship Id="rId23" Type="http://schemas.openxmlformats.org/officeDocument/2006/relationships/image" Target="../media/image2.png"/><Relationship Id="rId10" Type="http://schemas.openxmlformats.org/officeDocument/2006/relationships/notesSlide" Target="../notesSlides/notesSlide16.xml"/><Relationship Id="rId19" Type="http://schemas.openxmlformats.org/officeDocument/2006/relationships/audio" Target="../media/audio4.wav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Relationship Id="rId2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6.png"/><Relationship Id="rId4" Type="http://schemas.openxmlformats.org/officeDocument/2006/relationships/audio" Target="../media/audio1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3" Type="http://schemas.openxmlformats.org/officeDocument/2006/relationships/audio" Target="../media/audio28.wav"/><Relationship Id="rId7" Type="http://schemas.openxmlformats.org/officeDocument/2006/relationships/audio" Target="../media/audio3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audio" Target="../media/audio16.wav"/><Relationship Id="rId18" Type="http://schemas.openxmlformats.org/officeDocument/2006/relationships/image" Target="../media/image12.jpeg"/><Relationship Id="rId3" Type="http://schemas.microsoft.com/office/2007/relationships/media" Target="../media/media3.wav"/><Relationship Id="rId21" Type="http://schemas.openxmlformats.org/officeDocument/2006/relationships/audio" Target="../media/audio10.wav"/><Relationship Id="rId7" Type="http://schemas.microsoft.com/office/2007/relationships/media" Target="../media/media5.wav"/><Relationship Id="rId12" Type="http://schemas.openxmlformats.org/officeDocument/2006/relationships/image" Target="../media/image9.png"/><Relationship Id="rId17" Type="http://schemas.openxmlformats.org/officeDocument/2006/relationships/audio" Target="../media/audio22.wav"/><Relationship Id="rId2" Type="http://schemas.openxmlformats.org/officeDocument/2006/relationships/audio" Target="../media/media2.wav"/><Relationship Id="rId16" Type="http://schemas.openxmlformats.org/officeDocument/2006/relationships/image" Target="../media/image11.jpeg"/><Relationship Id="rId20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audio" Target="../media/audio28.wav"/><Relationship Id="rId5" Type="http://schemas.microsoft.com/office/2007/relationships/media" Target="../media/media4.wav"/><Relationship Id="rId15" Type="http://schemas.openxmlformats.org/officeDocument/2006/relationships/image" Target="../media/image10.png"/><Relationship Id="rId23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9" Type="http://schemas.openxmlformats.org/officeDocument/2006/relationships/audio" Target="../media/audio4.wav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hlinkClick r:id="" action="ppaction://noaction">
              <a:snd r:embed="rId2" name="10.1.1.wav"/>
            </a:hlinkClick>
          </p:cNvPr>
          <p:cNvSpPr txBox="1">
            <a:spLocks/>
          </p:cNvSpPr>
          <p:nvPr/>
        </p:nvSpPr>
        <p:spPr bwMode="auto">
          <a:xfrm>
            <a:off x="-180689" y="6073254"/>
            <a:ext cx="9817849" cy="6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GB" sz="4800" b="1" dirty="0" err="1">
                <a:latin typeface="Tw Cen MT" panose="020B0602020104020603" pitchFamily="34" charset="0"/>
                <a:ea typeface="+mj-ea"/>
                <a:cs typeface="+mj-cs"/>
              </a:rPr>
              <a:t>Connaissez-vous</a:t>
            </a:r>
            <a:r>
              <a:rPr lang="en-GB" sz="4800" b="1" dirty="0">
                <a:latin typeface="Tw Cen MT" panose="020B0602020104020603" pitchFamily="34" charset="0"/>
                <a:ea typeface="+mj-ea"/>
                <a:cs typeface="+mj-cs"/>
              </a:rPr>
              <a:t> la France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0" y="105845"/>
            <a:ext cx="7026314" cy="608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1013"/>
              </p:ext>
            </p:extLst>
          </p:nvPr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5" descr="mountain_clipart_9_1_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027738" y="2667000"/>
            <a:ext cx="1887537" cy="1517650"/>
            <a:chOff x="6027866" y="2666444"/>
            <a:chExt cx="1887536" cy="1518164"/>
          </a:xfrm>
        </p:grpSpPr>
        <p:pic>
          <p:nvPicPr>
            <p:cNvPr id="11303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2779" y="2747911"/>
            <a:ext cx="1952800" cy="1517744"/>
            <a:chOff x="-3126442" y="1943826"/>
            <a:chExt cx="1952800" cy="15177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6" y="4707698"/>
            <a:ext cx="1760415" cy="13667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2328" y="4570978"/>
            <a:ext cx="1670842" cy="1672014"/>
            <a:chOff x="1600787" y="4586706"/>
            <a:chExt cx="1670842" cy="167201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9" y="847983"/>
            <a:ext cx="1471604" cy="1471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33" y="2749529"/>
            <a:ext cx="1971242" cy="13938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47048" y="760759"/>
            <a:ext cx="1991334" cy="1501081"/>
            <a:chOff x="6149613" y="786507"/>
            <a:chExt cx="1991334" cy="150108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35128"/>
            <a:ext cx="1934313" cy="15118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060610" y="5182335"/>
            <a:ext cx="2026776" cy="1553353"/>
            <a:chOff x="3764651" y="4765724"/>
            <a:chExt cx="1792051" cy="13068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4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6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.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8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.6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.5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2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67" y="4719392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6206331" y="779707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3788101" y="773412"/>
            <a:ext cx="1952800" cy="1517744"/>
            <a:chOff x="-3126442" y="1943826"/>
            <a:chExt cx="1952800" cy="15177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35" y="881161"/>
            <a:ext cx="1760415" cy="13667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3" y="2653873"/>
            <a:ext cx="1471604" cy="14716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43" y="2716362"/>
            <a:ext cx="1971242" cy="1393832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406035" y="2707752"/>
            <a:ext cx="1991334" cy="1501081"/>
            <a:chOff x="6149613" y="786507"/>
            <a:chExt cx="1991334" cy="1501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55" y="4574660"/>
            <a:ext cx="1934313" cy="151187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681644" y="4552140"/>
            <a:ext cx="2026776" cy="1553353"/>
            <a:chOff x="3764651" y="4765724"/>
            <a:chExt cx="1792051" cy="130686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258447" y="5035910"/>
            <a:ext cx="1670842" cy="1672014"/>
            <a:chOff x="1600787" y="4586706"/>
            <a:chExt cx="1670842" cy="167201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8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.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.6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.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5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6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11495"/>
              </p:ext>
            </p:extLst>
          </p:nvPr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05" y="2863979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3865609" y="746484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1" y="853394"/>
            <a:ext cx="1760415" cy="13667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62" y="4598660"/>
            <a:ext cx="1471604" cy="1471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1" y="4598660"/>
            <a:ext cx="1971242" cy="1393832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038691" y="2688719"/>
            <a:ext cx="1991334" cy="1501081"/>
            <a:chOff x="6149613" y="786507"/>
            <a:chExt cx="1991334" cy="150108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3" y="774305"/>
            <a:ext cx="1934313" cy="151187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390885" y="2619567"/>
            <a:ext cx="2026776" cy="1553353"/>
            <a:chOff x="3764651" y="4765724"/>
            <a:chExt cx="1792051" cy="130686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454983" y="4534685"/>
            <a:ext cx="1670842" cy="1672014"/>
            <a:chOff x="1600787" y="4586706"/>
            <a:chExt cx="1670842" cy="167201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034358" y="5186477"/>
            <a:ext cx="1952800" cy="1517744"/>
            <a:chOff x="-3126442" y="1943826"/>
            <a:chExt cx="1952800" cy="15177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5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8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.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.6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.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6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53" y="4667250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6084171" y="694089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1" y="2763418"/>
            <a:ext cx="1760415" cy="1366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3" y="2747347"/>
            <a:ext cx="1471604" cy="14716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56" y="4628142"/>
            <a:ext cx="1971242" cy="139383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061395" y="5069234"/>
            <a:ext cx="1991334" cy="1501081"/>
            <a:chOff x="6149613" y="786507"/>
            <a:chExt cx="1991334" cy="150108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30" y="757492"/>
            <a:ext cx="1934313" cy="151187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979015" y="2657149"/>
            <a:ext cx="2026776" cy="1553353"/>
            <a:chOff x="3764651" y="4765724"/>
            <a:chExt cx="1792051" cy="130686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831743" y="729892"/>
            <a:ext cx="1670842" cy="1672014"/>
            <a:chOff x="1600787" y="4586706"/>
            <a:chExt cx="1670842" cy="167201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653933" y="4573536"/>
            <a:ext cx="1952800" cy="1517744"/>
            <a:chOff x="-3126442" y="1943826"/>
            <a:chExt cx="1952800" cy="151774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7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5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6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8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.6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.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1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2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3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4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5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6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7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8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9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0" name="Picture 5" descr="mountain_clipart_9_1_">
            <a:hlinkClick r:id="" action="ppaction://noaction">
              <a:snd r:embed="rId11" name="10.8.1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7" name="Group 23"/>
          <p:cNvGrpSpPr>
            <a:grpSpLocks/>
          </p:cNvGrpSpPr>
          <p:nvPr/>
        </p:nvGrpSpPr>
        <p:grpSpPr bwMode="auto">
          <a:xfrm>
            <a:off x="6216650" y="2667000"/>
            <a:ext cx="1887538" cy="1517650"/>
            <a:chOff x="6027866" y="2666444"/>
            <a:chExt cx="1887536" cy="1518164"/>
          </a:xfrm>
        </p:grpSpPr>
        <p:pic>
          <p:nvPicPr>
            <p:cNvPr id="10273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>
            <a:hlinkClick r:id="" action="ppaction://noaction">
              <a:snd r:embed="rId13" name="10.6.1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1" y="805602"/>
            <a:ext cx="1471604" cy="14716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49613" y="786507"/>
            <a:ext cx="1991334" cy="1501081"/>
            <a:chOff x="6149613" y="786507"/>
            <a:chExt cx="1991334" cy="150108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19913" y="2686849"/>
            <a:ext cx="1952800" cy="1517744"/>
            <a:chOff x="1519913" y="2686849"/>
            <a:chExt cx="1952800" cy="15177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498" y="2687951"/>
              <a:ext cx="967991" cy="75152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22" y="2686849"/>
              <a:ext cx="967991" cy="75152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13" y="3453071"/>
              <a:ext cx="967991" cy="75152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37" y="3451969"/>
              <a:ext cx="967991" cy="751522"/>
            </a:xfrm>
            <a:prstGeom prst="rect">
              <a:avLst/>
            </a:prstGeom>
          </p:spPr>
        </p:pic>
      </p:grpSp>
      <p:pic>
        <p:nvPicPr>
          <p:cNvPr id="37" name="Picture 36">
            <a:hlinkClick r:id="" action="ppaction://noaction">
              <a:snd r:embed="rId17" name="10.7.1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7" y="4701444"/>
            <a:ext cx="1760415" cy="1366739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9" name="10.4.1.wav"/>
            </a:hlinkClick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92" y="2686849"/>
            <a:ext cx="1971242" cy="13938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0787" y="4586706"/>
            <a:ext cx="1670842" cy="1672014"/>
            <a:chOff x="1600787" y="4586706"/>
            <a:chExt cx="1670842" cy="16720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pic>
        <p:nvPicPr>
          <p:cNvPr id="43" name="Picture 42">
            <a:hlinkClick r:id="" action="ppaction://noaction">
              <a:snd r:embed="rId21" name="10.5.1.wav"/>
            </a:hlinkClick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28874"/>
            <a:ext cx="1934313" cy="1511877"/>
          </a:xfrm>
          <a:prstGeom prst="rect">
            <a:avLst/>
          </a:prstGeom>
        </p:spPr>
      </p:pic>
      <p:pic>
        <p:nvPicPr>
          <p:cNvPr id="4" name="10.4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63221" y="1165348"/>
            <a:ext cx="609600" cy="609600"/>
          </a:xfrm>
          <a:prstGeom prst="rect">
            <a:avLst/>
          </a:prstGeom>
        </p:spPr>
      </p:pic>
      <p:pic>
        <p:nvPicPr>
          <p:cNvPr id="7" name="10.7.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06" y="2842369"/>
            <a:ext cx="609600" cy="609600"/>
          </a:xfrm>
          <a:prstGeom prst="rect">
            <a:avLst/>
          </a:prstGeom>
        </p:spPr>
      </p:pic>
      <p:pic>
        <p:nvPicPr>
          <p:cNvPr id="8" name="10.8.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39200" y="3113003"/>
            <a:ext cx="609600" cy="609600"/>
          </a:xfrm>
          <a:prstGeom prst="rect">
            <a:avLst/>
          </a:prstGeom>
        </p:spPr>
      </p:pic>
      <p:pic>
        <p:nvPicPr>
          <p:cNvPr id="9" name="10.6.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35909" y="5080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8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Tw Cen MT" panose="020B0602020104020603" pitchFamily="34" charset="0"/>
              </a:rPr>
              <a:t>Devoirs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Tw Cen MT" panose="020B0602020104020603" pitchFamily="34" charset="0"/>
              </a:rPr>
              <a:t>Find the name and location in France of a famous example of each of these: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Beach</a:t>
            </a:r>
            <a:endParaRPr lang="en-GB" dirty="0">
              <a:latin typeface="Tw Cen MT" panose="020B0602020104020603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River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Mountain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Airport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 smtClean="0">
                <a:latin typeface="Tw Cen MT" panose="020B0602020104020603" pitchFamily="34" charset="0"/>
              </a:rPr>
              <a:t>Come prepared to write the name of it and where it is in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dirty="0" smtClean="0">
                <a:latin typeface="Tw Cen MT" panose="020B0602020104020603" pitchFamily="34" charset="0"/>
              </a:rPr>
              <a:t>Nous </a:t>
            </a:r>
            <a:r>
              <a:rPr lang="en-GB" altLang="en-US" sz="5400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sz="5400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" name="Rectangle 1">
            <a:hlinkClick r:id="" action="ppaction://noaction">
              <a:snd r:embed="rId4" name="10.2.1.wav"/>
            </a:hlinkClick>
          </p:cNvPr>
          <p:cNvSpPr/>
          <p:nvPr/>
        </p:nvSpPr>
        <p:spPr>
          <a:xfrm>
            <a:off x="628650" y="1661786"/>
            <a:ext cx="4599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 </a:t>
            </a:r>
            <a:r>
              <a:rPr lang="en-GB" altLang="en-US" sz="44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décrire</a:t>
            </a: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altLang="en-US" sz="4400" dirty="0">
                <a:latin typeface="Tw Cen MT" panose="020B0602020104020603" pitchFamily="34" charset="0"/>
                <a:cs typeface="Calibri" panose="020F0502020204030204" pitchFamily="34" charset="0"/>
              </a:rPr>
              <a:t>la France</a:t>
            </a:r>
            <a:endParaRPr lang="en-GB" altLang="en-US" sz="4400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hlinkClick r:id="" action="ppaction://noaction">
              <a:snd r:embed="rId5" name="10.2.2.wav"/>
            </a:hlinkClick>
          </p:cNvPr>
          <p:cNvSpPr/>
          <p:nvPr/>
        </p:nvSpPr>
        <p:spPr>
          <a:xfrm>
            <a:off x="628650" y="2431227"/>
            <a:ext cx="7822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GB" altLang="en-US" sz="4400" dirty="0" err="1">
                <a:latin typeface="Tw Cen MT" panose="020B0602020104020603" pitchFamily="34" charset="0"/>
              </a:rPr>
              <a:t>apprendre</a:t>
            </a:r>
            <a:r>
              <a:rPr lang="en-GB" altLang="en-US" sz="4400" b="1" dirty="0">
                <a:latin typeface="Tw Cen MT" panose="020B0602020104020603" pitchFamily="34" charset="0"/>
              </a:rPr>
              <a:t> </a:t>
            </a:r>
            <a:r>
              <a:rPr lang="en-GB" altLang="en-US" sz="4400" dirty="0">
                <a:latin typeface="Tw Cen MT" panose="020B0602020104020603" pitchFamily="34" charset="0"/>
              </a:rPr>
              <a:t>comment dire </a:t>
            </a:r>
            <a:r>
              <a:rPr lang="en-GB" altLang="en-US" sz="4400" b="1" dirty="0">
                <a:latin typeface="Tw Cen MT" panose="020B0602020104020603" pitchFamily="34" charset="0"/>
              </a:rPr>
              <a:t>‘a lot’</a:t>
            </a:r>
            <a:endParaRPr lang="en-GB" altLang="en-US" sz="4400" dirty="0">
              <a:latin typeface="Tw Cen MT" panose="020B0602020104020603" pitchFamily="34" charset="0"/>
            </a:endParaRPr>
          </a:p>
        </p:txBody>
      </p:sp>
      <p:pic>
        <p:nvPicPr>
          <p:cNvPr id="4" name="7.1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7063" y="6130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34" y="1125340"/>
            <a:ext cx="5238750" cy="5238750"/>
          </a:xfrm>
          <a:prstGeom prst="rect">
            <a:avLst/>
          </a:prstGeom>
        </p:spPr>
      </p:pic>
      <p:sp>
        <p:nvSpPr>
          <p:cNvPr id="4" name="Title 1">
            <a:hlinkClick r:id="" action="ppaction://noaction">
              <a:snd r:embed="rId4" name="10.1.1.wav"/>
            </a:hlinkClick>
          </p:cNvPr>
          <p:cNvSpPr txBox="1">
            <a:spLocks/>
          </p:cNvSpPr>
          <p:nvPr/>
        </p:nvSpPr>
        <p:spPr bwMode="auto">
          <a:xfrm>
            <a:off x="-1040498" y="191069"/>
            <a:ext cx="9817849" cy="6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GB" sz="4800" b="1" dirty="0" err="1">
                <a:latin typeface="Tw Cen MT" panose="020B0602020104020603" pitchFamily="34" charset="0"/>
                <a:ea typeface="+mj-ea"/>
                <a:cs typeface="+mj-cs"/>
              </a:rPr>
              <a:t>Connaissez-vous</a:t>
            </a:r>
            <a:r>
              <a:rPr lang="en-GB" sz="4800" b="1" dirty="0">
                <a:latin typeface="Tw Cen MT" panose="020B0602020104020603" pitchFamily="34" charset="0"/>
                <a:ea typeface="+mj-ea"/>
                <a:cs typeface="+mj-cs"/>
              </a:rPr>
              <a:t> la France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>
            <a:hlinkClick r:id="" action="ppaction://noaction">
              <a:snd r:embed="rId6" name="rio.wav"/>
            </a:hlinkClick>
          </p:cNvPr>
          <p:cNvSpPr txBox="1">
            <a:spLocks noChangeArrowheads="1"/>
          </p:cNvSpPr>
          <p:nvPr/>
        </p:nvSpPr>
        <p:spPr bwMode="auto">
          <a:xfrm>
            <a:off x="177421" y="2408238"/>
            <a:ext cx="28816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372" name="Text Box 12">
            <a:hlinkClick r:id="" action="ppaction://noaction">
              <a:snd r:embed="rId7" name="2rios.wav"/>
            </a:hlinkClick>
          </p:cNvPr>
          <p:cNvSpPr txBox="1">
            <a:spLocks noChangeArrowheads="1"/>
          </p:cNvSpPr>
          <p:nvPr/>
        </p:nvSpPr>
        <p:spPr bwMode="auto">
          <a:xfrm>
            <a:off x="3059113" y="2413000"/>
            <a:ext cx="23764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>
                <a:latin typeface="Calibri" panose="020F0502020204030204" pitchFamily="34" charset="0"/>
              </a:rPr>
              <a:t>deux</a:t>
            </a:r>
            <a:r>
              <a:rPr lang="en-GB" altLang="en-US" sz="3200" b="1" dirty="0"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373" name="Text Box 13">
            <a:hlinkClick r:id="" action="ppaction://noaction">
              <a:snd r:embed="rId8" name="muchosrios.wav"/>
            </a:hlinkClick>
          </p:cNvPr>
          <p:cNvSpPr txBox="1">
            <a:spLocks noChangeArrowheads="1"/>
          </p:cNvSpPr>
          <p:nvPr/>
        </p:nvSpPr>
        <p:spPr bwMode="auto">
          <a:xfrm>
            <a:off x="5722938" y="2408238"/>
            <a:ext cx="3097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3200" b="1" dirty="0" err="1"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773375"/>
            <a:ext cx="1818640" cy="1285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65" y="130410"/>
            <a:ext cx="1818640" cy="1285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14" y="1127070"/>
            <a:ext cx="1818640" cy="1285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3658290"/>
            <a:ext cx="1818640" cy="1285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76" y="3633657"/>
            <a:ext cx="1818640" cy="1285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3" y="3633657"/>
            <a:ext cx="1818640" cy="1285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83" y="3566112"/>
            <a:ext cx="1818640" cy="1285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4901308"/>
            <a:ext cx="1818640" cy="1285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76" y="4876675"/>
            <a:ext cx="1818640" cy="1285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3" y="4876675"/>
            <a:ext cx="1818640" cy="1285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83" y="4809130"/>
            <a:ext cx="1818640" cy="128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4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hlinkClick r:id="" action="ppaction://noaction">
              <a:snd r:embed="rId6" name="puerto.wav"/>
            </a:hlinkClick>
          </p:cNvPr>
          <p:cNvSpPr txBox="1">
            <a:spLocks noChangeArrowheads="1"/>
          </p:cNvSpPr>
          <p:nvPr/>
        </p:nvSpPr>
        <p:spPr bwMode="auto">
          <a:xfrm>
            <a:off x="23816" y="1940589"/>
            <a:ext cx="256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>
                <a:solidFill>
                  <a:srgbClr val="3333FF"/>
                </a:solidFill>
                <a:latin typeface="Calibri" panose="020F0502020204030204" pitchFamily="34" charset="0"/>
              </a:rPr>
              <a:t>un port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387" name="Text Box 3">
            <a:hlinkClick r:id="" action="ppaction://noaction">
              <a:snd r:embed="rId7" name="2puertos.wav"/>
            </a:hlinkClick>
          </p:cNvPr>
          <p:cNvSpPr txBox="1">
            <a:spLocks noChangeArrowheads="1"/>
          </p:cNvSpPr>
          <p:nvPr/>
        </p:nvSpPr>
        <p:spPr bwMode="auto">
          <a:xfrm>
            <a:off x="3059113" y="1935163"/>
            <a:ext cx="278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Il y a deux ports.</a:t>
            </a:r>
          </a:p>
        </p:txBody>
      </p:sp>
      <p:sp>
        <p:nvSpPr>
          <p:cNvPr id="16388" name="Text Box 4">
            <a:hlinkClick r:id="" action="ppaction://noaction">
              <a:snd r:embed="rId8" name="muchospuertos.wav"/>
            </a:hlinkClick>
          </p:cNvPr>
          <p:cNvSpPr txBox="1">
            <a:spLocks noChangeArrowheads="1"/>
          </p:cNvSpPr>
          <p:nvPr/>
        </p:nvSpPr>
        <p:spPr bwMode="auto">
          <a:xfrm>
            <a:off x="5795963" y="1916113"/>
            <a:ext cx="3384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Il y a beaucoup de ports.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6" y="404236"/>
            <a:ext cx="1934313" cy="1511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81" y="474447"/>
            <a:ext cx="1868856" cy="1460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474737"/>
            <a:ext cx="1868485" cy="1460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3" y="2869910"/>
            <a:ext cx="1868856" cy="1460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89" y="2870200"/>
            <a:ext cx="1868485" cy="1460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71" y="2869910"/>
            <a:ext cx="1868856" cy="1460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27" y="2870200"/>
            <a:ext cx="1868485" cy="1460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3" y="4534870"/>
            <a:ext cx="1868856" cy="14607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89" y="4535160"/>
            <a:ext cx="1868485" cy="1460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71" y="4534870"/>
            <a:ext cx="1868856" cy="14607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27" y="4535160"/>
            <a:ext cx="1868485" cy="146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5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5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" action="ppaction://noaction">
              <a:snd r:embed="rId6" name="aeropuerto.wav"/>
            </a:hlinkClick>
          </p:cNvPr>
          <p:cNvSpPr txBox="1">
            <a:spLocks noChangeArrowheads="1"/>
          </p:cNvSpPr>
          <p:nvPr/>
        </p:nvSpPr>
        <p:spPr bwMode="auto">
          <a:xfrm>
            <a:off x="311142" y="1892300"/>
            <a:ext cx="219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un 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</a:rPr>
              <a:t>roport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7411" name="Text Box 3">
            <a:hlinkClick r:id="" action="ppaction://noaction">
              <a:snd r:embed="rId7" name="2aeros.wav"/>
            </a:hlinkClick>
          </p:cNvPr>
          <p:cNvSpPr txBox="1">
            <a:spLocks noChangeArrowheads="1"/>
          </p:cNvSpPr>
          <p:nvPr/>
        </p:nvSpPr>
        <p:spPr bwMode="auto">
          <a:xfrm>
            <a:off x="3275013" y="1892300"/>
            <a:ext cx="2449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latin typeface="Calibri" panose="020F0502020204030204" pitchFamily="34" charset="0"/>
              </a:rPr>
              <a:t>deux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latin typeface="Calibri" panose="020F0502020204030204" pitchFamily="34" charset="0"/>
              </a:rPr>
              <a:t>a</a:t>
            </a:r>
            <a:r>
              <a:rPr lang="en-GB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412" name="Text Box 4">
            <a:hlinkClick r:id="" action="ppaction://noaction">
              <a:snd r:embed="rId8" name="muchosaeropuertos.wav"/>
            </a:hlinkClick>
          </p:cNvPr>
          <p:cNvSpPr txBox="1">
            <a:spLocks noChangeArrowheads="1"/>
          </p:cNvSpPr>
          <p:nvPr/>
        </p:nvSpPr>
        <p:spPr bwMode="auto">
          <a:xfrm>
            <a:off x="6046788" y="1949450"/>
            <a:ext cx="2701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beaucoup </a:t>
            </a:r>
            <a:r>
              <a:rPr lang="en-GB" altLang="en-US" sz="2800" b="1" dirty="0" err="1" smtClean="0">
                <a:latin typeface="Calibri" panose="020F0502020204030204" pitchFamily="34" charset="0"/>
              </a:rPr>
              <a:t>d’a</a:t>
            </a:r>
            <a:r>
              <a:rPr lang="en-GB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318140"/>
            <a:ext cx="1471604" cy="14716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09" y="318140"/>
            <a:ext cx="1471604" cy="147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9" y="318140"/>
            <a:ext cx="1471604" cy="1471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3186445"/>
            <a:ext cx="1471604" cy="147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1" y="3186445"/>
            <a:ext cx="1471604" cy="14716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3" y="3186445"/>
            <a:ext cx="1471604" cy="14716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04" y="3186445"/>
            <a:ext cx="1471604" cy="14716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4868627"/>
            <a:ext cx="1471604" cy="14716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1" y="4868627"/>
            <a:ext cx="1471604" cy="14716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3" y="4868627"/>
            <a:ext cx="1471604" cy="14716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04" y="4868627"/>
            <a:ext cx="1471604" cy="147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6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6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6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ext Box 14">
            <a:hlinkClick r:id="" action="ppaction://noaction">
              <a:snd r:embed="rId6" name="playa.wav"/>
            </a:hlinkClick>
          </p:cNvPr>
          <p:cNvSpPr txBox="1">
            <a:spLocks noChangeArrowheads="1"/>
          </p:cNvSpPr>
          <p:nvPr/>
        </p:nvSpPr>
        <p:spPr bwMode="auto">
          <a:xfrm>
            <a:off x="76200" y="2201863"/>
            <a:ext cx="2808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plage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8447" name="Text Box 15">
            <a:hlinkClick r:id="" action="ppaction://noaction">
              <a:snd r:embed="rId7" name="2playas.wav"/>
            </a:hlinkClick>
          </p:cNvPr>
          <p:cNvSpPr txBox="1">
            <a:spLocks noChangeArrowheads="1"/>
          </p:cNvSpPr>
          <p:nvPr/>
        </p:nvSpPr>
        <p:spPr bwMode="auto">
          <a:xfrm>
            <a:off x="2816225" y="2201863"/>
            <a:ext cx="2808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>
                <a:latin typeface="Calibri" panose="020F0502020204030204" pitchFamily="34" charset="0"/>
              </a:rPr>
              <a:t>deux</a:t>
            </a:r>
            <a:r>
              <a:rPr lang="en-GB" altLang="en-US" sz="3200" b="1" dirty="0"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latin typeface="Calibri" panose="020F0502020204030204" pitchFamily="34" charset="0"/>
              </a:rPr>
              <a:t>plages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8448" name="Text Box 16">
            <a:hlinkClick r:id="" action="ppaction://noaction">
              <a:snd r:embed="rId8" name="muchasplayas.wav"/>
            </a:hlinkClick>
          </p:cNvPr>
          <p:cNvSpPr txBox="1">
            <a:spLocks noChangeArrowheads="1"/>
          </p:cNvSpPr>
          <p:nvPr/>
        </p:nvSpPr>
        <p:spPr bwMode="auto">
          <a:xfrm>
            <a:off x="5694363" y="2205038"/>
            <a:ext cx="36020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3200" b="1" dirty="0" err="1">
                <a:latin typeface="Calibri" panose="020F0502020204030204" pitchFamily="34" charset="0"/>
              </a:rPr>
              <a:t>plages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" y="729054"/>
            <a:ext cx="1897038" cy="1472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65" y="729053"/>
            <a:ext cx="1897038" cy="14728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53" y="729052"/>
            <a:ext cx="1897038" cy="1472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0" y="3433585"/>
            <a:ext cx="1897038" cy="1472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8" y="3433584"/>
            <a:ext cx="1897038" cy="1472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6" y="3433585"/>
            <a:ext cx="1897038" cy="1472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3433584"/>
            <a:ext cx="1897038" cy="1472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0" y="5002437"/>
            <a:ext cx="1897038" cy="14728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8" y="5002436"/>
            <a:ext cx="1897038" cy="14728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6" y="5002437"/>
            <a:ext cx="1897038" cy="14728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5002436"/>
            <a:ext cx="1897038" cy="147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7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hlinkClick r:id="" action="ppaction://noaction">
              <a:snd r:embed="rId6" name="montana.wav"/>
            </a:hlinkClick>
          </p:cNvPr>
          <p:cNvSpPr txBox="1">
            <a:spLocks noChangeArrowheads="1"/>
          </p:cNvSpPr>
          <p:nvPr/>
        </p:nvSpPr>
        <p:spPr bwMode="auto">
          <a:xfrm>
            <a:off x="414338" y="2058988"/>
            <a:ext cx="219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montagne</a:t>
            </a:r>
            <a:r>
              <a:rPr lang="en-GB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9459" name="Text Box 3">
            <a:hlinkClick r:id="" action="ppaction://noaction">
              <a:snd r:embed="rId7" name="2montanas.wav"/>
            </a:hlinkClick>
          </p:cNvPr>
          <p:cNvSpPr txBox="1">
            <a:spLocks noChangeArrowheads="1"/>
          </p:cNvSpPr>
          <p:nvPr/>
        </p:nvSpPr>
        <p:spPr bwMode="auto">
          <a:xfrm>
            <a:off x="3330574" y="2147887"/>
            <a:ext cx="24495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latin typeface="Calibri" panose="020F0502020204030204" pitchFamily="34" charset="0"/>
              </a:rPr>
              <a:t>deux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montagnes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9460" name="Text Box 4">
            <a:hlinkClick r:id="" action="ppaction://noaction">
              <a:snd r:embed="rId8" name="muchasmontanas.wav"/>
            </a:hlinkClick>
          </p:cNvPr>
          <p:cNvSpPr txBox="1">
            <a:spLocks noChangeArrowheads="1"/>
          </p:cNvSpPr>
          <p:nvPr/>
        </p:nvSpPr>
        <p:spPr bwMode="auto">
          <a:xfrm>
            <a:off x="6102350" y="2116138"/>
            <a:ext cx="270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2800" b="1" dirty="0" err="1">
                <a:latin typeface="Calibri" panose="020F0502020204030204" pitchFamily="34" charset="0"/>
              </a:rPr>
              <a:t>montagnes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9461" name="Picture 5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035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60350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68288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" y="3247932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4" y="3238823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23" y="3238823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90" y="3238823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22475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" y="4987934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4" y="4978825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23" y="4978825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90" y="4978825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mountain_clipart_9_1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10" y="497840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8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.8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1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2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3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4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5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6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7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8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9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0" name="Picture 5" descr="mountain_clipart_9_1_">
            <a:hlinkClick r:id="" action="ppaction://noaction">
              <a:snd r:embed="rId11" name="10.8.1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7" name="Group 23"/>
          <p:cNvGrpSpPr>
            <a:grpSpLocks/>
          </p:cNvGrpSpPr>
          <p:nvPr/>
        </p:nvGrpSpPr>
        <p:grpSpPr bwMode="auto">
          <a:xfrm>
            <a:off x="6216650" y="2667000"/>
            <a:ext cx="1887538" cy="1517650"/>
            <a:chOff x="6027866" y="2666444"/>
            <a:chExt cx="1887536" cy="1518164"/>
          </a:xfrm>
        </p:grpSpPr>
        <p:pic>
          <p:nvPicPr>
            <p:cNvPr id="10273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6" descr="mountain_clipart_9_1_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>
            <a:hlinkClick r:id="" action="ppaction://noaction">
              <a:snd r:embed="rId13" name="10.6.1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1" y="805602"/>
            <a:ext cx="1471604" cy="14716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49613" y="786507"/>
            <a:ext cx="1991334" cy="1501081"/>
            <a:chOff x="6149613" y="786507"/>
            <a:chExt cx="1991334" cy="150108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19913" y="2686849"/>
            <a:ext cx="1952800" cy="1517744"/>
            <a:chOff x="1519913" y="2686849"/>
            <a:chExt cx="1952800" cy="15177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498" y="2687951"/>
              <a:ext cx="967991" cy="75152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22" y="2686849"/>
              <a:ext cx="967991" cy="75152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13" y="3453071"/>
              <a:ext cx="967991" cy="75152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37" y="3451969"/>
              <a:ext cx="967991" cy="751522"/>
            </a:xfrm>
            <a:prstGeom prst="rect">
              <a:avLst/>
            </a:prstGeom>
          </p:spPr>
        </p:pic>
      </p:grpSp>
      <p:pic>
        <p:nvPicPr>
          <p:cNvPr id="37" name="Picture 36">
            <a:hlinkClick r:id="" action="ppaction://noaction">
              <a:snd r:embed="rId17" name="10.7.1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7" y="4701444"/>
            <a:ext cx="1760415" cy="1366739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9" name="10.4.1.wav"/>
            </a:hlinkClick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92" y="2686849"/>
            <a:ext cx="1971242" cy="13938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0787" y="4586706"/>
            <a:ext cx="1670842" cy="1672014"/>
            <a:chOff x="1600787" y="4586706"/>
            <a:chExt cx="1670842" cy="16720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pic>
        <p:nvPicPr>
          <p:cNvPr id="43" name="Picture 42">
            <a:hlinkClick r:id="" action="ppaction://noaction">
              <a:snd r:embed="rId21" name="10.5.1.wav"/>
            </a:hlinkClick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28874"/>
            <a:ext cx="1934313" cy="1511877"/>
          </a:xfrm>
          <a:prstGeom prst="rect">
            <a:avLst/>
          </a:prstGeom>
        </p:spPr>
      </p:pic>
      <p:pic>
        <p:nvPicPr>
          <p:cNvPr id="4" name="10.4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63221" y="1165348"/>
            <a:ext cx="609600" cy="609600"/>
          </a:xfrm>
          <a:prstGeom prst="rect">
            <a:avLst/>
          </a:prstGeom>
        </p:spPr>
      </p:pic>
      <p:pic>
        <p:nvPicPr>
          <p:cNvPr id="7" name="10.7.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06" y="2842369"/>
            <a:ext cx="609600" cy="609600"/>
          </a:xfrm>
          <a:prstGeom prst="rect">
            <a:avLst/>
          </a:prstGeom>
        </p:spPr>
      </p:pic>
      <p:pic>
        <p:nvPicPr>
          <p:cNvPr id="8" name="10.8.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39200" y="3113003"/>
            <a:ext cx="609600" cy="609600"/>
          </a:xfrm>
          <a:prstGeom prst="rect">
            <a:avLst/>
          </a:prstGeom>
        </p:spPr>
      </p:pic>
      <p:pic>
        <p:nvPicPr>
          <p:cNvPr id="9" name="10.6.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35909" y="50800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432</Words>
  <Application>Microsoft Office PowerPoint</Application>
  <PresentationFormat>On-screen Show (4:3)</PresentationFormat>
  <Paragraphs>87</Paragraphs>
  <Slides>19</Slides>
  <Notes>16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Office Theme</vt:lpstr>
      <vt:lpstr>PowerPoint Presentation</vt:lpstr>
      <vt:lpstr>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Devoirs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99</cp:revision>
  <cp:lastPrinted>2014-06-17T08:38:59Z</cp:lastPrinted>
  <dcterms:created xsi:type="dcterms:W3CDTF">2014-03-22T08:06:39Z</dcterms:created>
  <dcterms:modified xsi:type="dcterms:W3CDTF">2018-11-06T19:50:48Z</dcterms:modified>
</cp:coreProperties>
</file>