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86" r:id="rId2"/>
    <p:sldId id="298" r:id="rId3"/>
    <p:sldId id="385" r:id="rId4"/>
    <p:sldId id="351" r:id="rId5"/>
    <p:sldId id="352" r:id="rId6"/>
    <p:sldId id="353" r:id="rId7"/>
    <p:sldId id="354" r:id="rId8"/>
    <p:sldId id="355" r:id="rId9"/>
    <p:sldId id="382" r:id="rId10"/>
    <p:sldId id="381" r:id="rId11"/>
    <p:sldId id="387" r:id="rId12"/>
    <p:sldId id="388" r:id="rId13"/>
    <p:sldId id="378" r:id="rId14"/>
    <p:sldId id="379" r:id="rId15"/>
    <p:sldId id="389" r:id="rId16"/>
    <p:sldId id="380" r:id="rId17"/>
    <p:sldId id="390" r:id="rId18"/>
    <p:sldId id="391" r:id="rId19"/>
    <p:sldId id="38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3867" autoAdjust="0"/>
  </p:normalViewPr>
  <p:slideViewPr>
    <p:cSldViewPr snapToGrid="0">
      <p:cViewPr varScale="1">
        <p:scale>
          <a:sx n="70" d="100"/>
          <a:sy n="70" d="100"/>
        </p:scale>
        <p:origin x="217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BE7B8D-83AF-4F20-B0B9-9F286FEE3920}" type="datetimeFigureOut">
              <a:rPr lang="en-GB"/>
              <a:pPr>
                <a:defRPr/>
              </a:pPr>
              <a:t>03/08/2018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966E631-F099-4AA8-A9DD-EC2F210CD2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1308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BD4DF94-0B7E-4228-B613-FBC5711BB705}" type="datetimeFigureOut">
              <a:rPr lang="en-GB"/>
              <a:pPr>
                <a:defRPr/>
              </a:pPr>
              <a:t>03/08/2018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B113AD-2353-4FF8-BD7B-5F1DE2EE4E0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5893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/>
              <a:t>Students use map to find out 4 main rivers 2 countries which border France, which sea/ocean borders France and 2 mountain ranges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0E0A1B-46B8-42F2-BDAE-2E60DD19C269}" type="slidenum">
              <a:rPr lang="en-GB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677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Listening slide </a:t>
            </a:r>
            <a:r>
              <a:rPr lang="en-GB" altLang="en-US" dirty="0" smtClean="0"/>
              <a:t>2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NB: Don’t display this slide.  Call the items from left to right in 3 x rows at a slow, steady pace.  Pupils will try to place their cards in the same formation (3 x 3) on their desks.  I usually do this activity in pairs so they have more room to work.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ABC6FCA-3565-47AE-9ABE-452952710390}" type="slidenum">
              <a:rPr lang="en-GB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249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Round 2 of the listening activity.</a:t>
            </a:r>
            <a:br>
              <a:rPr lang="en-GB" altLang="en-US" smtClean="0"/>
            </a:br>
            <a:r>
              <a:rPr lang="en-GB" altLang="en-US" smtClean="0"/>
              <a:t>Do the items a little faster this time.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9DAD40-39F3-45C1-8BB3-3F689B4464BA}" type="slidenum">
              <a:rPr lang="en-GB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946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3</a:t>
            </a:r>
            <a:r>
              <a:rPr lang="en-GB" altLang="en-US" baseline="30000" smtClean="0"/>
              <a:t>rd</a:t>
            </a:r>
            <a:r>
              <a:rPr lang="en-GB" altLang="en-US" smtClean="0"/>
              <a:t> time.   A little faster still…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15B4F7-40BD-4A6F-AEC3-222A14F3902F}" type="slidenum">
              <a:rPr lang="en-GB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384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3</a:t>
            </a:r>
            <a:r>
              <a:rPr lang="en-GB" altLang="en-US" baseline="30000" smtClean="0"/>
              <a:t>rd</a:t>
            </a:r>
            <a:r>
              <a:rPr lang="en-GB" altLang="en-US" smtClean="0"/>
              <a:t> time.   A little faster still…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15B4F7-40BD-4A6F-AEC3-222A14F3902F}" type="slidenum">
              <a:rPr lang="en-GB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580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Fastest round of all!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09E2CC-CBA7-4D35-82A2-7CB775BE1F46}" type="slidenum">
              <a:rPr lang="en-GB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375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Fastest round of all!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09E2CC-CBA7-4D35-82A2-7CB775BE1F46}" type="slidenum">
              <a:rPr lang="en-GB" altLang="en-US">
                <a:latin typeface="Calibri" panose="020F0502020204030204" pitchFamily="34" charset="0"/>
              </a:rPr>
              <a:pPr eaLnBrk="1" hangingPunct="1"/>
              <a:t>17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424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Oral recall slide.</a:t>
            </a:r>
            <a:endParaRPr lang="en-GB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872A0E-ADBF-4BC9-99B9-F037DCAEDB39}" type="slidenum">
              <a:rPr lang="en-GB" altLang="en-US">
                <a:latin typeface="Calibri" panose="020F0502020204030204" pitchFamily="34" charset="0"/>
              </a:rPr>
              <a:pPr eaLnBrk="1" hangingPunct="1"/>
              <a:t>18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40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3A13735-5538-44BB-8C7D-FAAE147C62A1}" type="slidenum">
              <a:rPr lang="en-GB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mtClean="0"/>
              <a:t>(feminine/red noun)</a:t>
            </a:r>
            <a:r>
              <a:rPr lang="en-GB" altLang="en-US" b="1" smtClean="0"/>
              <a:t>une </a:t>
            </a:r>
            <a:r>
              <a:rPr lang="en-GB" altLang="en-US" b="1" smtClean="0">
                <a:solidFill>
                  <a:srgbClr val="FF0000"/>
                </a:solidFill>
              </a:rPr>
              <a:t>rivi</a:t>
            </a:r>
            <a:r>
              <a:rPr lang="en-GB" altLang="en-US" b="1" smtClean="0">
                <a:solidFill>
                  <a:srgbClr val="FF0000"/>
                </a:solidFill>
                <a:cs typeface="Calibri" panose="020F0502020204030204" pitchFamily="34" charset="0"/>
              </a:rPr>
              <a:t>ère</a:t>
            </a:r>
            <a:r>
              <a:rPr lang="en-GB" altLang="en-US" b="1" smtClean="0"/>
              <a:t>= </a:t>
            </a:r>
            <a:r>
              <a:rPr lang="en-GB" altLang="en-US" smtClean="0"/>
              <a:t>There’s a river. </a:t>
            </a:r>
            <a:r>
              <a:rPr lang="en-GB" altLang="en-US" b="1" smtClean="0"/>
              <a:t>Il y a deux </a:t>
            </a:r>
            <a:r>
              <a:rPr lang="en-GB" altLang="en-US" b="1" smtClean="0">
                <a:solidFill>
                  <a:srgbClr val="FF0000"/>
                </a:solidFill>
              </a:rPr>
              <a:t>rivi</a:t>
            </a:r>
            <a:r>
              <a:rPr lang="en-GB" altLang="en-US" b="1" smtClean="0">
                <a:solidFill>
                  <a:srgbClr val="FF0000"/>
                </a:solidFill>
                <a:cs typeface="Calibri" panose="020F0502020204030204" pitchFamily="34" charset="0"/>
              </a:rPr>
              <a:t>ères</a:t>
            </a:r>
            <a:r>
              <a:rPr lang="en-GB" altLang="en-US" b="1" smtClean="0"/>
              <a:t>= </a:t>
            </a:r>
            <a:r>
              <a:rPr lang="en-GB" altLang="en-US" smtClean="0"/>
              <a:t>There are two rivers. </a:t>
            </a:r>
            <a:r>
              <a:rPr lang="en-GB" altLang="en-US" b="1" smtClean="0"/>
              <a:t>Il y a beaucoup de </a:t>
            </a:r>
            <a:r>
              <a:rPr lang="en-GB" altLang="en-US" b="1" smtClean="0">
                <a:solidFill>
                  <a:srgbClr val="FF0000"/>
                </a:solidFill>
              </a:rPr>
              <a:t>rivi</a:t>
            </a:r>
            <a:r>
              <a:rPr lang="en-GB" altLang="en-US" b="1" smtClean="0">
                <a:solidFill>
                  <a:srgbClr val="FF0000"/>
                </a:solidFill>
                <a:cs typeface="Calibri" panose="020F0502020204030204" pitchFamily="34" charset="0"/>
              </a:rPr>
              <a:t>ères</a:t>
            </a:r>
            <a:r>
              <a:rPr lang="en-GB" altLang="en-US" b="1" smtClean="0"/>
              <a:t>= </a:t>
            </a:r>
            <a:r>
              <a:rPr lang="en-GB" altLang="en-US" smtClean="0"/>
              <a:t>There are lots of rivers.</a:t>
            </a:r>
          </a:p>
        </p:txBody>
      </p:sp>
    </p:spTree>
    <p:extLst>
      <p:ext uri="{BB962C8B-B14F-4D97-AF65-F5344CB8AC3E}">
        <p14:creationId xmlns:p14="http://schemas.microsoft.com/office/powerpoint/2010/main" val="2977528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3A3015-81E0-4E51-A4AD-D72B05412208}" type="slidenum">
              <a:rPr lang="en-GB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(Masculine/blue noun)</a:t>
            </a:r>
            <a:r>
              <a:rPr lang="en-GB" altLang="en-US" b="1" smtClean="0"/>
              <a:t> Il y a un port=</a:t>
            </a:r>
            <a:r>
              <a:rPr lang="en-GB" altLang="en-US" smtClean="0"/>
              <a:t> There’s a port. There are two ports. There are lots of ports.</a:t>
            </a:r>
          </a:p>
        </p:txBody>
      </p:sp>
    </p:spTree>
    <p:extLst>
      <p:ext uri="{BB962C8B-B14F-4D97-AF65-F5344CB8AC3E}">
        <p14:creationId xmlns:p14="http://schemas.microsoft.com/office/powerpoint/2010/main" val="2663136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540974-16ED-4074-9E92-D9C6F6F1EE2F}" type="slidenum">
              <a:rPr lang="en-GB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smtClean="0"/>
              <a:t>(Masculine/blue noun)</a:t>
            </a:r>
            <a:r>
              <a:rPr lang="en-GB" altLang="en-US" b="1" dirty="0" smtClean="0"/>
              <a:t> </a:t>
            </a:r>
            <a:r>
              <a:rPr lang="en-GB" altLang="en-US" b="1" dirty="0" smtClean="0"/>
              <a:t>Il</a:t>
            </a:r>
            <a:r>
              <a:rPr lang="en-GB" altLang="en-US" b="1" baseline="0" dirty="0" smtClean="0"/>
              <a:t> y a un </a:t>
            </a:r>
            <a:r>
              <a:rPr lang="en-GB" altLang="en-US" b="1" baseline="0" dirty="0" err="1" smtClean="0"/>
              <a:t>aéroport</a:t>
            </a:r>
            <a:r>
              <a:rPr lang="en-GB" altLang="en-US" b="1" baseline="0" dirty="0" smtClean="0"/>
              <a:t> </a:t>
            </a:r>
            <a:r>
              <a:rPr lang="en-GB" altLang="en-US" b="1" dirty="0" smtClean="0"/>
              <a:t>= </a:t>
            </a:r>
            <a:r>
              <a:rPr lang="en-GB" altLang="en-US" dirty="0" smtClean="0"/>
              <a:t>There’s an airport. </a:t>
            </a:r>
            <a:r>
              <a:rPr lang="en-GB" altLang="en-US" sz="1200" b="1" dirty="0" smtClean="0">
                <a:latin typeface="Calibri" panose="020F0502020204030204" pitchFamily="34" charset="0"/>
              </a:rPr>
              <a:t>Il y a </a:t>
            </a:r>
            <a:r>
              <a:rPr lang="en-GB" altLang="en-US" sz="1200" b="1" dirty="0" err="1" smtClean="0">
                <a:latin typeface="Calibri" panose="020F0502020204030204" pitchFamily="34" charset="0"/>
              </a:rPr>
              <a:t>deux</a:t>
            </a:r>
            <a:r>
              <a:rPr lang="en-GB" altLang="en-US" sz="1200" b="1" dirty="0" smtClean="0">
                <a:latin typeface="Calibri" panose="020F0502020204030204" pitchFamily="34" charset="0"/>
              </a:rPr>
              <a:t> </a:t>
            </a:r>
            <a:r>
              <a:rPr lang="en-GB" altLang="en-US" sz="1200" b="1" dirty="0" err="1" smtClean="0">
                <a:latin typeface="Calibri" panose="020F0502020204030204" pitchFamily="34" charset="0"/>
              </a:rPr>
              <a:t>a</a:t>
            </a:r>
            <a:r>
              <a:rPr lang="en-GB" altLang="en-US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éroports</a:t>
            </a:r>
            <a:r>
              <a:rPr lang="en-GB" alt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altLang="en-US" b="1" dirty="0" smtClean="0"/>
              <a:t>= </a:t>
            </a:r>
            <a:r>
              <a:rPr lang="en-GB" altLang="en-US" dirty="0" smtClean="0"/>
              <a:t>There are two airports. </a:t>
            </a:r>
            <a:r>
              <a:rPr lang="en-GB" altLang="en-US" sz="1200" b="1" dirty="0" smtClean="0">
                <a:latin typeface="Calibri" panose="020F0502020204030204" pitchFamily="34" charset="0"/>
              </a:rPr>
              <a:t>Il y a beaucoup </a:t>
            </a:r>
            <a:r>
              <a:rPr lang="en-GB" altLang="en-US" sz="1200" b="1" dirty="0" err="1" smtClean="0">
                <a:latin typeface="Calibri" panose="020F0502020204030204" pitchFamily="34" charset="0"/>
              </a:rPr>
              <a:t>d’a</a:t>
            </a:r>
            <a:r>
              <a:rPr lang="en-GB" altLang="en-US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éroports</a:t>
            </a:r>
            <a:r>
              <a:rPr lang="en-GB" alt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altLang="en-US" sz="1200" b="1" baseline="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en-GB" altLang="en-US" b="1" dirty="0" smtClean="0"/>
              <a:t>= </a:t>
            </a:r>
            <a:r>
              <a:rPr lang="en-GB" altLang="en-US" dirty="0" smtClean="0"/>
              <a:t>There are lots of airports.</a:t>
            </a:r>
            <a:endParaRPr lang="en-GB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645431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04CB64-7272-4145-A151-B02451B4BCF4}" type="slidenum">
              <a:rPr lang="en-GB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(Feminine/red noun) </a:t>
            </a:r>
            <a:r>
              <a:rPr lang="en-GB" altLang="en-US" b="1" dirty="0" smtClean="0"/>
              <a:t>Il y a </a:t>
            </a:r>
            <a:r>
              <a:rPr lang="en-GB" altLang="en-US" b="1" dirty="0" err="1" smtClean="0"/>
              <a:t>une</a:t>
            </a:r>
            <a:r>
              <a:rPr lang="en-GB" altLang="en-US" b="1" baseline="0" dirty="0" smtClean="0"/>
              <a:t> </a:t>
            </a:r>
            <a:r>
              <a:rPr lang="en-GB" altLang="en-US" b="1" baseline="0" dirty="0" err="1" smtClean="0"/>
              <a:t>plage</a:t>
            </a:r>
            <a:r>
              <a:rPr lang="en-GB" altLang="en-US" b="1" baseline="0" dirty="0" smtClean="0"/>
              <a:t>. </a:t>
            </a:r>
            <a:r>
              <a:rPr lang="en-GB" altLang="en-US" b="1" dirty="0" smtClean="0"/>
              <a:t>= </a:t>
            </a:r>
            <a:r>
              <a:rPr lang="en-GB" altLang="en-US" dirty="0" smtClean="0"/>
              <a:t>There’s a beach. </a:t>
            </a:r>
            <a:r>
              <a:rPr lang="en-GB" altLang="en-US" b="1" dirty="0" smtClean="0"/>
              <a:t>Il</a:t>
            </a:r>
            <a:r>
              <a:rPr lang="en-GB" altLang="en-US" b="1" baseline="0" dirty="0" smtClean="0"/>
              <a:t> y </a:t>
            </a:r>
            <a:r>
              <a:rPr lang="en-GB" altLang="en-US" b="1" baseline="0" dirty="0" err="1" smtClean="0"/>
              <a:t>deux</a:t>
            </a:r>
            <a:r>
              <a:rPr lang="en-GB" altLang="en-US" b="1" baseline="0" dirty="0" smtClean="0"/>
              <a:t> </a:t>
            </a:r>
            <a:r>
              <a:rPr lang="en-GB" altLang="en-US" b="1" baseline="0" dirty="0" err="1" smtClean="0"/>
              <a:t>plages</a:t>
            </a:r>
            <a:r>
              <a:rPr lang="en-GB" altLang="en-US" b="1" baseline="0" dirty="0" smtClean="0"/>
              <a:t>. </a:t>
            </a:r>
            <a:r>
              <a:rPr lang="en-GB" altLang="en-US" b="1" dirty="0" smtClean="0"/>
              <a:t>= </a:t>
            </a:r>
            <a:r>
              <a:rPr lang="en-GB" altLang="en-US" dirty="0" smtClean="0"/>
              <a:t>There are two beaches. </a:t>
            </a:r>
            <a:r>
              <a:rPr lang="en-GB" altLang="en-US" b="1" dirty="0" smtClean="0"/>
              <a:t>Il y a beaucoup de </a:t>
            </a:r>
            <a:r>
              <a:rPr lang="en-GB" altLang="en-US" b="1" dirty="0" err="1" smtClean="0"/>
              <a:t>plages</a:t>
            </a:r>
            <a:r>
              <a:rPr lang="en-GB" altLang="en-US" b="1" dirty="0" smtClean="0"/>
              <a:t>. = </a:t>
            </a:r>
            <a:r>
              <a:rPr lang="en-GB" altLang="en-US" dirty="0" smtClean="0"/>
              <a:t>There are lots of beaches.</a:t>
            </a:r>
          </a:p>
        </p:txBody>
      </p:sp>
    </p:spTree>
    <p:extLst>
      <p:ext uri="{BB962C8B-B14F-4D97-AF65-F5344CB8AC3E}">
        <p14:creationId xmlns:p14="http://schemas.microsoft.com/office/powerpoint/2010/main" val="49555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A6D60D-E496-4732-93A2-B68B2E0CECD0}" type="slidenum">
              <a:rPr lang="en-GB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(Feminine/red noun) </a:t>
            </a:r>
            <a:r>
              <a:rPr lang="en-GB" altLang="en-US" b="1" dirty="0" smtClean="0"/>
              <a:t>Il</a:t>
            </a:r>
            <a:r>
              <a:rPr lang="en-GB" altLang="en-US" b="1" baseline="0" dirty="0" smtClean="0"/>
              <a:t> a </a:t>
            </a:r>
            <a:r>
              <a:rPr lang="en-GB" altLang="en-US" b="1" baseline="0" dirty="0" err="1" smtClean="0"/>
              <a:t>une</a:t>
            </a:r>
            <a:r>
              <a:rPr lang="en-GB" altLang="en-US" b="1" baseline="0" dirty="0" smtClean="0"/>
              <a:t> </a:t>
            </a:r>
            <a:r>
              <a:rPr lang="en-GB" altLang="en-US" b="1" baseline="0" dirty="0" err="1" smtClean="0"/>
              <a:t>montagne</a:t>
            </a:r>
            <a:r>
              <a:rPr lang="en-GB" altLang="en-US" b="1" baseline="0" dirty="0" smtClean="0"/>
              <a:t>. </a:t>
            </a:r>
            <a:r>
              <a:rPr lang="en-GB" altLang="en-US" b="1" dirty="0" smtClean="0"/>
              <a:t>= </a:t>
            </a:r>
            <a:r>
              <a:rPr lang="en-GB" altLang="en-US" dirty="0" smtClean="0"/>
              <a:t>There’s a mountain. </a:t>
            </a:r>
            <a:r>
              <a:rPr lang="en-GB" altLang="en-US" b="1" dirty="0" smtClean="0"/>
              <a:t>Il y a </a:t>
            </a:r>
            <a:r>
              <a:rPr lang="en-GB" altLang="en-US" b="1" dirty="0" err="1" smtClean="0"/>
              <a:t>deux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montagnes</a:t>
            </a:r>
            <a:r>
              <a:rPr lang="en-GB" altLang="en-US" b="1" dirty="0" smtClean="0"/>
              <a:t>. = </a:t>
            </a:r>
            <a:r>
              <a:rPr lang="en-GB" altLang="en-US" dirty="0" smtClean="0"/>
              <a:t>There are two mountains. </a:t>
            </a:r>
            <a:r>
              <a:rPr lang="en-GB" altLang="en-US" b="1" dirty="0" smtClean="0"/>
              <a:t>Il y a beaucoup</a:t>
            </a:r>
            <a:r>
              <a:rPr lang="en-GB" altLang="en-US" b="1" baseline="0" dirty="0" smtClean="0"/>
              <a:t> de </a:t>
            </a:r>
            <a:r>
              <a:rPr lang="en-GB" altLang="en-US" b="1" baseline="0" dirty="0" err="1" smtClean="0"/>
              <a:t>montagnes</a:t>
            </a:r>
            <a:r>
              <a:rPr lang="en-GB" altLang="en-US" b="1" baseline="0" dirty="0" smtClean="0"/>
              <a:t>. </a:t>
            </a:r>
            <a:r>
              <a:rPr lang="en-GB" altLang="en-US" b="1" dirty="0" smtClean="0"/>
              <a:t>= </a:t>
            </a:r>
            <a:r>
              <a:rPr lang="en-GB" altLang="en-US" dirty="0" smtClean="0"/>
              <a:t>There are lots of mountains.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1392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Slide to practise recall of vocabulary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872A0E-ADBF-4BC9-99B9-F037DCAEDB39}" type="slidenum">
              <a:rPr lang="en-GB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0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Listening slide 1</a:t>
            </a:r>
            <a:br>
              <a:rPr lang="en-GB" altLang="en-US" smtClean="0"/>
            </a:br>
            <a:r>
              <a:rPr lang="en-GB" altLang="en-US" smtClean="0"/>
              <a:t>NB: Don’t display this slide.  Call the items from left to right in 3 x rows at a slow, steady pace.  Pupils will try to place their cards in the same formation (3 x 3) on their desks.  I usually do this activity in pairs so they have more room to work.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ABC6FCA-3565-47AE-9ABE-452952710390}" type="slidenum">
              <a:rPr lang="en-GB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623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Listening slide 1</a:t>
            </a:r>
            <a:br>
              <a:rPr lang="en-GB" altLang="en-US" dirty="0" smtClean="0"/>
            </a:br>
            <a:r>
              <a:rPr lang="en-GB" altLang="en-US" dirty="0" smtClean="0"/>
              <a:t>NB: Don’t display this slide.  Call the items from left to right in 3 x rows at a slow, steady pace.  Pupils will try to place their cards in the same formation (3 x 3) on their desks.  I usually do this activity in pairs so they have more room to work.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ABC6FCA-3565-47AE-9ABE-452952710390}" type="slidenum">
              <a:rPr lang="en-GB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776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A428D-48C8-4F2B-B175-B627229BACD9}" type="datetimeFigureOut">
              <a:rPr lang="en-GB"/>
              <a:pPr>
                <a:defRPr/>
              </a:pPr>
              <a:t>03/08/2018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FE1D8-207E-42F9-8227-D5F2D9D359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061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EA28B-1ACB-48C4-B869-91EB037EC7E9}" type="datetimeFigureOut">
              <a:rPr lang="en-GB"/>
              <a:pPr>
                <a:defRPr/>
              </a:pPr>
              <a:t>03/08/2018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1115B-AA79-4123-BB06-39A7EC1399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238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1AEE5-F7D9-48E9-BA7D-AB853F0FB3EC}" type="datetimeFigureOut">
              <a:rPr lang="en-GB"/>
              <a:pPr>
                <a:defRPr/>
              </a:pPr>
              <a:t>03/08/2018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6116C-8E5D-41C5-A62D-C4CD5C88311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018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D1E65-5E3A-4DEF-8ED4-0A7AF15AA04D}" type="datetimeFigureOut">
              <a:rPr lang="en-GB"/>
              <a:pPr>
                <a:defRPr/>
              </a:pPr>
              <a:t>03/08/2018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42A5B-9210-4B9A-B4F4-CAD5530FC7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408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A3BFD-49F4-45D6-A1A2-C0C703C43C8B}" type="datetimeFigureOut">
              <a:rPr lang="en-GB"/>
              <a:pPr>
                <a:defRPr/>
              </a:pPr>
              <a:t>03/08/2018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83E96-4B80-4344-AB03-CDEBE5471A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543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75755-2C5D-481C-BD92-9006CACA6057}" type="datetimeFigureOut">
              <a:rPr lang="en-GB"/>
              <a:pPr>
                <a:defRPr/>
              </a:pPr>
              <a:t>03/08/2018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822D8-A296-42F2-B0C0-EAAE00AFDE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406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3EAC8-ED6D-4F93-BA12-09FB0EC64A92}" type="datetimeFigureOut">
              <a:rPr lang="en-GB"/>
              <a:pPr>
                <a:defRPr/>
              </a:pPr>
              <a:t>03/08/2018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C535B-2363-4A3B-B6C2-756E8EC989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930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9147B-BA06-45D1-B64C-D39F8E75234D}" type="datetimeFigureOut">
              <a:rPr lang="en-GB"/>
              <a:pPr>
                <a:defRPr/>
              </a:pPr>
              <a:t>03/08/2018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21430-8581-4912-BC26-8965DFC714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897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CBACD-5346-4ECD-A726-7C424413D595}" type="datetimeFigureOut">
              <a:rPr lang="en-GB"/>
              <a:pPr>
                <a:defRPr/>
              </a:pPr>
              <a:t>03/08/2018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B8D09-06C0-45C0-B8EE-5EA9E117A5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759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3CC82-843A-4FAB-A0BF-816AFCE7961A}" type="datetimeFigureOut">
              <a:rPr lang="en-GB"/>
              <a:pPr>
                <a:defRPr/>
              </a:pPr>
              <a:t>03/08/2018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F4847-6A4E-4854-A41E-98989D0B40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242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EECDE-CEEE-4F96-A6C0-03F379D4EFB9}" type="datetimeFigureOut">
              <a:rPr lang="en-GB"/>
              <a:pPr>
                <a:defRPr/>
              </a:pPr>
              <a:t>03/08/2018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999F3-5695-4471-AB9A-3B58F23302B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950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6FEE78-A926-47B7-A173-C0A04CEB3D8C}" type="datetimeFigureOut">
              <a:rPr lang="en-GB"/>
              <a:pPr>
                <a:defRPr/>
              </a:pPr>
              <a:t>03/08/2018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05E8DA8-64D9-4CCB-AAD6-40C2B2D0545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10" Type="http://schemas.openxmlformats.org/officeDocument/2006/relationships/image" Target="../media/image12.png"/><Relationship Id="rId4" Type="http://schemas.openxmlformats.org/officeDocument/2006/relationships/image" Target="../media/image10.jpe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10" Type="http://schemas.openxmlformats.org/officeDocument/2006/relationships/image" Target="../media/image12.png"/><Relationship Id="rId4" Type="http://schemas.openxmlformats.org/officeDocument/2006/relationships/image" Target="../media/image10.jpeg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11.jpe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11.jpeg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audio" Target="../media/audio12.wav"/><Relationship Id="rId4" Type="http://schemas.openxmlformats.org/officeDocument/2006/relationships/audio" Target="../media/audio1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15.wav"/><Relationship Id="rId4" Type="http://schemas.openxmlformats.org/officeDocument/2006/relationships/audio" Target="../media/audio14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-180689" y="2213636"/>
            <a:ext cx="9817849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en-GB" sz="4800" b="1" dirty="0" err="1">
                <a:latin typeface="Tw Cen MT" panose="020B0602020104020603" pitchFamily="34" charset="0"/>
                <a:ea typeface="+mj-ea"/>
                <a:cs typeface="+mj-cs"/>
              </a:rPr>
              <a:t>Connaissez-vous</a:t>
            </a:r>
            <a:r>
              <a:rPr lang="en-GB" sz="4800" b="1" dirty="0">
                <a:latin typeface="Tw Cen MT" panose="020B0602020104020603" pitchFamily="34" charset="0"/>
                <a:ea typeface="+mj-ea"/>
                <a:cs typeface="+mj-cs"/>
              </a:rPr>
              <a:t> la France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0" y="105845"/>
            <a:ext cx="7026314" cy="6089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91013"/>
              </p:ext>
            </p:extLst>
          </p:nvPr>
        </p:nvGraphicFramePr>
        <p:xfrm>
          <a:off x="1195388" y="585788"/>
          <a:ext cx="6999288" cy="57324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3096"/>
                <a:gridCol w="2333096"/>
                <a:gridCol w="2333096"/>
              </a:tblGrid>
              <a:tr h="191082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147686" y="81011"/>
            <a:ext cx="70403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95388" y="585788"/>
          <a:ext cx="6999288" cy="57324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3096"/>
                <a:gridCol w="2333096"/>
                <a:gridCol w="2333096"/>
              </a:tblGrid>
              <a:tr h="191082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5" descr="mountain_clipart_9_1_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935038"/>
            <a:ext cx="13239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6027738" y="2667000"/>
            <a:ext cx="1887537" cy="1517650"/>
            <a:chOff x="6027866" y="2666444"/>
            <a:chExt cx="1887536" cy="1518164"/>
          </a:xfrm>
        </p:grpSpPr>
        <p:pic>
          <p:nvPicPr>
            <p:cNvPr id="11303" name="Picture 6" descr="mountain_clipart_9_1_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866" y="2666444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4" name="Picture 6" descr="mountain_clipart_9_1_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9071" y="2666444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5" name="Picture 6" descr="mountain_clipart_9_1_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866" y="3425526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6" name="Picture 6" descr="mountain_clipart_9_1_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842" y="3417501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Rectangle 34"/>
          <p:cNvSpPr/>
          <p:nvPr/>
        </p:nvSpPr>
        <p:spPr>
          <a:xfrm>
            <a:off x="147686" y="81011"/>
            <a:ext cx="70403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62779" y="2747911"/>
            <a:ext cx="1952800" cy="1517744"/>
            <a:chOff x="-3126442" y="1943826"/>
            <a:chExt cx="1952800" cy="151774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24857" y="1944928"/>
              <a:ext cx="967991" cy="75152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41633" y="1943826"/>
              <a:ext cx="967991" cy="75152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26442" y="2710048"/>
              <a:ext cx="967991" cy="75152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43218" y="2708946"/>
              <a:ext cx="967991" cy="751522"/>
            </a:xfrm>
            <a:prstGeom prst="rect">
              <a:avLst/>
            </a:prstGeom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736" y="4707698"/>
            <a:ext cx="1760415" cy="136673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472328" y="4570978"/>
            <a:ext cx="1670842" cy="1672014"/>
            <a:chOff x="1600787" y="4586706"/>
            <a:chExt cx="1670842" cy="1672014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787" y="4586706"/>
              <a:ext cx="806242" cy="80624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387" y="4586706"/>
              <a:ext cx="806242" cy="80624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787" y="5452478"/>
              <a:ext cx="806242" cy="80624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387" y="5452478"/>
              <a:ext cx="806242" cy="806242"/>
            </a:xfrm>
            <a:prstGeom prst="rect">
              <a:avLst/>
            </a:prstGeom>
          </p:spPr>
        </p:pic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059" y="847983"/>
            <a:ext cx="1471604" cy="147160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833" y="2749529"/>
            <a:ext cx="1971242" cy="139383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047048" y="760759"/>
            <a:ext cx="1991334" cy="1501081"/>
            <a:chOff x="6149613" y="786507"/>
            <a:chExt cx="1991334" cy="1501081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3175" y="786507"/>
              <a:ext cx="977772" cy="691366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119" y="805602"/>
              <a:ext cx="977772" cy="69136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9613" y="1596222"/>
              <a:ext cx="977772" cy="691366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3175" y="1579130"/>
              <a:ext cx="977772" cy="691366"/>
            </a:xfrm>
            <a:prstGeom prst="rect">
              <a:avLst/>
            </a:prstGeom>
          </p:spPr>
        </p:pic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875" y="4635128"/>
            <a:ext cx="1934313" cy="151187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060610" y="5182335"/>
            <a:ext cx="2026776" cy="1553353"/>
            <a:chOff x="3764651" y="4765724"/>
            <a:chExt cx="1792051" cy="130686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4651" y="4765724"/>
              <a:ext cx="883365" cy="69044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3283" y="4765724"/>
              <a:ext cx="883365" cy="69044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705" y="5382138"/>
              <a:ext cx="883365" cy="690447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337" y="5382138"/>
              <a:ext cx="883365" cy="6904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042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95388" y="585788"/>
          <a:ext cx="6999288" cy="57324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3096"/>
                <a:gridCol w="2333096"/>
                <a:gridCol w="2333096"/>
              </a:tblGrid>
              <a:tr h="191082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147686" y="81011"/>
            <a:ext cx="70403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2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36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95388" y="585788"/>
          <a:ext cx="6999288" cy="57324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3096"/>
                <a:gridCol w="2333096"/>
                <a:gridCol w="2333096"/>
              </a:tblGrid>
              <a:tr h="191082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686" y="81011"/>
            <a:ext cx="70403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pic>
        <p:nvPicPr>
          <p:cNvPr id="34" name="Picture 5" descr="mountain_clipart_9_1_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767" y="4719392"/>
            <a:ext cx="13239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23"/>
          <p:cNvGrpSpPr>
            <a:grpSpLocks/>
          </p:cNvGrpSpPr>
          <p:nvPr/>
        </p:nvGrpSpPr>
        <p:grpSpPr bwMode="auto">
          <a:xfrm>
            <a:off x="6206331" y="779707"/>
            <a:ext cx="1887537" cy="1517650"/>
            <a:chOff x="6027866" y="2666444"/>
            <a:chExt cx="1887536" cy="1518164"/>
          </a:xfrm>
        </p:grpSpPr>
        <p:pic>
          <p:nvPicPr>
            <p:cNvPr id="36" name="Picture 6" descr="mountain_clipart_9_1_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866" y="2666444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6" descr="mountain_clipart_9_1_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9071" y="2666444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6" descr="mountain_clipart_9_1_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866" y="3425526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6" descr="mountain_clipart_9_1_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842" y="3417501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3788101" y="773412"/>
            <a:ext cx="1952800" cy="1517744"/>
            <a:chOff x="-3126442" y="1943826"/>
            <a:chExt cx="1952800" cy="1517744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24857" y="1944928"/>
              <a:ext cx="967991" cy="75152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41633" y="1943826"/>
              <a:ext cx="967991" cy="75152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26442" y="2710048"/>
              <a:ext cx="967991" cy="75152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43218" y="2708946"/>
              <a:ext cx="967991" cy="751522"/>
            </a:xfrm>
            <a:prstGeom prst="rect">
              <a:avLst/>
            </a:prstGeom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035" y="881161"/>
            <a:ext cx="1760415" cy="136673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33" y="2653873"/>
            <a:ext cx="1471604" cy="147160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743" y="2716362"/>
            <a:ext cx="1971242" cy="1393832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1406035" y="2707752"/>
            <a:ext cx="1991334" cy="1501081"/>
            <a:chOff x="6149613" y="786507"/>
            <a:chExt cx="1991334" cy="150108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3175" y="786507"/>
              <a:ext cx="977772" cy="691366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119" y="805602"/>
              <a:ext cx="977772" cy="691366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9613" y="1596222"/>
              <a:ext cx="977772" cy="691366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3175" y="1579130"/>
              <a:ext cx="977772" cy="691366"/>
            </a:xfrm>
            <a:prstGeom prst="rect">
              <a:avLst/>
            </a:prstGeom>
          </p:spPr>
        </p:pic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55" y="4574660"/>
            <a:ext cx="1934313" cy="1511877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3681644" y="4552140"/>
            <a:ext cx="2026776" cy="1553353"/>
            <a:chOff x="3764651" y="4765724"/>
            <a:chExt cx="1792051" cy="1306861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4651" y="4765724"/>
              <a:ext cx="883365" cy="690447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3283" y="4765724"/>
              <a:ext cx="883365" cy="690447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705" y="5382138"/>
              <a:ext cx="883365" cy="690447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337" y="5382138"/>
              <a:ext cx="883365" cy="690447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7258447" y="5035910"/>
            <a:ext cx="1670842" cy="1672014"/>
            <a:chOff x="1600787" y="4586706"/>
            <a:chExt cx="1670842" cy="1672014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787" y="4586706"/>
              <a:ext cx="806242" cy="80624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387" y="4586706"/>
              <a:ext cx="806242" cy="806242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787" y="5452478"/>
              <a:ext cx="806242" cy="806242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387" y="5452478"/>
              <a:ext cx="806242" cy="80624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95388" y="585788"/>
          <a:ext cx="6999288" cy="57324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3096"/>
                <a:gridCol w="2333096"/>
                <a:gridCol w="2333096"/>
              </a:tblGrid>
              <a:tr h="191082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7686" y="81011"/>
            <a:ext cx="70403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411495"/>
              </p:ext>
            </p:extLst>
          </p:nvPr>
        </p:nvGraphicFramePr>
        <p:xfrm>
          <a:off x="1195388" y="585788"/>
          <a:ext cx="6999288" cy="57324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3096"/>
                <a:gridCol w="2333096"/>
                <a:gridCol w="2333096"/>
              </a:tblGrid>
              <a:tr h="191082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7686" y="81011"/>
            <a:ext cx="70403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pic>
        <p:nvPicPr>
          <p:cNvPr id="34" name="Picture 5" descr="mountain_clipart_9_1_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805" y="2863979"/>
            <a:ext cx="13239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23"/>
          <p:cNvGrpSpPr>
            <a:grpSpLocks/>
          </p:cNvGrpSpPr>
          <p:nvPr/>
        </p:nvGrpSpPr>
        <p:grpSpPr bwMode="auto">
          <a:xfrm>
            <a:off x="3865609" y="746484"/>
            <a:ext cx="1887537" cy="1517650"/>
            <a:chOff x="6027866" y="2666444"/>
            <a:chExt cx="1887536" cy="1518164"/>
          </a:xfrm>
        </p:grpSpPr>
        <p:pic>
          <p:nvPicPr>
            <p:cNvPr id="36" name="Picture 6" descr="mountain_clipart_9_1_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866" y="2666444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6" descr="mountain_clipart_9_1_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9071" y="2666444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6" descr="mountain_clipart_9_1_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866" y="3425526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6" descr="mountain_clipart_9_1_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842" y="3417501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51" y="853394"/>
            <a:ext cx="1760415" cy="136673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462" y="4598660"/>
            <a:ext cx="1471604" cy="147160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431" y="4598660"/>
            <a:ext cx="1971242" cy="1393832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6038691" y="2688719"/>
            <a:ext cx="1991334" cy="1501081"/>
            <a:chOff x="6149613" y="786507"/>
            <a:chExt cx="1991334" cy="1501081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3175" y="786507"/>
              <a:ext cx="977772" cy="69136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119" y="805602"/>
              <a:ext cx="977772" cy="691366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9613" y="1596222"/>
              <a:ext cx="977772" cy="691366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3175" y="1579130"/>
              <a:ext cx="977772" cy="691366"/>
            </a:xfrm>
            <a:prstGeom prst="rect">
              <a:avLst/>
            </a:prstGeom>
          </p:spPr>
        </p:pic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43" y="774305"/>
            <a:ext cx="1934313" cy="1511877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1390885" y="2619567"/>
            <a:ext cx="2026776" cy="1553353"/>
            <a:chOff x="3764651" y="4765724"/>
            <a:chExt cx="1792051" cy="1306861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4651" y="4765724"/>
              <a:ext cx="883365" cy="69044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3283" y="4765724"/>
              <a:ext cx="883365" cy="690447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705" y="5382138"/>
              <a:ext cx="883365" cy="69044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337" y="5382138"/>
              <a:ext cx="883365" cy="690447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1454983" y="4534685"/>
            <a:ext cx="1670842" cy="1672014"/>
            <a:chOff x="1600787" y="4586706"/>
            <a:chExt cx="1670842" cy="1672014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787" y="4586706"/>
              <a:ext cx="806242" cy="806242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387" y="4586706"/>
              <a:ext cx="806242" cy="80624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787" y="5452478"/>
              <a:ext cx="806242" cy="80624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387" y="5452478"/>
              <a:ext cx="806242" cy="806242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7034358" y="5186477"/>
            <a:ext cx="1952800" cy="1517744"/>
            <a:chOff x="-3126442" y="1943826"/>
            <a:chExt cx="1952800" cy="1517744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24857" y="1944928"/>
              <a:ext cx="967991" cy="75152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41633" y="1943826"/>
              <a:ext cx="967991" cy="75152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26442" y="2710048"/>
              <a:ext cx="967991" cy="75152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43218" y="2708946"/>
              <a:ext cx="967991" cy="751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51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95388" y="585788"/>
          <a:ext cx="6999288" cy="57324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3096"/>
                <a:gridCol w="2333096"/>
                <a:gridCol w="2333096"/>
              </a:tblGrid>
              <a:tr h="191082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7686" y="81011"/>
            <a:ext cx="70403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95388" y="585788"/>
          <a:ext cx="6999288" cy="57324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3096"/>
                <a:gridCol w="2333096"/>
                <a:gridCol w="2333096"/>
              </a:tblGrid>
              <a:tr h="191082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7686" y="81011"/>
            <a:ext cx="70403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pic>
        <p:nvPicPr>
          <p:cNvPr id="34" name="Picture 5" descr="mountain_clipart_9_1_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53" y="4667250"/>
            <a:ext cx="13239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23"/>
          <p:cNvGrpSpPr>
            <a:grpSpLocks/>
          </p:cNvGrpSpPr>
          <p:nvPr/>
        </p:nvGrpSpPr>
        <p:grpSpPr bwMode="auto">
          <a:xfrm>
            <a:off x="6084171" y="694089"/>
            <a:ext cx="1887537" cy="1517650"/>
            <a:chOff x="6027866" y="2666444"/>
            <a:chExt cx="1887536" cy="1518164"/>
          </a:xfrm>
        </p:grpSpPr>
        <p:pic>
          <p:nvPicPr>
            <p:cNvPr id="36" name="Picture 6" descr="mountain_clipart_9_1_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866" y="2666444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6" descr="mountain_clipart_9_1_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9071" y="2666444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6" descr="mountain_clipart_9_1_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866" y="3425526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6" descr="mountain_clipart_9_1_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842" y="3417501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61" y="2763418"/>
            <a:ext cx="1760415" cy="136673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33" y="2747347"/>
            <a:ext cx="1471604" cy="147160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756" y="4628142"/>
            <a:ext cx="1971242" cy="1393832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7061395" y="5069234"/>
            <a:ext cx="1991334" cy="1501081"/>
            <a:chOff x="6149613" y="786507"/>
            <a:chExt cx="1991334" cy="1501081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3175" y="786507"/>
              <a:ext cx="977772" cy="691366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119" y="805602"/>
              <a:ext cx="977772" cy="69136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9613" y="1596222"/>
              <a:ext cx="977772" cy="69136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3175" y="1579130"/>
              <a:ext cx="977772" cy="691366"/>
            </a:xfrm>
            <a:prstGeom prst="rect">
              <a:avLst/>
            </a:prstGeom>
          </p:spPr>
        </p:pic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430" y="757492"/>
            <a:ext cx="1934313" cy="1511877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979015" y="2657149"/>
            <a:ext cx="2026776" cy="1553353"/>
            <a:chOff x="3764651" y="4765724"/>
            <a:chExt cx="1792051" cy="1306861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4651" y="4765724"/>
              <a:ext cx="883365" cy="690447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3283" y="4765724"/>
              <a:ext cx="883365" cy="69044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705" y="5382138"/>
              <a:ext cx="883365" cy="69044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337" y="5382138"/>
              <a:ext cx="883365" cy="690447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3831743" y="729892"/>
            <a:ext cx="1670842" cy="1672014"/>
            <a:chOff x="1600787" y="4586706"/>
            <a:chExt cx="1670842" cy="1672014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787" y="4586706"/>
              <a:ext cx="806242" cy="80624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387" y="4586706"/>
              <a:ext cx="806242" cy="806242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787" y="5452478"/>
              <a:ext cx="806242" cy="80624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387" y="5452478"/>
              <a:ext cx="806242" cy="806242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3653933" y="4573536"/>
            <a:ext cx="1952800" cy="1517744"/>
            <a:chOff x="-3126442" y="1943826"/>
            <a:chExt cx="1952800" cy="1517744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24857" y="1944928"/>
              <a:ext cx="967991" cy="751522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41633" y="1943826"/>
              <a:ext cx="967991" cy="75152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26442" y="2710048"/>
              <a:ext cx="967991" cy="75152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43218" y="2708946"/>
              <a:ext cx="967991" cy="751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673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95388" y="585788"/>
          <a:ext cx="6999288" cy="57324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3096"/>
                <a:gridCol w="2333096"/>
                <a:gridCol w="2333096"/>
              </a:tblGrid>
              <a:tr h="1910821"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1</a:t>
                      </a:r>
                      <a:endParaRPr lang="en-GB" sz="3200" b="1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2</a:t>
                      </a:r>
                      <a:endParaRPr lang="en-GB" sz="3200" b="1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3</a:t>
                      </a:r>
                      <a:endParaRPr lang="en-GB" sz="3200" b="1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4</a:t>
                      </a:r>
                      <a:endParaRPr lang="en-GB" sz="3200" b="1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5</a:t>
                      </a:r>
                      <a:endParaRPr lang="en-GB" sz="3200" b="1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6</a:t>
                      </a:r>
                      <a:endParaRPr lang="en-GB" sz="3200" b="1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7</a:t>
                      </a:r>
                      <a:endParaRPr lang="en-GB" sz="3200" b="1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8</a:t>
                      </a:r>
                      <a:endParaRPr lang="en-GB" sz="3200" b="1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9</a:t>
                      </a:r>
                      <a:endParaRPr lang="en-GB" sz="3200" b="1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0" name="Picture 5" descr="mountain_clipart_9_1_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935038"/>
            <a:ext cx="13239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67" name="Group 23"/>
          <p:cNvGrpSpPr>
            <a:grpSpLocks/>
          </p:cNvGrpSpPr>
          <p:nvPr/>
        </p:nvGrpSpPr>
        <p:grpSpPr bwMode="auto">
          <a:xfrm>
            <a:off x="6216650" y="2667000"/>
            <a:ext cx="1887538" cy="1517650"/>
            <a:chOff x="6027866" y="2666444"/>
            <a:chExt cx="1887536" cy="1518164"/>
          </a:xfrm>
        </p:grpSpPr>
        <p:pic>
          <p:nvPicPr>
            <p:cNvPr id="10273" name="Picture 6" descr="mountain_clipart_9_1_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866" y="2666444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4" name="Picture 6" descr="mountain_clipart_9_1_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9071" y="2666444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5" name="Picture 6" descr="mountain_clipart_9_1_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866" y="3425526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6" name="Picture 6" descr="mountain_clipart_9_1_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842" y="3417501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81" y="805602"/>
            <a:ext cx="1471604" cy="147160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175" y="786507"/>
            <a:ext cx="977772" cy="69136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19" y="805602"/>
            <a:ext cx="977772" cy="69136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13" y="1596222"/>
            <a:ext cx="977772" cy="69136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175" y="1579130"/>
            <a:ext cx="977772" cy="6913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98" y="2687951"/>
            <a:ext cx="967991" cy="75152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22" y="2686849"/>
            <a:ext cx="967991" cy="75152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13" y="3453071"/>
            <a:ext cx="967991" cy="75152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37" y="3451969"/>
            <a:ext cx="967991" cy="75152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177" y="4701444"/>
            <a:ext cx="1760415" cy="136673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92" y="2686849"/>
            <a:ext cx="1971242" cy="13938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87" y="4586706"/>
            <a:ext cx="806242" cy="80624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87" y="4586706"/>
            <a:ext cx="806242" cy="80624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87" y="5452478"/>
            <a:ext cx="806242" cy="80624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87" y="5452478"/>
            <a:ext cx="806242" cy="80624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875" y="4628874"/>
            <a:ext cx="1934313" cy="151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9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latin typeface="Tw Cen MT" panose="020B0602020104020603" pitchFamily="34" charset="0"/>
              </a:rPr>
              <a:t>Devoirs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>
                <a:latin typeface="Tw Cen MT" panose="020B0602020104020603" pitchFamily="34" charset="0"/>
              </a:rPr>
              <a:t>Find the name and location in France of a famous example of each of these: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lain"/>
              <a:defRPr/>
            </a:pPr>
            <a:r>
              <a:rPr lang="en-GB" dirty="0" smtClean="0">
                <a:latin typeface="Tw Cen MT" panose="020B0602020104020603" pitchFamily="34" charset="0"/>
              </a:rPr>
              <a:t>Beach</a:t>
            </a:r>
            <a:endParaRPr lang="en-GB" dirty="0">
              <a:latin typeface="Tw Cen MT" panose="020B0602020104020603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lain"/>
              <a:defRPr/>
            </a:pPr>
            <a:r>
              <a:rPr lang="en-GB" dirty="0" smtClean="0">
                <a:latin typeface="Tw Cen MT" panose="020B0602020104020603" pitchFamily="34" charset="0"/>
              </a:rPr>
              <a:t>River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lain"/>
              <a:defRPr/>
            </a:pPr>
            <a:r>
              <a:rPr lang="en-GB" dirty="0" smtClean="0">
                <a:latin typeface="Tw Cen MT" panose="020B0602020104020603" pitchFamily="34" charset="0"/>
              </a:rPr>
              <a:t>Mountain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lain"/>
              <a:defRPr/>
            </a:pPr>
            <a:r>
              <a:rPr lang="en-GB" dirty="0" smtClean="0">
                <a:latin typeface="Tw Cen MT" panose="020B0602020104020603" pitchFamily="34" charset="0"/>
              </a:rPr>
              <a:t>Port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lain"/>
              <a:defRPr/>
            </a:pPr>
            <a:r>
              <a:rPr lang="en-GB" dirty="0" smtClean="0">
                <a:latin typeface="Tw Cen MT" panose="020B0602020104020603" pitchFamily="34" charset="0"/>
              </a:rPr>
              <a:t>Airport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Tw Cen MT" panose="020B0602020104020603" pitchFamily="34" charset="0"/>
              </a:rPr>
              <a:t/>
            </a:r>
            <a:br>
              <a:rPr lang="en-GB" dirty="0">
                <a:latin typeface="Tw Cen MT" panose="020B0602020104020603" pitchFamily="34" charset="0"/>
              </a:rPr>
            </a:br>
            <a:r>
              <a:rPr lang="en-GB" dirty="0" smtClean="0">
                <a:latin typeface="Tw Cen MT" panose="020B0602020104020603" pitchFamily="34" charset="0"/>
              </a:rPr>
              <a:t>Come prepared to write the name of it and where it is in France.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latin typeface="Tw Cen MT" panose="020B0602020104020603" pitchFamily="34" charset="0"/>
              </a:rPr>
              <a:t>Nous </a:t>
            </a:r>
            <a:r>
              <a:rPr lang="en-GB" altLang="en-US" dirty="0" err="1" smtClean="0">
                <a:latin typeface="Tw Cen MT" panose="020B0602020104020603" pitchFamily="34" charset="0"/>
              </a:rPr>
              <a:t>allons</a:t>
            </a:r>
            <a:r>
              <a:rPr lang="en-GB" altLang="en-US" dirty="0" smtClean="0">
                <a:latin typeface="Tw Cen MT" panose="020B0602020104020603" pitchFamily="34" charset="0"/>
              </a:rPr>
              <a:t>…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3600" dirty="0" err="1">
                <a:latin typeface="Tw Cen MT" panose="020B0602020104020603" pitchFamily="34" charset="0"/>
                <a:cs typeface="Calibri" panose="020F0502020204030204" pitchFamily="34" charset="0"/>
              </a:rPr>
              <a:t>d</a:t>
            </a:r>
            <a:r>
              <a:rPr lang="en-GB" altLang="en-US" sz="3600" dirty="0" err="1" smtClean="0">
                <a:latin typeface="Tw Cen MT" panose="020B0602020104020603" pitchFamily="34" charset="0"/>
                <a:cs typeface="Calibri" panose="020F0502020204030204" pitchFamily="34" charset="0"/>
              </a:rPr>
              <a:t>écrire</a:t>
            </a:r>
            <a:r>
              <a:rPr lang="en-GB" altLang="en-US" sz="3600" dirty="0" smtClean="0">
                <a:latin typeface="Tw Cen MT" panose="020B0602020104020603" pitchFamily="34" charset="0"/>
                <a:cs typeface="Calibri" panose="020F0502020204030204" pitchFamily="34" charset="0"/>
              </a:rPr>
              <a:t> la France</a:t>
            </a:r>
            <a:endParaRPr lang="en-GB" altLang="en-US" sz="3600" dirty="0" smtClean="0">
              <a:latin typeface="Tw Cen MT" panose="020B0602020104020603" pitchFamily="34" charset="0"/>
            </a:endParaRPr>
          </a:p>
          <a:p>
            <a:pPr eaLnBrk="1" hangingPunct="1"/>
            <a:r>
              <a:rPr lang="en-GB" altLang="en-US" sz="3600" dirty="0" err="1" smtClean="0">
                <a:latin typeface="Tw Cen MT" panose="020B0602020104020603" pitchFamily="34" charset="0"/>
              </a:rPr>
              <a:t>apprendre</a:t>
            </a:r>
            <a:r>
              <a:rPr lang="en-GB" altLang="en-US" sz="3600" b="1" dirty="0" smtClean="0">
                <a:latin typeface="Tw Cen MT" panose="020B0602020104020603" pitchFamily="34" charset="0"/>
              </a:rPr>
              <a:t> </a:t>
            </a:r>
            <a:r>
              <a:rPr lang="en-GB" altLang="en-US" sz="3600" dirty="0" smtClean="0">
                <a:latin typeface="Tw Cen MT" panose="020B0602020104020603" pitchFamily="34" charset="0"/>
              </a:rPr>
              <a:t>comment dire </a:t>
            </a:r>
            <a:r>
              <a:rPr lang="en-GB" altLang="en-US" sz="3600" b="1" dirty="0" smtClean="0">
                <a:latin typeface="Tw Cen MT" panose="020B0602020104020603" pitchFamily="34" charset="0"/>
              </a:rPr>
              <a:t>‘a lot’</a:t>
            </a:r>
            <a:endParaRPr lang="en-GB" altLang="en-US" sz="3600" dirty="0" smtClean="0">
              <a:latin typeface="Tw Cen MT" panose="020B0602020104020603" pitchFamily="34" charset="0"/>
            </a:endParaRPr>
          </a:p>
          <a:p>
            <a:pPr eaLnBrk="1" hangingPunct="1"/>
            <a:endParaRPr lang="en-GB" altLang="en-US" sz="3600" dirty="0" smtClean="0"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2"/>
          <p:cNvSpPr>
            <a:spLocks noGrp="1"/>
          </p:cNvSpPr>
          <p:nvPr>
            <p:ph type="title" idx="4294967295"/>
          </p:nvPr>
        </p:nvSpPr>
        <p:spPr>
          <a:xfrm>
            <a:off x="174661" y="149367"/>
            <a:ext cx="7700963" cy="649288"/>
          </a:xfrm>
        </p:spPr>
        <p:txBody>
          <a:bodyPr/>
          <a:lstStyle/>
          <a:p>
            <a:pPr eaLnBrk="1" hangingPunct="1"/>
            <a:r>
              <a:rPr lang="en-GB" altLang="en-US" dirty="0" err="1" smtClean="0">
                <a:latin typeface="Tw Cen MT" panose="020B0602020104020603" pitchFamily="34" charset="0"/>
              </a:rPr>
              <a:t>Connaissez-vous</a:t>
            </a:r>
            <a:r>
              <a:rPr lang="en-GB" altLang="en-US" dirty="0" smtClean="0">
                <a:latin typeface="Tw Cen MT" panose="020B0602020104020603" pitchFamily="34" charset="0"/>
              </a:rPr>
              <a:t> la France?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334" y="1125340"/>
            <a:ext cx="5238750" cy="523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Text Box 11">
            <a:hlinkClick r:id="" action="ppaction://noaction">
              <a:snd r:embed="rId3" name="rio.wav"/>
            </a:hlinkClick>
          </p:cNvPr>
          <p:cNvSpPr txBox="1">
            <a:spLocks noChangeArrowheads="1"/>
          </p:cNvSpPr>
          <p:nvPr/>
        </p:nvSpPr>
        <p:spPr bwMode="auto">
          <a:xfrm>
            <a:off x="177421" y="2408238"/>
            <a:ext cx="28816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b="1" dirty="0">
                <a:latin typeface="Calibri" panose="020F0502020204030204" pitchFamily="34" charset="0"/>
              </a:rPr>
              <a:t>Il y a </a:t>
            </a:r>
            <a:r>
              <a:rPr lang="en-GB" altLang="en-US" sz="32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une</a:t>
            </a:r>
            <a:r>
              <a:rPr lang="en-GB" alt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3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rivi</a:t>
            </a:r>
            <a:r>
              <a:rPr lang="en-GB" alt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ère</a:t>
            </a:r>
            <a:r>
              <a:rPr lang="en-GB" alt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5372" name="Text Box 12">
            <a:hlinkClick r:id="" action="ppaction://noaction">
              <a:snd r:embed="rId4" name="2rios.wav"/>
            </a:hlinkClick>
          </p:cNvPr>
          <p:cNvSpPr txBox="1">
            <a:spLocks noChangeArrowheads="1"/>
          </p:cNvSpPr>
          <p:nvPr/>
        </p:nvSpPr>
        <p:spPr bwMode="auto">
          <a:xfrm>
            <a:off x="3059113" y="2413000"/>
            <a:ext cx="23764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b="1" dirty="0">
                <a:latin typeface="Calibri" panose="020F0502020204030204" pitchFamily="34" charset="0"/>
              </a:rPr>
              <a:t>Il y a </a:t>
            </a:r>
            <a:r>
              <a:rPr lang="en-GB" altLang="en-US" sz="3200" b="1" dirty="0" err="1">
                <a:latin typeface="Calibri" panose="020F0502020204030204" pitchFamily="34" charset="0"/>
              </a:rPr>
              <a:t>deux</a:t>
            </a:r>
            <a:r>
              <a:rPr lang="en-GB" altLang="en-US" sz="3200" b="1" dirty="0">
                <a:latin typeface="Calibri" panose="020F0502020204030204" pitchFamily="34" charset="0"/>
              </a:rPr>
              <a:t> </a:t>
            </a:r>
            <a:r>
              <a:rPr lang="en-GB" altLang="en-US" sz="3200" b="1" dirty="0" err="1">
                <a:latin typeface="Calibri" panose="020F0502020204030204" pitchFamily="34" charset="0"/>
              </a:rPr>
              <a:t>rivi</a:t>
            </a:r>
            <a:r>
              <a:rPr lang="en-GB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ères</a:t>
            </a:r>
            <a:r>
              <a:rPr lang="en-GB" altLang="en-US" sz="3200" b="1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5373" name="Text Box 13">
            <a:hlinkClick r:id="" action="ppaction://noaction">
              <a:snd r:embed="rId5" name="muchosrios.wav"/>
            </a:hlinkClick>
          </p:cNvPr>
          <p:cNvSpPr txBox="1">
            <a:spLocks noChangeArrowheads="1"/>
          </p:cNvSpPr>
          <p:nvPr/>
        </p:nvSpPr>
        <p:spPr bwMode="auto">
          <a:xfrm>
            <a:off x="5722938" y="2408238"/>
            <a:ext cx="30972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b="1" dirty="0">
                <a:latin typeface="Calibri" panose="020F0502020204030204" pitchFamily="34" charset="0"/>
              </a:rPr>
              <a:t>Il y a beaucoup de </a:t>
            </a:r>
            <a:r>
              <a:rPr lang="en-GB" altLang="en-US" sz="3200" b="1" dirty="0" err="1">
                <a:latin typeface="Calibri" panose="020F0502020204030204" pitchFamily="34" charset="0"/>
              </a:rPr>
              <a:t>rivi</a:t>
            </a:r>
            <a:r>
              <a:rPr lang="en-GB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ères</a:t>
            </a:r>
            <a:r>
              <a:rPr lang="en-GB" altLang="en-US" sz="3200" b="1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6" y="773375"/>
            <a:ext cx="1818640" cy="12859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665" y="130410"/>
            <a:ext cx="1818640" cy="12859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14" y="1127070"/>
            <a:ext cx="1818640" cy="12859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6" y="3658290"/>
            <a:ext cx="1818640" cy="12859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876" y="3633657"/>
            <a:ext cx="1818640" cy="12859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43" y="3633657"/>
            <a:ext cx="1818640" cy="12859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583" y="3566112"/>
            <a:ext cx="1818640" cy="12859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6" y="4901308"/>
            <a:ext cx="1818640" cy="12859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876" y="4876675"/>
            <a:ext cx="1818640" cy="12859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43" y="4876675"/>
            <a:ext cx="1818640" cy="12859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583" y="4809130"/>
            <a:ext cx="1818640" cy="1285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/>
      <p:bldP spid="15372" grpId="0"/>
      <p:bldP spid="153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hlinkClick r:id="" action="ppaction://noaction">
              <a:snd r:embed="rId3" name="puerto.wav"/>
            </a:hlinkClick>
          </p:cNvPr>
          <p:cNvSpPr txBox="1">
            <a:spLocks noChangeArrowheads="1"/>
          </p:cNvSpPr>
          <p:nvPr/>
        </p:nvSpPr>
        <p:spPr bwMode="auto">
          <a:xfrm>
            <a:off x="23816" y="1940589"/>
            <a:ext cx="2560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b="1" dirty="0">
                <a:latin typeface="Calibri" panose="020F0502020204030204" pitchFamily="34" charset="0"/>
              </a:rPr>
              <a:t>Il y a </a:t>
            </a:r>
            <a:r>
              <a:rPr lang="en-GB" altLang="en-US" sz="2800" b="1" dirty="0">
                <a:solidFill>
                  <a:srgbClr val="3333FF"/>
                </a:solidFill>
                <a:latin typeface="Calibri" panose="020F0502020204030204" pitchFamily="34" charset="0"/>
              </a:rPr>
              <a:t>un port</a:t>
            </a:r>
            <a:r>
              <a:rPr lang="en-GB" altLang="en-US" sz="2800" b="1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6387" name="Text Box 3">
            <a:hlinkClick r:id="" action="ppaction://noaction">
              <a:snd r:embed="rId4" name="2puertos.wav"/>
            </a:hlinkClick>
          </p:cNvPr>
          <p:cNvSpPr txBox="1">
            <a:spLocks noChangeArrowheads="1"/>
          </p:cNvSpPr>
          <p:nvPr/>
        </p:nvSpPr>
        <p:spPr bwMode="auto">
          <a:xfrm>
            <a:off x="3059113" y="1935163"/>
            <a:ext cx="2787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b="1">
                <a:latin typeface="Calibri" panose="020F0502020204030204" pitchFamily="34" charset="0"/>
              </a:rPr>
              <a:t>Il y a deux ports.</a:t>
            </a:r>
          </a:p>
        </p:txBody>
      </p:sp>
      <p:sp>
        <p:nvSpPr>
          <p:cNvPr id="16388" name="Text Box 4">
            <a:hlinkClick r:id="" action="ppaction://noaction">
              <a:snd r:embed="rId5" name="muchospuertos.wav"/>
            </a:hlinkClick>
          </p:cNvPr>
          <p:cNvSpPr txBox="1">
            <a:spLocks noChangeArrowheads="1"/>
          </p:cNvSpPr>
          <p:nvPr/>
        </p:nvSpPr>
        <p:spPr bwMode="auto">
          <a:xfrm>
            <a:off x="5795963" y="1916113"/>
            <a:ext cx="33845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b="1">
                <a:latin typeface="Calibri" panose="020F0502020204030204" pitchFamily="34" charset="0"/>
              </a:rPr>
              <a:t>Il y a beaucoup de ports.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6" y="404236"/>
            <a:ext cx="1934313" cy="15118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81" y="474447"/>
            <a:ext cx="1868856" cy="14607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37" y="474737"/>
            <a:ext cx="1868485" cy="14604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33" y="2869910"/>
            <a:ext cx="1868856" cy="14607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89" y="2870200"/>
            <a:ext cx="1868485" cy="14604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71" y="2869910"/>
            <a:ext cx="1868856" cy="14607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527" y="2870200"/>
            <a:ext cx="1868485" cy="14604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33" y="4534870"/>
            <a:ext cx="1868856" cy="14607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89" y="4535160"/>
            <a:ext cx="1868485" cy="14604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71" y="4534870"/>
            <a:ext cx="1868856" cy="146071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527" y="4535160"/>
            <a:ext cx="1868485" cy="146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hlinkClick r:id="" action="ppaction://noaction">
              <a:snd r:embed="rId3" name="aeropuerto.wav"/>
            </a:hlinkClick>
          </p:cNvPr>
          <p:cNvSpPr txBox="1">
            <a:spLocks noChangeArrowheads="1"/>
          </p:cNvSpPr>
          <p:nvPr/>
        </p:nvSpPr>
        <p:spPr bwMode="auto">
          <a:xfrm>
            <a:off x="311142" y="1892300"/>
            <a:ext cx="21971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b="1" dirty="0">
                <a:latin typeface="Calibri" panose="020F0502020204030204" pitchFamily="34" charset="0"/>
              </a:rPr>
              <a:t>Il y a </a:t>
            </a:r>
            <a:r>
              <a:rPr lang="en-GB" altLang="en-US" sz="2800" b="1" dirty="0" smtClean="0">
                <a:solidFill>
                  <a:srgbClr val="3333FF"/>
                </a:solidFill>
                <a:latin typeface="Calibri" panose="020F0502020204030204" pitchFamily="34" charset="0"/>
              </a:rPr>
              <a:t>un </a:t>
            </a:r>
            <a:r>
              <a:rPr lang="en-GB" altLang="en-US" sz="2800" b="1" dirty="0" err="1">
                <a:solidFill>
                  <a:srgbClr val="3333FF"/>
                </a:solidFill>
                <a:latin typeface="Calibri" panose="020F0502020204030204" pitchFamily="34" charset="0"/>
              </a:rPr>
              <a:t>a</a:t>
            </a:r>
            <a:r>
              <a:rPr lang="en-GB" altLang="en-US" sz="2800" b="1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GB" altLang="en-US" sz="2800" b="1" dirty="0" err="1">
                <a:solidFill>
                  <a:srgbClr val="3333FF"/>
                </a:solidFill>
                <a:latin typeface="Calibri" panose="020F0502020204030204" pitchFamily="34" charset="0"/>
              </a:rPr>
              <a:t>roport</a:t>
            </a:r>
            <a:r>
              <a:rPr lang="en-GB" altLang="en-US" sz="2800" b="1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7411" name="Text Box 3">
            <a:hlinkClick r:id="" action="ppaction://noaction">
              <a:snd r:embed="rId4" name="2aeros.wav"/>
            </a:hlinkClick>
          </p:cNvPr>
          <p:cNvSpPr txBox="1">
            <a:spLocks noChangeArrowheads="1"/>
          </p:cNvSpPr>
          <p:nvPr/>
        </p:nvSpPr>
        <p:spPr bwMode="auto">
          <a:xfrm>
            <a:off x="3275013" y="1892300"/>
            <a:ext cx="24495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b="1" dirty="0">
                <a:latin typeface="Calibri" panose="020F0502020204030204" pitchFamily="34" charset="0"/>
              </a:rPr>
              <a:t>Il y a </a:t>
            </a:r>
            <a:r>
              <a:rPr lang="en-GB" altLang="en-US" sz="2800" b="1" dirty="0" err="1">
                <a:latin typeface="Calibri" panose="020F0502020204030204" pitchFamily="34" charset="0"/>
              </a:rPr>
              <a:t>deux</a:t>
            </a:r>
            <a:r>
              <a:rPr lang="en-GB" altLang="en-US" sz="2800" b="1" dirty="0">
                <a:latin typeface="Calibri" panose="020F0502020204030204" pitchFamily="34" charset="0"/>
              </a:rPr>
              <a:t> </a:t>
            </a:r>
            <a:r>
              <a:rPr lang="en-GB" altLang="en-US" sz="2800" b="1" dirty="0" err="1" smtClean="0">
                <a:latin typeface="Calibri" panose="020F0502020204030204" pitchFamily="34" charset="0"/>
              </a:rPr>
              <a:t>a</a:t>
            </a:r>
            <a:r>
              <a:rPr lang="en-GB" alt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éroports</a:t>
            </a: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7412" name="Text Box 4">
            <a:hlinkClick r:id="" action="ppaction://noaction">
              <a:snd r:embed="rId5" name="muchosaeropuertos.wav"/>
            </a:hlinkClick>
          </p:cNvPr>
          <p:cNvSpPr txBox="1">
            <a:spLocks noChangeArrowheads="1"/>
          </p:cNvSpPr>
          <p:nvPr/>
        </p:nvSpPr>
        <p:spPr bwMode="auto">
          <a:xfrm>
            <a:off x="6046788" y="1949450"/>
            <a:ext cx="27019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b="1" dirty="0">
                <a:latin typeface="Calibri" panose="020F0502020204030204" pitchFamily="34" charset="0"/>
              </a:rPr>
              <a:t>Il y a beaucoup </a:t>
            </a:r>
            <a:r>
              <a:rPr lang="en-GB" altLang="en-US" sz="2800" b="1" dirty="0" err="1" smtClean="0">
                <a:latin typeface="Calibri" panose="020F0502020204030204" pitchFamily="34" charset="0"/>
              </a:rPr>
              <a:t>d’a</a:t>
            </a:r>
            <a:r>
              <a:rPr lang="en-GB" alt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éroports</a:t>
            </a: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altLang="en-US" sz="2800" b="1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800" b="1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3" y="318140"/>
            <a:ext cx="1471604" cy="14716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609" y="318140"/>
            <a:ext cx="1471604" cy="14716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69" y="318140"/>
            <a:ext cx="1471604" cy="14716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3" y="3186445"/>
            <a:ext cx="1471604" cy="14716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461" y="3186445"/>
            <a:ext cx="1471604" cy="14716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13" y="3186445"/>
            <a:ext cx="1471604" cy="14716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04" y="3186445"/>
            <a:ext cx="1471604" cy="14716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3" y="4868627"/>
            <a:ext cx="1471604" cy="147160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461" y="4868627"/>
            <a:ext cx="1471604" cy="14716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13" y="4868627"/>
            <a:ext cx="1471604" cy="147160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04" y="4868627"/>
            <a:ext cx="1471604" cy="1471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6" name="Text Box 14">
            <a:hlinkClick r:id="" action="ppaction://noaction">
              <a:snd r:embed="rId3" name="playa.wav"/>
            </a:hlinkClick>
          </p:cNvPr>
          <p:cNvSpPr txBox="1">
            <a:spLocks noChangeArrowheads="1"/>
          </p:cNvSpPr>
          <p:nvPr/>
        </p:nvSpPr>
        <p:spPr bwMode="auto">
          <a:xfrm>
            <a:off x="76200" y="2201863"/>
            <a:ext cx="28082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b="1" dirty="0">
                <a:latin typeface="Calibri" panose="020F0502020204030204" pitchFamily="34" charset="0"/>
              </a:rPr>
              <a:t>Il y a </a:t>
            </a:r>
            <a:r>
              <a:rPr lang="en-GB" altLang="en-US" sz="32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une</a:t>
            </a:r>
            <a:r>
              <a:rPr lang="en-GB" alt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3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plage</a:t>
            </a:r>
            <a:r>
              <a:rPr lang="en-GB" altLang="en-US" sz="3200" b="1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8447" name="Text Box 15">
            <a:hlinkClick r:id="" action="ppaction://noaction">
              <a:snd r:embed="rId4" name="2playas.wav"/>
            </a:hlinkClick>
          </p:cNvPr>
          <p:cNvSpPr txBox="1">
            <a:spLocks noChangeArrowheads="1"/>
          </p:cNvSpPr>
          <p:nvPr/>
        </p:nvSpPr>
        <p:spPr bwMode="auto">
          <a:xfrm>
            <a:off x="2816225" y="2201863"/>
            <a:ext cx="28082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b="1" dirty="0">
                <a:latin typeface="Calibri" panose="020F0502020204030204" pitchFamily="34" charset="0"/>
              </a:rPr>
              <a:t>Il y a </a:t>
            </a:r>
            <a:r>
              <a:rPr lang="en-GB" altLang="en-US" sz="3200" b="1" dirty="0" err="1">
                <a:latin typeface="Calibri" panose="020F0502020204030204" pitchFamily="34" charset="0"/>
              </a:rPr>
              <a:t>deux</a:t>
            </a:r>
            <a:r>
              <a:rPr lang="en-GB" altLang="en-US" sz="3200" b="1" dirty="0">
                <a:latin typeface="Calibri" panose="020F0502020204030204" pitchFamily="34" charset="0"/>
              </a:rPr>
              <a:t> </a:t>
            </a:r>
            <a:r>
              <a:rPr lang="en-GB" altLang="en-US" sz="3200" b="1" dirty="0" err="1">
                <a:latin typeface="Calibri" panose="020F0502020204030204" pitchFamily="34" charset="0"/>
              </a:rPr>
              <a:t>plages</a:t>
            </a:r>
            <a:r>
              <a:rPr lang="en-GB" altLang="en-US" sz="3200" b="1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8448" name="Text Box 16">
            <a:hlinkClick r:id="" action="ppaction://noaction">
              <a:snd r:embed="rId5" name="muchasplayas.wav"/>
            </a:hlinkClick>
          </p:cNvPr>
          <p:cNvSpPr txBox="1">
            <a:spLocks noChangeArrowheads="1"/>
          </p:cNvSpPr>
          <p:nvPr/>
        </p:nvSpPr>
        <p:spPr bwMode="auto">
          <a:xfrm>
            <a:off x="5694363" y="2205038"/>
            <a:ext cx="36020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b="1" dirty="0">
                <a:latin typeface="Calibri" panose="020F0502020204030204" pitchFamily="34" charset="0"/>
              </a:rPr>
              <a:t>Il y a beaucoup de </a:t>
            </a:r>
            <a:r>
              <a:rPr lang="en-GB" altLang="en-US" sz="3200" b="1" dirty="0" err="1">
                <a:latin typeface="Calibri" panose="020F0502020204030204" pitchFamily="34" charset="0"/>
              </a:rPr>
              <a:t>plages</a:t>
            </a:r>
            <a:r>
              <a:rPr lang="en-GB" altLang="en-US" sz="3200" b="1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4" y="729054"/>
            <a:ext cx="1897038" cy="14728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265" y="729053"/>
            <a:ext cx="1897038" cy="14728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153" y="729052"/>
            <a:ext cx="1897038" cy="14728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50" y="3433585"/>
            <a:ext cx="1897038" cy="14728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38" y="3433584"/>
            <a:ext cx="1897038" cy="14728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26" y="3433585"/>
            <a:ext cx="1897038" cy="14728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114" y="3433584"/>
            <a:ext cx="1897038" cy="14728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50" y="5002437"/>
            <a:ext cx="1897038" cy="14728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38" y="5002436"/>
            <a:ext cx="1897038" cy="14728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26" y="5002437"/>
            <a:ext cx="1897038" cy="14728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114" y="5002436"/>
            <a:ext cx="1897038" cy="1472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6" grpId="0"/>
      <p:bldP spid="18447" grpId="0"/>
      <p:bldP spid="184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hlinkClick r:id="" action="ppaction://noaction">
              <a:snd r:embed="rId3" name="montana.wav"/>
            </a:hlinkClick>
          </p:cNvPr>
          <p:cNvSpPr txBox="1">
            <a:spLocks noChangeArrowheads="1"/>
          </p:cNvSpPr>
          <p:nvPr/>
        </p:nvSpPr>
        <p:spPr bwMode="auto">
          <a:xfrm>
            <a:off x="414338" y="2058988"/>
            <a:ext cx="21971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b="1" dirty="0">
                <a:latin typeface="Calibri" panose="020F0502020204030204" pitchFamily="34" charset="0"/>
              </a:rPr>
              <a:t>Il y a </a:t>
            </a:r>
            <a:r>
              <a:rPr lang="en-GB" altLang="en-US" sz="2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une</a:t>
            </a:r>
            <a:r>
              <a:rPr lang="en-GB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montagne</a:t>
            </a:r>
            <a:r>
              <a:rPr lang="en-GB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  <a:endParaRPr lang="en-GB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9459" name="Text Box 3">
            <a:hlinkClick r:id="" action="ppaction://noaction">
              <a:snd r:embed="rId4" name="2montanas.wav"/>
            </a:hlinkClick>
          </p:cNvPr>
          <p:cNvSpPr txBox="1">
            <a:spLocks noChangeArrowheads="1"/>
          </p:cNvSpPr>
          <p:nvPr/>
        </p:nvSpPr>
        <p:spPr bwMode="auto">
          <a:xfrm>
            <a:off x="3330574" y="2147887"/>
            <a:ext cx="24495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b="1" dirty="0">
                <a:latin typeface="Calibri" panose="020F0502020204030204" pitchFamily="34" charset="0"/>
              </a:rPr>
              <a:t>Il y a </a:t>
            </a:r>
            <a:r>
              <a:rPr lang="en-GB" altLang="en-US" sz="2800" b="1" dirty="0" err="1">
                <a:latin typeface="Calibri" panose="020F0502020204030204" pitchFamily="34" charset="0"/>
              </a:rPr>
              <a:t>deux</a:t>
            </a:r>
            <a:r>
              <a:rPr lang="en-GB" altLang="en-US" sz="2800" b="1" dirty="0">
                <a:latin typeface="Calibri" panose="020F0502020204030204" pitchFamily="34" charset="0"/>
              </a:rPr>
              <a:t> </a:t>
            </a:r>
            <a:r>
              <a:rPr lang="en-GB" altLang="en-US" sz="2800" b="1" dirty="0" err="1">
                <a:latin typeface="Calibri" panose="020F0502020204030204" pitchFamily="34" charset="0"/>
              </a:rPr>
              <a:t>montagnes</a:t>
            </a:r>
            <a:r>
              <a:rPr lang="en-GB" altLang="en-US" sz="2800" b="1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9460" name="Text Box 4">
            <a:hlinkClick r:id="" action="ppaction://noaction">
              <a:snd r:embed="rId5" name="muchasmontanas.wav"/>
            </a:hlinkClick>
          </p:cNvPr>
          <p:cNvSpPr txBox="1">
            <a:spLocks noChangeArrowheads="1"/>
          </p:cNvSpPr>
          <p:nvPr/>
        </p:nvSpPr>
        <p:spPr bwMode="auto">
          <a:xfrm>
            <a:off x="6102350" y="2116138"/>
            <a:ext cx="27019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b="1" dirty="0">
                <a:latin typeface="Calibri" panose="020F0502020204030204" pitchFamily="34" charset="0"/>
              </a:rPr>
              <a:t>Il y a beaucoup de </a:t>
            </a:r>
            <a:r>
              <a:rPr lang="en-GB" altLang="en-US" sz="2800" b="1" dirty="0" err="1">
                <a:latin typeface="Calibri" panose="020F0502020204030204" pitchFamily="34" charset="0"/>
              </a:rPr>
              <a:t>montagnes</a:t>
            </a:r>
            <a:r>
              <a:rPr lang="en-GB" altLang="en-US" sz="2800" b="1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9461" name="Picture 5" descr="mountain_clipart_9_1_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0350"/>
            <a:ext cx="216058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mountain_clipart_9_1_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8" y="260350"/>
            <a:ext cx="216058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mountain_clipart_9_1_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268288"/>
            <a:ext cx="216058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mountain_clipart_9_1_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0" y="3247932"/>
            <a:ext cx="216058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 descr="mountain_clipart_9_1_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24" y="3238823"/>
            <a:ext cx="216058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mountain_clipart_9_1_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023" y="3238823"/>
            <a:ext cx="216058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mountain_clipart_9_1_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590" y="3238823"/>
            <a:ext cx="216058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 descr="mountain_clipart_9_1_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3224750"/>
            <a:ext cx="216058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mountain_clipart_9_1_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0" y="4987934"/>
            <a:ext cx="216058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 descr="mountain_clipart_9_1_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24" y="4978825"/>
            <a:ext cx="216058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mountain_clipart_9_1_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023" y="4978825"/>
            <a:ext cx="216058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7" descr="mountain_clipart_9_1_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590" y="4978825"/>
            <a:ext cx="216058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mountain_clipart_9_1_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110" y="4978400"/>
            <a:ext cx="216058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95388" y="585788"/>
          <a:ext cx="6999288" cy="57324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3096"/>
                <a:gridCol w="2333096"/>
                <a:gridCol w="2333096"/>
              </a:tblGrid>
              <a:tr h="1910821"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1</a:t>
                      </a:r>
                      <a:endParaRPr lang="en-GB" sz="3200" b="1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2</a:t>
                      </a:r>
                      <a:endParaRPr lang="en-GB" sz="3200" b="1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3</a:t>
                      </a:r>
                      <a:endParaRPr lang="en-GB" sz="3200" b="1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4</a:t>
                      </a:r>
                      <a:endParaRPr lang="en-GB" sz="3200" b="1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5</a:t>
                      </a:r>
                      <a:endParaRPr lang="en-GB" sz="3200" b="1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6</a:t>
                      </a:r>
                      <a:endParaRPr lang="en-GB" sz="3200" b="1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21"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7</a:t>
                      </a:r>
                      <a:endParaRPr lang="en-GB" sz="3200" b="1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8</a:t>
                      </a:r>
                      <a:endParaRPr lang="en-GB" sz="3200" b="1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9</a:t>
                      </a:r>
                      <a:endParaRPr lang="en-GB" sz="3200" b="1" dirty="0"/>
                    </a:p>
                  </a:txBody>
                  <a:tcPr marL="91448" marR="91448" marT="45719" marB="4571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0" name="Picture 5" descr="mountain_clipart_9_1_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935038"/>
            <a:ext cx="13239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67" name="Group 23"/>
          <p:cNvGrpSpPr>
            <a:grpSpLocks/>
          </p:cNvGrpSpPr>
          <p:nvPr/>
        </p:nvGrpSpPr>
        <p:grpSpPr bwMode="auto">
          <a:xfrm>
            <a:off x="6216650" y="2667000"/>
            <a:ext cx="1887538" cy="1517650"/>
            <a:chOff x="6027866" y="2666444"/>
            <a:chExt cx="1887536" cy="1518164"/>
          </a:xfrm>
        </p:grpSpPr>
        <p:pic>
          <p:nvPicPr>
            <p:cNvPr id="10273" name="Picture 6" descr="mountain_clipart_9_1_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866" y="2666444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4" name="Picture 6" descr="mountain_clipart_9_1_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9071" y="2666444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5" name="Picture 6" descr="mountain_clipart_9_1_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866" y="3425526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6" name="Picture 6" descr="mountain_clipart_9_1_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842" y="3417501"/>
              <a:ext cx="872560" cy="75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81" y="805602"/>
            <a:ext cx="1471604" cy="147160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175" y="786507"/>
            <a:ext cx="977772" cy="69136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19" y="805602"/>
            <a:ext cx="977772" cy="69136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13" y="1596222"/>
            <a:ext cx="977772" cy="69136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175" y="1579130"/>
            <a:ext cx="977772" cy="6913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98" y="2687951"/>
            <a:ext cx="967991" cy="75152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22" y="2686849"/>
            <a:ext cx="967991" cy="75152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13" y="3453071"/>
            <a:ext cx="967991" cy="75152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37" y="3451969"/>
            <a:ext cx="967991" cy="75152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177" y="4701444"/>
            <a:ext cx="1760415" cy="136673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92" y="2686849"/>
            <a:ext cx="1971242" cy="13938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87" y="4586706"/>
            <a:ext cx="806242" cy="80624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87" y="4586706"/>
            <a:ext cx="806242" cy="80624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87" y="5452478"/>
            <a:ext cx="806242" cy="80624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87" y="5452478"/>
            <a:ext cx="806242" cy="80624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875" y="4628874"/>
            <a:ext cx="1934313" cy="1511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1083</TotalTime>
  <Words>431</Words>
  <Application>Microsoft Office PowerPoint</Application>
  <PresentationFormat>On-screen Show (4:3)</PresentationFormat>
  <Paragraphs>87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Tw Cen MT</vt:lpstr>
      <vt:lpstr>Office Theme</vt:lpstr>
      <vt:lpstr>PowerPoint Presentation</vt:lpstr>
      <vt:lpstr>Nous allons…</vt:lpstr>
      <vt:lpstr>Connaissez-vous la France?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Devoirs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Study</cp:lastModifiedBy>
  <cp:revision>93</cp:revision>
  <cp:lastPrinted>2014-06-17T08:38:59Z</cp:lastPrinted>
  <dcterms:created xsi:type="dcterms:W3CDTF">2014-03-22T08:06:39Z</dcterms:created>
  <dcterms:modified xsi:type="dcterms:W3CDTF">2018-08-03T17:20:51Z</dcterms:modified>
</cp:coreProperties>
</file>