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7" r:id="rId2"/>
    <p:sldId id="259" r:id="rId3"/>
    <p:sldId id="264" r:id="rId4"/>
    <p:sldId id="261" r:id="rId5"/>
    <p:sldId id="262" r:id="rId6"/>
    <p:sldId id="263" r:id="rId7"/>
    <p:sldId id="265" r:id="rId8"/>
    <p:sldId id="267" r:id="rId9"/>
    <p:sldId id="266" r:id="rId10"/>
    <p:sldId id="268" r:id="rId11"/>
    <p:sldId id="270" r:id="rId12"/>
    <p:sldId id="272" r:id="rId13"/>
    <p:sldId id="273" r:id="rId14"/>
    <p:sldId id="274" r:id="rId15"/>
    <p:sldId id="271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2187" autoAdjust="0"/>
  </p:normalViewPr>
  <p:slideViewPr>
    <p:cSldViewPr snapToGrid="0">
      <p:cViewPr varScale="1">
        <p:scale>
          <a:sx n="92" d="100"/>
          <a:sy n="92" d="100"/>
        </p:scale>
        <p:origin x="211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4A1CBF-6C17-49C1-B212-21043152C705}" type="datetimeFigureOut">
              <a:rPr lang="en-GB"/>
              <a:pPr>
                <a:defRPr/>
              </a:pPr>
              <a:t>19/10/2018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96423BE-E88D-4E4B-9A5E-724824D2489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127668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mtClean="0"/>
              <a:t>Pupils were introduced to this routine in the summer term of Y3 and in Y4 but may need reminding.</a:t>
            </a:r>
          </a:p>
          <a:p>
            <a:pPr eaLnBrk="1" hangingPunct="1"/>
            <a:r>
              <a:rPr lang="en-GB" altLang="en-US" smtClean="0"/>
              <a:t>This will help remind them of the days of the week, keep working the numbers and help them remember some essential vocabulary e.g. day / month etc.</a:t>
            </a:r>
            <a:br>
              <a:rPr lang="en-GB" altLang="en-US" smtClean="0"/>
            </a:br>
            <a:r>
              <a:rPr lang="en-GB" altLang="en-US" smtClean="0"/>
              <a:t>This slide can be adapted obviously to fit the day of the week / month.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265D68-2668-4B03-B54A-49927F26364F}" type="slidenum">
              <a:rPr lang="en-GB" altLang="en-US" smtClean="0"/>
              <a:pPr>
                <a:spcBef>
                  <a:spcPct val="0"/>
                </a:spcBef>
              </a:pPr>
              <a:t>1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525487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B6CF34C-6F3C-4D4E-A70F-ADE7D34FD0C3}" type="slidenum">
              <a:rPr lang="en-GB" altLang="en-US" smtClean="0">
                <a:latin typeface="Calibri" panose="020F0502020204030204" pitchFamily="34" charset="0"/>
              </a:rPr>
              <a:pPr/>
              <a:t>3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12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This is the first opportunity students have had to see a verb paradigm.  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mtClean="0"/>
              <a:t>It is probably worth asking pupils to point out things they notice about the English / French versions of the verb.</a:t>
            </a:r>
            <a:br>
              <a:rPr lang="en-GB" altLang="en-US" smtClean="0"/>
            </a:br>
            <a:endParaRPr lang="en-GB" altLang="en-US" smtClean="0"/>
          </a:p>
          <a:p>
            <a:pPr eaLnBrk="1" hangingPunct="1">
              <a:spcBef>
                <a:spcPct val="0"/>
              </a:spcBef>
            </a:pPr>
            <a:r>
              <a:rPr lang="en-GB" altLang="en-US" smtClean="0"/>
              <a:t>You can tell them also that most ( 89%) French  verbs end in –er in the infinitive form and that all – er verbs have these same endings in the present tense, with a couple of tiny exceptions….</a:t>
            </a:r>
          </a:p>
          <a:p>
            <a:pPr eaLnBrk="1" hangingPunct="1">
              <a:spcBef>
                <a:spcPct val="0"/>
              </a:spcBef>
            </a:pPr>
            <a:endParaRPr lang="en-GB" altLang="en-US" smtClean="0"/>
          </a:p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875C66-5F89-47E0-A7FB-BFD79FFF82BC}" type="slidenum">
              <a:rPr lang="en-GB" altLang="en-US" smtClean="0"/>
              <a:pPr>
                <a:spcBef>
                  <a:spcPct val="0"/>
                </a:spcBef>
              </a:pPr>
              <a:t>7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193155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85AB31-AFC9-4603-B1BB-F02E4B404582}" type="slidenum">
              <a:rPr lang="en-GB" altLang="en-US" smtClean="0"/>
              <a:pPr>
                <a:spcBef>
                  <a:spcPct val="0"/>
                </a:spcBef>
              </a:pPr>
              <a:t>12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796691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Answer slide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62CAC3-42C0-45AE-AF10-F17330AD2BF8}" type="slidenum">
              <a:rPr lang="en-GB" altLang="en-US" smtClean="0"/>
              <a:pPr>
                <a:spcBef>
                  <a:spcPct val="0"/>
                </a:spcBef>
              </a:pPr>
              <a:t>13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994516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ED622E-1E10-4949-9CFB-99835B8D5708}" type="slidenum">
              <a:rPr lang="en-GB" altLang="en-US" smtClean="0"/>
              <a:pPr>
                <a:spcBef>
                  <a:spcPct val="0"/>
                </a:spcBef>
              </a:pPr>
              <a:t>14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8632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Answer slide</a:t>
            </a:r>
          </a:p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07013BD-E2B0-4312-9758-080119CA6223}" type="slidenum">
              <a:rPr lang="en-GB" altLang="en-US" smtClean="0"/>
              <a:pPr>
                <a:spcBef>
                  <a:spcPct val="0"/>
                </a:spcBef>
              </a:pPr>
              <a:t>15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040870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0BFEB-FE81-417C-A968-97EC637768E5}" type="datetimeFigureOut">
              <a:rPr lang="en-GB"/>
              <a:pPr>
                <a:defRPr/>
              </a:pPr>
              <a:t>19/10/2018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7DAEC-0296-4D9B-82F6-72F301C1283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83713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13B35-239E-4ADA-BF16-E7495BA04A61}" type="datetimeFigureOut">
              <a:rPr lang="en-GB"/>
              <a:pPr>
                <a:defRPr/>
              </a:pPr>
              <a:t>19/10/2018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4E6B8-9A9B-4511-B1FB-6F5A5942E35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51021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5D76D-1FC8-4FE0-A934-7BC320F7CEC4}" type="datetimeFigureOut">
              <a:rPr lang="en-GB"/>
              <a:pPr>
                <a:defRPr/>
              </a:pPr>
              <a:t>19/10/2018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E5CF9-E24E-468B-B82E-FE8DAAD4BB0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33978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B17BD-95AB-49C7-9B84-29CA8FE21008}" type="datetimeFigureOut">
              <a:rPr lang="en-GB"/>
              <a:pPr>
                <a:defRPr/>
              </a:pPr>
              <a:t>19/10/2018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10C3C-3F30-4690-904F-BB1ABB459D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08095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F5AFD-144B-4EB5-BCEF-37B95F2C77D1}" type="datetimeFigureOut">
              <a:rPr lang="en-GB"/>
              <a:pPr>
                <a:defRPr/>
              </a:pPr>
              <a:t>19/10/2018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262B4-3BC5-4D98-A183-F0C3E4A7D4A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4482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0016E-03DF-4A3C-BA2E-98580A73F4EE}" type="datetimeFigureOut">
              <a:rPr lang="en-GB"/>
              <a:pPr>
                <a:defRPr/>
              </a:pPr>
              <a:t>19/10/2018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BBA85-7432-446A-8339-BE36951E8C9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34077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A06A0-133B-4C39-BFB7-E008F6E385DC}" type="datetimeFigureOut">
              <a:rPr lang="en-GB"/>
              <a:pPr>
                <a:defRPr/>
              </a:pPr>
              <a:t>19/10/2018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25118-A0BB-47E4-BE94-C68F37E275B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66432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083A2-EBEA-453F-9E9D-51189B24C93F}" type="datetimeFigureOut">
              <a:rPr lang="en-GB"/>
              <a:pPr>
                <a:defRPr/>
              </a:pPr>
              <a:t>19/10/2018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2B73C-8B84-4692-A05F-91EA2B3E54D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52370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F2C4A-6BF0-4FED-AAD9-8AB2EC8749AC}" type="datetimeFigureOut">
              <a:rPr lang="en-GB"/>
              <a:pPr>
                <a:defRPr/>
              </a:pPr>
              <a:t>19/10/2018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77B51-E9C7-4737-AC36-84343EA437E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15271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10439-DD9D-4DD0-99E1-0188EEB6FEDC}" type="datetimeFigureOut">
              <a:rPr lang="en-GB"/>
              <a:pPr>
                <a:defRPr/>
              </a:pPr>
              <a:t>19/10/2018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F6673-8A1F-485F-BB4C-630316BE12E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21842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F2BD4-1FFF-485E-BA29-CAE15B65ADE1}" type="datetimeFigureOut">
              <a:rPr lang="en-GB"/>
              <a:pPr>
                <a:defRPr/>
              </a:pPr>
              <a:t>19/10/2018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43F09-5B82-44A1-8140-B046B93B0D6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29988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E03711-284A-43C4-80CC-2D35541DDDC5}" type="datetimeFigureOut">
              <a:rPr lang="en-GB"/>
              <a:pPr>
                <a:defRPr/>
              </a:pPr>
              <a:t>19/10/2018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FF5D32F-6805-48DE-B960-40F747614DB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9.jpeg"/><Relationship Id="rId5" Type="http://schemas.openxmlformats.org/officeDocument/2006/relationships/image" Target="../media/image7.png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5.png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1.png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0.png"/><Relationship Id="rId3" Type="http://schemas.openxmlformats.org/officeDocument/2006/relationships/image" Target="../media/image32.jpeg"/><Relationship Id="rId7" Type="http://schemas.openxmlformats.org/officeDocument/2006/relationships/image" Target="../media/image35.wmf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38.png"/><Relationship Id="rId5" Type="http://schemas.openxmlformats.org/officeDocument/2006/relationships/image" Target="../media/image34.png"/><Relationship Id="rId10" Type="http://schemas.openxmlformats.org/officeDocument/2006/relationships/image" Target="../media/image16.jpeg"/><Relationship Id="rId4" Type="http://schemas.openxmlformats.org/officeDocument/2006/relationships/image" Target="../media/image33.png"/><Relationship Id="rId9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34.png"/><Relationship Id="rId10" Type="http://schemas.openxmlformats.org/officeDocument/2006/relationships/image" Target="../media/image40.png"/><Relationship Id="rId4" Type="http://schemas.openxmlformats.org/officeDocument/2006/relationships/image" Target="../media/image33.png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png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b="1" smtClean="0">
                <a:latin typeface="Tw Cen MT" panose="020B0602020104020603" pitchFamily="34" charset="0"/>
              </a:rPr>
              <a:t>Quelle est la date aujourd’hui?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" y="1484313"/>
            <a:ext cx="86598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36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rgbClr val="FF0000"/>
                </a:solidFill>
                <a:latin typeface="Arial" panose="020B0604020202020204" pitchFamily="34" charset="0"/>
              </a:rPr>
              <a:t>mardi</a:t>
            </a:r>
            <a:r>
              <a:rPr lang="en-GB" altLang="en-US" sz="3600" b="1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835150" y="2025650"/>
            <a:ext cx="8569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rgbClr val="00B0F0"/>
                </a:solidFill>
                <a:latin typeface="Arial" panose="020B0604020202020204" pitchFamily="34" charset="0"/>
              </a:rPr>
              <a:t>le vingt-sept </a:t>
            </a:r>
            <a:r>
              <a:rPr lang="en-GB" altLang="en-US" sz="3600" b="1">
                <a:solidFill>
                  <a:srgbClr val="7030A0"/>
                </a:solidFill>
                <a:latin typeface="Arial" panose="020B0604020202020204" pitchFamily="34" charset="0"/>
              </a:rPr>
              <a:t>septembre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3850" y="5572125"/>
            <a:ext cx="4221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jour = ?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23850" y="6148388"/>
            <a:ext cx="4221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date = ?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798763" y="5508625"/>
            <a:ext cx="4221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mois = ?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843213" y="6075363"/>
            <a:ext cx="42227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aujourd’hui =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6" grpId="0"/>
      <p:bldP spid="13" grpId="0"/>
      <p:bldP spid="15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3040063" y="193675"/>
            <a:ext cx="5278437" cy="1495425"/>
          </a:xfrm>
          <a:prstGeom prst="wedgeRoundRectCallout">
            <a:avLst>
              <a:gd name="adj1" fmla="val -20833"/>
              <a:gd name="adj2" fmla="val 82955"/>
              <a:gd name="adj3" fmla="val 16667"/>
            </a:avLst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 err="1"/>
              <a:t>Salut</a:t>
            </a:r>
            <a:r>
              <a:rPr lang="en-GB" sz="4000" b="1" dirty="0"/>
              <a:t>, Lisa! </a:t>
            </a:r>
            <a:br>
              <a:rPr lang="en-GB" sz="4000" b="1" dirty="0"/>
            </a:br>
            <a:r>
              <a:rPr lang="en-GB" sz="4000" b="1" dirty="0"/>
              <a:t>Que mange Bart?</a:t>
            </a:r>
          </a:p>
        </p:txBody>
      </p:sp>
      <p:pic>
        <p:nvPicPr>
          <p:cNvPr id="1536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6713"/>
            <a:ext cx="2701925" cy="373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ular Callout 10"/>
          <p:cNvSpPr/>
          <p:nvPr/>
        </p:nvSpPr>
        <p:spPr>
          <a:xfrm>
            <a:off x="2117725" y="2495550"/>
            <a:ext cx="3392488" cy="1947863"/>
          </a:xfrm>
          <a:prstGeom prst="wedgeRoundRectCallout">
            <a:avLst>
              <a:gd name="adj1" fmla="val -20833"/>
              <a:gd name="adj2" fmla="val 82955"/>
              <a:gd name="adj3" fmla="val 16667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chemeClr val="tx1"/>
                </a:solidFill>
              </a:rPr>
              <a:t>I_  m____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chemeClr val="tx1"/>
                </a:solidFill>
              </a:rPr>
              <a:t>d_ c_____ 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2117725" y="2495550"/>
            <a:ext cx="3392488" cy="1947863"/>
          </a:xfrm>
          <a:prstGeom prst="wedgeRoundRectCallout">
            <a:avLst>
              <a:gd name="adj1" fmla="val -20833"/>
              <a:gd name="adj2" fmla="val 82955"/>
              <a:gd name="adj3" fmla="val 1666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chemeClr val="tx1"/>
                </a:solidFill>
              </a:rPr>
              <a:t>Il mange du </a:t>
            </a:r>
            <a:r>
              <a:rPr lang="en-GB" sz="4000" b="1" dirty="0" err="1">
                <a:solidFill>
                  <a:schemeClr val="tx1"/>
                </a:solidFill>
              </a:rPr>
              <a:t>chocolat</a:t>
            </a:r>
            <a:r>
              <a:rPr lang="en-GB" sz="4000" b="1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15366" name="Object 12"/>
          <p:cNvGraphicFramePr>
            <a:graphicFrameLocks noChangeAspect="1"/>
          </p:cNvGraphicFramePr>
          <p:nvPr/>
        </p:nvGraphicFramePr>
        <p:xfrm>
          <a:off x="611188" y="412750"/>
          <a:ext cx="2154237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Bitmap Image" r:id="rId4" imgW="4839375" imgH="3258005" progId="PBrush">
                  <p:embed/>
                </p:oleObj>
              </mc:Choice>
              <mc:Fallback>
                <p:oleObj name="Bitmap Image" r:id="rId4" imgW="4839375" imgH="3258005" progId="PBrush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12750"/>
                        <a:ext cx="2154237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7" name="Content Placeholder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684213"/>
            <a:ext cx="61436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4" r="12962"/>
          <a:stretch>
            <a:fillRect/>
          </a:stretch>
        </p:blipFill>
        <p:spPr bwMode="auto">
          <a:xfrm>
            <a:off x="5745163" y="3759200"/>
            <a:ext cx="3140075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3925888" y="201613"/>
            <a:ext cx="4995862" cy="1930400"/>
          </a:xfrm>
          <a:prstGeom prst="wedgeRoundRectCallout">
            <a:avLst>
              <a:gd name="adj1" fmla="val -20833"/>
              <a:gd name="adj2" fmla="val 82955"/>
              <a:gd name="adj3" fmla="val 16667"/>
            </a:avLst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 err="1"/>
              <a:t>Salut</a:t>
            </a:r>
            <a:r>
              <a:rPr lang="en-GB" sz="4000" b="1" dirty="0"/>
              <a:t>, Lisa! </a:t>
            </a:r>
            <a:br>
              <a:rPr lang="en-GB" sz="4000" b="1" dirty="0"/>
            </a:br>
            <a:r>
              <a:rPr lang="en-GB" sz="4000" b="1" dirty="0"/>
              <a:t>Que </a:t>
            </a:r>
            <a:r>
              <a:rPr lang="en-GB" sz="4000" b="1" dirty="0" err="1"/>
              <a:t>mangent</a:t>
            </a:r>
            <a:r>
              <a:rPr lang="en-GB" sz="4000" b="1" dirty="0"/>
              <a:t> </a:t>
            </a:r>
            <a:r>
              <a:rPr lang="en-GB" sz="4000" b="1" dirty="0" err="1"/>
              <a:t>tes</a:t>
            </a:r>
            <a:r>
              <a:rPr lang="en-GB" sz="4000" b="1" dirty="0"/>
              <a:t> grand-parents?</a:t>
            </a:r>
          </a:p>
        </p:txBody>
      </p:sp>
      <p:pic>
        <p:nvPicPr>
          <p:cNvPr id="1638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6713"/>
            <a:ext cx="2701925" cy="373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ular Callout 10"/>
          <p:cNvSpPr/>
          <p:nvPr/>
        </p:nvSpPr>
        <p:spPr>
          <a:xfrm>
            <a:off x="2117725" y="2495550"/>
            <a:ext cx="3392488" cy="1947863"/>
          </a:xfrm>
          <a:prstGeom prst="wedgeRoundRectCallout">
            <a:avLst>
              <a:gd name="adj1" fmla="val -20833"/>
              <a:gd name="adj2" fmla="val 82955"/>
              <a:gd name="adj3" fmla="val 1666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chemeClr val="tx1"/>
                </a:solidFill>
              </a:rPr>
              <a:t>I__  m______ d_ y____ e_ d__ f___.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2117725" y="2493963"/>
            <a:ext cx="3392488" cy="1946275"/>
          </a:xfrm>
          <a:prstGeom prst="wedgeRoundRectCallout">
            <a:avLst>
              <a:gd name="adj1" fmla="val -20833"/>
              <a:gd name="adj2" fmla="val 82955"/>
              <a:gd name="adj3" fmla="val 1666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 err="1">
                <a:solidFill>
                  <a:schemeClr val="tx1"/>
                </a:solidFill>
              </a:rPr>
              <a:t>Ils</a:t>
            </a:r>
            <a:r>
              <a:rPr lang="en-GB" sz="4000" b="1" dirty="0">
                <a:solidFill>
                  <a:schemeClr val="tx1"/>
                </a:solidFill>
              </a:rPr>
              <a:t> </a:t>
            </a:r>
            <a:r>
              <a:rPr lang="en-GB" sz="4000" b="1" dirty="0" err="1">
                <a:solidFill>
                  <a:schemeClr val="tx1"/>
                </a:solidFill>
              </a:rPr>
              <a:t>mangent</a:t>
            </a:r>
            <a:r>
              <a:rPr lang="en-GB" sz="4000" b="1" dirty="0">
                <a:solidFill>
                  <a:schemeClr val="tx1"/>
                </a:solidFill>
              </a:rPr>
              <a:t> du </a:t>
            </a:r>
            <a:r>
              <a:rPr lang="en-GB" sz="4000" b="1" dirty="0" err="1">
                <a:solidFill>
                  <a:schemeClr val="tx1"/>
                </a:solidFill>
              </a:rPr>
              <a:t>yaourt</a:t>
            </a:r>
            <a:r>
              <a:rPr lang="en-GB" sz="4000" b="1" dirty="0">
                <a:solidFill>
                  <a:schemeClr val="tx1"/>
                </a:solidFill>
              </a:rPr>
              <a:t> et des fruits</a:t>
            </a:r>
          </a:p>
        </p:txBody>
      </p:sp>
      <p:graphicFrame>
        <p:nvGraphicFramePr>
          <p:cNvPr id="16390" name="Object 10"/>
          <p:cNvGraphicFramePr>
            <a:graphicFrameLocks noChangeAspect="1"/>
          </p:cNvGraphicFramePr>
          <p:nvPr/>
        </p:nvGraphicFramePr>
        <p:xfrm>
          <a:off x="184150" y="282575"/>
          <a:ext cx="3414713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2" name="Bitmap Image" r:id="rId4" imgW="4933333" imgH="3296110" progId="PBrush">
                  <p:embed/>
                </p:oleObj>
              </mc:Choice>
              <mc:Fallback>
                <p:oleObj name="Bitmap Image" r:id="rId4" imgW="4933333" imgH="3296110" progId="PBrush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" y="282575"/>
                        <a:ext cx="3414713" cy="128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391" name="Group 15"/>
          <p:cNvGrpSpPr>
            <a:grpSpLocks/>
          </p:cNvGrpSpPr>
          <p:nvPr/>
        </p:nvGrpSpPr>
        <p:grpSpPr bwMode="auto">
          <a:xfrm>
            <a:off x="5510213" y="2171700"/>
            <a:ext cx="2687637" cy="4541838"/>
            <a:chOff x="5353664" y="1487412"/>
            <a:chExt cx="3317290" cy="5193607"/>
          </a:xfrm>
        </p:grpSpPr>
        <p:pic>
          <p:nvPicPr>
            <p:cNvPr id="16398" name="Picture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353664" y="1487412"/>
              <a:ext cx="2523386" cy="5013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9" name="Content Placeholder 4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1276" y="2389237"/>
              <a:ext cx="2949678" cy="4291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538" y="4854575"/>
            <a:ext cx="1790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5178425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350963" y="808038"/>
            <a:ext cx="1350962" cy="6429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16395" name="Group 18"/>
          <p:cNvGrpSpPr>
            <a:grpSpLocks/>
          </p:cNvGrpSpPr>
          <p:nvPr/>
        </p:nvGrpSpPr>
        <p:grpSpPr bwMode="auto">
          <a:xfrm>
            <a:off x="1365250" y="74613"/>
            <a:ext cx="1060450" cy="1490662"/>
            <a:chOff x="4962235" y="1588140"/>
            <a:chExt cx="3912137" cy="5093648"/>
          </a:xfrm>
        </p:grpSpPr>
        <p:pic>
          <p:nvPicPr>
            <p:cNvPr id="16396" name="Picture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962235" y="1588140"/>
              <a:ext cx="2523386" cy="5013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7" name="Content Placeholder 4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4693" y="2390005"/>
              <a:ext cx="2949679" cy="4291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8" y="2743200"/>
            <a:ext cx="17002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798513"/>
          <a:ext cx="8586788" cy="58308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46138">
                  <a:extLst>
                    <a:ext uri="{9D8B030D-6E8A-4147-A177-3AD203B41FA5}"/>
                  </a:extLst>
                </a:gridCol>
                <a:gridCol w="2140650">
                  <a:extLst>
                    <a:ext uri="{9D8B030D-6E8A-4147-A177-3AD203B41FA5}"/>
                  </a:extLst>
                </a:gridCol>
              </a:tblGrid>
              <a:tr h="971815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r>
                        <a:rPr lang="en-GB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mange des chat du et </a:t>
                      </a:r>
                      <a:r>
                        <a:rPr lang="en-GB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chocolat</a:t>
                      </a:r>
                      <a:r>
                        <a:rPr lang="en-GB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biscuits Le.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5" marB="4572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5" marB="4572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/>
                </a:extLst>
              </a:tr>
              <a:tr h="971815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à</a:t>
                      </a:r>
                      <a:r>
                        <a:rPr lang="en-GB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huit</a:t>
                      </a:r>
                      <a:r>
                        <a:rPr lang="en-GB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serpent mange Le </a:t>
                      </a:r>
                      <a:r>
                        <a:rPr lang="en-GB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heures</a:t>
                      </a:r>
                      <a:r>
                        <a:rPr lang="en-GB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5" marB="4572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5" marB="4572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/>
                </a:extLst>
              </a:tr>
              <a:tr h="971815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du </a:t>
                      </a:r>
                      <a:r>
                        <a:rPr lang="en-GB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chaud</a:t>
                      </a:r>
                      <a:r>
                        <a:rPr lang="en-GB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mange et bois Je du pain </a:t>
                      </a:r>
                      <a:r>
                        <a:rPr lang="en-GB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grillé</a:t>
                      </a:r>
                      <a:r>
                        <a:rPr lang="en-GB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chocolat</a:t>
                      </a:r>
                      <a:r>
                        <a:rPr lang="en-GB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de  la </a:t>
                      </a:r>
                      <a:r>
                        <a:rPr lang="en-GB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confiture</a:t>
                      </a:r>
                      <a:r>
                        <a:rPr lang="en-GB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avec je.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5" marB="4572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5" marB="4572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/>
                </a:extLst>
              </a:tr>
              <a:tr h="971815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</a:t>
                      </a:r>
                      <a:r>
                        <a:rPr lang="en-GB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céréales</a:t>
                      </a:r>
                      <a:r>
                        <a:rPr lang="en-GB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d’orange</a:t>
                      </a:r>
                      <a:r>
                        <a:rPr lang="en-GB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 </a:t>
                      </a:r>
                      <a:r>
                        <a:rPr lang="en-GB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</a:t>
                      </a:r>
                      <a:r>
                        <a:rPr lang="en-GB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mangent</a:t>
                      </a:r>
                      <a:r>
                        <a:rPr lang="en-GB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soeurs</a:t>
                      </a:r>
                      <a:r>
                        <a:rPr lang="en-GB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jus et </a:t>
                      </a:r>
                      <a:r>
                        <a:rPr lang="en-GB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boivent</a:t>
                      </a:r>
                      <a:r>
                        <a:rPr lang="en-GB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des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5" marB="4572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5" marB="4572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/>
                </a:extLst>
              </a:tr>
              <a:tr h="971815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</a:t>
                      </a:r>
                      <a:r>
                        <a:rPr lang="en-GB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Monstre</a:t>
                      </a:r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que </a:t>
                      </a:r>
                      <a:r>
                        <a:rPr lang="en-GB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manges</a:t>
                      </a:r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</a:t>
                      </a:r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qu’est-ce</a:t>
                      </a:r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?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5" marB="4572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5" marB="4572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/>
                </a:extLst>
              </a:tr>
              <a:tr h="971815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</a:t>
                      </a:r>
                      <a:r>
                        <a:rPr lang="en-GB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oeufs</a:t>
                      </a:r>
                      <a:r>
                        <a:rPr lang="en-GB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</a:t>
                      </a:r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 Nous </a:t>
                      </a:r>
                      <a:r>
                        <a:rPr lang="en-GB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mangeons</a:t>
                      </a:r>
                      <a:r>
                        <a:rPr lang="en-GB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saucisses</a:t>
                      </a:r>
                      <a:r>
                        <a:rPr lang="en-GB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des et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5" marB="4572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5" marB="4572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7424" name="TextBox 1"/>
          <p:cNvSpPr txBox="1">
            <a:spLocks noChangeArrowheads="1"/>
          </p:cNvSpPr>
          <p:nvPr/>
        </p:nvSpPr>
        <p:spPr bwMode="auto">
          <a:xfrm>
            <a:off x="298450" y="69850"/>
            <a:ext cx="86693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>
                <a:latin typeface="Arial" panose="020B0604020202020204" pitchFamily="34" charset="0"/>
              </a:rPr>
              <a:t>Unscramble the sentences, write them correctly and match each one to the correct picture.</a:t>
            </a:r>
          </a:p>
        </p:txBody>
      </p:sp>
      <p:pic>
        <p:nvPicPr>
          <p:cNvPr id="1742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4892675"/>
            <a:ext cx="7826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633413"/>
            <a:ext cx="989012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7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088" y="3671888"/>
            <a:ext cx="957262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88" y="5830888"/>
            <a:ext cx="38893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9496">
            <a:off x="7200900" y="2563813"/>
            <a:ext cx="10588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63" y="1914525"/>
            <a:ext cx="71437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1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813" y="5856288"/>
            <a:ext cx="38893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8" y="2743200"/>
            <a:ext cx="17002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798513"/>
          <a:ext cx="8323263" cy="58308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48309">
                  <a:extLst>
                    <a:ext uri="{9D8B030D-6E8A-4147-A177-3AD203B41FA5}"/>
                  </a:extLst>
                </a:gridCol>
                <a:gridCol w="2074954">
                  <a:extLst>
                    <a:ext uri="{9D8B030D-6E8A-4147-A177-3AD203B41FA5}"/>
                  </a:extLst>
                </a:gridCol>
              </a:tblGrid>
              <a:tr h="971815">
                <a:tc>
                  <a:txBody>
                    <a:bodyPr/>
                    <a:lstStyle/>
                    <a:p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5" marB="4572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5" marB="4572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/>
                </a:extLst>
              </a:tr>
              <a:tr h="971815">
                <a:tc>
                  <a:txBody>
                    <a:bodyPr/>
                    <a:lstStyle/>
                    <a:p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5" marB="4572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5" marB="4572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/>
                </a:extLst>
              </a:tr>
              <a:tr h="971815">
                <a:tc>
                  <a:txBody>
                    <a:bodyPr/>
                    <a:lstStyle/>
                    <a:p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5" marB="4572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5" marB="4572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/>
                </a:extLst>
              </a:tr>
              <a:tr h="971815">
                <a:tc>
                  <a:txBody>
                    <a:bodyPr/>
                    <a:lstStyle/>
                    <a:p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5" marB="4572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5" marB="4572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/>
                </a:extLst>
              </a:tr>
              <a:tr h="971815">
                <a:tc>
                  <a:txBody>
                    <a:bodyPr/>
                    <a:lstStyle/>
                    <a:p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5" marB="4572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5" marB="4572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/>
                </a:extLst>
              </a:tr>
              <a:tr h="971815">
                <a:tc>
                  <a:txBody>
                    <a:bodyPr/>
                    <a:lstStyle/>
                    <a:p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5" marB="4572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5" marB="4572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9472" name="TextBox 1"/>
          <p:cNvSpPr txBox="1">
            <a:spLocks noChangeArrowheads="1"/>
          </p:cNvSpPr>
          <p:nvPr/>
        </p:nvSpPr>
        <p:spPr bwMode="auto">
          <a:xfrm>
            <a:off x="298450" y="69850"/>
            <a:ext cx="86693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>
                <a:latin typeface="Arial" panose="020B0604020202020204" pitchFamily="34" charset="0"/>
              </a:rPr>
              <a:t>Unscramble the sentences, write them correctly and match each one to the correct picture.</a:t>
            </a:r>
          </a:p>
        </p:txBody>
      </p:sp>
      <p:pic>
        <p:nvPicPr>
          <p:cNvPr id="1947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4892675"/>
            <a:ext cx="7826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633413"/>
            <a:ext cx="989012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088" y="3671888"/>
            <a:ext cx="957262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6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88" y="5830888"/>
            <a:ext cx="38893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7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9496">
            <a:off x="7200900" y="2563813"/>
            <a:ext cx="10588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8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63" y="1914525"/>
            <a:ext cx="71437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98450" y="1071563"/>
            <a:ext cx="79660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Arial" panose="020B0604020202020204" pitchFamily="34" charset="0"/>
              </a:rPr>
              <a:t>1. Le chat mange du chocolat et des biscuits.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 b="1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98450" y="1944688"/>
            <a:ext cx="79660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Arial" panose="020B0604020202020204" pitchFamily="34" charset="0"/>
              </a:rPr>
              <a:t>2. Le serpent mange à huit heures.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 b="1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98450" y="2819400"/>
            <a:ext cx="6016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Arial" panose="020B0604020202020204" pitchFamily="34" charset="0"/>
              </a:rPr>
              <a:t>3. Je mange du pain grillé avec de la confiture et je bois du chocolat chaud.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 b="1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98450" y="4048125"/>
            <a:ext cx="62960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Arial" panose="020B0604020202020204" pitchFamily="34" charset="0"/>
              </a:rPr>
              <a:t>4.  Mes soeurs mangent des céréales et boivent du jus d’orange.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98450" y="5181600"/>
            <a:ext cx="79660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Arial" panose="020B0604020202020204" pitchFamily="34" charset="0"/>
              </a:rPr>
              <a:t>5. Monstre, qu’est-ce que tu  manges?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 b="1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98450" y="6032500"/>
            <a:ext cx="7966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Arial" panose="020B0604020202020204" pitchFamily="34" charset="0"/>
              </a:rPr>
              <a:t>6. Nous mangeons des oeufs et des saucisses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 b="1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749925" y="1319213"/>
            <a:ext cx="844550" cy="2728912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584825" y="2206625"/>
            <a:ext cx="1185863" cy="295275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048250" y="2281238"/>
            <a:ext cx="1616075" cy="1050925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011863" y="4395788"/>
            <a:ext cx="677862" cy="1808162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875213" y="1376363"/>
            <a:ext cx="1854200" cy="4003675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875338" y="3332163"/>
            <a:ext cx="811212" cy="2979737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91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5899150"/>
            <a:ext cx="388938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798513"/>
          <a:ext cx="8323264" cy="49514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1632">
                  <a:extLst>
                    <a:ext uri="{9D8B030D-6E8A-4147-A177-3AD203B41FA5}"/>
                  </a:extLst>
                </a:gridCol>
                <a:gridCol w="4161632">
                  <a:extLst>
                    <a:ext uri="{9D8B030D-6E8A-4147-A177-3AD203B41FA5}"/>
                  </a:extLst>
                </a:gridCol>
              </a:tblGrid>
              <a:tr h="825235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 They                        +  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 anchor="ctr"/>
                </a:tc>
                <a:tc>
                  <a:txBody>
                    <a:bodyPr/>
                    <a:lstStyle/>
                    <a:p>
                      <a:endParaRPr lang="en-GB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 anchor="ctr"/>
                </a:tc>
                <a:extLst>
                  <a:ext uri="{0D108BD9-81ED-4DB2-BD59-A6C34878D82A}"/>
                </a:extLst>
              </a:tr>
              <a:tr h="825235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 What                you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sing)?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 anchor="ctr"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 anchor="ctr"/>
                </a:tc>
                <a:extLst>
                  <a:ext uri="{0D108BD9-81ED-4DB2-BD59-A6C34878D82A}"/>
                </a:extLst>
              </a:tr>
              <a:tr h="825235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 She                         +                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 anchor="ctr"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 anchor="ctr"/>
                </a:tc>
                <a:extLst>
                  <a:ext uri="{0D108BD9-81ED-4DB2-BD59-A6C34878D82A}"/>
                </a:extLst>
              </a:tr>
              <a:tr h="825235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 Homer                             +  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 anchor="ctr"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 anchor="ctr"/>
                </a:tc>
                <a:extLst>
                  <a:ext uri="{0D108BD9-81ED-4DB2-BD59-A6C34878D82A}"/>
                </a:extLst>
              </a:tr>
              <a:tr h="825235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 We                            +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 anchor="ctr"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 anchor="ctr"/>
                </a:tc>
                <a:extLst>
                  <a:ext uri="{0D108BD9-81ED-4DB2-BD59-A6C34878D82A}"/>
                </a:extLst>
              </a:tr>
              <a:tr h="825235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 Lisa and Bart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 anchor="ctr"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1529" name="TextBox 4"/>
          <p:cNvSpPr txBox="1">
            <a:spLocks noChangeArrowheads="1"/>
          </p:cNvSpPr>
          <p:nvPr/>
        </p:nvSpPr>
        <p:spPr bwMode="auto">
          <a:xfrm>
            <a:off x="298450" y="298450"/>
            <a:ext cx="8669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>
                <a:latin typeface="Arial" panose="020B0604020202020204" pitchFamily="34" charset="0"/>
              </a:rPr>
              <a:t>Translate the English words and pictures into French sentences.</a:t>
            </a:r>
          </a:p>
        </p:txBody>
      </p:sp>
      <p:pic>
        <p:nvPicPr>
          <p:cNvPr id="2153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896938"/>
            <a:ext cx="89535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6043613"/>
            <a:ext cx="89535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32" name="TextBox 7"/>
          <p:cNvSpPr txBox="1">
            <a:spLocks noChangeArrowheads="1"/>
          </p:cNvSpPr>
          <p:nvPr/>
        </p:nvSpPr>
        <p:spPr bwMode="auto">
          <a:xfrm>
            <a:off x="1193800" y="6181725"/>
            <a:ext cx="8669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>
                <a:latin typeface="Arial" panose="020B0604020202020204" pitchFamily="34" charset="0"/>
              </a:rPr>
              <a:t> = the verb ‘to eat’  needs the correct ending</a:t>
            </a:r>
          </a:p>
        </p:txBody>
      </p:sp>
      <p:pic>
        <p:nvPicPr>
          <p:cNvPr id="21533" name="Picture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685800"/>
            <a:ext cx="887413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4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88" y="896938"/>
            <a:ext cx="7747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5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1712913"/>
            <a:ext cx="893762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6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2589213"/>
            <a:ext cx="893762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7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2524125"/>
            <a:ext cx="576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8" name="Picture 9" descr="C:\Users\Antonio\320,000 Imágenes\Content - 25KV1\Food\Food 4\OJUICEL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138" y="2560638"/>
            <a:ext cx="782637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9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25" y="3405188"/>
            <a:ext cx="893763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0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38" y="3481388"/>
            <a:ext cx="6461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1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0" y="3475038"/>
            <a:ext cx="6461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2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175" y="3405188"/>
            <a:ext cx="515938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3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4151313"/>
            <a:ext cx="893763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4" name="Picture 1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4143375"/>
            <a:ext cx="817563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5" name="Picture 20" descr="http://janeheller.mlblogs.com/leche.g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13" y="4111625"/>
            <a:ext cx="627062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6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4997450"/>
            <a:ext cx="89376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7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838" y="5181600"/>
            <a:ext cx="960437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8" name="Picture 2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9496">
            <a:off x="3440113" y="4916488"/>
            <a:ext cx="60007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12750" y="798513"/>
          <a:ext cx="8323264" cy="49514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1632">
                  <a:extLst>
                    <a:ext uri="{9D8B030D-6E8A-4147-A177-3AD203B41FA5}"/>
                  </a:extLst>
                </a:gridCol>
                <a:gridCol w="4161632">
                  <a:extLst>
                    <a:ext uri="{9D8B030D-6E8A-4147-A177-3AD203B41FA5}"/>
                  </a:extLst>
                </a:gridCol>
              </a:tblGrid>
              <a:tr h="825235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They                        +  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 anchor="ctr"/>
                </a:tc>
                <a:tc>
                  <a:txBody>
                    <a:bodyPr/>
                    <a:lstStyle/>
                    <a:p>
                      <a:endParaRPr lang="en-GB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 anchor="ctr"/>
                </a:tc>
                <a:extLst>
                  <a:ext uri="{0D108BD9-81ED-4DB2-BD59-A6C34878D82A}"/>
                </a:extLst>
              </a:tr>
              <a:tr h="825235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 What                you 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 </a:t>
                      </a:r>
                      <a:r>
                        <a:rPr lang="en-GB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</a:t>
                      </a: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)?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 anchor="ctr"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 anchor="ctr"/>
                </a:tc>
                <a:extLst>
                  <a:ext uri="{0D108BD9-81ED-4DB2-BD59-A6C34878D82A}"/>
                </a:extLst>
              </a:tr>
              <a:tr h="825235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 She                                         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 anchor="ctr"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 anchor="ctr"/>
                </a:tc>
                <a:extLst>
                  <a:ext uri="{0D108BD9-81ED-4DB2-BD59-A6C34878D82A}"/>
                </a:extLst>
              </a:tr>
              <a:tr h="825235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 Homer                               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 anchor="ctr"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 anchor="ctr"/>
                </a:tc>
                <a:extLst>
                  <a:ext uri="{0D108BD9-81ED-4DB2-BD59-A6C34878D82A}"/>
                </a:extLst>
              </a:tr>
              <a:tr h="825235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We                             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 anchor="ctr"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 anchor="ctr"/>
                </a:tc>
                <a:extLst>
                  <a:ext uri="{0D108BD9-81ED-4DB2-BD59-A6C34878D82A}"/>
                </a:extLst>
              </a:tr>
              <a:tr h="825235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Lisa and Bart</a:t>
                      </a:r>
                      <a:r>
                        <a:rPr lang="en-GB" sz="20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 anchor="ctr"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3577" name="TextBox 4"/>
          <p:cNvSpPr txBox="1">
            <a:spLocks noChangeArrowheads="1"/>
          </p:cNvSpPr>
          <p:nvPr/>
        </p:nvSpPr>
        <p:spPr bwMode="auto">
          <a:xfrm>
            <a:off x="298450" y="298450"/>
            <a:ext cx="8669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>
                <a:latin typeface="Arial" panose="020B0604020202020204" pitchFamily="34" charset="0"/>
              </a:rPr>
              <a:t>Translate the English words and pictures into French sentences.</a:t>
            </a:r>
          </a:p>
        </p:txBody>
      </p:sp>
      <p:pic>
        <p:nvPicPr>
          <p:cNvPr id="2357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896938"/>
            <a:ext cx="89535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6043613"/>
            <a:ext cx="89535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80" name="TextBox 7"/>
          <p:cNvSpPr txBox="1">
            <a:spLocks noChangeArrowheads="1"/>
          </p:cNvSpPr>
          <p:nvPr/>
        </p:nvSpPr>
        <p:spPr bwMode="auto">
          <a:xfrm>
            <a:off x="1193800" y="6181725"/>
            <a:ext cx="8669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>
                <a:latin typeface="Arial" panose="020B0604020202020204" pitchFamily="34" charset="0"/>
              </a:rPr>
              <a:t> = the verb ‘to eat ’ which needs the correct ending</a:t>
            </a:r>
          </a:p>
        </p:txBody>
      </p:sp>
      <p:pic>
        <p:nvPicPr>
          <p:cNvPr id="23581" name="Picture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685800"/>
            <a:ext cx="887413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2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88" y="896938"/>
            <a:ext cx="7747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1712913"/>
            <a:ext cx="893762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4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2589213"/>
            <a:ext cx="893762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5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2524125"/>
            <a:ext cx="576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6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25" y="3405188"/>
            <a:ext cx="893763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7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38" y="3481388"/>
            <a:ext cx="6461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8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0" y="3475038"/>
            <a:ext cx="6461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4151313"/>
            <a:ext cx="893763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0" name="Picture 1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4143375"/>
            <a:ext cx="817563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1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4997450"/>
            <a:ext cx="89376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2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838" y="5181600"/>
            <a:ext cx="960437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3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9496">
            <a:off x="3440113" y="4916488"/>
            <a:ext cx="60007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633913" y="836613"/>
            <a:ext cx="4000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>
                <a:latin typeface="Arial" panose="020B0604020202020204" pitchFamily="34" charset="0"/>
              </a:rPr>
              <a:t>1.  Ils mangent du yaourt et des fruits.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633913" y="1811338"/>
            <a:ext cx="4000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>
                <a:latin typeface="Arial" panose="020B0604020202020204" pitchFamily="34" charset="0"/>
              </a:rPr>
              <a:t>2.  Qu’est-ce que tu manges?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633913" y="2563813"/>
            <a:ext cx="4000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>
                <a:latin typeface="Arial" panose="020B0604020202020204" pitchFamily="34" charset="0"/>
              </a:rPr>
              <a:t>3. Elle mange des céréales.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633913" y="3355975"/>
            <a:ext cx="4000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>
                <a:latin typeface="Arial" panose="020B0604020202020204" pitchFamily="34" charset="0"/>
              </a:rPr>
              <a:t>4. Homer mange des madeleines.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633913" y="4151313"/>
            <a:ext cx="4000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>
                <a:latin typeface="Arial" panose="020B0604020202020204" pitchFamily="34" charset="0"/>
              </a:rPr>
              <a:t>5. Nous mangeons du pain grillé.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633913" y="5032375"/>
            <a:ext cx="4000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>
                <a:latin typeface="Arial" panose="020B0604020202020204" pitchFamily="34" charset="0"/>
              </a:rPr>
              <a:t>6. Lisa et Bart mangent des oeufs et des saucisses.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15"/>
          <p:cNvGraphicFramePr>
            <a:graphicFrameLocks noChangeAspect="1"/>
          </p:cNvGraphicFramePr>
          <p:nvPr/>
        </p:nvGraphicFramePr>
        <p:xfrm>
          <a:off x="236538" y="242888"/>
          <a:ext cx="2940050" cy="286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Bitmap Image" r:id="rId3" imgW="3409524" imgH="3323810" progId="PBrush">
                  <p:embed/>
                </p:oleObj>
              </mc:Choice>
              <mc:Fallback>
                <p:oleObj name="Bitmap Image" r:id="rId3" imgW="3409524" imgH="3323810" progId="PBrush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38" y="242888"/>
                        <a:ext cx="2940050" cy="286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ular Callout 4"/>
          <p:cNvSpPr/>
          <p:nvPr/>
        </p:nvSpPr>
        <p:spPr>
          <a:xfrm>
            <a:off x="3176588" y="128588"/>
            <a:ext cx="3913187" cy="2128837"/>
          </a:xfrm>
          <a:prstGeom prst="wedgeRoundRectCallout">
            <a:avLst>
              <a:gd name="adj1" fmla="val -20833"/>
              <a:gd name="adj2" fmla="val 82955"/>
              <a:gd name="adj3" fmla="val 16667"/>
            </a:avLst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GB" sz="4000" b="1" dirty="0"/>
              <a:t> </a:t>
            </a:r>
            <a:r>
              <a:rPr lang="en-GB" sz="4000" b="1" dirty="0" err="1"/>
              <a:t>quelle</a:t>
            </a:r>
            <a:r>
              <a:rPr lang="en-GB" sz="4000" b="1" dirty="0"/>
              <a:t> </a:t>
            </a:r>
            <a:r>
              <a:rPr lang="en-GB" sz="4000" b="1" dirty="0" err="1"/>
              <a:t>heure</a:t>
            </a:r>
            <a:r>
              <a:rPr lang="en-GB" sz="4000" b="1" dirty="0"/>
              <a:t> </a:t>
            </a:r>
            <a:r>
              <a:rPr lang="en-GB" sz="4000" b="1" dirty="0" err="1" smtClean="0"/>
              <a:t>manges-tu</a:t>
            </a:r>
            <a:r>
              <a:rPr lang="en-GB" sz="4000" b="1" dirty="0" smtClean="0"/>
              <a:t> </a:t>
            </a:r>
            <a:r>
              <a:rPr lang="en-GB" sz="4000" b="1" dirty="0"/>
              <a:t>le petit </a:t>
            </a:r>
            <a:r>
              <a:rPr lang="en-GB" sz="4000" b="1" dirty="0" err="1"/>
              <a:t>déj</a:t>
            </a:r>
            <a:r>
              <a:rPr lang="en-GB" sz="4000" b="1" dirty="0"/>
              <a:t>?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8" t="14632" r="34256" b="10568"/>
          <a:stretch>
            <a:fillRect/>
          </a:stretch>
        </p:blipFill>
        <p:spPr bwMode="auto">
          <a:xfrm>
            <a:off x="5611813" y="4256088"/>
            <a:ext cx="2563812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5132388" y="2433638"/>
            <a:ext cx="3522662" cy="1822450"/>
          </a:xfrm>
          <a:prstGeom prst="wedgeRoundRectCallout">
            <a:avLst>
              <a:gd name="adj1" fmla="val -20833"/>
              <a:gd name="adj2" fmla="val 82955"/>
              <a:gd name="adj3" fmla="val 16667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chemeClr val="tx1"/>
                </a:solidFill>
              </a:rPr>
              <a:t>Je mange le petit </a:t>
            </a:r>
            <a:r>
              <a:rPr lang="en-GB" sz="4000" b="1" dirty="0" err="1">
                <a:solidFill>
                  <a:schemeClr val="tx1"/>
                </a:solidFill>
              </a:rPr>
              <a:t>déj</a:t>
            </a:r>
            <a:r>
              <a:rPr lang="en-GB" sz="4000" b="1" dirty="0">
                <a:solidFill>
                  <a:schemeClr val="tx1"/>
                </a:solidFill>
              </a:rPr>
              <a:t> à </a:t>
            </a:r>
            <a:r>
              <a:rPr lang="en-GB" sz="4000" b="1" dirty="0" err="1">
                <a:solidFill>
                  <a:schemeClr val="tx1"/>
                </a:solidFill>
              </a:rPr>
              <a:t>sept</a:t>
            </a:r>
            <a:r>
              <a:rPr lang="en-GB" sz="4000" b="1" dirty="0">
                <a:solidFill>
                  <a:schemeClr val="tx1"/>
                </a:solidFill>
              </a:rPr>
              <a:t> </a:t>
            </a:r>
            <a:r>
              <a:rPr lang="en-GB" sz="4000" b="1" dirty="0" err="1">
                <a:solidFill>
                  <a:schemeClr val="tx1"/>
                </a:solidFill>
              </a:rPr>
              <a:t>heures</a:t>
            </a:r>
            <a:r>
              <a:rPr lang="en-GB" sz="40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25" y="4432300"/>
            <a:ext cx="1387475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32"/>
          <p:cNvGraphicFramePr>
            <a:graphicFrameLocks noChangeAspect="1"/>
          </p:cNvGraphicFramePr>
          <p:nvPr/>
        </p:nvGraphicFramePr>
        <p:xfrm>
          <a:off x="496888" y="1689100"/>
          <a:ext cx="8088312" cy="231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Bitmap Image" r:id="rId4" imgW="5304762" imgH="2695951" progId="PBrush">
                  <p:embed/>
                </p:oleObj>
              </mc:Choice>
              <mc:Fallback>
                <p:oleObj name="Bitmap Image" r:id="rId4" imgW="5304762" imgH="2695951" progId="PBrush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88" y="1689100"/>
                        <a:ext cx="8088312" cy="231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ular Callout 4"/>
          <p:cNvSpPr/>
          <p:nvPr/>
        </p:nvSpPr>
        <p:spPr>
          <a:xfrm>
            <a:off x="193675" y="242888"/>
            <a:ext cx="7361238" cy="1274762"/>
          </a:xfrm>
          <a:prstGeom prst="wedgeRoundRectCallout">
            <a:avLst>
              <a:gd name="adj1" fmla="val -20833"/>
              <a:gd name="adj2" fmla="val 82955"/>
              <a:gd name="adj3" fmla="val 16667"/>
            </a:avLst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GB" sz="4000" b="1" dirty="0"/>
              <a:t> </a:t>
            </a:r>
            <a:r>
              <a:rPr lang="en-GB" sz="4000" b="1" dirty="0" err="1"/>
              <a:t>quelle</a:t>
            </a:r>
            <a:r>
              <a:rPr lang="en-GB" sz="4000" b="1" dirty="0"/>
              <a:t> </a:t>
            </a:r>
            <a:r>
              <a:rPr lang="en-GB" sz="4000" b="1" dirty="0" err="1"/>
              <a:t>heure</a:t>
            </a:r>
            <a:r>
              <a:rPr lang="en-GB" sz="4000" b="1" dirty="0"/>
              <a:t> </a:t>
            </a:r>
            <a:r>
              <a:rPr lang="en-GB" sz="4000" b="1" dirty="0" err="1" smtClean="0"/>
              <a:t>vous</a:t>
            </a:r>
            <a:r>
              <a:rPr lang="en-GB" sz="4000" b="1" dirty="0" smtClean="0"/>
              <a:t> </a:t>
            </a:r>
            <a:r>
              <a:rPr lang="en-GB" sz="4000" b="1" dirty="0" err="1"/>
              <a:t>mangez</a:t>
            </a:r>
            <a:r>
              <a:rPr lang="en-GB" sz="4000" b="1" dirty="0"/>
              <a:t> le petit </a:t>
            </a:r>
            <a:r>
              <a:rPr lang="en-GB" sz="4000" b="1" dirty="0" err="1"/>
              <a:t>déj</a:t>
            </a:r>
            <a:r>
              <a:rPr lang="en-GB" sz="4000" b="1" dirty="0"/>
              <a:t>?</a:t>
            </a:r>
          </a:p>
        </p:txBody>
      </p:sp>
      <p:graphicFrame>
        <p:nvGraphicFramePr>
          <p:cNvPr id="7" name="Object 33"/>
          <p:cNvGraphicFramePr>
            <a:graphicFrameLocks noChangeAspect="1"/>
          </p:cNvGraphicFramePr>
          <p:nvPr/>
        </p:nvGraphicFramePr>
        <p:xfrm>
          <a:off x="3997325" y="4578350"/>
          <a:ext cx="3959225" cy="198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Bitmap Image" r:id="rId6" imgW="0" imgH="0" progId="Paint.Picture">
                  <p:embed/>
                </p:oleObj>
              </mc:Choice>
              <mc:Fallback>
                <p:oleObj name="Bitmap Image" r:id="rId6" imgW="0" imgH="0" progId="Paint.Picture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7325" y="4578350"/>
                        <a:ext cx="3959225" cy="198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ular Callout 5"/>
          <p:cNvSpPr/>
          <p:nvPr/>
        </p:nvSpPr>
        <p:spPr>
          <a:xfrm>
            <a:off x="193675" y="4000500"/>
            <a:ext cx="4016375" cy="1920875"/>
          </a:xfrm>
          <a:prstGeom prst="wedgeRoundRectCallout">
            <a:avLst>
              <a:gd name="adj1" fmla="val 68921"/>
              <a:gd name="adj2" fmla="val -12829"/>
              <a:gd name="adj3" fmla="val 1666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chemeClr val="tx1"/>
                </a:solidFill>
              </a:rPr>
              <a:t>Nous </a:t>
            </a:r>
            <a:r>
              <a:rPr lang="en-GB" sz="4000" b="1" dirty="0" err="1">
                <a:solidFill>
                  <a:schemeClr val="tx1"/>
                </a:solidFill>
              </a:rPr>
              <a:t>mangeons</a:t>
            </a:r>
            <a:r>
              <a:rPr lang="en-GB" sz="4000" b="1" dirty="0">
                <a:solidFill>
                  <a:schemeClr val="tx1"/>
                </a:solidFill>
              </a:rPr>
              <a:t> le petit </a:t>
            </a:r>
            <a:r>
              <a:rPr lang="en-GB" sz="4000" b="1" dirty="0" err="1">
                <a:solidFill>
                  <a:schemeClr val="tx1"/>
                </a:solidFill>
              </a:rPr>
              <a:t>déj</a:t>
            </a:r>
            <a:r>
              <a:rPr lang="en-GB" sz="4000" b="1" dirty="0">
                <a:solidFill>
                  <a:schemeClr val="tx1"/>
                </a:solidFill>
              </a:rPr>
              <a:t> à </a:t>
            </a:r>
            <a:r>
              <a:rPr lang="en-GB" sz="4000" b="1" dirty="0" err="1">
                <a:solidFill>
                  <a:schemeClr val="tx1"/>
                </a:solidFill>
              </a:rPr>
              <a:t>huit</a:t>
            </a:r>
            <a:r>
              <a:rPr lang="en-GB" sz="4000" b="1" dirty="0">
                <a:solidFill>
                  <a:schemeClr val="tx1"/>
                </a:solidFill>
              </a:rPr>
              <a:t> </a:t>
            </a:r>
            <a:r>
              <a:rPr lang="en-GB" sz="4000" b="1" dirty="0" err="1">
                <a:solidFill>
                  <a:schemeClr val="tx1"/>
                </a:solidFill>
              </a:rPr>
              <a:t>heures</a:t>
            </a:r>
            <a:r>
              <a:rPr lang="en-GB" sz="40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838" y="5446713"/>
            <a:ext cx="1249362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15"/>
          <p:cNvGraphicFramePr>
            <a:graphicFrameLocks noChangeAspect="1"/>
          </p:cNvGraphicFramePr>
          <p:nvPr/>
        </p:nvGraphicFramePr>
        <p:xfrm>
          <a:off x="560388" y="3016250"/>
          <a:ext cx="6026150" cy="228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Bitmap Image" r:id="rId3" imgW="4839375" imgH="3258005" progId="PBrush">
                  <p:embed/>
                </p:oleObj>
              </mc:Choice>
              <mc:Fallback>
                <p:oleObj name="Bitmap Image" r:id="rId3" imgW="4839375" imgH="3258005" progId="PBrush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8" y="3016250"/>
                        <a:ext cx="6026150" cy="228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ular Callout 4"/>
          <p:cNvSpPr/>
          <p:nvPr/>
        </p:nvSpPr>
        <p:spPr>
          <a:xfrm>
            <a:off x="560388" y="144463"/>
            <a:ext cx="3983037" cy="2149475"/>
          </a:xfrm>
          <a:prstGeom prst="wedgeRoundRectCallout">
            <a:avLst>
              <a:gd name="adj1" fmla="val -20833"/>
              <a:gd name="adj2" fmla="val 82955"/>
              <a:gd name="adj3" fmla="val 16667"/>
            </a:avLst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cs typeface="Arial" panose="020B0604020202020204" pitchFamily="34" charset="0"/>
              </a:rPr>
              <a:t>À</a:t>
            </a:r>
            <a:r>
              <a:rPr lang="en-GB" sz="3600" b="1" dirty="0"/>
              <a:t> </a:t>
            </a:r>
            <a:r>
              <a:rPr lang="en-GB" sz="3600" b="1" dirty="0" err="1"/>
              <a:t>quelle</a:t>
            </a:r>
            <a:r>
              <a:rPr lang="en-GB" sz="3600" b="1" dirty="0"/>
              <a:t> </a:t>
            </a:r>
            <a:r>
              <a:rPr lang="en-GB" sz="3600" b="1" dirty="0" err="1"/>
              <a:t>heure</a:t>
            </a:r>
            <a:r>
              <a:rPr lang="en-GB" sz="3600" b="1" dirty="0"/>
              <a:t>  mange-t-</a:t>
            </a:r>
            <a:r>
              <a:rPr lang="en-GB" sz="3600" b="1" dirty="0" err="1"/>
              <a:t>il</a:t>
            </a:r>
            <a:r>
              <a:rPr lang="en-GB" sz="3600" b="1" dirty="0"/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le petit </a:t>
            </a:r>
            <a:r>
              <a:rPr lang="en-GB" sz="3600" b="1" dirty="0" err="1"/>
              <a:t>d</a:t>
            </a:r>
            <a:r>
              <a:rPr lang="en-GB" sz="3600" b="1" dirty="0" err="1">
                <a:cs typeface="Arial" panose="020B0604020202020204" pitchFamily="34" charset="0"/>
              </a:rPr>
              <a:t>éj</a:t>
            </a:r>
            <a:r>
              <a:rPr lang="en-GB" sz="3600" b="1" dirty="0"/>
              <a:t>?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4891088" y="801688"/>
            <a:ext cx="3392487" cy="1825625"/>
          </a:xfrm>
          <a:prstGeom prst="wedgeRoundRectCallout">
            <a:avLst>
              <a:gd name="adj1" fmla="val -20833"/>
              <a:gd name="adj2" fmla="val 82955"/>
              <a:gd name="adj3" fmla="val 16667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chemeClr val="tx1"/>
                </a:solidFill>
              </a:rPr>
              <a:t>Il mange le petit </a:t>
            </a:r>
            <a:r>
              <a:rPr lang="en-GB" sz="4000" b="1" dirty="0" err="1">
                <a:solidFill>
                  <a:schemeClr val="tx1"/>
                </a:solidFill>
              </a:rPr>
              <a:t>d</a:t>
            </a:r>
            <a:r>
              <a:rPr lang="en-GB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éj</a:t>
            </a:r>
            <a:r>
              <a:rPr lang="en-GB" sz="4000" b="1" dirty="0">
                <a:solidFill>
                  <a:schemeClr val="tx1"/>
                </a:solidFill>
              </a:rPr>
              <a:t> à six </a:t>
            </a:r>
            <a:r>
              <a:rPr lang="en-GB" sz="4000" b="1" dirty="0" err="1">
                <a:solidFill>
                  <a:schemeClr val="tx1"/>
                </a:solidFill>
              </a:rPr>
              <a:t>heures</a:t>
            </a:r>
            <a:r>
              <a:rPr lang="en-GB" sz="40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38" y="2898775"/>
            <a:ext cx="1552575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14"/>
          <p:cNvGraphicFramePr>
            <a:graphicFrameLocks noChangeAspect="1"/>
          </p:cNvGraphicFramePr>
          <p:nvPr/>
        </p:nvGraphicFramePr>
        <p:xfrm>
          <a:off x="176213" y="3287713"/>
          <a:ext cx="6249987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Bitmap Image" r:id="rId3" imgW="4904762" imgH="3238952" progId="PBrush">
                  <p:embed/>
                </p:oleObj>
              </mc:Choice>
              <mc:Fallback>
                <p:oleObj name="Bitmap Image" r:id="rId3" imgW="4904762" imgH="3238952" progId="PBrush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13" y="3287713"/>
                        <a:ext cx="6249987" cy="232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ular Callout 4"/>
          <p:cNvSpPr/>
          <p:nvPr/>
        </p:nvSpPr>
        <p:spPr>
          <a:xfrm>
            <a:off x="560388" y="433388"/>
            <a:ext cx="4081462" cy="2390775"/>
          </a:xfrm>
          <a:prstGeom prst="wedgeRoundRectCallout">
            <a:avLst>
              <a:gd name="adj1" fmla="val -20833"/>
              <a:gd name="adj2" fmla="val 82955"/>
              <a:gd name="adj3" fmla="val 16667"/>
            </a:avLst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GB" sz="4000" b="1" dirty="0"/>
              <a:t> </a:t>
            </a:r>
            <a:r>
              <a:rPr lang="en-GB" sz="4000" b="1" dirty="0" err="1"/>
              <a:t>quelle</a:t>
            </a:r>
            <a:r>
              <a:rPr lang="en-GB" sz="4000" b="1" dirty="0"/>
              <a:t> </a:t>
            </a:r>
            <a:r>
              <a:rPr lang="en-GB" sz="4000" b="1" dirty="0" err="1"/>
              <a:t>heure</a:t>
            </a:r>
            <a:r>
              <a:rPr lang="en-GB" sz="4000" b="1" dirty="0"/>
              <a:t> mange-t-</a:t>
            </a:r>
            <a:r>
              <a:rPr lang="en-GB" sz="4000" b="1" dirty="0" err="1"/>
              <a:t>elle</a:t>
            </a:r>
            <a:r>
              <a:rPr lang="en-GB" sz="4000" b="1" dirty="0"/>
              <a:t> le petit </a:t>
            </a:r>
            <a:r>
              <a:rPr lang="en-GB" sz="4000" b="1" dirty="0" err="1"/>
              <a:t>d</a:t>
            </a:r>
            <a:r>
              <a:rPr lang="en-GB" sz="4000" b="1" dirty="0" err="1">
                <a:cs typeface="Arial" panose="020B0604020202020204" pitchFamily="34" charset="0"/>
              </a:rPr>
              <a:t>éj</a:t>
            </a:r>
            <a:r>
              <a:rPr lang="en-GB" sz="4000" b="1" dirty="0"/>
              <a:t> ?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5092700" y="568325"/>
            <a:ext cx="3586163" cy="2119313"/>
          </a:xfrm>
          <a:prstGeom prst="wedgeRoundRectCallout">
            <a:avLst>
              <a:gd name="adj1" fmla="val -20833"/>
              <a:gd name="adj2" fmla="val 82955"/>
              <a:gd name="adj3" fmla="val 16667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chemeClr val="tx1"/>
                </a:solidFill>
              </a:rPr>
              <a:t>Elle mange le petit </a:t>
            </a:r>
            <a:r>
              <a:rPr lang="en-GB" sz="4000" b="1" dirty="0" err="1">
                <a:solidFill>
                  <a:schemeClr val="tx1"/>
                </a:solidFill>
              </a:rPr>
              <a:t>d</a:t>
            </a:r>
            <a:r>
              <a:rPr lang="en-GB" sz="4000" b="1" dirty="0" err="1">
                <a:solidFill>
                  <a:schemeClr val="tx1"/>
                </a:solidFill>
                <a:cs typeface="Arial" panose="020B0604020202020204" pitchFamily="34" charset="0"/>
              </a:rPr>
              <a:t>éj</a:t>
            </a:r>
            <a:r>
              <a:rPr lang="en-GB" sz="4000" b="1" dirty="0">
                <a:solidFill>
                  <a:schemeClr val="tx1"/>
                </a:solidFill>
              </a:rPr>
              <a:t> à </a:t>
            </a:r>
            <a:r>
              <a:rPr lang="en-GB" sz="4000" b="1" dirty="0" err="1">
                <a:solidFill>
                  <a:schemeClr val="tx1"/>
                </a:solidFill>
              </a:rPr>
              <a:t>huit</a:t>
            </a:r>
            <a:r>
              <a:rPr lang="en-GB" sz="4000" b="1" dirty="0">
                <a:solidFill>
                  <a:schemeClr val="tx1"/>
                </a:solidFill>
              </a:rPr>
              <a:t> </a:t>
            </a:r>
            <a:r>
              <a:rPr lang="en-GB" sz="4000" b="1" dirty="0" err="1">
                <a:solidFill>
                  <a:schemeClr val="tx1"/>
                </a:solidFill>
              </a:rPr>
              <a:t>heures</a:t>
            </a:r>
            <a:r>
              <a:rPr lang="en-GB" sz="40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3236913"/>
            <a:ext cx="1630363" cy="16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15"/>
          <p:cNvGraphicFramePr>
            <a:graphicFrameLocks noChangeAspect="1"/>
          </p:cNvGraphicFramePr>
          <p:nvPr/>
        </p:nvGraphicFramePr>
        <p:xfrm>
          <a:off x="136525" y="3044825"/>
          <a:ext cx="7437438" cy="279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Bitmap Image" r:id="rId3" imgW="4933333" imgH="3296110" progId="PBrush">
                  <p:embed/>
                </p:oleObj>
              </mc:Choice>
              <mc:Fallback>
                <p:oleObj name="Bitmap Image" r:id="rId3" imgW="4933333" imgH="3296110" progId="PBrush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" y="3044825"/>
                        <a:ext cx="7437438" cy="279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ular Callout 4"/>
          <p:cNvSpPr/>
          <p:nvPr/>
        </p:nvSpPr>
        <p:spPr>
          <a:xfrm>
            <a:off x="774700" y="385763"/>
            <a:ext cx="3913188" cy="1952625"/>
          </a:xfrm>
          <a:prstGeom prst="wedgeRoundRectCallout">
            <a:avLst>
              <a:gd name="adj1" fmla="val -20833"/>
              <a:gd name="adj2" fmla="val 82955"/>
              <a:gd name="adj3" fmla="val 16667"/>
            </a:avLst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cs typeface="Arial" panose="020B0604020202020204" pitchFamily="34" charset="0"/>
              </a:rPr>
              <a:t>À</a:t>
            </a:r>
            <a:r>
              <a:rPr lang="en-GB" sz="4000" b="1" dirty="0"/>
              <a:t> </a:t>
            </a:r>
            <a:r>
              <a:rPr lang="en-GB" sz="4000" b="1" dirty="0" err="1"/>
              <a:t>quelle</a:t>
            </a:r>
            <a:r>
              <a:rPr lang="en-GB" sz="4000" b="1" dirty="0"/>
              <a:t> </a:t>
            </a:r>
            <a:r>
              <a:rPr lang="en-GB" sz="4000" b="1" dirty="0" err="1"/>
              <a:t>heure</a:t>
            </a:r>
            <a:r>
              <a:rPr lang="en-GB" sz="4000" b="1" dirty="0"/>
              <a:t> </a:t>
            </a:r>
            <a:r>
              <a:rPr lang="en-GB" sz="4000" b="1" dirty="0" err="1"/>
              <a:t>mangent-ils</a:t>
            </a:r>
            <a:r>
              <a:rPr lang="en-GB" sz="4000" b="1" dirty="0"/>
              <a:t> le petit </a:t>
            </a:r>
            <a:r>
              <a:rPr lang="en-GB" sz="4000" b="1" dirty="0" err="1"/>
              <a:t>d</a:t>
            </a:r>
            <a:r>
              <a:rPr lang="en-GB" sz="4000" b="1" dirty="0" err="1">
                <a:cs typeface="Arial" panose="020B0604020202020204" pitchFamily="34" charset="0"/>
              </a:rPr>
              <a:t>éj</a:t>
            </a:r>
            <a:r>
              <a:rPr lang="en-GB" sz="4000" b="1" dirty="0"/>
              <a:t>?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4911725" y="846138"/>
            <a:ext cx="3394075" cy="1830387"/>
          </a:xfrm>
          <a:prstGeom prst="wedgeRoundRectCallout">
            <a:avLst>
              <a:gd name="adj1" fmla="val -20833"/>
              <a:gd name="adj2" fmla="val 82955"/>
              <a:gd name="adj3" fmla="val 16667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 err="1">
                <a:solidFill>
                  <a:schemeClr val="tx1"/>
                </a:solidFill>
              </a:rPr>
              <a:t>Ils</a:t>
            </a:r>
            <a:r>
              <a:rPr lang="en-GB" sz="4000" b="1" dirty="0">
                <a:solidFill>
                  <a:schemeClr val="tx1"/>
                </a:solidFill>
              </a:rPr>
              <a:t> </a:t>
            </a:r>
            <a:r>
              <a:rPr lang="en-GB" sz="4000" b="1" dirty="0" err="1">
                <a:solidFill>
                  <a:schemeClr val="tx1"/>
                </a:solidFill>
              </a:rPr>
              <a:t>mangent</a:t>
            </a:r>
            <a:r>
              <a:rPr lang="en-GB" sz="4000" b="1" dirty="0">
                <a:solidFill>
                  <a:schemeClr val="tx1"/>
                </a:solidFill>
              </a:rPr>
              <a:t> à sept </a:t>
            </a:r>
            <a:r>
              <a:rPr lang="en-GB" sz="4000" b="1" dirty="0" err="1">
                <a:solidFill>
                  <a:schemeClr val="tx1"/>
                </a:solidFill>
              </a:rPr>
              <a:t>heures</a:t>
            </a:r>
            <a:r>
              <a:rPr lang="en-GB" sz="4000" b="1" dirty="0">
                <a:solidFill>
                  <a:schemeClr val="tx1"/>
                </a:solidFill>
              </a:rPr>
              <a:t> et </a:t>
            </a:r>
            <a:r>
              <a:rPr lang="en-GB" sz="4000" b="1" dirty="0" err="1">
                <a:solidFill>
                  <a:schemeClr val="tx1"/>
                </a:solidFill>
              </a:rPr>
              <a:t>demie</a:t>
            </a:r>
            <a:r>
              <a:rPr lang="en-GB" sz="40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963" y="2955925"/>
            <a:ext cx="1309687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5"/>
          <p:cNvSpPr txBox="1">
            <a:spLocks noChangeArrowheads="1"/>
          </p:cNvSpPr>
          <p:nvPr/>
        </p:nvSpPr>
        <p:spPr bwMode="auto">
          <a:xfrm>
            <a:off x="128588" y="2878138"/>
            <a:ext cx="4892675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FF0000"/>
                </a:solidFill>
              </a:rPr>
              <a:t>I</a:t>
            </a:r>
            <a:r>
              <a:rPr lang="en-GB" altLang="en-US" sz="4000"/>
              <a:t> eat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92D050"/>
                </a:solidFill>
              </a:rPr>
              <a:t>You (informal sing) </a:t>
            </a:r>
            <a:r>
              <a:rPr lang="en-GB" altLang="en-US" sz="4000"/>
              <a:t>eat</a:t>
            </a:r>
            <a:endParaRPr lang="en-GB" altLang="en-US" sz="4000">
              <a:solidFill>
                <a:srgbClr val="00B05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00B0F0"/>
                </a:solidFill>
              </a:rPr>
              <a:t>He / She  </a:t>
            </a:r>
            <a:r>
              <a:rPr lang="en-GB" altLang="en-US" sz="4000"/>
              <a:t>eats</a:t>
            </a:r>
            <a:endParaRPr lang="en-GB" altLang="en-US" sz="4000" b="1">
              <a:solidFill>
                <a:srgbClr val="7030A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660066"/>
                </a:solidFill>
              </a:rPr>
              <a:t>We</a:t>
            </a:r>
            <a:r>
              <a:rPr lang="en-GB" altLang="en-US" sz="4000"/>
              <a:t> eat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00B050"/>
                </a:solidFill>
              </a:rPr>
              <a:t>You (formal/pl)</a:t>
            </a:r>
            <a:r>
              <a:rPr lang="en-GB" altLang="en-US" sz="4000">
                <a:solidFill>
                  <a:srgbClr val="FF0000"/>
                </a:solidFill>
              </a:rPr>
              <a:t> </a:t>
            </a:r>
            <a:r>
              <a:rPr lang="en-GB" altLang="en-US" sz="4000"/>
              <a:t>eat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FFC000"/>
                </a:solidFill>
              </a:rPr>
              <a:t>They</a:t>
            </a:r>
            <a:r>
              <a:rPr lang="en-GB" altLang="en-US" sz="4000"/>
              <a:t> eat</a:t>
            </a: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5095875" y="2982913"/>
            <a:ext cx="404812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FF0000"/>
                </a:solidFill>
                <a:latin typeface="Agency FB" panose="020B0503020202020204" pitchFamily="34" charset="0"/>
              </a:rPr>
              <a:t>Je</a:t>
            </a:r>
            <a:r>
              <a:rPr lang="en-GB" altLang="en-US" sz="4000">
                <a:latin typeface="Agency FB" panose="020B0503020202020204" pitchFamily="34" charset="0"/>
              </a:rPr>
              <a:t> mange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92D050"/>
                </a:solidFill>
                <a:latin typeface="Agency FB" panose="020B0503020202020204" pitchFamily="34" charset="0"/>
              </a:rPr>
              <a:t>Tu</a:t>
            </a:r>
            <a:r>
              <a:rPr lang="en-GB" altLang="en-US" sz="4000">
                <a:latin typeface="Agency FB" panose="020B0503020202020204" pitchFamily="34" charset="0"/>
              </a:rPr>
              <a:t> manges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00B0F0"/>
                </a:solidFill>
                <a:latin typeface="Agency FB" panose="020B0503020202020204" pitchFamily="34" charset="0"/>
              </a:rPr>
              <a:t>Il /elle </a:t>
            </a:r>
            <a:r>
              <a:rPr lang="en-GB" altLang="en-US" sz="4000">
                <a:latin typeface="Agency FB" panose="020B0503020202020204" pitchFamily="34" charset="0"/>
              </a:rPr>
              <a:t>mange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7030A0"/>
                </a:solidFill>
                <a:latin typeface="Agency FB" panose="020B0503020202020204" pitchFamily="34" charset="0"/>
              </a:rPr>
              <a:t>Nous </a:t>
            </a:r>
            <a:r>
              <a:rPr lang="en-GB" altLang="en-US" sz="4000">
                <a:latin typeface="Agency FB" panose="020B0503020202020204" pitchFamily="34" charset="0"/>
              </a:rPr>
              <a:t>mangeons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00B050"/>
                </a:solidFill>
                <a:latin typeface="Agency FB" panose="020B0503020202020204" pitchFamily="34" charset="0"/>
              </a:rPr>
              <a:t>Vous</a:t>
            </a:r>
            <a:r>
              <a:rPr lang="en-GB" altLang="en-US" sz="4000">
                <a:latin typeface="Agency FB" panose="020B0503020202020204" pitchFamily="34" charset="0"/>
              </a:rPr>
              <a:t> mangez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FFC000"/>
                </a:solidFill>
                <a:latin typeface="Agency FB" panose="020B0503020202020204" pitchFamily="34" charset="0"/>
              </a:rPr>
              <a:t>Ils/elles</a:t>
            </a:r>
            <a:r>
              <a:rPr lang="en-GB" altLang="en-US" sz="4000">
                <a:latin typeface="Agency FB" panose="020B0503020202020204" pitchFamily="34" charset="0"/>
              </a:rPr>
              <a:t> mangent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4000" b="1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892175" y="74613"/>
            <a:ext cx="71977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latin typeface="Arial" panose="020B0604020202020204" pitchFamily="34" charset="0"/>
              </a:rPr>
              <a:t>Manger le petit déjeuner </a:t>
            </a:r>
            <a:r>
              <a:rPr lang="en-GB" altLang="en-US" sz="4000">
                <a:latin typeface="Arial" panose="020B0604020202020204" pitchFamily="34" charset="0"/>
              </a:rPr>
              <a:t>–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>
                <a:latin typeface="Arial" panose="020B0604020202020204" pitchFamily="34" charset="0"/>
              </a:rPr>
              <a:t>to breakfast / </a:t>
            </a:r>
            <a:br>
              <a:rPr lang="en-GB" altLang="en-US" sz="4000">
                <a:latin typeface="Arial" panose="020B0604020202020204" pitchFamily="34" charset="0"/>
              </a:rPr>
            </a:br>
            <a:r>
              <a:rPr lang="en-GB" altLang="en-US" sz="4000">
                <a:latin typeface="Arial" panose="020B0604020202020204" pitchFamily="34" charset="0"/>
              </a:rPr>
              <a:t>to have breakfast</a:t>
            </a:r>
          </a:p>
        </p:txBody>
      </p:sp>
      <p:pic>
        <p:nvPicPr>
          <p:cNvPr id="1126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044575"/>
            <a:ext cx="2197100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0" descr="https://thumb7.shutterstock.com/thumb_large/588721/278813081/stock-photo-breakfast-consisting-of-fruits-orange-juice-coffee-honey-bread-and-egg-balanced-diet-27881308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3" b="16103"/>
          <a:stretch>
            <a:fillRect/>
          </a:stretch>
        </p:blipFill>
        <p:spPr bwMode="auto">
          <a:xfrm>
            <a:off x="6661150" y="1044575"/>
            <a:ext cx="2354263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13"/>
          <p:cNvGraphicFramePr>
            <a:graphicFrameLocks noChangeAspect="1"/>
          </p:cNvGraphicFramePr>
          <p:nvPr/>
        </p:nvGraphicFramePr>
        <p:xfrm>
          <a:off x="1770063" y="569913"/>
          <a:ext cx="1139825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Bitmap Image" r:id="rId3" imgW="3409524" imgH="3323810" progId="PBrush">
                  <p:embed/>
                </p:oleObj>
              </mc:Choice>
              <mc:Fallback>
                <p:oleObj name="Bitmap Image" r:id="rId3" imgW="3409524" imgH="3323810" progId="PBrush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0063" y="569913"/>
                        <a:ext cx="1139825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ular Callout 4"/>
          <p:cNvSpPr/>
          <p:nvPr/>
        </p:nvSpPr>
        <p:spPr>
          <a:xfrm>
            <a:off x="3040063" y="241300"/>
            <a:ext cx="5799137" cy="1800225"/>
          </a:xfrm>
          <a:prstGeom prst="wedgeRoundRectCallout">
            <a:avLst>
              <a:gd name="adj1" fmla="val -20833"/>
              <a:gd name="adj2" fmla="val 82955"/>
              <a:gd name="adj3" fmla="val 16667"/>
            </a:avLst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 err="1"/>
              <a:t>Salut</a:t>
            </a:r>
            <a:r>
              <a:rPr lang="en-GB" sz="4000" b="1" dirty="0"/>
              <a:t> , Lisa! </a:t>
            </a:r>
            <a:br>
              <a:rPr lang="en-GB" sz="4000" b="1" dirty="0"/>
            </a:br>
            <a:r>
              <a:rPr lang="en-GB" sz="4000" b="1" dirty="0" err="1"/>
              <a:t>Qu’est-ce</a:t>
            </a:r>
            <a:r>
              <a:rPr lang="en-GB" sz="4000" b="1" dirty="0"/>
              <a:t>  que </a:t>
            </a:r>
            <a:r>
              <a:rPr lang="en-GB" sz="4000" b="1" dirty="0" err="1"/>
              <a:t>tu</a:t>
            </a:r>
            <a:r>
              <a:rPr lang="en-GB" sz="4000" b="1" dirty="0"/>
              <a:t>  </a:t>
            </a:r>
            <a:r>
              <a:rPr lang="en-GB" sz="4000" b="1" dirty="0" err="1"/>
              <a:t>manges</a:t>
            </a:r>
            <a:r>
              <a:rPr lang="en-GB" sz="4000" b="1" dirty="0"/>
              <a:t>?</a:t>
            </a:r>
          </a:p>
        </p:txBody>
      </p:sp>
      <p:pic>
        <p:nvPicPr>
          <p:cNvPr id="13316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2725738"/>
            <a:ext cx="2701925" cy="373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ular Callout 10"/>
          <p:cNvSpPr/>
          <p:nvPr/>
        </p:nvSpPr>
        <p:spPr>
          <a:xfrm>
            <a:off x="2622550" y="2617788"/>
            <a:ext cx="3392488" cy="1230312"/>
          </a:xfrm>
          <a:prstGeom prst="wedgeRoundRectCallout">
            <a:avLst>
              <a:gd name="adj1" fmla="val -20833"/>
              <a:gd name="adj2" fmla="val 82955"/>
              <a:gd name="adj3" fmla="val 16667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chemeClr val="tx1"/>
                </a:solidFill>
              </a:rPr>
              <a:t> J_ m____ du p____ g___.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2622550" y="2617788"/>
            <a:ext cx="3392488" cy="1230312"/>
          </a:xfrm>
          <a:prstGeom prst="wedgeRoundRectCallout">
            <a:avLst>
              <a:gd name="adj1" fmla="val -20833"/>
              <a:gd name="adj2" fmla="val 82955"/>
              <a:gd name="adj3" fmla="val 1666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chemeClr val="tx1"/>
                </a:solidFill>
              </a:rPr>
              <a:t>Je mange du pain </a:t>
            </a:r>
            <a:r>
              <a:rPr lang="en-GB" sz="4000" b="1" dirty="0" err="1">
                <a:solidFill>
                  <a:schemeClr val="tx1"/>
                </a:solidFill>
              </a:rPr>
              <a:t>grill</a:t>
            </a:r>
            <a:r>
              <a:rPr lang="en-GB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en-GB" sz="4000" b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063" y="4424363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 descr="hmh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2079625"/>
            <a:ext cx="30861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339" name="Object 12"/>
          <p:cNvGraphicFramePr>
            <a:graphicFrameLocks noChangeAspect="1"/>
          </p:cNvGraphicFramePr>
          <p:nvPr/>
        </p:nvGraphicFramePr>
        <p:xfrm>
          <a:off x="377825" y="344488"/>
          <a:ext cx="2633663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Bitmap Image" r:id="rId4" imgW="5304762" imgH="2695951" progId="PBrush">
                  <p:embed/>
                </p:oleObj>
              </mc:Choice>
              <mc:Fallback>
                <p:oleObj name="Bitmap Image" r:id="rId4" imgW="5304762" imgH="2695951" progId="PBrush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" y="344488"/>
                        <a:ext cx="2633663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ounded Rectangular Callout 2"/>
          <p:cNvSpPr/>
          <p:nvPr/>
        </p:nvSpPr>
        <p:spPr>
          <a:xfrm>
            <a:off x="3162300" y="112713"/>
            <a:ext cx="5649913" cy="1600200"/>
          </a:xfrm>
          <a:prstGeom prst="wedgeRoundRectCallout">
            <a:avLst>
              <a:gd name="adj1" fmla="val -20833"/>
              <a:gd name="adj2" fmla="val 82955"/>
              <a:gd name="adj3" fmla="val 16667"/>
            </a:avLst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 err="1"/>
              <a:t>Salut</a:t>
            </a:r>
            <a:r>
              <a:rPr lang="en-GB" sz="3600" b="1" dirty="0"/>
              <a:t>, Homer et Marge! </a:t>
            </a:r>
            <a:br>
              <a:rPr lang="en-GB" sz="3600" b="1" dirty="0"/>
            </a:br>
            <a:r>
              <a:rPr lang="en-GB" sz="3600" b="1" dirty="0" err="1"/>
              <a:t>Qu’est-ce</a:t>
            </a:r>
            <a:r>
              <a:rPr lang="en-GB" sz="3600" b="1" dirty="0"/>
              <a:t> que </a:t>
            </a:r>
            <a:r>
              <a:rPr lang="en-GB" sz="3600" b="1" dirty="0" err="1"/>
              <a:t>vous</a:t>
            </a:r>
            <a:r>
              <a:rPr lang="en-GB" sz="3600" b="1" dirty="0"/>
              <a:t> </a:t>
            </a:r>
            <a:r>
              <a:rPr lang="en-GB" sz="3600" b="1" dirty="0" err="1"/>
              <a:t>mangez</a:t>
            </a:r>
            <a:r>
              <a:rPr lang="en-GB" sz="3600" b="1" dirty="0"/>
              <a:t>?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3162300" y="2370138"/>
            <a:ext cx="3392488" cy="1230312"/>
          </a:xfrm>
          <a:prstGeom prst="wedgeRoundRectCallout">
            <a:avLst>
              <a:gd name="adj1" fmla="val -20833"/>
              <a:gd name="adj2" fmla="val 82955"/>
              <a:gd name="adj3" fmla="val 16667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chemeClr val="tx1"/>
                </a:solidFill>
              </a:rPr>
              <a:t>N__ m______ d__ c_______.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3162300" y="2279650"/>
            <a:ext cx="4364038" cy="1597025"/>
          </a:xfrm>
          <a:prstGeom prst="wedgeRoundRectCallout">
            <a:avLst>
              <a:gd name="adj1" fmla="val -20833"/>
              <a:gd name="adj2" fmla="val 82955"/>
              <a:gd name="adj3" fmla="val 1666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chemeClr val="tx1"/>
                </a:solidFill>
              </a:rPr>
              <a:t>Nous </a:t>
            </a:r>
            <a:r>
              <a:rPr lang="en-GB" sz="4000" b="1" dirty="0" err="1">
                <a:solidFill>
                  <a:schemeClr val="tx1"/>
                </a:solidFill>
              </a:rPr>
              <a:t>mangeons</a:t>
            </a:r>
            <a:r>
              <a:rPr lang="en-GB" sz="4000" b="1" dirty="0">
                <a:solidFill>
                  <a:schemeClr val="tx1"/>
                </a:solidFill>
              </a:rPr>
              <a:t> des </a:t>
            </a:r>
            <a:r>
              <a:rPr lang="en-GB" sz="4000" b="1" dirty="0" err="1">
                <a:solidFill>
                  <a:schemeClr val="tx1"/>
                </a:solidFill>
              </a:rPr>
              <a:t>céréales</a:t>
            </a:r>
            <a:r>
              <a:rPr lang="en-GB" sz="40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613" y="4495800"/>
            <a:ext cx="12287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727</TotalTime>
  <Words>654</Words>
  <Application>Microsoft Office PowerPoint</Application>
  <PresentationFormat>On-screen Show (4:3)</PresentationFormat>
  <Paragraphs>108</Paragraphs>
  <Slides>15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Agency FB</vt:lpstr>
      <vt:lpstr>Arial</vt:lpstr>
      <vt:lpstr>Calibri</vt:lpstr>
      <vt:lpstr>Calibri Light</vt:lpstr>
      <vt:lpstr>Tw Cen MT</vt:lpstr>
      <vt:lpstr>Office Theme</vt:lpstr>
      <vt:lpstr>Bitmap Image</vt:lpstr>
      <vt:lpstr>Quelle est la date aujourd’hui?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55WD</dc:creator>
  <cp:lastModifiedBy>Study</cp:lastModifiedBy>
  <cp:revision>54</cp:revision>
  <dcterms:created xsi:type="dcterms:W3CDTF">2014-08-23T11:18:43Z</dcterms:created>
  <dcterms:modified xsi:type="dcterms:W3CDTF">2018-10-19T09:43:39Z</dcterms:modified>
</cp:coreProperties>
</file>