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636" autoAdjust="0"/>
  </p:normalViewPr>
  <p:slideViewPr>
    <p:cSldViewPr snapToGrid="0">
      <p:cViewPr varScale="1">
        <p:scale>
          <a:sx n="87" d="100"/>
          <a:sy n="87" d="100"/>
        </p:scale>
        <p:origin x="22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A30D3-6FD5-495E-B2F6-3BE99C792D89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F77C90-A94F-4907-BAB0-480F7C8F64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25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6202D-F967-4866-843C-CA43D28E045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42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A1AEAB-844A-4B87-94E7-78B3EEEA3563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5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8B84D6-4C95-4610-A28C-3575E87937C7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3617B4-AB1D-4BD0-A481-AADEBB9E42C1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7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28E280-CB90-4405-9C3D-639A02B2AC2A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D3E34-9F81-45D7-AC40-81ECB8D87C7A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J’aime= I like, je n’aime pas = I don’t like, j’adore = I love, je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éteste</a:t>
            </a:r>
            <a:r>
              <a:rPr lang="en-GB" altLang="en-US" smtClean="0"/>
              <a:t> = I hate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picture appears first on mouse click and then the opinion.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NB: definite article  needed after opinion in French</a:t>
            </a:r>
          </a:p>
        </p:txBody>
      </p:sp>
    </p:spTree>
    <p:extLst>
      <p:ext uri="{BB962C8B-B14F-4D97-AF65-F5344CB8AC3E}">
        <p14:creationId xmlns:p14="http://schemas.microsoft.com/office/powerpoint/2010/main" val="85684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519CE-DEC2-4BCC-A1A6-6FAF13E2CD11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8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Tu aimes …? Do you like?</a:t>
            </a: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B0840-75A3-438A-80CF-A898165878E1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0A4B-66F4-4ED0-BFDB-B694F4504C04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6923-1B78-4674-87BA-7D069D37F3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32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9E92-8B44-41F1-9FFC-3B98C7923B91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5C82-83E1-4973-A7E0-60EBB034F6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9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6D93-6360-4A24-9B1D-9B6C31D3C55F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8842-8527-45A1-9C57-EC198862D5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31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FBD1-7247-4FEE-B012-5984F2C0BF9B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FC54-379F-4EC7-9475-253FE6EF4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0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8693-3AC9-4816-8267-A75E3E088FDA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3345-1D69-4D74-87A3-A5BD82B8E2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8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6D8B-FAC4-482D-88A8-BA0D04AABDBD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4442-7421-4613-A89D-6A015CA60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7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2FF8-1B89-4BAE-A6DD-39C27A134E64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4D4F-F728-4EB9-889C-409792E9FF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8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7A8F-93DD-43FE-81CD-74994BE59219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BEE8-DB1A-43F2-8025-B0D9657B9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75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EC11-890D-480A-815F-04D9F27149BE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1630-83C9-4CE0-B5AC-758E707FA9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27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F3FD-2157-4593-A982-D1095166CC4A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1322-DF05-41A1-8F32-3801675594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83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DBE5-C549-4216-B165-1E8E1874D8BE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BAA-3EB7-4B6B-86C1-CB6AE7A06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37556-D3D5-4A9E-AF80-5FDA10AB858B}" type="datetimeFigureOut">
              <a:rPr lang="en-GB"/>
              <a:pPr>
                <a:defRPr/>
              </a:pPr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B13345-ABDD-46D5-8165-33206D152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png"/><Relationship Id="rId18" Type="http://schemas.openxmlformats.org/officeDocument/2006/relationships/image" Target="../media/image13.png"/><Relationship Id="rId3" Type="http://schemas.openxmlformats.org/officeDocument/2006/relationships/image" Target="../media/image20.wmf"/><Relationship Id="rId7" Type="http://schemas.openxmlformats.org/officeDocument/2006/relationships/image" Target="../media/image26.wmf"/><Relationship Id="rId12" Type="http://schemas.openxmlformats.org/officeDocument/2006/relationships/image" Target="../media/image31.png"/><Relationship Id="rId17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24.png"/><Relationship Id="rId4" Type="http://schemas.openxmlformats.org/officeDocument/2006/relationships/image" Target="../media/image21.wmf"/><Relationship Id="rId9" Type="http://schemas.openxmlformats.org/officeDocument/2006/relationships/image" Target="../media/image28.png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wmf"/><Relationship Id="rId3" Type="http://schemas.openxmlformats.org/officeDocument/2006/relationships/image" Target="../media/image21.wmf"/><Relationship Id="rId7" Type="http://schemas.openxmlformats.org/officeDocument/2006/relationships/image" Target="../media/image26.wmf"/><Relationship Id="rId12" Type="http://schemas.openxmlformats.org/officeDocument/2006/relationships/image" Target="../media/image1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19.wmf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661988" y="2024063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 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38700" y="24050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38700" y="3195638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madeleines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38700" y="3987800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oeufs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838700" y="47799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51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7130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85763" y="231775"/>
            <a:ext cx="4935537" cy="12033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</a:t>
            </a:r>
            <a:r>
              <a:rPr lang="en-GB" sz="3200" b="1" dirty="0"/>
              <a:t>au </a:t>
            </a:r>
            <a:r>
              <a:rPr lang="en-GB" sz="3200" b="1" dirty="0"/>
              <a:t>petit </a:t>
            </a:r>
            <a:r>
              <a:rPr lang="en-GB" sz="3200" b="1" dirty="0" err="1"/>
              <a:t>déjeuner</a:t>
            </a:r>
            <a:r>
              <a:rPr lang="en-GB" sz="32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387350" y="1898650"/>
            <a:ext cx="32004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00563" y="2133600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00563" y="37480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du pain grillé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00563" y="294163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oeufs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500563" y="4508500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8438" y="246063"/>
            <a:ext cx="4557712" cy="1136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</a:t>
            </a:r>
            <a:r>
              <a:rPr lang="en-GB" sz="3200" b="1" dirty="0"/>
              <a:t>au petit </a:t>
            </a:r>
            <a:r>
              <a:rPr lang="en-GB" sz="3200" b="1" dirty="0" err="1"/>
              <a:t>déjeuner</a:t>
            </a:r>
            <a:r>
              <a:rPr lang="en-GB" sz="3200" b="1" dirty="0"/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pic>
        <p:nvPicPr>
          <p:cNvPr id="7176" name="il_fi" descr="http://www.groomgroove.com/images/toa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40013"/>
            <a:ext cx="33972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334963" y="1738313"/>
            <a:ext cx="6848475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 des fruits avec…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11675" y="2530475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un yaourt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11675" y="4903788"/>
            <a:ext cx="3240088" cy="585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11675" y="411321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croissants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511675" y="33194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9223" name="Picture 5" descr="MCj02336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792413"/>
            <a:ext cx="30956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46063" y="166688"/>
            <a:ext cx="4422775" cy="10668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Qu’est –</a:t>
            </a:r>
            <a:r>
              <a:rPr lang="en-GB" sz="3200" b="1" dirty="0" err="1"/>
              <a:t>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petit </a:t>
            </a:r>
            <a:r>
              <a:rPr lang="en-GB" sz="3200" b="1" dirty="0" err="1"/>
              <a:t>déj</a:t>
            </a:r>
            <a:r>
              <a:rPr lang="en-GB" sz="32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1" grpId="1"/>
      <p:bldP spid="13322" grpId="0" animBg="1"/>
      <p:bldP spid="13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279400" y="1749425"/>
            <a:ext cx="62992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mange des fruits, un yaourt et je bois </a:t>
            </a:r>
            <a:r>
              <a:rPr lang="en-GB" altLang="en-US" sz="3200"/>
              <a:t>…</a:t>
            </a:r>
            <a:endParaRPr lang="en-US" altLang="en-US" sz="32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56113" y="25415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de l’eau</a:t>
            </a:r>
            <a:endParaRPr lang="en-US" altLang="en-US" sz="32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56113" y="3332163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du lait </a:t>
            </a:r>
            <a:endParaRPr lang="en-US" altLang="en-US" sz="32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56113" y="4124325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un jus d’orange </a:t>
            </a:r>
            <a:endParaRPr lang="en-US" altLang="en-US" sz="32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56113" y="49164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un jus de fruits</a:t>
            </a:r>
            <a:endParaRPr lang="en-US" altLang="en-US" sz="3200"/>
          </a:p>
        </p:txBody>
      </p:sp>
      <p:pic>
        <p:nvPicPr>
          <p:cNvPr id="11271" name="Picture 5" descr="MCj02336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22588"/>
            <a:ext cx="15748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125413" y="111125"/>
            <a:ext cx="4375150" cy="10223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</a:t>
            </a:r>
            <a:r>
              <a:rPr lang="en-GB" sz="3200" b="1" dirty="0"/>
              <a:t>petit </a:t>
            </a:r>
            <a:r>
              <a:rPr lang="en-GB" sz="3200" b="1" dirty="0" err="1"/>
              <a:t>déj</a:t>
            </a:r>
            <a:r>
              <a:rPr lang="en-GB" sz="3200" b="1" dirty="0"/>
              <a:t>?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359275"/>
            <a:ext cx="17319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922588"/>
            <a:ext cx="22669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allAtOnce" animBg="1"/>
      <p:bldP spid="14345" grpId="0" animBg="1"/>
      <p:bldP spid="14346" grpId="0" animBg="1"/>
      <p:bldP spid="14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noaction">
              <a:snd r:embed="rId3" name="megus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690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hlinkClick r:id="" action="ppaction://noaction">
              <a:snd r:embed="rId5" name="nomegus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748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4">
            <a:hlinkClick r:id="" action="ppaction://noaction">
              <a:snd r:embed="rId7" name="meencanta.wav"/>
            </a:hlinkClick>
          </p:cNvPr>
          <p:cNvSpPr>
            <a:spLocks noChangeArrowheads="1"/>
          </p:cNvSpPr>
          <p:nvPr/>
        </p:nvSpPr>
        <p:spPr bwMode="auto">
          <a:xfrm>
            <a:off x="250825" y="3429000"/>
            <a:ext cx="1728788" cy="15128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5013325"/>
            <a:ext cx="3313112" cy="1695450"/>
            <a:chOff x="113" y="3158"/>
            <a:chExt cx="2087" cy="1068"/>
          </a:xfrm>
        </p:grpSpPr>
        <p:pic>
          <p:nvPicPr>
            <p:cNvPr id="13330" name="Picture 6">
              <a:hlinkClick r:id="" action="ppaction://noaction">
                <a:snd r:embed="rId8" name="odio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2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1063" y="5667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J’aime …</a:t>
            </a:r>
          </a:p>
        </p:txBody>
      </p:sp>
      <p:sp>
        <p:nvSpPr>
          <p:cNvPr id="6153" name="Text Box 9">
            <a:hlinkClick r:id="" action="ppaction://noaction">
              <a:snd r:embed="rId5" name="no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1063" y="21923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n’aime pas. …</a:t>
            </a:r>
          </a:p>
        </p:txBody>
      </p:sp>
      <p:sp>
        <p:nvSpPr>
          <p:cNvPr id="6154" name="Text Box 10">
            <a:hlinkClick r:id="" action="ppaction://noaction">
              <a:snd r:embed="rId7" name="meencanta.wav"/>
            </a:hlinkClick>
          </p:cNvPr>
          <p:cNvSpPr txBox="1">
            <a:spLocks noChangeArrowheads="1"/>
          </p:cNvSpPr>
          <p:nvPr/>
        </p:nvSpPr>
        <p:spPr bwMode="auto">
          <a:xfrm>
            <a:off x="2379663" y="386397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J’adore…</a:t>
            </a:r>
          </a:p>
        </p:txBody>
      </p:sp>
      <p:sp>
        <p:nvSpPr>
          <p:cNvPr id="6155" name="Text Box 11">
            <a:hlinkClick r:id="" action="ppaction://noaction">
              <a:snd r:embed="rId8" name="odio.wav"/>
            </a:hlinkClick>
          </p:cNvPr>
          <p:cNvSpPr txBox="1">
            <a:spLocks noChangeArrowheads="1"/>
          </p:cNvSpPr>
          <p:nvPr/>
        </p:nvSpPr>
        <p:spPr bwMode="auto">
          <a:xfrm>
            <a:off x="3590925" y="5668963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déteste…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6213"/>
            <a:ext cx="2663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742113" y="5080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les fruits.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16125"/>
            <a:ext cx="2165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430963" y="21923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café.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603625"/>
            <a:ext cx="10652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38481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yaourt.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143500"/>
            <a:ext cx="12112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719888" y="5584825"/>
            <a:ext cx="213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lait.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2" grpId="0"/>
      <p:bldP spid="6153" grpId="0"/>
      <p:bldP spid="6154" grpId="0"/>
      <p:bldP spid="6155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41" name="Group 109"/>
          <p:cNvGraphicFramePr>
            <a:graphicFrameLocks noGrp="1"/>
          </p:cNvGraphicFramePr>
          <p:nvPr/>
        </p:nvGraphicFramePr>
        <p:xfrm>
          <a:off x="165100" y="512763"/>
          <a:ext cx="3584575" cy="3863975"/>
        </p:xfrm>
        <a:graphic>
          <a:graphicData uri="http://schemas.openxmlformats.org/drawingml/2006/table">
            <a:tbl>
              <a:tblPr/>
              <a:tblGrid>
                <a:gridCol w="1865328">
                  <a:extLst>
                    <a:ext uri="{9D8B030D-6E8A-4147-A177-3AD203B41FA5}"/>
                  </a:extLst>
                </a:gridCol>
                <a:gridCol w="1719247">
                  <a:extLst>
                    <a:ext uri="{9D8B030D-6E8A-4147-A177-3AD203B41FA5}"/>
                  </a:extLst>
                </a:gridCol>
              </a:tblGrid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pain </a:t>
                      </a: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yaourt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yoghurt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oeufs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sandwichs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sandwiches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pâtes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salade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fruits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hamburgers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hamburgers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frites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pain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grillé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madeleines</a:t>
                      </a: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 cakes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00" name="Rectangle 70"/>
          <p:cNvSpPr>
            <a:spLocks noChangeArrowheads="1"/>
          </p:cNvSpPr>
          <p:nvPr/>
        </p:nvSpPr>
        <p:spPr bwMode="auto">
          <a:xfrm>
            <a:off x="106363" y="136525"/>
            <a:ext cx="389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La nourriture et les boissons = food &amp; drink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388" y="4545013"/>
          <a:ext cx="3570287" cy="2049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454">
                  <a:extLst>
                    <a:ext uri="{9D8B030D-6E8A-4147-A177-3AD203B41FA5}"/>
                  </a:extLst>
                </a:gridCol>
                <a:gridCol w="1719833">
                  <a:extLst>
                    <a:ext uri="{9D8B030D-6E8A-4147-A177-3AD203B41FA5}"/>
                  </a:extLst>
                </a:gridCol>
              </a:tblGrid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jus</a:t>
                      </a: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d’orange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 juice</a:t>
                      </a:r>
                    </a:p>
                  </a:txBody>
                  <a:tcPr marL="68591" marR="68591" marT="34292" marB="34292" anchor="ctr" horzOverflow="overflow"/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l’eau</a:t>
                      </a: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minérale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 water</a:t>
                      </a:r>
                    </a:p>
                  </a:txBody>
                  <a:tcPr marL="68591" marR="68591" marT="34292" marB="3429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lang="en-GB" sz="1500" dirty="0" err="1" smtClean="0">
                          <a:latin typeface="Arial" pitchFamily="34" charset="0"/>
                          <a:cs typeface="Arial" pitchFamily="34" charset="0"/>
                        </a:rPr>
                        <a:t>thé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tea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café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coffee</a:t>
                      </a:r>
                    </a:p>
                  </a:txBody>
                  <a:tcPr marL="68591" marR="68591" marT="34292" marB="3429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limonade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lemonade</a:t>
                      </a:r>
                    </a:p>
                  </a:txBody>
                  <a:tcPr marL="68591" marR="68591" marT="34292" marB="34292" anchor="ctr" horzOverflow="overflow"/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GB" sz="15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500" baseline="0" dirty="0" err="1" smtClean="0">
                          <a:latin typeface="Arial" pitchFamily="34" charset="0"/>
                          <a:cs typeface="Arial" pitchFamily="34" charset="0"/>
                        </a:rPr>
                        <a:t>lait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milk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30" name="TextBox 2"/>
          <p:cNvSpPr txBox="1">
            <a:spLocks noChangeArrowheads="1"/>
          </p:cNvSpPr>
          <p:nvPr/>
        </p:nvSpPr>
        <p:spPr bwMode="auto">
          <a:xfrm>
            <a:off x="3805238" y="5640388"/>
            <a:ext cx="507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Depending on what you like / dislike,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/>
              <a:t>write </a:t>
            </a:r>
            <a:r>
              <a:rPr lang="en-GB" altLang="en-US" sz="2400"/>
              <a:t>the food/drink into the correct part of the Venn diagram for you!</a:t>
            </a:r>
          </a:p>
        </p:txBody>
      </p:sp>
      <p:pic>
        <p:nvPicPr>
          <p:cNvPr id="15431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610100"/>
            <a:ext cx="7413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2775" y="3187700"/>
            <a:ext cx="704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3" name="Picture 9" descr="http://janeheller.mlblogs.com/lech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016250"/>
            <a:ext cx="8572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4" name="Picture 10" descr="C:\Users\Antonio\320,000 Imágenes\Content - 25KV1\Food\Food 1\HOAGIE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352800"/>
            <a:ext cx="528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5" name="Picture 6" descr="C:\Users\Antonio\320,000 Imágenes\Content - 25KV1\Food\Food 2\CHBURGF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388" y="3302000"/>
            <a:ext cx="7254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853113" y="581025"/>
            <a:ext cx="2805112" cy="24876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37" name="TextBox 3"/>
          <p:cNvSpPr txBox="1">
            <a:spLocks noChangeArrowheads="1"/>
          </p:cNvSpPr>
          <p:nvPr/>
        </p:nvSpPr>
        <p:spPr bwMode="auto">
          <a:xfrm>
            <a:off x="4492625" y="0"/>
            <a:ext cx="606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Qu’est-ce que tu aimes?</a:t>
            </a:r>
          </a:p>
        </p:txBody>
      </p:sp>
      <p:pic>
        <p:nvPicPr>
          <p:cNvPr id="15438" name="Picture 4" descr="signo-de-interrogacion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47625"/>
            <a:ext cx="7572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art 16"/>
          <p:cNvSpPr/>
          <p:nvPr/>
        </p:nvSpPr>
        <p:spPr>
          <a:xfrm>
            <a:off x="4949825" y="771525"/>
            <a:ext cx="323850" cy="25876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437188" y="790575"/>
            <a:ext cx="323850" cy="26035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7483475" y="708025"/>
            <a:ext cx="323850" cy="323850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019925" y="706438"/>
            <a:ext cx="323850" cy="323850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43" name="TextBox 9"/>
          <p:cNvSpPr txBox="1">
            <a:spLocks noChangeArrowheads="1"/>
          </p:cNvSpPr>
          <p:nvPr/>
        </p:nvSpPr>
        <p:spPr bwMode="auto">
          <a:xfrm>
            <a:off x="5853113" y="1103313"/>
            <a:ext cx="78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Ça m’est égal 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5444" name="Picture 56" descr="bread.svg.m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071938"/>
            <a:ext cx="7921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Oval 70"/>
          <p:cNvSpPr/>
          <p:nvPr/>
        </p:nvSpPr>
        <p:spPr>
          <a:xfrm>
            <a:off x="3889375" y="660400"/>
            <a:ext cx="2827338" cy="24860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446" name="Picture 9" descr="FD0103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935413"/>
            <a:ext cx="630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7" name="Picture 72" descr="MCj0398067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695825"/>
            <a:ext cx="8239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48" name="Group 50"/>
          <p:cNvGrpSpPr>
            <a:grpSpLocks/>
          </p:cNvGrpSpPr>
          <p:nvPr/>
        </p:nvGrpSpPr>
        <p:grpSpPr bwMode="auto">
          <a:xfrm>
            <a:off x="8115300" y="3911600"/>
            <a:ext cx="901700" cy="790575"/>
            <a:chOff x="2880" y="1888"/>
            <a:chExt cx="953" cy="753"/>
          </a:xfrm>
        </p:grpSpPr>
        <p:pic>
          <p:nvPicPr>
            <p:cNvPr id="15452" name="Picture 51" descr="NA01099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53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5455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6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7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8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9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0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1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2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3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4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5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6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7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8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9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0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1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2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3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4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5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6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7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8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9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0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1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2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5454" name="Picture 81" descr="j007910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49" name="Picture 35" descr="11949860301279678518coffee_ganson.svg.me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862513"/>
            <a:ext cx="6238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0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0188"/>
            <a:ext cx="8477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1" name="Picture 20" descr="hamburg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6059488" y="4903788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050" y="6127750"/>
          <a:ext cx="4852988" cy="633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32488" y="1196975"/>
            <a:ext cx="10160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6050" y="128588"/>
            <a:ext cx="4319588" cy="32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Gill Sans Ultra Bold" panose="020B0A02020104020203" pitchFamily="34" charset="0"/>
              </a:rPr>
              <a:t>Plan </a:t>
            </a:r>
            <a:r>
              <a:rPr lang="en-GB" sz="22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d’activités</a:t>
            </a:r>
            <a:endParaRPr lang="en-GB" sz="2200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625" y="547688"/>
            <a:ext cx="4824413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1600" b="1" dirty="0">
                <a:solidFill>
                  <a:schemeClr val="tx1"/>
                </a:solidFill>
              </a:rPr>
              <a:t> Fill in the correct word for ‘the’:  le, la or les</a:t>
            </a:r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4625" y="1076325"/>
          <a:ext cx="4824413" cy="2001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415">
                  <a:extLst>
                    <a:ext uri="{9D8B030D-6E8A-4147-A177-3AD203B41FA5}"/>
                  </a:extLst>
                </a:gridCol>
                <a:gridCol w="4478998">
                  <a:extLst>
                    <a:ext uri="{9D8B030D-6E8A-4147-A177-3AD203B41FA5}"/>
                  </a:extLst>
                </a:gridCol>
              </a:tblGrid>
              <a:tr h="37089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J’aime___thé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mais</a:t>
                      </a:r>
                      <a:r>
                        <a:rPr lang="en-GB" sz="1400" baseline="0" dirty="0" smtClean="0"/>
                        <a:t> je </a:t>
                      </a:r>
                      <a:r>
                        <a:rPr lang="en-GB" sz="1400" baseline="0" dirty="0" err="1" smtClean="0"/>
                        <a:t>n’aime</a:t>
                      </a:r>
                      <a:r>
                        <a:rPr lang="en-GB" sz="1400" baseline="0" dirty="0" smtClean="0"/>
                        <a:t> pas </a:t>
                      </a:r>
                      <a:r>
                        <a:rPr lang="en-GB" sz="1400" dirty="0" smtClean="0"/>
                        <a:t> ____ café.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J’adore</a:t>
                      </a:r>
                      <a:r>
                        <a:rPr lang="en-GB" sz="1400" dirty="0" smtClean="0"/>
                        <a:t> _____</a:t>
                      </a:r>
                      <a:r>
                        <a:rPr lang="en-GB" sz="1400" dirty="0" err="1" smtClean="0"/>
                        <a:t>sandwichs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Je </a:t>
                      </a:r>
                      <a:r>
                        <a:rPr lang="en-GB" sz="1400" baseline="0" dirty="0" err="1" smtClean="0"/>
                        <a:t>déteste</a:t>
                      </a:r>
                      <a:r>
                        <a:rPr lang="en-GB" sz="1400" baseline="0" dirty="0" smtClean="0"/>
                        <a:t> _____ </a:t>
                      </a:r>
                      <a:r>
                        <a:rPr lang="en-GB" sz="1400" baseline="0" dirty="0" err="1" smtClean="0"/>
                        <a:t>lait</a:t>
                      </a:r>
                      <a:r>
                        <a:rPr lang="en-GB" sz="1400" baseline="0" dirty="0" smtClean="0"/>
                        <a:t> et </a:t>
                      </a:r>
                      <a:r>
                        <a:rPr lang="en-GB" sz="1400" baseline="0" dirty="0" err="1" smtClean="0"/>
                        <a:t>aussi</a:t>
                      </a:r>
                      <a:r>
                        <a:rPr lang="en-GB" sz="1400" baseline="0" dirty="0" smtClean="0"/>
                        <a:t>  _____ </a:t>
                      </a:r>
                      <a:r>
                        <a:rPr lang="en-GB" sz="1400" baseline="0" dirty="0" err="1" smtClean="0"/>
                        <a:t>fromage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jus de fruits et </a:t>
                      </a:r>
                      <a:r>
                        <a:rPr lang="en-GB" sz="1400" baseline="0" dirty="0" err="1" smtClean="0"/>
                        <a:t>aussi</a:t>
                      </a:r>
                      <a:r>
                        <a:rPr lang="en-GB" sz="1400" baseline="0" dirty="0" smtClean="0"/>
                        <a:t> ____ fruits.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5182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 frites, </a:t>
                      </a:r>
                      <a:r>
                        <a:rPr lang="en-GB" sz="1400" baseline="0" dirty="0" err="1" smtClean="0"/>
                        <a:t>mais</a:t>
                      </a:r>
                      <a:r>
                        <a:rPr lang="en-GB" sz="1400" baseline="0" dirty="0" smtClean="0"/>
                        <a:t> je </a:t>
                      </a:r>
                      <a:r>
                        <a:rPr lang="en-GB" sz="1400" baseline="0" dirty="0" err="1" smtClean="0"/>
                        <a:t>n’aime</a:t>
                      </a:r>
                      <a:r>
                        <a:rPr lang="en-GB" sz="1400" baseline="0" dirty="0" smtClean="0"/>
                        <a:t> pas ____ hamburgers </a:t>
                      </a:r>
                      <a:r>
                        <a:rPr lang="en-GB" sz="1400" baseline="0" dirty="0" err="1" smtClean="0"/>
                        <a:t>parce</a:t>
                      </a:r>
                      <a:r>
                        <a:rPr lang="en-GB" sz="1400" baseline="0" dirty="0" smtClean="0"/>
                        <a:t> que je </a:t>
                      </a:r>
                      <a:r>
                        <a:rPr lang="en-GB" sz="1400" baseline="0" dirty="0" err="1" smtClean="0"/>
                        <a:t>suis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végétarien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4625" y="3338513"/>
            <a:ext cx="482441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B Look again at activity A.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Comment </a:t>
            </a:r>
            <a:r>
              <a:rPr lang="en-GB" sz="1600" b="1" dirty="0" err="1">
                <a:solidFill>
                  <a:schemeClr val="tx1"/>
                </a:solidFill>
              </a:rPr>
              <a:t>dit</a:t>
            </a:r>
            <a:r>
              <a:rPr lang="en-GB" sz="1600" b="1" dirty="0">
                <a:solidFill>
                  <a:schemeClr val="tx1"/>
                </a:solidFill>
              </a:rPr>
              <a:t>-on … en </a:t>
            </a:r>
            <a:r>
              <a:rPr lang="en-GB" sz="1600" b="1" dirty="0" err="1">
                <a:solidFill>
                  <a:schemeClr val="tx1"/>
                </a:solidFill>
              </a:rPr>
              <a:t>anglais</a:t>
            </a:r>
            <a:r>
              <a:rPr lang="en-GB" sz="1600" b="1" dirty="0">
                <a:solidFill>
                  <a:schemeClr val="tx1"/>
                </a:solidFill>
              </a:rPr>
              <a:t>?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975" y="3870325"/>
          <a:ext cx="481965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410">
                  <a:extLst>
                    <a:ext uri="{9D8B030D-6E8A-4147-A177-3AD203B41FA5}"/>
                  </a:extLst>
                </a:gridCol>
                <a:gridCol w="3603240">
                  <a:extLst>
                    <a:ext uri="{9D8B030D-6E8A-4147-A177-3AD203B41FA5}"/>
                  </a:extLst>
                </a:gridCol>
              </a:tblGrid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mais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aussi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parce</a:t>
                      </a:r>
                      <a:r>
                        <a:rPr lang="en-GB" sz="1600" baseline="0" dirty="0" smtClean="0"/>
                        <a:t> q</a:t>
                      </a:r>
                      <a:r>
                        <a:rPr lang="en-GB" sz="1600" dirty="0" smtClean="0"/>
                        <a:t>ue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suis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31763" y="5661025"/>
            <a:ext cx="4857750" cy="430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 Ask the question in French out loud for ‘Do you like…?’ for each food and drink below.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7469" name="Group 50"/>
          <p:cNvGrpSpPr>
            <a:grpSpLocks/>
          </p:cNvGrpSpPr>
          <p:nvPr/>
        </p:nvGrpSpPr>
        <p:grpSpPr bwMode="auto">
          <a:xfrm>
            <a:off x="174625" y="6153150"/>
            <a:ext cx="815975" cy="608013"/>
            <a:chOff x="2880" y="1888"/>
            <a:chExt cx="953" cy="753"/>
          </a:xfrm>
        </p:grpSpPr>
        <p:pic>
          <p:nvPicPr>
            <p:cNvPr id="17541" name="Picture 51" descr="NA0109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42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7544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5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6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7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8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9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0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1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2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3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4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5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6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7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8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9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0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1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2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3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4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5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6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7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8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9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0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1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7543" name="Picture 81" descr="j0079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70" name="Picture 56" descr="bread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173788"/>
            <a:ext cx="703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1" name="Picture 9" descr="FD0103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6164263"/>
            <a:ext cx="376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2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6138863"/>
            <a:ext cx="4556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3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6357938"/>
            <a:ext cx="4556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4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6369050"/>
            <a:ext cx="4556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062538" y="112713"/>
            <a:ext cx="3935412" cy="544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D. Read the two texts. Draw the foods / drinks in order and show the opinion of each.</a:t>
            </a:r>
            <a:endParaRPr lang="en-GB" sz="11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476" name="TextBox 7"/>
          <p:cNvSpPr txBox="1">
            <a:spLocks noChangeArrowheads="1"/>
          </p:cNvSpPr>
          <p:nvPr/>
        </p:nvSpPr>
        <p:spPr bwMode="auto">
          <a:xfrm>
            <a:off x="5062538" y="752475"/>
            <a:ext cx="2446337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/>
              <a:t>1  Coucou! Je m’appelle Véronique et j’habite au Québec. </a:t>
            </a:r>
            <a:r>
              <a:rPr lang="en-GB" altLang="en-US" sz="1400" b="1" u="sng"/>
              <a:t> J’adore les fruits </a:t>
            </a:r>
            <a:r>
              <a:rPr lang="en-GB" altLang="en-US" sz="1400"/>
              <a:t> et aussi le jus de fruit. Je n’aime pas la limonade parce que c’est gazeuse et je déteste la salade. </a:t>
            </a:r>
          </a:p>
        </p:txBody>
      </p:sp>
      <p:sp>
        <p:nvSpPr>
          <p:cNvPr id="17477" name="TextBox 57"/>
          <p:cNvSpPr txBox="1">
            <a:spLocks noChangeArrowheads="1"/>
          </p:cNvSpPr>
          <p:nvPr/>
        </p:nvSpPr>
        <p:spPr bwMode="auto">
          <a:xfrm>
            <a:off x="6721475" y="2187575"/>
            <a:ext cx="21971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/>
              <a:t>2  Salut! Je m’appelle Franck et j’habite à la Réunion.  Je déteste le café parce que c’est horrible.  Je n’aime pas le lait parce que je suis allérgique.  J’adore les spaghettis et le jambon.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89525" y="3929063"/>
          <a:ext cx="3937000" cy="1571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extLst>
                  <a:ext uri="{0D108BD9-81ED-4DB2-BD59-A6C34878D82A}"/>
                </a:extLst>
              </a:tr>
              <a:tr h="7858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7495" name="Picture 17" descr="j01124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189663"/>
            <a:ext cx="7381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96" name="Group 50"/>
          <p:cNvGrpSpPr>
            <a:grpSpLocks/>
          </p:cNvGrpSpPr>
          <p:nvPr/>
        </p:nvGrpSpPr>
        <p:grpSpPr bwMode="auto">
          <a:xfrm>
            <a:off x="8024813" y="5624513"/>
            <a:ext cx="614362" cy="466725"/>
            <a:chOff x="2880" y="1888"/>
            <a:chExt cx="953" cy="753"/>
          </a:xfrm>
        </p:grpSpPr>
        <p:pic>
          <p:nvPicPr>
            <p:cNvPr id="17510" name="Picture 51" descr="NA0109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1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7513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4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5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6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7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8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9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0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1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2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3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4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5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6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7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8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9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0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1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2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3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4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5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6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7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8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9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0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7512" name="Picture 81" descr="j0079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97" name="Picture 19" descr="sala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5597525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8" name="Picture 35" descr="11949860301279678518coffee_ganson.svg.m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6135688"/>
            <a:ext cx="454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9" name="Picture 58" descr="ham_2_THUMB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5641975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00" name="Group 15"/>
          <p:cNvGrpSpPr>
            <a:grpSpLocks/>
          </p:cNvGrpSpPr>
          <p:nvPr/>
        </p:nvGrpSpPr>
        <p:grpSpPr bwMode="auto">
          <a:xfrm>
            <a:off x="8439150" y="6167438"/>
            <a:ext cx="449263" cy="542925"/>
            <a:chOff x="4513" y="2659"/>
            <a:chExt cx="731" cy="1109"/>
          </a:xfrm>
        </p:grpSpPr>
        <p:pic>
          <p:nvPicPr>
            <p:cNvPr id="17508" name="Picture 13" descr="drinks_orangejuice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59"/>
              <a:ext cx="731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9" name="Picture 14" descr="j007910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339"/>
              <a:ext cx="49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501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62425"/>
            <a:ext cx="42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2" name="AutoShape 4">
            <a:hlinkClick r:id="" action="ppaction://noaction">
              <a:snd r:embed="rId14" name="meencanta.wav"/>
            </a:hlinkClick>
          </p:cNvPr>
          <p:cNvSpPr>
            <a:spLocks noChangeArrowheads="1"/>
          </p:cNvSpPr>
          <p:nvPr/>
        </p:nvSpPr>
        <p:spPr bwMode="auto">
          <a:xfrm>
            <a:off x="5635625" y="4037013"/>
            <a:ext cx="346075" cy="331787"/>
          </a:xfrm>
          <a:custGeom>
            <a:avLst/>
            <a:gdLst>
              <a:gd name="T0" fmla="*/ 715749543 w 21600"/>
              <a:gd name="T1" fmla="*/ 121727213 h 21600"/>
              <a:gd name="T2" fmla="*/ 192973775 w 21600"/>
              <a:gd name="T3" fmla="*/ 601116280 h 21600"/>
              <a:gd name="T4" fmla="*/ 715749543 w 21600"/>
              <a:gd name="T5" fmla="*/ 1202229027 h 21600"/>
              <a:gd name="T6" fmla="*/ 1230616264 w 21600"/>
              <a:gd name="T7" fmla="*/ 601116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503" name="Picture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-1601" b="28493"/>
          <a:stretch>
            <a:fillRect/>
          </a:stretch>
        </p:blipFill>
        <p:spPr bwMode="auto">
          <a:xfrm>
            <a:off x="5202238" y="2233613"/>
            <a:ext cx="14097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4" name="Picture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1" b="21198"/>
          <a:stretch>
            <a:fillRect/>
          </a:stretch>
        </p:blipFill>
        <p:spPr bwMode="auto">
          <a:xfrm>
            <a:off x="7570788" y="736600"/>
            <a:ext cx="13477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5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556250"/>
            <a:ext cx="5302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6" name="Picture 102" descr="http://janeheller.mlblogs.com/leche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5999163"/>
            <a:ext cx="72548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7" name="Picture 20" descr="hamburg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3335338" y="6219825"/>
            <a:ext cx="3873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79438" y="322263"/>
            <a:ext cx="7843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latin typeface="Adobe Gothic Std B"/>
                <a:ea typeface="Adobe Gothic Std B"/>
                <a:cs typeface="Adobe Gothic Std B"/>
              </a:rPr>
              <a:t>Strip Bingo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1313" y="2092325"/>
          <a:ext cx="8320087" cy="1063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9475" name="Group 50"/>
          <p:cNvGrpSpPr>
            <a:grpSpLocks/>
          </p:cNvGrpSpPr>
          <p:nvPr/>
        </p:nvGrpSpPr>
        <p:grpSpPr bwMode="auto">
          <a:xfrm>
            <a:off x="7442200" y="3622675"/>
            <a:ext cx="860425" cy="750888"/>
            <a:chOff x="2880" y="1888"/>
            <a:chExt cx="953" cy="753"/>
          </a:xfrm>
        </p:grpSpPr>
        <p:pic>
          <p:nvPicPr>
            <p:cNvPr id="19489" name="Picture 51" descr="NA0109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90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9492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3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4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5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6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7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8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9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0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1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2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3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4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5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6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7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8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9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0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1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2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3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4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5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6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7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8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9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9491" name="Picture 81" descr="j0079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6" name="Picture 35" descr="11949860301279678518coffee_ganson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902200"/>
            <a:ext cx="452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56" descr="bread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040188"/>
            <a:ext cx="7731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9" descr="FD0103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900488"/>
            <a:ext cx="5349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770313"/>
            <a:ext cx="9525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983038"/>
            <a:ext cx="952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0" descr="hamburg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5413375" y="4748213"/>
            <a:ext cx="10509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91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748213"/>
            <a:ext cx="747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92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4899025"/>
            <a:ext cx="7477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93" descr="MCj0398067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168900"/>
            <a:ext cx="9001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313113"/>
            <a:ext cx="665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865688"/>
            <a:ext cx="7413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4700" y="4592638"/>
            <a:ext cx="704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56" descr="http://janeheller.mlblogs.com/lech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349625"/>
            <a:ext cx="857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768</Words>
  <Application>Microsoft Office PowerPoint</Application>
  <PresentationFormat>On-screen Show (4:3)</PresentationFormat>
  <Paragraphs>135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Calibri</vt:lpstr>
      <vt:lpstr>Tw Cen MT</vt:lpstr>
      <vt:lpstr>Times New Roman</vt:lpstr>
      <vt:lpstr>Gill Sans Ultra Bold</vt:lpstr>
      <vt:lpstr>Gill Sans MT</vt:lpstr>
      <vt:lpstr>Adobe Gothic Std B</vt:lpstr>
      <vt:lpstr>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16</cp:revision>
  <dcterms:created xsi:type="dcterms:W3CDTF">2014-08-14T18:47:52Z</dcterms:created>
  <dcterms:modified xsi:type="dcterms:W3CDTF">2018-08-02T09:33:24Z</dcterms:modified>
</cp:coreProperties>
</file>