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303" r:id="rId2"/>
    <p:sldId id="258" r:id="rId3"/>
    <p:sldId id="299" r:id="rId4"/>
    <p:sldId id="300" r:id="rId5"/>
    <p:sldId id="283" r:id="rId6"/>
    <p:sldId id="285" r:id="rId7"/>
    <p:sldId id="286" r:id="rId8"/>
    <p:sldId id="291" r:id="rId9"/>
    <p:sldId id="288" r:id="rId10"/>
    <p:sldId id="289" r:id="rId11"/>
    <p:sldId id="290" r:id="rId12"/>
    <p:sldId id="292" r:id="rId13"/>
    <p:sldId id="293" r:id="rId14"/>
    <p:sldId id="294" r:id="rId15"/>
    <p:sldId id="295" r:id="rId16"/>
    <p:sldId id="296" r:id="rId17"/>
    <p:sldId id="297" r:id="rId18"/>
    <p:sldId id="287" r:id="rId19"/>
    <p:sldId id="298" r:id="rId20"/>
    <p:sldId id="304" r:id="rId21"/>
    <p:sldId id="267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67616" autoAdjust="0"/>
  </p:normalViewPr>
  <p:slideViewPr>
    <p:cSldViewPr snapToGrid="0">
      <p:cViewPr varScale="1">
        <p:scale>
          <a:sx n="74" d="100"/>
          <a:sy n="74" d="100"/>
        </p:scale>
        <p:origin x="261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20E45CC-BE39-4DD8-9B7D-9E7E0BDF4CF9}" type="datetimeFigureOut">
              <a:rPr lang="en-GB"/>
              <a:pPr>
                <a:defRPr/>
              </a:pPr>
              <a:t>02/08/2018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39DE89D-3650-448B-9CB5-37A9E4A3646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928851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smtClean="0"/>
              <a:t>Pupils were introduced to this routine in the summer term of Y3 and in Y4 but may need reminding.</a:t>
            </a:r>
          </a:p>
          <a:p>
            <a:pPr eaLnBrk="1" hangingPunct="1"/>
            <a:r>
              <a:rPr lang="en-GB" altLang="en-US" smtClean="0"/>
              <a:t>This will help remind them of the days of the week, keep working the numbers and help them remember some essential vocabulary e.g. day / month etc.</a:t>
            </a:r>
            <a:br>
              <a:rPr lang="en-GB" altLang="en-US" smtClean="0"/>
            </a:br>
            <a:r>
              <a:rPr lang="en-GB" altLang="en-US" smtClean="0"/>
              <a:t>This slide can be adapted obviously to fit the day of the week / month.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F0A5FA0-A6EB-4F3C-9F25-52706DCFA66F}" type="slidenum">
              <a:rPr lang="en-GB" altLang="en-US" smtClean="0"/>
              <a:pPr>
                <a:spcBef>
                  <a:spcPct val="0"/>
                </a:spcBef>
              </a:pPr>
              <a:t>1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504053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smtClean="0"/>
              <a:t>To photocopy A5 size. Teacher reads times and students complete on the sheet 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mtClean="0"/>
              <a:t>Pile = on the dot</a:t>
            </a:r>
          </a:p>
          <a:p>
            <a:pPr eaLnBrk="1" hangingPunct="1">
              <a:spcBef>
                <a:spcPct val="0"/>
              </a:spcBef>
            </a:pPr>
            <a:endParaRPr lang="en-GB" altLang="en-US" smtClean="0"/>
          </a:p>
          <a:p>
            <a:pPr eaLnBrk="1" hangingPunct="1">
              <a:spcBef>
                <a:spcPct val="0"/>
              </a:spcBef>
            </a:pPr>
            <a:r>
              <a:rPr lang="en-GB" altLang="en-US" smtClean="0"/>
              <a:t>Answers appear in green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773C36D-A82B-46F0-974B-E76431666BC8}" type="slidenum">
              <a:rPr lang="en-GB" altLang="en-US" smtClean="0"/>
              <a:pPr>
                <a:spcBef>
                  <a:spcPct val="0"/>
                </a:spcBef>
              </a:pPr>
              <a:t>2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748817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smtClean="0"/>
              <a:t>Qu’est -ce tu manges pour le petit d</a:t>
            </a:r>
            <a:r>
              <a:rPr lang="en-GB" altLang="en-US" smtClean="0">
                <a:latin typeface="Arial" panose="020B0604020202020204" pitchFamily="34" charset="0"/>
                <a:cs typeface="Arial" panose="020B0604020202020204" pitchFamily="34" charset="0"/>
              </a:rPr>
              <a:t>éjeuner? </a:t>
            </a:r>
            <a:r>
              <a:rPr lang="en-GB" altLang="en-US" smtClean="0"/>
              <a:t> (What do you have for breakfast?)</a:t>
            </a:r>
          </a:p>
          <a:p>
            <a:pPr eaLnBrk="1" hangingPunct="1">
              <a:spcBef>
                <a:spcPct val="0"/>
              </a:spcBef>
            </a:pPr>
            <a:endParaRPr lang="en-GB" altLang="en-US" smtClean="0"/>
          </a:p>
          <a:p>
            <a:pPr eaLnBrk="1" hangingPunct="1">
              <a:spcBef>
                <a:spcPct val="0"/>
              </a:spcBef>
            </a:pPr>
            <a:r>
              <a:rPr lang="en-GB" altLang="en-US" smtClean="0"/>
              <a:t> Je mange….. (I eat)...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mtClean="0"/>
              <a:t>un yaourt (a yoghurt), des  c</a:t>
            </a:r>
            <a:r>
              <a:rPr lang="en-GB" altLang="en-US" smtClean="0">
                <a:latin typeface="Arial" panose="020B0604020202020204" pitchFamily="34" charset="0"/>
                <a:cs typeface="Arial" panose="020B0604020202020204" pitchFamily="34" charset="0"/>
              </a:rPr>
              <a:t>éré</a:t>
            </a:r>
            <a:r>
              <a:rPr lang="en-GB" altLang="en-US" smtClean="0"/>
              <a:t>ales  (cereals), du pain, (bread), du  pain grill</a:t>
            </a:r>
            <a:r>
              <a:rPr lang="en-GB" altLang="en-US" smtClean="0"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en-GB" altLang="en-US" smtClean="0"/>
              <a:t> (a piece of toast), des fruits (fruit), du beurre (butter), de la confiture  (jam),du lait (milk), du th</a:t>
            </a:r>
            <a:r>
              <a:rPr lang="en-GB" altLang="en-US" smtClean="0">
                <a:latin typeface="Arial" panose="020B0604020202020204" pitchFamily="34" charset="0"/>
                <a:cs typeface="Arial" panose="020B0604020202020204" pitchFamily="34" charset="0"/>
              </a:rPr>
              <a:t>é </a:t>
            </a:r>
            <a:r>
              <a:rPr lang="en-GB" altLang="en-US" smtClean="0"/>
              <a:t>(tea), du café (el) (coffee), du chocolat chaud (hot chocolate),  du jus d’orange (orange juice)</a:t>
            </a:r>
          </a:p>
          <a:p>
            <a:pPr eaLnBrk="1" hangingPunct="1">
              <a:spcBef>
                <a:spcPct val="0"/>
              </a:spcBef>
            </a:pPr>
            <a:endParaRPr lang="en-GB" altLang="en-US" smtClean="0"/>
          </a:p>
          <a:p>
            <a:pPr eaLnBrk="1" hangingPunct="1">
              <a:spcBef>
                <a:spcPct val="0"/>
              </a:spcBef>
            </a:pPr>
            <a:r>
              <a:rPr lang="en-GB" altLang="en-US" smtClean="0"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en-GB" altLang="en-US" smtClean="0"/>
              <a:t> quelle heure manges- tu le petit d</a:t>
            </a:r>
            <a:r>
              <a:rPr lang="en-GB" altLang="en-US" smtClean="0">
                <a:latin typeface="Arial" panose="020B0604020202020204" pitchFamily="34" charset="0"/>
                <a:cs typeface="Arial" panose="020B0604020202020204" pitchFamily="34" charset="0"/>
              </a:rPr>
              <a:t>éjeuner</a:t>
            </a:r>
            <a:r>
              <a:rPr lang="en-GB" altLang="en-US" smtClean="0"/>
              <a:t> (What time do you have breakfast?)</a:t>
            </a:r>
          </a:p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15B7D9D-2A15-4F4F-8E33-3F2F53E9F4A8}" type="slidenum">
              <a:rPr lang="en-GB" altLang="en-US" smtClean="0"/>
              <a:pPr>
                <a:spcBef>
                  <a:spcPct val="0"/>
                </a:spcBef>
              </a:pPr>
              <a:t>3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961034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smtClean="0"/>
              <a:t>Qu’est -ce que tu manges pour le petit d</a:t>
            </a:r>
            <a:r>
              <a:rPr lang="en-GB" altLang="en-US" smtClean="0">
                <a:latin typeface="Arial" panose="020B0604020202020204" pitchFamily="34" charset="0"/>
                <a:cs typeface="Arial" panose="020B0604020202020204" pitchFamily="34" charset="0"/>
              </a:rPr>
              <a:t>éjeuner? </a:t>
            </a:r>
            <a:r>
              <a:rPr lang="en-GB" altLang="en-US" smtClean="0"/>
              <a:t> (What do you have for breakfast?)</a:t>
            </a:r>
          </a:p>
          <a:p>
            <a:pPr eaLnBrk="1" hangingPunct="1">
              <a:spcBef>
                <a:spcPct val="0"/>
              </a:spcBef>
            </a:pPr>
            <a:endParaRPr lang="en-GB" altLang="en-US" smtClean="0"/>
          </a:p>
          <a:p>
            <a:pPr eaLnBrk="1" hangingPunct="1">
              <a:spcBef>
                <a:spcPct val="0"/>
              </a:spcBef>
            </a:pPr>
            <a:r>
              <a:rPr lang="en-GB" altLang="en-US" smtClean="0"/>
              <a:t> Je mange….. (I eat)...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mtClean="0"/>
              <a:t>un yaourt (a yoghurt), des  c</a:t>
            </a:r>
            <a:r>
              <a:rPr lang="en-GB" altLang="en-US" smtClean="0">
                <a:latin typeface="Arial" panose="020B0604020202020204" pitchFamily="34" charset="0"/>
                <a:cs typeface="Arial" panose="020B0604020202020204" pitchFamily="34" charset="0"/>
              </a:rPr>
              <a:t>éré</a:t>
            </a:r>
            <a:r>
              <a:rPr lang="en-GB" altLang="en-US" smtClean="0"/>
              <a:t>ales  (cereals), du pain, (bread), du  pain grill</a:t>
            </a:r>
            <a:r>
              <a:rPr lang="en-GB" altLang="en-US" smtClean="0"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en-GB" altLang="en-US" smtClean="0"/>
              <a:t> (a piece of toast), des fruits (fruit), du beurre (butter), de la confiture  (jam),du lait (milk), du th</a:t>
            </a:r>
            <a:r>
              <a:rPr lang="en-GB" altLang="en-US" smtClean="0">
                <a:latin typeface="Arial" panose="020B0604020202020204" pitchFamily="34" charset="0"/>
                <a:cs typeface="Arial" panose="020B0604020202020204" pitchFamily="34" charset="0"/>
              </a:rPr>
              <a:t>é </a:t>
            </a:r>
            <a:r>
              <a:rPr lang="en-GB" altLang="en-US" smtClean="0"/>
              <a:t>(tea), du café (el) (coffee), du chocolat chaud (hot chocolate),  du jus d’organge (orange juice)</a:t>
            </a:r>
          </a:p>
          <a:p>
            <a:pPr eaLnBrk="1" hangingPunct="1">
              <a:spcBef>
                <a:spcPct val="0"/>
              </a:spcBef>
            </a:pPr>
            <a:endParaRPr lang="en-GB" altLang="en-US" smtClean="0"/>
          </a:p>
          <a:p>
            <a:pPr eaLnBrk="1" hangingPunct="1">
              <a:spcBef>
                <a:spcPct val="0"/>
              </a:spcBef>
            </a:pPr>
            <a:r>
              <a:rPr lang="en-GB" altLang="en-US" smtClean="0"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en-GB" altLang="en-US" smtClean="0"/>
              <a:t> quelle heure manges- tu le petit d</a:t>
            </a:r>
            <a:r>
              <a:rPr lang="en-GB" altLang="en-US" smtClean="0">
                <a:latin typeface="Arial" panose="020B0604020202020204" pitchFamily="34" charset="0"/>
                <a:cs typeface="Arial" panose="020B0604020202020204" pitchFamily="34" charset="0"/>
              </a:rPr>
              <a:t>éjeuner</a:t>
            </a:r>
            <a:r>
              <a:rPr lang="en-GB" altLang="en-US" smtClean="0"/>
              <a:t> (What time do you have breakfast?)</a:t>
            </a:r>
          </a:p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383CA6D-1D48-4C59-8DB1-FD52D0A459A2}" type="slidenum">
              <a:rPr lang="en-GB" altLang="en-US" smtClean="0"/>
              <a:pPr>
                <a:spcBef>
                  <a:spcPct val="0"/>
                </a:spcBef>
              </a:pPr>
              <a:t>5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953674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smtClean="0"/>
              <a:t>Ask pupils to name any fruit they know – they should remember</a:t>
            </a:r>
            <a:br>
              <a:rPr lang="en-GB" altLang="en-US" smtClean="0"/>
            </a:br>
            <a:r>
              <a:rPr lang="en-GB" altLang="en-US" smtClean="0"/>
              <a:t/>
            </a:r>
            <a:br>
              <a:rPr lang="en-GB" altLang="en-US" smtClean="0"/>
            </a:br>
            <a:r>
              <a:rPr lang="en-GB" altLang="en-US" smtClean="0"/>
              <a:t>une banane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mtClean="0"/>
              <a:t>une pomme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mtClean="0"/>
              <a:t>un orange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mtClean="0"/>
              <a:t>Des raisins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mtClean="0"/>
              <a:t>Une poire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mtClean="0"/>
              <a:t/>
            </a:r>
            <a:br>
              <a:rPr lang="en-GB" altLang="en-US" smtClean="0"/>
            </a:br>
            <a:endParaRPr lang="en-GB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B871C85-4F13-4671-8217-4EB3C60F749C}" type="slidenum">
              <a:rPr lang="en-GB" altLang="en-US" smtClean="0"/>
              <a:pPr>
                <a:spcBef>
                  <a:spcPct val="0"/>
                </a:spcBef>
              </a:pPr>
              <a:t>11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720518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smtClean="0"/>
              <a:t>Slide to practise recall – See earlier powerpoints for more detailed instructions about how to use this slide for progressive recall activities.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7BD6A23-12F6-4C6D-B631-FF66D0550CC7}" type="slidenum">
              <a:rPr lang="en-GB" altLang="en-US" smtClean="0"/>
              <a:pPr>
                <a:spcBef>
                  <a:spcPct val="0"/>
                </a:spcBef>
              </a:pPr>
              <a:t>18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759995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smtClean="0"/>
              <a:t>Recall work.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DAF4564-708E-4A44-9881-DF9F9620849B}" type="slidenum">
              <a:rPr lang="en-GB" altLang="en-US" smtClean="0"/>
              <a:pPr>
                <a:spcBef>
                  <a:spcPct val="0"/>
                </a:spcBef>
              </a:pPr>
              <a:t>19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4780508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Catchy breakfast song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9DE89D-3650-448B-9CB5-37A9E4A36469}" type="slidenum">
              <a:rPr lang="en-GB" altLang="en-US" smtClean="0"/>
              <a:pPr>
                <a:defRPr/>
              </a:pPr>
              <a:t>20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66827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D27F2-B975-4541-82FB-3A637DC24909}" type="datetimeFigureOut">
              <a:rPr lang="en-GB"/>
              <a:pPr>
                <a:defRPr/>
              </a:pPr>
              <a:t>02/08/2018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82069-A103-4873-9D99-2C1E7EC32B0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93797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B7D1B-3CCA-4E46-B6E8-9D9652503AA7}" type="datetimeFigureOut">
              <a:rPr lang="en-GB"/>
              <a:pPr>
                <a:defRPr/>
              </a:pPr>
              <a:t>02/08/2018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F2F83-D7FA-4337-97AA-D0ADCB5CC29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51768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8DD22-D182-47B8-96C5-A8804251479E}" type="datetimeFigureOut">
              <a:rPr lang="en-GB"/>
              <a:pPr>
                <a:defRPr/>
              </a:pPr>
              <a:t>02/08/2018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A6235-FCFB-41B7-A6A5-C6925A6B92F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38032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328A2-753C-4935-9199-A88497804ECB}" type="datetimeFigureOut">
              <a:rPr lang="en-GB"/>
              <a:pPr>
                <a:defRPr/>
              </a:pPr>
              <a:t>02/08/2018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DC210-42EC-4488-A0D1-86B09FAB840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57710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38892-980A-4244-A9A5-E01A1246DDF1}" type="datetimeFigureOut">
              <a:rPr lang="en-GB"/>
              <a:pPr>
                <a:defRPr/>
              </a:pPr>
              <a:t>02/08/2018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90176-95B2-488C-94F6-8EA7E0DBC67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80375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3589B-F063-4D05-B9CE-33079C04BFB4}" type="datetimeFigureOut">
              <a:rPr lang="en-GB"/>
              <a:pPr>
                <a:defRPr/>
              </a:pPr>
              <a:t>02/08/2018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6D7B2-1A71-400C-A2AB-CBBC0B3CE0C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28124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4D1FC-B004-412A-A72C-594C44575530}" type="datetimeFigureOut">
              <a:rPr lang="en-GB"/>
              <a:pPr>
                <a:defRPr/>
              </a:pPr>
              <a:t>02/08/2018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2E3EA-B1FA-4B90-B066-47D8EFF1B07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63697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B52BA-4BFE-4F75-8690-2896BEAD3836}" type="datetimeFigureOut">
              <a:rPr lang="en-GB"/>
              <a:pPr>
                <a:defRPr/>
              </a:pPr>
              <a:t>02/08/2018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A2682-D4D9-420A-85E3-A91C0666A14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69640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29DA0-4CF1-4B4F-B315-201061BF1321}" type="datetimeFigureOut">
              <a:rPr lang="en-GB"/>
              <a:pPr>
                <a:defRPr/>
              </a:pPr>
              <a:t>02/08/2018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A1A8C-E674-4DA6-B07E-4C9618BAA89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16866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B9509-2EC2-431B-AF60-EB05761CD2FF}" type="datetimeFigureOut">
              <a:rPr lang="en-GB"/>
              <a:pPr>
                <a:defRPr/>
              </a:pPr>
              <a:t>02/08/2018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A2A46-EF93-4B9E-9BFB-950C2141C32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07122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AF944-6396-428F-A5B5-2E3CC4FC45D6}" type="datetimeFigureOut">
              <a:rPr lang="en-GB"/>
              <a:pPr>
                <a:defRPr/>
              </a:pPr>
              <a:t>02/08/2018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CA723-72DC-4E85-9915-8513FC78D08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17989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C09B851-52AB-4401-B195-052A26674AA4}" type="datetimeFigureOut">
              <a:rPr lang="en-GB"/>
              <a:pPr>
                <a:defRPr/>
              </a:pPr>
              <a:t>02/08/2018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3137123-2F8F-4333-AEB4-B38D23988F1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6.jpeg"/><Relationship Id="rId5" Type="http://schemas.openxmlformats.org/officeDocument/2006/relationships/image" Target="../media/image6.jpeg"/><Relationship Id="rId10" Type="http://schemas.openxmlformats.org/officeDocument/2006/relationships/image" Target="../media/image14.jpe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5.png"/><Relationship Id="rId10" Type="http://schemas.openxmlformats.org/officeDocument/2006/relationships/image" Target="../media/image14.jpeg"/><Relationship Id="rId4" Type="http://schemas.openxmlformats.org/officeDocument/2006/relationships/image" Target="../media/image16.jpeg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5U4kDDBCVA" TargetMode="External"/><Relationship Id="rId5" Type="http://schemas.openxmlformats.org/officeDocument/2006/relationships/image" Target="../media/image17.jpeg"/><Relationship Id="rId4" Type="http://schemas.openxmlformats.org/officeDocument/2006/relationships/hyperlink" Target="https://www.youtube.com/watch?v=d5U4kDDBCVA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sz="4800" b="1" smtClean="0">
                <a:latin typeface="Tw Cen MT" panose="020B0602020104020603" pitchFamily="34" charset="0"/>
              </a:rPr>
              <a:t>Quelle est la date aujourd’hui?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4800" y="1484313"/>
            <a:ext cx="86598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36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rgbClr val="FF0000"/>
                </a:solidFill>
                <a:latin typeface="Arial" panose="020B0604020202020204" pitchFamily="34" charset="0"/>
              </a:rPr>
              <a:t>mardi</a:t>
            </a:r>
            <a:r>
              <a:rPr lang="en-GB" altLang="en-US" sz="3600" b="1">
                <a:solidFill>
                  <a:srgbClr val="000000"/>
                </a:solidFill>
                <a:latin typeface="Arial" panose="020B0604020202020204" pitchFamily="34" charset="0"/>
              </a:rPr>
              <a:t>,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835150" y="2025650"/>
            <a:ext cx="85693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rgbClr val="00B0F0"/>
                </a:solidFill>
                <a:latin typeface="Arial" panose="020B0604020202020204" pitchFamily="34" charset="0"/>
              </a:rPr>
              <a:t>le vingt-sept </a:t>
            </a:r>
            <a:r>
              <a:rPr lang="en-GB" altLang="en-US" sz="3600" b="1">
                <a:solidFill>
                  <a:srgbClr val="7030A0"/>
                </a:solidFill>
                <a:latin typeface="Arial" panose="020B0604020202020204" pitchFamily="34" charset="0"/>
              </a:rPr>
              <a:t>septembre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3850" y="5572125"/>
            <a:ext cx="4221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>
                <a:solidFill>
                  <a:srgbClr val="000000"/>
                </a:solidFill>
                <a:latin typeface="Arial" panose="020B0604020202020204" pitchFamily="34" charset="0"/>
              </a:rPr>
              <a:t>jour = ?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23850" y="6148388"/>
            <a:ext cx="4221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>
                <a:solidFill>
                  <a:srgbClr val="000000"/>
                </a:solidFill>
                <a:latin typeface="Arial" panose="020B0604020202020204" pitchFamily="34" charset="0"/>
              </a:rPr>
              <a:t>date = ?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798763" y="5508625"/>
            <a:ext cx="42211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>
                <a:solidFill>
                  <a:srgbClr val="000000"/>
                </a:solidFill>
                <a:latin typeface="Arial" panose="020B0604020202020204" pitchFamily="34" charset="0"/>
              </a:rPr>
              <a:t>mois = ?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843213" y="6075363"/>
            <a:ext cx="42227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>
                <a:solidFill>
                  <a:srgbClr val="000000"/>
                </a:solidFill>
                <a:latin typeface="Arial" panose="020B0604020202020204" pitchFamily="34" charset="0"/>
              </a:rPr>
              <a:t>aujourd’hui =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6" grpId="0"/>
      <p:bldP spid="13" grpId="0"/>
      <p:bldP spid="15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254000" y="2693988"/>
            <a:ext cx="4125913" cy="2451100"/>
          </a:xfrm>
          <a:prstGeom prst="wedgeRoundRectCallout">
            <a:avLst>
              <a:gd name="adj1" fmla="val 67884"/>
              <a:gd name="adj2" fmla="val 32696"/>
              <a:gd name="adj3" fmla="val 1666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600" b="1" dirty="0"/>
              <a:t>Je mange un </a:t>
            </a:r>
            <a:r>
              <a:rPr lang="en-GB" sz="6600" b="1" dirty="0" err="1"/>
              <a:t>yaourt</a:t>
            </a:r>
            <a:r>
              <a:rPr lang="en-GB" sz="6600" b="1" dirty="0"/>
              <a:t>.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125413" y="203200"/>
            <a:ext cx="4254500" cy="1873250"/>
          </a:xfrm>
          <a:prstGeom prst="wedgeRoundRectCallout">
            <a:avLst>
              <a:gd name="adj1" fmla="val -20833"/>
              <a:gd name="adj2" fmla="val 82955"/>
              <a:gd name="adj3" fmla="val 16667"/>
            </a:avLst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>
                <a:cs typeface="Arial" panose="020B0604020202020204" pitchFamily="34" charset="0"/>
              </a:rPr>
              <a:t>Qu’est -</a:t>
            </a:r>
            <a:r>
              <a:rPr lang="en-GB" altLang="en-US" sz="4000" b="1" dirty="0" err="1">
                <a:cs typeface="Arial" panose="020B0604020202020204" pitchFamily="34" charset="0"/>
              </a:rPr>
              <a:t>ce</a:t>
            </a:r>
            <a:r>
              <a:rPr lang="en-GB" altLang="en-US" sz="4000" b="1" dirty="0">
                <a:cs typeface="Arial" panose="020B0604020202020204" pitchFamily="34" charset="0"/>
              </a:rPr>
              <a:t> que </a:t>
            </a:r>
            <a:r>
              <a:rPr lang="en-GB" altLang="en-US" sz="4000" b="1" dirty="0" err="1">
                <a:cs typeface="Arial" panose="020B0604020202020204" pitchFamily="34" charset="0"/>
              </a:rPr>
              <a:t>tu</a:t>
            </a:r>
            <a:r>
              <a:rPr lang="en-GB" altLang="en-US" sz="4000" b="1" dirty="0">
                <a:cs typeface="Arial" panose="020B0604020202020204" pitchFamily="34" charset="0"/>
              </a:rPr>
              <a:t> </a:t>
            </a:r>
            <a:r>
              <a:rPr lang="en-GB" altLang="en-US" sz="4000" b="1" dirty="0" err="1">
                <a:cs typeface="Arial" panose="020B0604020202020204" pitchFamily="34" charset="0"/>
              </a:rPr>
              <a:t>manges</a:t>
            </a:r>
            <a:r>
              <a:rPr lang="en-GB" altLang="en-US" sz="4000" b="1" dirty="0">
                <a:cs typeface="Arial" panose="020B0604020202020204" pitchFamily="34" charset="0"/>
              </a:rPr>
              <a:t>?</a:t>
            </a:r>
            <a:endParaRPr lang="en-GB" sz="4000" b="1" dirty="0">
              <a:cs typeface="Arial" panose="020B0604020202020204" pitchFamily="34" charset="0"/>
            </a:endParaRPr>
          </a:p>
        </p:txBody>
      </p:sp>
      <p:pic>
        <p:nvPicPr>
          <p:cNvPr id="1638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5" y="1739900"/>
            <a:ext cx="3371850" cy="406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988" y="2855913"/>
            <a:ext cx="483552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290513" y="1824038"/>
            <a:ext cx="3922712" cy="2451100"/>
          </a:xfrm>
          <a:prstGeom prst="wedgeRoundRectCallout">
            <a:avLst>
              <a:gd name="adj1" fmla="val 67884"/>
              <a:gd name="adj2" fmla="val 32696"/>
              <a:gd name="adj3" fmla="val 1666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600" b="1" dirty="0"/>
              <a:t>Je mange des fruits.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125413" y="0"/>
            <a:ext cx="4254500" cy="1314450"/>
          </a:xfrm>
          <a:prstGeom prst="wedgeRoundRectCallout">
            <a:avLst>
              <a:gd name="adj1" fmla="val -20833"/>
              <a:gd name="adj2" fmla="val 82955"/>
              <a:gd name="adj3" fmla="val 16667"/>
            </a:avLst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>
                <a:cs typeface="Arial" panose="020B0604020202020204" pitchFamily="34" charset="0"/>
              </a:rPr>
              <a:t>Qu’est -</a:t>
            </a:r>
            <a:r>
              <a:rPr lang="en-GB" altLang="en-US" sz="4000" b="1" dirty="0" err="1">
                <a:cs typeface="Arial" panose="020B0604020202020204" pitchFamily="34" charset="0"/>
              </a:rPr>
              <a:t>ce</a:t>
            </a:r>
            <a:r>
              <a:rPr lang="en-GB" altLang="en-US" sz="4000" b="1" dirty="0">
                <a:cs typeface="Arial" panose="020B0604020202020204" pitchFamily="34" charset="0"/>
              </a:rPr>
              <a:t> que </a:t>
            </a:r>
            <a:r>
              <a:rPr lang="en-GB" altLang="en-US" sz="4000" b="1" dirty="0" err="1">
                <a:cs typeface="Arial" panose="020B0604020202020204" pitchFamily="34" charset="0"/>
              </a:rPr>
              <a:t>tu</a:t>
            </a:r>
            <a:r>
              <a:rPr lang="en-GB" altLang="en-US" sz="4000" b="1" dirty="0">
                <a:cs typeface="Arial" panose="020B0604020202020204" pitchFamily="34" charset="0"/>
              </a:rPr>
              <a:t> </a:t>
            </a:r>
            <a:r>
              <a:rPr lang="en-GB" altLang="en-US" sz="4000" b="1" dirty="0" err="1">
                <a:cs typeface="Arial" panose="020B0604020202020204" pitchFamily="34" charset="0"/>
              </a:rPr>
              <a:t>manges</a:t>
            </a:r>
            <a:r>
              <a:rPr lang="en-GB" altLang="en-US" sz="4000" b="1" dirty="0">
                <a:cs typeface="Arial" panose="020B0604020202020204" pitchFamily="34" charset="0"/>
              </a:rPr>
              <a:t>?</a:t>
            </a:r>
            <a:endParaRPr lang="en-GB" sz="4000" b="1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088" y="2820988"/>
            <a:ext cx="3703637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685800" y="2598738"/>
            <a:ext cx="3922713" cy="2451100"/>
          </a:xfrm>
          <a:prstGeom prst="wedgeRoundRectCallout">
            <a:avLst>
              <a:gd name="adj1" fmla="val 67884"/>
              <a:gd name="adj2" fmla="val 32696"/>
              <a:gd name="adj3" fmla="val 1666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600" b="1" dirty="0"/>
              <a:t>Je bois du </a:t>
            </a:r>
            <a:r>
              <a:rPr lang="en-GB" sz="6600" b="1" dirty="0" err="1"/>
              <a:t>thé</a:t>
            </a:r>
            <a:r>
              <a:rPr lang="en-GB" sz="6600" b="1" dirty="0"/>
              <a:t>.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354013" y="450850"/>
            <a:ext cx="4254500" cy="1320800"/>
          </a:xfrm>
          <a:prstGeom prst="wedgeRoundRectCallout">
            <a:avLst>
              <a:gd name="adj1" fmla="val -20833"/>
              <a:gd name="adj2" fmla="val 82955"/>
              <a:gd name="adj3" fmla="val 16667"/>
            </a:avLst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>
                <a:cs typeface="Arial" panose="020B0604020202020204" pitchFamily="34" charset="0"/>
              </a:rPr>
              <a:t>Qu’est -</a:t>
            </a:r>
            <a:r>
              <a:rPr lang="en-GB" altLang="en-US" sz="4000" b="1" dirty="0" err="1">
                <a:cs typeface="Arial" panose="020B0604020202020204" pitchFamily="34" charset="0"/>
              </a:rPr>
              <a:t>ce</a:t>
            </a:r>
            <a:r>
              <a:rPr lang="en-GB" altLang="en-US" sz="4000" b="1" dirty="0">
                <a:cs typeface="Arial" panose="020B0604020202020204" pitchFamily="34" charset="0"/>
              </a:rPr>
              <a:t> que </a:t>
            </a:r>
            <a:r>
              <a:rPr lang="en-GB" altLang="en-US" sz="4000" b="1" dirty="0" err="1">
                <a:cs typeface="Arial" panose="020B0604020202020204" pitchFamily="34" charset="0"/>
              </a:rPr>
              <a:t>tu</a:t>
            </a:r>
            <a:r>
              <a:rPr lang="en-GB" altLang="en-US" sz="4000" b="1" dirty="0">
                <a:cs typeface="Arial" panose="020B0604020202020204" pitchFamily="34" charset="0"/>
              </a:rPr>
              <a:t> bois?</a:t>
            </a:r>
            <a:endParaRPr lang="en-GB" sz="4000" b="1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025650"/>
            <a:ext cx="3632200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685800" y="2598738"/>
            <a:ext cx="3922713" cy="2451100"/>
          </a:xfrm>
          <a:prstGeom prst="wedgeRoundRectCallout">
            <a:avLst>
              <a:gd name="adj1" fmla="val 67884"/>
              <a:gd name="adj2" fmla="val 32696"/>
              <a:gd name="adj3" fmla="val 1666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600" b="1" dirty="0"/>
              <a:t>Je bois du café.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125413" y="203200"/>
            <a:ext cx="4254500" cy="1244600"/>
          </a:xfrm>
          <a:prstGeom prst="wedgeRoundRectCallout">
            <a:avLst>
              <a:gd name="adj1" fmla="val -20833"/>
              <a:gd name="adj2" fmla="val 82955"/>
              <a:gd name="adj3" fmla="val 16667"/>
            </a:avLst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>
                <a:cs typeface="Arial" panose="020B0604020202020204" pitchFamily="34" charset="0"/>
              </a:rPr>
              <a:t>Qu’est -</a:t>
            </a:r>
            <a:r>
              <a:rPr lang="en-GB" altLang="en-US" sz="4000" b="1" dirty="0" err="1">
                <a:cs typeface="Arial" panose="020B0604020202020204" pitchFamily="34" charset="0"/>
              </a:rPr>
              <a:t>ce</a:t>
            </a:r>
            <a:r>
              <a:rPr lang="en-GB" altLang="en-US" sz="4000" b="1" dirty="0">
                <a:cs typeface="Arial" panose="020B0604020202020204" pitchFamily="34" charset="0"/>
              </a:rPr>
              <a:t> que </a:t>
            </a:r>
            <a:r>
              <a:rPr lang="en-GB" altLang="en-US" sz="4000" b="1" dirty="0" err="1">
                <a:cs typeface="Arial" panose="020B0604020202020204" pitchFamily="34" charset="0"/>
              </a:rPr>
              <a:t>tu</a:t>
            </a:r>
            <a:r>
              <a:rPr lang="en-GB" altLang="en-US" sz="4000" b="1" dirty="0">
                <a:cs typeface="Arial" panose="020B0604020202020204" pitchFamily="34" charset="0"/>
              </a:rPr>
              <a:t> bois?</a:t>
            </a:r>
            <a:endParaRPr lang="en-GB" sz="4000" b="1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396875" y="2970213"/>
            <a:ext cx="4608513" cy="3551237"/>
          </a:xfrm>
          <a:prstGeom prst="wedgeRoundRectCallout">
            <a:avLst>
              <a:gd name="adj1" fmla="val 67884"/>
              <a:gd name="adj2" fmla="val 32696"/>
              <a:gd name="adj3" fmla="val 1666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600" b="1" dirty="0"/>
              <a:t>Je bois un jus </a:t>
            </a:r>
            <a:r>
              <a:rPr lang="en-GB" sz="6600" b="1" dirty="0" err="1"/>
              <a:t>d’orange</a:t>
            </a:r>
            <a:r>
              <a:rPr lang="en-GB" sz="6600" b="1" dirty="0"/>
              <a:t>.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125413" y="203200"/>
            <a:ext cx="4254500" cy="2025650"/>
          </a:xfrm>
          <a:prstGeom prst="wedgeRoundRectCallout">
            <a:avLst>
              <a:gd name="adj1" fmla="val -20833"/>
              <a:gd name="adj2" fmla="val 82955"/>
              <a:gd name="adj3" fmla="val 16667"/>
            </a:avLst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>
                <a:cs typeface="Arial" panose="020B0604020202020204" pitchFamily="34" charset="0"/>
              </a:rPr>
              <a:t>Qu’est -</a:t>
            </a:r>
            <a:r>
              <a:rPr lang="en-GB" altLang="en-US" sz="4000" b="1" dirty="0" err="1">
                <a:cs typeface="Arial" panose="020B0604020202020204" pitchFamily="34" charset="0"/>
              </a:rPr>
              <a:t>ce</a:t>
            </a:r>
            <a:r>
              <a:rPr lang="en-GB" altLang="en-US" sz="4000" b="1" dirty="0">
                <a:cs typeface="Arial" panose="020B0604020202020204" pitchFamily="34" charset="0"/>
              </a:rPr>
              <a:t> </a:t>
            </a:r>
            <a:r>
              <a:rPr lang="en-GB" altLang="en-US" sz="4000" b="1" dirty="0" err="1">
                <a:cs typeface="Arial" panose="020B0604020202020204" pitchFamily="34" charset="0"/>
              </a:rPr>
              <a:t>tu</a:t>
            </a:r>
            <a:r>
              <a:rPr lang="en-GB" altLang="en-US" sz="4000" b="1" dirty="0">
                <a:cs typeface="Arial" panose="020B0604020202020204" pitchFamily="34" charset="0"/>
              </a:rPr>
              <a:t> bois?</a:t>
            </a:r>
            <a:endParaRPr lang="en-GB" sz="4000" b="1" dirty="0">
              <a:cs typeface="Arial" panose="020B0604020202020204" pitchFamily="34" charset="0"/>
            </a:endParaRP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688" y="3495675"/>
            <a:ext cx="2881312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546100" y="1739900"/>
            <a:ext cx="4051300" cy="3919538"/>
          </a:xfrm>
          <a:prstGeom prst="wedgeRoundRectCallout">
            <a:avLst>
              <a:gd name="adj1" fmla="val 67884"/>
              <a:gd name="adj2" fmla="val 32696"/>
              <a:gd name="adj3" fmla="val 1666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600" b="1" dirty="0"/>
              <a:t>Je bois du </a:t>
            </a:r>
            <a:r>
              <a:rPr lang="en-GB" sz="6600" b="1" dirty="0" err="1"/>
              <a:t>chocolat</a:t>
            </a:r>
            <a:r>
              <a:rPr lang="en-GB" sz="6600" b="1" dirty="0"/>
              <a:t> </a:t>
            </a:r>
            <a:r>
              <a:rPr lang="en-GB" sz="6600" b="1" dirty="0" err="1"/>
              <a:t>chaud</a:t>
            </a:r>
            <a:r>
              <a:rPr lang="en-GB" sz="6600" b="1" dirty="0"/>
              <a:t>.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393700" y="217488"/>
            <a:ext cx="4114800" cy="1306512"/>
          </a:xfrm>
          <a:prstGeom prst="wedgeRoundRectCallout">
            <a:avLst>
              <a:gd name="adj1" fmla="val -20833"/>
              <a:gd name="adj2" fmla="val 82955"/>
              <a:gd name="adj3" fmla="val 16667"/>
            </a:avLst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>
                <a:cs typeface="Arial" panose="020B0604020202020204" pitchFamily="34" charset="0"/>
              </a:rPr>
              <a:t>Qu’est -</a:t>
            </a:r>
            <a:r>
              <a:rPr lang="en-GB" altLang="en-US" sz="4000" b="1" dirty="0" err="1">
                <a:cs typeface="Arial" panose="020B0604020202020204" pitchFamily="34" charset="0"/>
              </a:rPr>
              <a:t>ce</a:t>
            </a:r>
            <a:r>
              <a:rPr lang="en-GB" altLang="en-US" sz="4000" b="1" dirty="0">
                <a:cs typeface="Arial" panose="020B0604020202020204" pitchFamily="34" charset="0"/>
              </a:rPr>
              <a:t> que </a:t>
            </a:r>
            <a:br>
              <a:rPr lang="en-GB" altLang="en-US" sz="4000" b="1" dirty="0">
                <a:cs typeface="Arial" panose="020B0604020202020204" pitchFamily="34" charset="0"/>
              </a:rPr>
            </a:br>
            <a:r>
              <a:rPr lang="en-GB" altLang="en-US" sz="4000" b="1" dirty="0" err="1">
                <a:cs typeface="Arial" panose="020B0604020202020204" pitchFamily="34" charset="0"/>
              </a:rPr>
              <a:t>tu</a:t>
            </a:r>
            <a:r>
              <a:rPr lang="en-GB" altLang="en-US" sz="4000" b="1" dirty="0">
                <a:cs typeface="Arial" panose="020B0604020202020204" pitchFamily="34" charset="0"/>
              </a:rPr>
              <a:t> bois?</a:t>
            </a:r>
            <a:endParaRPr lang="en-GB" sz="4000" b="1" dirty="0">
              <a:cs typeface="Arial" panose="020B0604020202020204" pitchFamily="34" charset="0"/>
            </a:endParaRPr>
          </a:p>
        </p:txBody>
      </p:sp>
      <p:pic>
        <p:nvPicPr>
          <p:cNvPr id="22532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0" y="1347788"/>
            <a:ext cx="3289300" cy="330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666750"/>
            <a:ext cx="2628900" cy="304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292100" y="2311400"/>
            <a:ext cx="4900613" cy="2446338"/>
          </a:xfrm>
          <a:prstGeom prst="wedgeRoundRectCallout">
            <a:avLst>
              <a:gd name="adj1" fmla="val 67884"/>
              <a:gd name="adj2" fmla="val 32696"/>
              <a:gd name="adj3" fmla="val 1666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600" b="1" dirty="0"/>
              <a:t>Je bois du </a:t>
            </a:r>
            <a:r>
              <a:rPr lang="en-GB" sz="6600" b="1" dirty="0" err="1"/>
              <a:t>lait</a:t>
            </a:r>
            <a:r>
              <a:rPr lang="en-GB" sz="6600" b="1" dirty="0"/>
              <a:t>.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292100" y="215900"/>
            <a:ext cx="4254500" cy="1387475"/>
          </a:xfrm>
          <a:prstGeom prst="wedgeRoundRectCallout">
            <a:avLst>
              <a:gd name="adj1" fmla="val -20833"/>
              <a:gd name="adj2" fmla="val 82955"/>
              <a:gd name="adj3" fmla="val 16667"/>
            </a:avLst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>
                <a:cs typeface="Arial" panose="020B0604020202020204" pitchFamily="34" charset="0"/>
              </a:rPr>
              <a:t>Qu’est -</a:t>
            </a:r>
            <a:r>
              <a:rPr lang="en-GB" altLang="en-US" sz="4000" b="1" dirty="0" err="1">
                <a:cs typeface="Arial" panose="020B0604020202020204" pitchFamily="34" charset="0"/>
              </a:rPr>
              <a:t>ce</a:t>
            </a:r>
            <a:r>
              <a:rPr lang="en-GB" altLang="en-US" sz="4000" b="1" dirty="0">
                <a:cs typeface="Arial" panose="020B0604020202020204" pitchFamily="34" charset="0"/>
              </a:rPr>
              <a:t> que </a:t>
            </a:r>
            <a:br>
              <a:rPr lang="en-GB" altLang="en-US" sz="4000" b="1" dirty="0">
                <a:cs typeface="Arial" panose="020B0604020202020204" pitchFamily="34" charset="0"/>
              </a:rPr>
            </a:br>
            <a:r>
              <a:rPr lang="en-GB" altLang="en-US" sz="4000" b="1" dirty="0" err="1">
                <a:cs typeface="Arial" panose="020B0604020202020204" pitchFamily="34" charset="0"/>
              </a:rPr>
              <a:t>tu</a:t>
            </a:r>
            <a:r>
              <a:rPr lang="en-GB" altLang="en-US" sz="4000" b="1" dirty="0">
                <a:cs typeface="Arial" panose="020B0604020202020204" pitchFamily="34" charset="0"/>
              </a:rPr>
              <a:t> bois?</a:t>
            </a:r>
            <a:endParaRPr lang="en-GB" sz="4000" b="1" dirty="0">
              <a:cs typeface="Arial" panose="020B0604020202020204" pitchFamily="34" charset="0"/>
            </a:endParaRPr>
          </a:p>
        </p:txBody>
      </p:sp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0" y="1603375"/>
            <a:ext cx="2368550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0" y="1357313"/>
            <a:ext cx="4356100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381000" y="2692400"/>
            <a:ext cx="4900613" cy="2446338"/>
          </a:xfrm>
          <a:prstGeom prst="wedgeRoundRectCallout">
            <a:avLst>
              <a:gd name="adj1" fmla="val 67884"/>
              <a:gd name="adj2" fmla="val 32696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600" b="1" dirty="0"/>
              <a:t>Je bois de </a:t>
            </a:r>
            <a:r>
              <a:rPr lang="en-GB" sz="6600" b="1" dirty="0" err="1"/>
              <a:t>l’eau</a:t>
            </a:r>
            <a:endParaRPr lang="en-GB" sz="6600" b="1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290513" y="244475"/>
            <a:ext cx="4254500" cy="1873250"/>
          </a:xfrm>
          <a:prstGeom prst="wedgeRoundRectCallout">
            <a:avLst>
              <a:gd name="adj1" fmla="val -20833"/>
              <a:gd name="adj2" fmla="val 82955"/>
              <a:gd name="adj3" fmla="val 16667"/>
            </a:avLst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 err="1">
                <a:cs typeface="Arial" panose="020B0604020202020204" pitchFamily="34" charset="0"/>
              </a:rPr>
              <a:t>Qu’est</a:t>
            </a:r>
            <a:r>
              <a:rPr lang="en-GB" altLang="en-US" sz="4000" b="1" dirty="0">
                <a:cs typeface="Arial" panose="020B0604020202020204" pitchFamily="34" charset="0"/>
              </a:rPr>
              <a:t> –</a:t>
            </a:r>
            <a:r>
              <a:rPr lang="en-GB" altLang="en-US" sz="4000" b="1" dirty="0" err="1">
                <a:cs typeface="Arial" panose="020B0604020202020204" pitchFamily="34" charset="0"/>
              </a:rPr>
              <a:t>ce</a:t>
            </a:r>
            <a:r>
              <a:rPr lang="en-GB" altLang="en-US" sz="4000" b="1" dirty="0">
                <a:cs typeface="Arial" panose="020B0604020202020204" pitchFamily="34" charset="0"/>
              </a:rPr>
              <a:t> que</a:t>
            </a:r>
            <a:br>
              <a:rPr lang="en-GB" altLang="en-US" sz="4000" b="1" dirty="0">
                <a:cs typeface="Arial" panose="020B0604020202020204" pitchFamily="34" charset="0"/>
              </a:rPr>
            </a:br>
            <a:r>
              <a:rPr lang="en-GB" altLang="en-US" sz="4000" b="1" dirty="0">
                <a:cs typeface="Arial" panose="020B0604020202020204" pitchFamily="34" charset="0"/>
              </a:rPr>
              <a:t> </a:t>
            </a:r>
            <a:r>
              <a:rPr lang="en-GB" altLang="en-US" sz="4000" b="1" dirty="0" err="1">
                <a:cs typeface="Arial" panose="020B0604020202020204" pitchFamily="34" charset="0"/>
              </a:rPr>
              <a:t>tu</a:t>
            </a:r>
            <a:r>
              <a:rPr lang="en-GB" altLang="en-US" sz="4000" b="1" dirty="0">
                <a:cs typeface="Arial" panose="020B0604020202020204" pitchFamily="34" charset="0"/>
              </a:rPr>
              <a:t>  bois?</a:t>
            </a:r>
            <a:endParaRPr lang="en-GB" sz="4000" b="1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>
                  <a:extLst>
                    <a:ext uri="{9D8B030D-6E8A-4147-A177-3AD203B41FA5}"/>
                  </a:extLst>
                </a:gridCol>
                <a:gridCol w="3048000">
                  <a:extLst>
                    <a:ext uri="{9D8B030D-6E8A-4147-A177-3AD203B41FA5}"/>
                  </a:extLst>
                </a:gridCol>
                <a:gridCol w="3048000">
                  <a:extLst>
                    <a:ext uri="{9D8B030D-6E8A-4147-A177-3AD203B41FA5}"/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2286000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2286000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256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469900"/>
            <a:ext cx="169545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1" name="il_fi" descr="http://www.groomgroove.com/images/toas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238" y="290513"/>
            <a:ext cx="152400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2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263" y="452438"/>
            <a:ext cx="2141537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2627313"/>
            <a:ext cx="2152650" cy="158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4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238" y="2451100"/>
            <a:ext cx="1609725" cy="194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5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663" y="2451100"/>
            <a:ext cx="1989137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4824413"/>
            <a:ext cx="19431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7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238" y="4702175"/>
            <a:ext cx="1858962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8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088" y="4738688"/>
            <a:ext cx="1892300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92550" y="3200400"/>
            <a:ext cx="34067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35313" y="-2295525"/>
            <a:ext cx="1892300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l_fi" descr="http://www.groomgroove.com/images/toast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813" y="-2232025"/>
            <a:ext cx="1522412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-2232025"/>
            <a:ext cx="1989138" cy="199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68913" y="555625"/>
            <a:ext cx="1941513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363" y="8054975"/>
            <a:ext cx="1609725" cy="194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0075" y="7350125"/>
            <a:ext cx="169545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75" y="6480175"/>
            <a:ext cx="1857375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663 0.00162 L 0.18663 0.00162 C 0.1941 0.00116 0.20156 -0.00046 0.20885 -0.00023 C 0.22517 0.00069 0.24115 0.00347 0.25729 0.00532 C 0.26111 0.00579 0.26476 0.00648 0.2684 0.00718 C 0.27639 0.0088 0.2842 0.01134 0.29219 0.01273 C 0.29896 0.01389 0.30608 0.01389 0.31302 0.01458 C 0.34774 0.01782 0.3151 0.01574 0.3658 0.01829 C 0.37847 0.02176 0.39826 0.02708 0.40747 0.02755 L 0.44358 0.0294 C 0.53229 0.06875 0.63056 0.03148 0.72413 0.0331 C 0.73472 0.03333 0.74531 0.03611 0.7559 0.03681 C 0.77396 0.03796 0.79201 0.03796 0.81007 0.03866 C 0.85156 0.04653 0.84097 0.04606 0.89497 0.04606 L 1.08941 0.04421 C 1.11563 0.03981 1.08142 0.04514 1.12691 0.04051 C 1.13004 0.04028 1.13333 0.03912 1.13663 0.03866 C 1.14201 0.03796 1.14774 0.0375 1.1533 0.03681 C 1.17691 0.02986 1.15764 0.03472 1.19497 0.0294 C 1.20226 0.02847 1.21719 0.02569 1.21719 0.02569 C 1.21997 0.02454 1.22257 0.02292 1.22552 0.02199 C 1.2434 0.01644 1.24201 0.01736 1.25608 0.01458 C 1.27222 0.01134 1.2559 0.01412 1.27691 0.01088 C 1.28854 0.00694 1.29566 0.00417 1.30747 0.00162 C 1.31389 0.00023 1.32031 -0.00139 1.32691 -0.00208 C 1.33889 -0.00324 1.35087 -0.00324 1.36302 -0.00394 C 1.3658 -0.00579 1.36823 -0.00856 1.37135 -0.00949 C 1.3776 -0.01111 1.3842 -0.01042 1.3908 -0.01134 C 1.39392 -0.01181 1.39722 -0.0125 1.40035 -0.01319 C 1.41441 -0.01944 1.40556 -0.01597 1.43646 -0.0169 L 1.5408 -0.01875 C 1.54965 -0.02454 1.54618 -0.02315 1.56024 -0.02616 C 1.60642 -0.03565 1.59531 -0.03171 1.65885 -0.03171 L 1.65885 -0.03171 L 1.65885 -0.03171 " pathEditMode="relative" ptsTypes="AAAAAAAAAAAAAAAAAAAAAAAAAAAAAAA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7.40741E-7 L -2.77778E-7 0.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C 0.06892 -2.22222E-6 0.125 0.27917 0.125 0.62292 C 0.125 0.96667 0.06892 1.24607 1.66667E-6 1.24607 C -0.06893 1.24607 -0.125 0.96667 -0.125 0.62292 C -0.125 0.27917 -0.06893 -2.22222E-6 1.66667E-6 -2.22222E-6 Z " pathEditMode="relative" rAng="0" ptsTypes="AAA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229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01 0.15602 L 0.01701 0.15602 C 0.01632 0.16597 0.01406 0.20393 0.01181 0.21736 C 0.01059 0.22454 0.01111 0.23403 0.0066 0.23796 C -0.00174 0.24537 -0.00226 0.24768 -0.01389 0.24815 C -0.06771 0.25023 -0.12153 0.25023 -0.17535 0.25162 L -0.28055 0.25509 C -0.28142 0.26412 -0.28194 0.27338 -0.28316 0.28241 C -0.28368 0.28704 -0.28507 0.29143 -0.28559 0.29606 C -0.2868 0.30393 -0.28733 0.31204 -0.28819 0.31991 C -0.28906 0.36782 -0.28924 0.41574 -0.2908 0.46366 C -0.29097 0.46713 -0.29062 0.47361 -0.2934 0.47384 C -0.37795 0.4794 -0.4625 0.47847 -0.54722 0.48055 C -0.54983 0.48171 -0.5526 0.48217 -0.55486 0.48403 C -0.55799 0.4868 -0.56076 0.49005 -0.5625 0.49444 C -0.56441 0.49861 -0.56753 0.52708 -0.56771 0.52847 C -0.56927 0.53889 -0.57118 0.54907 -0.57292 0.55926 C -0.57361 0.57755 -0.57396 0.59583 -0.57535 0.61389 C -0.57569 0.61759 -0.5776 0.6206 -0.57795 0.6243 C -0.57934 0.6368 -0.57934 0.6493 -0.58055 0.6618 C -0.58194 0.67569 -0.57535 0.70046 -0.58559 0.70278 C -0.65312 0.71829 -0.7224 0.70741 -0.7908 0.70972 C -0.81024 0.71829 -0.80295 0.71088 -0.81389 0.73032 C -0.81476 0.73819 -0.81476 0.74653 -0.81649 0.75417 C -0.81736 0.7581 -0.82083 0.76042 -0.82153 0.76435 C -0.8243 0.78009 -0.82483 0.7963 -0.82674 0.81227 C -0.82847 0.82801 -0.82865 0.82685 -0.83177 0.83958 C -0.83246 0.8456 -0.83403 0.8713 -0.83698 0.88055 C -0.83819 0.88449 -0.84045 0.8875 -0.84201 0.89097 C -0.84288 0.89653 -0.84358 0.90231 -0.84462 0.90787 C -0.84531 0.91157 -0.8467 0.91481 -0.84722 0.91829 C -0.84844 0.92616 -0.84583 0.93611 -0.84983 0.94213 C -0.85382 0.94838 -0.86146 0.94861 -0.86771 0.94907 C -0.925 0.95208 -0.98229 0.95139 -1.03958 0.95231 C -1.03785 0.9787 -1.03646 1.00486 -1.03437 1.03102 C -1.03281 1.05162 -1.02708 1.0544 -1.03437 1.07893 C -1.03542 1.08217 -1.03941 1.08148 -1.04201 1.08241 C -1.04722 1.0838 -1.05243 1.08449 -1.05746 1.08565 C -1.0618 1.0868 -1.06597 1.08842 -1.07031 1.08912 C -1.08142 1.09074 -1.09253 1.09143 -1.10365 1.09259 C -1.16615 1.11111 -1.09792 1.0875 -1.13941 1.10972 C -1.1434 1.1118 -1.14792 1.1118 -1.15226 1.11319 C -1.1599 1.11528 -1.16771 1.1169 -1.17517 1.11991 C -1.24323 1.1463 -1.18681 1.12986 -1.23941 1.14375 C -1.25174 1.16042 -1.23993 1.14722 -1.27274 1.15764 C -1.27795 1.15926 -1.28281 1.16296 -1.28802 1.16435 C -1.29479 1.1662 -1.30174 1.16643 -1.30851 1.16782 C -1.31371 1.16875 -1.31875 1.17014 -1.32396 1.1713 C -1.33073 1.17245 -1.33767 1.17315 -1.34444 1.17454 C -1.34792 1.17546 -1.35121 1.17731 -1.35469 1.17801 C -1.36406 1.17963 -1.37361 1.18032 -1.38299 1.18148 C -1.38715 1.1838 -1.39132 1.18657 -1.39583 1.18819 C -1.4 1.19005 -1.40434 1.19028 -1.40851 1.19167 C -1.41128 1.19259 -1.41371 1.19398 -1.41632 1.19514 C -1.42708 1.20949 -1.41753 1.19444 -1.42656 1.22592 C -1.42865 1.2331 -1.4316 1.23958 -1.4342 1.24653 C -1.43594 1.25555 -1.43889 1.26435 -1.43941 1.27384 C -1.44201 1.3331 -1.44201 1.3125 -1.44201 1.33518 L -1.44201 1.33518 " pathEditMode="relative" ptsTypes="AAAAAAAAAAAAAAAAAAAAAAAAAAAAAAAAAAAAAAAAAAAAAAAAAAAAAAAAA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094 -0.0125 L 0.11094 -0.0125 L 0.2007 -0.00579 C 0.20938 -0.0051 0.21789 -0.00301 0.22639 -0.00232 C 0.24428 -0.0007 0.26233 4.81481E-6 0.28021 0.00115 C 0.28542 0.00231 0.29046 0.00439 0.29566 0.00439 L 1.03403 0.01134 C 1.03907 0.01157 1.04185 0.02152 1.04688 0.02175 L 1.90834 0.02175 L 1.90834 0.02175 L 1.90834 0.02175 " pathEditMode="relative" ptsTypes="AAAAAAAAA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5125 C 0.06927 -1.5125 0.12569 -1.11528 0.12569 -0.62547 C 0.12569 -0.13727 0.06927 0.2618 8.33333E-7 0.2618 C -0.06927 0.2618 -0.12552 -0.13727 -0.12552 -0.62547 C -0.12552 -1.11528 -0.06927 -1.5125 8.33333E-7 -1.5125 Z " pathEditMode="relative" rAng="0" ptsTypes="AAA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870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96296E-6 L 1.27327 -1.4275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66300" y="-713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763 -0.00463 L -0.10763 -0.00463 C -0.11875 -0.0162 -0.13333 -0.02338 -0.14097 -0.03889 C -0.1427 -0.04236 -0.14392 -0.04652 -0.14618 -0.04907 C -0.15 -0.05347 -0.15503 -0.05555 -0.15902 -0.05949 C -0.16197 -0.06227 -0.16406 -0.06643 -0.16666 -0.06967 C -0.18628 -0.09352 -0.18072 -0.08796 -0.19496 -0.10046 C -0.19652 -0.10393 -0.19826 -0.1074 -0.2 -0.11064 C -0.20243 -0.11527 -0.20538 -0.11967 -0.20763 -0.1243 C -0.21406 -0.13773 -0.21093 -0.13703 -0.21805 -0.14838 C -0.22031 -0.15208 -0.22361 -0.15463 -0.22569 -0.15856 C -0.22795 -0.16273 -0.22847 -0.16828 -0.23072 -0.17222 C -0.23368 -0.17731 -0.23784 -0.18102 -0.24097 -0.18588 C -0.24392 -0.19027 -0.24566 -0.1956 -0.24878 -0.19953 C -0.25243 -0.20439 -0.26267 -0.21064 -0.26666 -0.21319 C -0.26927 -0.21782 -0.27118 -0.22314 -0.2743 -0.22685 C -0.27934 -0.23287 -0.2927 -0.24352 -0.3 -0.24745 C -0.30503 -0.25023 -0.31024 -0.25208 -0.31545 -0.25439 C -0.31788 -0.25764 -0.32013 -0.2618 -0.32309 -0.26458 C -0.33038 -0.27152 -0.33541 -0.27199 -0.34357 -0.27477 C -0.34618 -0.27708 -0.34843 -0.28009 -0.35121 -0.28171 C -0.35451 -0.28356 -0.35816 -0.28379 -0.36163 -0.28518 C -0.36423 -0.28611 -0.36666 -0.28727 -0.36927 -0.28842 C -0.38281 -0.30648 -0.37031 -0.29259 -0.38975 -0.30555 C -0.39253 -0.3074 -0.39461 -0.31064 -0.39739 -0.3125 C -0.40329 -0.3162 -0.40937 -0.31921 -0.41545 -0.32268 C -0.41718 -0.325 -0.41857 -0.32754 -0.42048 -0.32963 C -0.42777 -0.33727 -0.42986 -0.3368 -0.43854 -0.34328 C -0.44288 -0.34652 -0.44722 -0.34977 -0.45121 -0.35347 C -0.48524 -0.38449 -0.46736 -0.37685 -0.48975 -0.38426 C -0.49479 -0.38889 -0.50034 -0.39282 -0.5052 -0.39791 C -0.50885 -0.40185 -0.51128 -0.4081 -0.51545 -0.41157 C -0.5217 -0.41713 -0.53055 -0.41805 -0.53593 -0.42523 L -0.56666 -0.4662 L -0.58454 -0.49027 C -0.58802 -0.49467 -0.59097 -0.50023 -0.59479 -0.50393 C -0.60086 -0.50949 -0.60729 -0.51435 -0.61284 -0.52106 C -0.63472 -0.54745 -0.61059 -0.53148 -0.63593 -0.5449 C -0.63923 -0.54953 -0.64288 -0.5537 -0.64618 -0.55856 C -0.65486 -0.57152 -0.6585 -0.58194 -0.66927 -0.59282 C -0.67257 -0.59629 -0.67656 -0.59884 -0.67951 -0.60301 C -0.68611 -0.6125 -0.69045 -0.62453 -0.69739 -0.63379 C -0.69913 -0.63611 -0.70069 -0.63865 -0.7026 -0.64074 C -0.70503 -0.64328 -0.70763 -0.64514 -0.71024 -0.64745 C -0.71649 -0.66088 -0.72447 -0.68009 -0.73333 -0.69189 C -0.73541 -0.6949 -0.73854 -0.69629 -0.74097 -0.69884 C -0.74444 -0.70208 -0.74809 -0.70509 -0.75121 -0.70902 C -0.7618 -0.72222 -0.7717 -0.73634 -0.78211 -0.75 C -0.79427 -0.7662 -0.78767 -0.76157 -0.8 -0.76713 C -0.82882 -0.81504 -0.79149 -0.75717 -0.82309 -0.79444 C -0.82708 -0.7993 -0.82934 -0.80648 -0.83333 -0.81157 C -0.8868 -0.87847 -0.84652 -0.82939 -0.8743 -0.85254 C -0.87795 -0.85555 -0.88072 -0.86041 -0.88454 -0.86296 C -0.89201 -0.86736 -0.9 -0.86967 -0.90763 -0.87314 C -0.91197 -0.87777 -0.91614 -0.8824 -0.92048 -0.8868 C -0.93836 -0.90463 -0.91562 -0.87777 -0.94357 -0.91064 C -0.94635 -0.91389 -0.94895 -0.91736 -0.95121 -0.92106 C -0.95329 -0.92407 -0.95416 -0.92824 -0.95642 -0.93125 C -0.95937 -0.93518 -0.96336 -0.93796 -0.96666 -0.94143 C -0.97187 -0.94699 -0.97691 -0.95277 -0.98194 -0.95856 C -0.9927 -0.97106 -0.98697 -0.97222 -1.00763 -0.98588 L -1.01788 -0.99282 C -1.02048 -0.99629 -1.02291 -0.99977 -1.02552 -1.00301 C -1.02968 -1.00787 -1.03454 -1.01157 -1.03836 -1.01666 C -1.04149 -1.02083 -1.0434 -1.02615 -1.04618 -1.03032 C -1.04843 -1.03402 -1.05156 -1.0368 -1.05382 -1.04074 C -1.05763 -1.04722 -1.06007 -1.05486 -1.06406 -1.06111 C -1.06614 -1.06435 -1.06927 -1.06551 -1.0717 -1.06805 C -1.07361 -1.0699 -1.07517 -1.07245 -1.07691 -1.07477 C -1.07777 -1.07939 -1.07812 -1.08402 -1.07951 -1.08842 C -1.08072 -1.09328 -1.0835 -1.09722 -1.08454 -1.10208 C -1.0868 -1.11203 -1.08802 -1.12245 -1.08975 -1.13264 C -1.09062 -1.13842 -1.09097 -1.14421 -1.09218 -1.14977 C -1.0934 -1.15463 -1.096 -1.15879 -1.09739 -1.16342 C -1.09947 -1.17014 -1.10086 -1.17708 -1.1026 -1.18402 C -1.1085 -1.20972 -1.11128 -1.22801 -1.12048 -1.25231 C -1.12343 -1.26018 -1.13003 -1.28055 -1.13593 -1.29004 C -1.13819 -1.29375 -1.14097 -1.29676 -1.14357 -1.30023 C -1.14843 -1.3199 -1.14253 -1.30162 -1.15382 -1.32083 C -1.15763 -1.32731 -1.1585 -1.3375 -1.16388 -1.3412 C -1.17083 -1.34583 -1.17586 -1.34861 -1.18177 -1.35486 C -1.18819 -1.3618 -1.18611 -1.36365 -1.19461 -1.36852 C -1.19791 -1.37037 -1.20156 -1.37083 -1.20486 -1.37199 C -1.20746 -1.37291 -1.20989 -1.37453 -1.21267 -1.37546 C -1.221 -1.37801 -1.22968 -1.38009 -1.23819 -1.3824 L -1.26128 -1.40277 L -1.26892 -1.40972 C -1.27152 -1.41412 -1.27395 -1.41898 -1.27673 -1.42338 C -1.27829 -1.42569 -1.2802 -1.42777 -1.28177 -1.43009 C -1.30937 -1.4743 -1.2934 -1.45231 -1.30746 -1.47129 C -1.31007 -1.47014 -1.31284 -1.46967 -1.3151 -1.46782 C -1.31718 -1.4662 -1.31788 -1.46088 -1.32031 -1.46088 C -1.32343 -1.46088 -1.32534 -1.46551 -1.32795 -1.46782 C -1.33645 -1.46666 -1.34513 -1.46597 -1.35364 -1.46435 C -1.35711 -1.46365 -1.36041 -1.4618 -1.36388 -1.46088 C -1.36892 -1.45949 -1.37413 -1.45856 -1.37916 -1.4574 C -1.42013 -1.43564 -1.35243 -1.47014 -1.4151 -1.44722 C -1.41753 -1.44629 -1.41823 -1.44236 -1.42031 -1.44051 C -1.4243 -1.43657 -1.42864 -1.4331 -1.43316 -1.43009 C -1.43559 -1.42847 -1.43819 -1.42777 -1.44079 -1.42685 C -1.46059 -1.41921 -1.45781 -1.42338 -1.48958 -1.42338 L -1.48958 -1.42338 " pathEditMode="relative" ptsTypes="AAAAAAAAAAAAAAAAAAAAAAAAAAAAAAAAAAAAAAAAAAAAAAAAAAAAAAAAAAAAAAAAAAAAAAAAAAAAAAAAAAAAAAAAAAAAAAAAAAAAAA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565400" y="1092200"/>
          <a:ext cx="4792663" cy="528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9833">
                  <a:extLst>
                    <a:ext uri="{9D8B030D-6E8A-4147-A177-3AD203B41FA5}"/>
                  </a:extLst>
                </a:gridCol>
                <a:gridCol w="4322830">
                  <a:extLst>
                    <a:ext uri="{9D8B030D-6E8A-4147-A177-3AD203B41FA5}"/>
                  </a:extLst>
                </a:gridCol>
              </a:tblGrid>
              <a:tr h="54080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7" marR="91427" anchor="ctr"/>
                </a:tc>
                <a:tc>
                  <a:txBody>
                    <a:bodyPr/>
                    <a:lstStyle/>
                    <a:p>
                      <a:r>
                        <a:rPr lang="en-GB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 </a:t>
                      </a:r>
                      <a:r>
                        <a:rPr lang="en-GB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</a:t>
                      </a:r>
                      <a:r>
                        <a:rPr lang="en-GB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_______  </a:t>
                      </a:r>
                      <a:r>
                        <a:rPr lang="en-GB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heures</a:t>
                      </a:r>
                      <a:r>
                        <a:rPr lang="en-GB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vingt-cinq</a:t>
                      </a:r>
                      <a:r>
                        <a:rPr lang="en-GB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7" marR="91427" anchor="ctr"/>
                </a:tc>
                <a:extLst>
                  <a:ext uri="{0D108BD9-81ED-4DB2-BD59-A6C34878D82A}"/>
                </a:extLst>
              </a:tr>
              <a:tr h="54080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7" marR="9142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</a:t>
                      </a:r>
                      <a:r>
                        <a:rPr lang="en-GB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</a:t>
                      </a:r>
                      <a:r>
                        <a:rPr lang="en-GB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_______ </a:t>
                      </a:r>
                      <a:r>
                        <a:rPr lang="en-GB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moins</a:t>
                      </a:r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cinq</a:t>
                      </a:r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7" marR="91427" anchor="ctr"/>
                </a:tc>
                <a:extLst>
                  <a:ext uri="{0D108BD9-81ED-4DB2-BD59-A6C34878D82A}"/>
                </a:extLst>
              </a:tr>
              <a:tr h="54080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7" marR="91427" anchor="ctr"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</a:t>
                      </a:r>
                      <a:r>
                        <a:rPr lang="en-GB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</a:t>
                      </a:r>
                      <a:r>
                        <a:rPr lang="en-GB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une</a:t>
                      </a:r>
                      <a:r>
                        <a:rPr lang="en-GB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heure</a:t>
                      </a:r>
                      <a:r>
                        <a:rPr lang="en-GB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moins</a:t>
                      </a:r>
                      <a:r>
                        <a:rPr lang="en-GB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_______.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7" marR="91427" anchor="ctr"/>
                </a:tc>
                <a:extLst>
                  <a:ext uri="{0D108BD9-81ED-4DB2-BD59-A6C34878D82A}"/>
                </a:extLst>
              </a:tr>
              <a:tr h="54080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7" marR="91427" anchor="ctr"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___ </a:t>
                      </a:r>
                      <a:r>
                        <a:rPr lang="en-GB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______ </a:t>
                      </a:r>
                      <a:r>
                        <a:rPr lang="en-GB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deux</a:t>
                      </a:r>
                      <a:r>
                        <a:rPr lang="en-GB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heures</a:t>
                      </a:r>
                      <a:r>
                        <a:rPr lang="en-GB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cinq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7" marR="91427" anchor="ctr"/>
                </a:tc>
                <a:extLst>
                  <a:ext uri="{0D108BD9-81ED-4DB2-BD59-A6C34878D82A}"/>
                </a:extLst>
              </a:tr>
              <a:tr h="54080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7" marR="91427" anchor="ctr"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</a:t>
                      </a:r>
                      <a:r>
                        <a:rPr lang="en-GB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</a:t>
                      </a:r>
                      <a:r>
                        <a:rPr lang="en-GB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trois</a:t>
                      </a:r>
                      <a:r>
                        <a:rPr lang="en-GB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heures</a:t>
                      </a:r>
                      <a:r>
                        <a:rPr lang="en-GB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moins</a:t>
                      </a:r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_________.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7" marR="91427" anchor="ctr"/>
                </a:tc>
                <a:extLst>
                  <a:ext uri="{0D108BD9-81ED-4DB2-BD59-A6C34878D82A}"/>
                </a:extLst>
              </a:tr>
              <a:tr h="54080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7" marR="91427" anchor="ctr"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</a:t>
                      </a:r>
                      <a:r>
                        <a:rPr lang="en-GB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</a:t>
                      </a:r>
                      <a:r>
                        <a:rPr lang="en-GB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une</a:t>
                      </a:r>
                      <a:r>
                        <a:rPr lang="en-GB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heure</a:t>
                      </a:r>
                      <a:r>
                        <a:rPr lang="en-GB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_________.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7" marR="91427" anchor="ctr"/>
                </a:tc>
                <a:extLst>
                  <a:ext uri="{0D108BD9-81ED-4DB2-BD59-A6C34878D82A}"/>
                </a:extLst>
              </a:tr>
              <a:tr h="95680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7" marR="91427" anchor="ctr"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 </a:t>
                      </a:r>
                      <a:r>
                        <a:rPr lang="en-GB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</a:t>
                      </a:r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________  </a:t>
                      </a:r>
                      <a:r>
                        <a:rPr lang="en-GB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heures</a:t>
                      </a:r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moins</a:t>
                      </a:r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vingt</a:t>
                      </a:r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7" marR="91427" anchor="ctr"/>
                </a:tc>
                <a:extLst>
                  <a:ext uri="{0D108BD9-81ED-4DB2-BD59-A6C34878D82A}"/>
                </a:extLst>
              </a:tr>
              <a:tr h="54080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7" marR="91427" anchor="ctr"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</a:t>
                      </a:r>
                      <a:r>
                        <a:rPr lang="en-GB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</a:t>
                      </a:r>
                      <a:r>
                        <a:rPr lang="en-GB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cinq</a:t>
                      </a:r>
                      <a:r>
                        <a:rPr lang="en-GB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heures</a:t>
                      </a:r>
                      <a:r>
                        <a:rPr lang="en-GB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moins</a:t>
                      </a:r>
                      <a:r>
                        <a:rPr lang="en-GB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____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7" marR="91427" anchor="ctr"/>
                </a:tc>
                <a:extLst>
                  <a:ext uri="{0D108BD9-81ED-4DB2-BD59-A6C34878D82A}"/>
                </a:extLst>
              </a:tr>
              <a:tr h="54080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7" marR="91427" anchor="ctr"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_____  ___</a:t>
                      </a:r>
                      <a:r>
                        <a:rPr lang="en-GB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_________</a:t>
                      </a:r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pile.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7" marR="91427" anchor="ctr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5154" name="TextBox 2"/>
          <p:cNvSpPr txBox="1">
            <a:spLocks noChangeArrowheads="1"/>
          </p:cNvSpPr>
          <p:nvPr/>
        </p:nvSpPr>
        <p:spPr bwMode="auto">
          <a:xfrm>
            <a:off x="2565400" y="482600"/>
            <a:ext cx="416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>
                <a:latin typeface="Arial" panose="020B0604020202020204" pitchFamily="34" charset="0"/>
              </a:rPr>
              <a:t>Quelle heure est-il ?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754438" y="1092200"/>
            <a:ext cx="11049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B050"/>
                </a:solidFill>
                <a:latin typeface="Arial" panose="020B0604020202020204" pitchFamily="34" charset="0"/>
              </a:rPr>
              <a:t>onze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17938" y="1647825"/>
            <a:ext cx="11049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B050"/>
                </a:solidFill>
                <a:latin typeface="Arial" panose="020B0604020202020204" pitchFamily="34" charset="0"/>
              </a:rPr>
              <a:t>midi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626100" y="2166938"/>
            <a:ext cx="1104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B050"/>
                </a:solidFill>
                <a:latin typeface="Arial" panose="020B0604020202020204" pitchFamily="34" charset="0"/>
              </a:rPr>
              <a:t>vingt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822575" y="2732088"/>
            <a:ext cx="1862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B050"/>
                </a:solidFill>
                <a:latin typeface="Arial" panose="020B0604020202020204" pitchFamily="34" charset="0"/>
              </a:rPr>
              <a:t>Il    est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695950" y="3297238"/>
            <a:ext cx="1357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rgbClr val="00B050"/>
                </a:solidFill>
                <a:latin typeface="Arial" panose="020B0604020202020204" pitchFamily="34" charset="0"/>
              </a:rPr>
              <a:t>le quart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664075" y="3817938"/>
            <a:ext cx="1857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B050"/>
                </a:solidFill>
                <a:latin typeface="Arial" panose="020B0604020202020204" pitchFamily="34" charset="0"/>
              </a:rPr>
              <a:t>et demie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467100" y="4541838"/>
            <a:ext cx="15160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B050"/>
                </a:solidFill>
                <a:latin typeface="Arial" panose="020B0604020202020204" pitchFamily="34" charset="0"/>
              </a:rPr>
              <a:t>cinq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567363" y="5302250"/>
            <a:ext cx="1181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B050"/>
                </a:solidFill>
                <a:latin typeface="Arial" panose="020B0604020202020204" pitchFamily="34" charset="0"/>
              </a:rPr>
              <a:t>dix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876550" y="5857875"/>
            <a:ext cx="1181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B050"/>
                </a:solidFill>
                <a:latin typeface="Arial" panose="020B0604020202020204" pitchFamily="34" charset="0"/>
              </a:rPr>
              <a:t>Il est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840163" y="5865813"/>
            <a:ext cx="1785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B050"/>
                </a:solidFill>
                <a:latin typeface="Arial" panose="020B0604020202020204" pitchFamily="34" charset="0"/>
              </a:rPr>
              <a:t>six heures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5379" y="220967"/>
            <a:ext cx="87898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https://</a:t>
            </a:r>
            <a:r>
              <a:rPr lang="en-GB" dirty="0" smtClean="0">
                <a:hlinkClick r:id="rId4"/>
              </a:rPr>
              <a:t>www.youtube.com/watch?v=d5U4kDDBCVA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5379" y="220967"/>
            <a:ext cx="7886700" cy="1325563"/>
          </a:xfrm>
        </p:spPr>
        <p:txBody>
          <a:bodyPr/>
          <a:lstStyle/>
          <a:p>
            <a:r>
              <a:rPr lang="en-GB" dirty="0" smtClean="0"/>
              <a:t>Au petit </a:t>
            </a:r>
            <a:r>
              <a:rPr lang="en-GB" dirty="0" err="1" smtClean="0"/>
              <a:t>déjeuner</a:t>
            </a:r>
            <a:endParaRPr lang="en-GB" dirty="0"/>
          </a:p>
        </p:txBody>
      </p:sp>
      <p:pic>
        <p:nvPicPr>
          <p:cNvPr id="5" name="d5U4kDDBCVA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412124" y="1660570"/>
            <a:ext cx="8381284" cy="471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158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4"/>
          <p:cNvSpPr txBox="1">
            <a:spLocks noChangeArrowheads="1"/>
          </p:cNvSpPr>
          <p:nvPr/>
        </p:nvSpPr>
        <p:spPr bwMode="auto">
          <a:xfrm>
            <a:off x="719138" y="3330575"/>
            <a:ext cx="4649787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AutoNum type="arabicPeriod"/>
            </a:pPr>
            <a:r>
              <a:rPr lang="en-US" altLang="en-US" sz="2000">
                <a:latin typeface="Arial" panose="020B0604020202020204" pitchFamily="34" charset="0"/>
              </a:rPr>
              <a:t>How old is Isabel?                             </a:t>
            </a:r>
            <a:endParaRPr lang="en-US" altLang="en-US" sz="2000">
              <a:solidFill>
                <a:srgbClr val="990099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AutoNum type="arabicPeriod"/>
            </a:pPr>
            <a:r>
              <a:rPr lang="en-US" altLang="en-US" sz="2000">
                <a:latin typeface="Arial" panose="020B0604020202020204" pitchFamily="34" charset="0"/>
              </a:rPr>
              <a:t>What time does she have breakfast during the week? </a:t>
            </a:r>
            <a:endParaRPr lang="en-US" altLang="en-US" sz="2000">
              <a:solidFill>
                <a:srgbClr val="990099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AutoNum type="arabicPeriod"/>
            </a:pPr>
            <a:r>
              <a:rPr lang="en-US" altLang="en-US" sz="2000">
                <a:latin typeface="Arial" panose="020B0604020202020204" pitchFamily="34" charset="0"/>
              </a:rPr>
              <a:t>What does she have?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AutoNum type="arabicPeriod"/>
            </a:pPr>
            <a:r>
              <a:rPr lang="en-US" altLang="en-US" sz="2000">
                <a:latin typeface="Arial" panose="020B0604020202020204" pitchFamily="34" charset="0"/>
              </a:rPr>
              <a:t>When does she have something different?        </a:t>
            </a:r>
            <a:endParaRPr lang="en-US" altLang="en-US" sz="2000">
              <a:solidFill>
                <a:srgbClr val="990099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AutoNum type="arabicPeriod"/>
            </a:pPr>
            <a:r>
              <a:rPr lang="en-US" altLang="en-US" sz="2000">
                <a:latin typeface="Arial" panose="020B0604020202020204" pitchFamily="34" charset="0"/>
              </a:rPr>
              <a:t>What does she have?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AutoNum type="arabicPeriod"/>
            </a:pPr>
            <a:r>
              <a:rPr lang="en-US" altLang="en-US" sz="2000">
                <a:latin typeface="Arial" panose="020B0604020202020204" pitchFamily="34" charset="0"/>
              </a:rPr>
              <a:t>What time does she eat breakfast at the weekend?   </a:t>
            </a:r>
            <a:endParaRPr lang="en-US" altLang="en-US" sz="2000">
              <a:solidFill>
                <a:srgbClr val="990099"/>
              </a:solidFill>
              <a:latin typeface="Arial" panose="020B0604020202020204" pitchFamily="34" charset="0"/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5392738" y="3300413"/>
            <a:ext cx="3348037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990099"/>
                </a:solidFill>
                <a:latin typeface="Arial" panose="020B0604020202020204" pitchFamily="34" charset="0"/>
              </a:rPr>
              <a:t>14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990099"/>
                </a:solidFill>
                <a:latin typeface="Arial" panose="020B0604020202020204" pitchFamily="34" charset="0"/>
              </a:rPr>
              <a:t>7 o’clock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990099"/>
                </a:solidFill>
                <a:latin typeface="Arial" panose="020B0604020202020204" pitchFamily="34" charset="0"/>
              </a:rPr>
              <a:t>Cereal and tea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990099"/>
                </a:solidFill>
                <a:latin typeface="Arial" panose="020B0604020202020204" pitchFamily="34" charset="0"/>
              </a:rPr>
              <a:t>Saturdays and Sundays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990099"/>
                </a:solidFill>
                <a:latin typeface="Arial" panose="020B0604020202020204" pitchFamily="34" charset="0"/>
              </a:rPr>
              <a:t>Croissants and hot chocolate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990099"/>
                </a:solidFill>
                <a:latin typeface="Arial" panose="020B0604020202020204" pitchFamily="34" charset="0"/>
              </a:rPr>
              <a:t>9 or 10 o’clock</a:t>
            </a:r>
          </a:p>
        </p:txBody>
      </p:sp>
      <p:sp>
        <p:nvSpPr>
          <p:cNvPr id="29700" name="Rectangle 2"/>
          <p:cNvSpPr>
            <a:spLocks noChangeArrowheads="1"/>
          </p:cNvSpPr>
          <p:nvPr/>
        </p:nvSpPr>
        <p:spPr bwMode="auto">
          <a:xfrm>
            <a:off x="171450" y="522288"/>
            <a:ext cx="6472238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300" b="1" i="1">
                <a:latin typeface="Arial" panose="020B0604020202020204" pitchFamily="34" charset="0"/>
              </a:rPr>
              <a:t>Salut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300" b="1" i="1">
                <a:latin typeface="Arial" panose="020B0604020202020204" pitchFamily="34" charset="0"/>
              </a:rPr>
              <a:t>Je m’appelle Rose.  J’ai quatorze ans.  Les jours de college, je mange le petit déj à sept heures. Normalement je mange des céréales et je bois du thé.  Le samedi et le dimanche, je mange le petit déj à neuf ou dix heures. Je mange des croissants et je bois du chocolat chaud.</a:t>
            </a:r>
          </a:p>
        </p:txBody>
      </p:sp>
      <p:pic>
        <p:nvPicPr>
          <p:cNvPr id="2970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6223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TextBox 4"/>
          <p:cNvSpPr txBox="1">
            <a:spLocks noChangeArrowheads="1"/>
          </p:cNvSpPr>
          <p:nvPr/>
        </p:nvSpPr>
        <p:spPr bwMode="auto">
          <a:xfrm>
            <a:off x="0" y="63500"/>
            <a:ext cx="8839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latin typeface="Arial" panose="020B0604020202020204" pitchFamily="34" charset="0"/>
              </a:rPr>
              <a:t>Read the text and answer the questions in English.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0"/>
            <a:ext cx="8323263" cy="673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301625" y="5562600"/>
            <a:ext cx="3617913" cy="11684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petit </a:t>
            </a:r>
            <a:r>
              <a:rPr lang="en-GB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déjeuner</a:t>
            </a:r>
            <a:endParaRPr lang="en-GB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4197350" y="0"/>
            <a:ext cx="4598988" cy="2057400"/>
          </a:xfrm>
          <a:prstGeom prst="wedgeRoundRectCallout">
            <a:avLst>
              <a:gd name="adj1" fmla="val -20833"/>
              <a:gd name="adj2" fmla="val 82955"/>
              <a:gd name="adj3" fmla="val 16667"/>
            </a:avLst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>
                <a:cs typeface="Arial" panose="020B0604020202020204" pitchFamily="34" charset="0"/>
              </a:rPr>
              <a:t>À</a:t>
            </a:r>
            <a:r>
              <a:rPr lang="en-GB" sz="4000" b="1" dirty="0"/>
              <a:t> </a:t>
            </a:r>
            <a:r>
              <a:rPr lang="en-GB" sz="4000" b="1" dirty="0" err="1"/>
              <a:t>quelle</a:t>
            </a:r>
            <a:r>
              <a:rPr lang="en-GB" sz="4000" b="1" dirty="0"/>
              <a:t> </a:t>
            </a:r>
            <a:r>
              <a:rPr lang="en-GB" sz="4000" b="1" dirty="0" err="1"/>
              <a:t>heure</a:t>
            </a:r>
            <a:r>
              <a:rPr lang="en-GB" sz="4000" b="1" dirty="0"/>
              <a:t> </a:t>
            </a:r>
            <a:r>
              <a:rPr lang="en-GB" sz="4000" b="1" dirty="0" err="1"/>
              <a:t>manges-tu</a:t>
            </a:r>
            <a:r>
              <a:rPr lang="en-GB" sz="4000" b="1" dirty="0"/>
              <a:t> le petit </a:t>
            </a:r>
            <a:r>
              <a:rPr lang="en-GB" sz="4000" b="1" dirty="0" err="1"/>
              <a:t>déjeuner</a:t>
            </a:r>
            <a:r>
              <a:rPr lang="en-GB" sz="4000" b="1" dirty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3914775" y="1077913"/>
            <a:ext cx="4821238" cy="2897187"/>
          </a:xfrm>
          <a:prstGeom prst="wedgeRoundRectCallout">
            <a:avLst>
              <a:gd name="adj1" fmla="val -64220"/>
              <a:gd name="adj2" fmla="val 22851"/>
              <a:gd name="adj3" fmla="val 1666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600" b="1" dirty="0"/>
              <a:t>Je mange le petit </a:t>
            </a:r>
            <a:r>
              <a:rPr lang="en-GB" sz="6600" b="1" dirty="0" err="1"/>
              <a:t>déj</a:t>
            </a:r>
            <a:r>
              <a:rPr lang="en-GB" sz="6600" b="1" dirty="0"/>
              <a:t> à </a:t>
            </a:r>
            <a:r>
              <a:rPr lang="en-GB" sz="6600" b="1" dirty="0" err="1"/>
              <a:t>huit</a:t>
            </a:r>
            <a:r>
              <a:rPr lang="en-GB" sz="6600" b="1" dirty="0"/>
              <a:t> </a:t>
            </a:r>
            <a:r>
              <a:rPr lang="en-GB" sz="6600" b="1" dirty="0" err="1"/>
              <a:t>heures</a:t>
            </a:r>
            <a:r>
              <a:rPr lang="en-GB" sz="6600" b="1" dirty="0"/>
              <a:t>.</a:t>
            </a:r>
          </a:p>
        </p:txBody>
      </p:sp>
      <p:pic>
        <p:nvPicPr>
          <p:cNvPr id="921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1674813"/>
            <a:ext cx="4000500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374650"/>
            <a:ext cx="2003425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0"/>
            <a:ext cx="8323263" cy="673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387350" y="5994400"/>
            <a:ext cx="2990850" cy="7366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petit </a:t>
            </a:r>
            <a:r>
              <a:rPr lang="en-GB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déj</a:t>
            </a:r>
            <a:endParaRPr lang="en-GB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3860800" y="215900"/>
            <a:ext cx="4849813" cy="1898650"/>
          </a:xfrm>
          <a:prstGeom prst="wedgeRoundRectCallout">
            <a:avLst>
              <a:gd name="adj1" fmla="val -20833"/>
              <a:gd name="adj2" fmla="val 82955"/>
              <a:gd name="adj3" fmla="val 16667"/>
            </a:avLst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>
                <a:cs typeface="Arial" panose="020B0604020202020204" pitchFamily="34" charset="0"/>
              </a:rPr>
              <a:t>Qu’est -</a:t>
            </a:r>
            <a:r>
              <a:rPr lang="en-GB" altLang="en-US" sz="4000" b="1" dirty="0" err="1">
                <a:cs typeface="Arial" panose="020B0604020202020204" pitchFamily="34" charset="0"/>
              </a:rPr>
              <a:t>ce</a:t>
            </a:r>
            <a:r>
              <a:rPr lang="en-GB" altLang="en-US" sz="4000" b="1" dirty="0">
                <a:cs typeface="Arial" panose="020B0604020202020204" pitchFamily="34" charset="0"/>
              </a:rPr>
              <a:t> que </a:t>
            </a:r>
            <a:r>
              <a:rPr lang="en-GB" altLang="en-US" sz="4000" b="1" dirty="0" err="1">
                <a:cs typeface="Arial" panose="020B0604020202020204" pitchFamily="34" charset="0"/>
              </a:rPr>
              <a:t>tu</a:t>
            </a:r>
            <a:r>
              <a:rPr lang="en-GB" altLang="en-US" sz="4000" b="1" dirty="0">
                <a:cs typeface="Arial" panose="020B0604020202020204" pitchFamily="34" charset="0"/>
              </a:rPr>
              <a:t> </a:t>
            </a:r>
            <a:r>
              <a:rPr lang="en-GB" altLang="en-US" sz="4000" b="1" dirty="0" err="1">
                <a:cs typeface="Arial" panose="020B0604020202020204" pitchFamily="34" charset="0"/>
              </a:rPr>
              <a:t>manges</a:t>
            </a:r>
            <a:r>
              <a:rPr lang="en-GB" altLang="en-US" sz="4000" b="1" dirty="0">
                <a:cs typeface="Arial" panose="020B0604020202020204" pitchFamily="34" charset="0"/>
              </a:rPr>
              <a:t> au petit </a:t>
            </a:r>
            <a:r>
              <a:rPr lang="en-GB" altLang="en-US" sz="4000" b="1" dirty="0" err="1">
                <a:cs typeface="Arial" panose="020B0604020202020204" pitchFamily="34" charset="0"/>
              </a:rPr>
              <a:t>déj</a:t>
            </a:r>
            <a:r>
              <a:rPr lang="en-GB" altLang="en-US" sz="4000" b="1" dirty="0">
                <a:cs typeface="Arial" panose="020B0604020202020204" pitchFamily="34" charset="0"/>
              </a:rPr>
              <a:t>?</a:t>
            </a:r>
            <a:endParaRPr lang="en-GB" sz="4000" b="1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286000"/>
            <a:ext cx="5254625" cy="436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4813300" y="1524000"/>
            <a:ext cx="3922713" cy="2451100"/>
          </a:xfrm>
          <a:prstGeom prst="wedgeRoundRectCallout">
            <a:avLst>
              <a:gd name="adj1" fmla="val -64220"/>
              <a:gd name="adj2" fmla="val 22851"/>
              <a:gd name="adj3" fmla="val 1666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600" b="1" dirty="0"/>
              <a:t>Je mange du pain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125413" y="203200"/>
            <a:ext cx="4254500" cy="1949450"/>
          </a:xfrm>
          <a:prstGeom prst="wedgeRoundRectCallout">
            <a:avLst>
              <a:gd name="adj1" fmla="val -20833"/>
              <a:gd name="adj2" fmla="val 82955"/>
              <a:gd name="adj3" fmla="val 16667"/>
            </a:avLst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>
                <a:cs typeface="Arial" panose="020B0604020202020204" pitchFamily="34" charset="0"/>
              </a:rPr>
              <a:t>Qu’est -</a:t>
            </a:r>
            <a:r>
              <a:rPr lang="en-GB" altLang="en-US" sz="4000" b="1" dirty="0" err="1">
                <a:cs typeface="Arial" panose="020B0604020202020204" pitchFamily="34" charset="0"/>
              </a:rPr>
              <a:t>ce</a:t>
            </a:r>
            <a:r>
              <a:rPr lang="en-GB" altLang="en-US" sz="4000" b="1" dirty="0">
                <a:cs typeface="Arial" panose="020B0604020202020204" pitchFamily="34" charset="0"/>
              </a:rPr>
              <a:t> que </a:t>
            </a:r>
            <a:r>
              <a:rPr lang="en-GB" altLang="en-US" sz="4000" b="1" dirty="0" err="1">
                <a:cs typeface="Arial" panose="020B0604020202020204" pitchFamily="34" charset="0"/>
              </a:rPr>
              <a:t>tu</a:t>
            </a:r>
            <a:r>
              <a:rPr lang="en-GB" altLang="en-US" sz="4000" b="1" dirty="0">
                <a:cs typeface="Arial" panose="020B0604020202020204" pitchFamily="34" charset="0"/>
              </a:rPr>
              <a:t> </a:t>
            </a:r>
            <a:r>
              <a:rPr lang="en-GB" altLang="en-US" sz="4000" b="1" dirty="0" err="1">
                <a:cs typeface="Arial" panose="020B0604020202020204" pitchFamily="34" charset="0"/>
              </a:rPr>
              <a:t>manges</a:t>
            </a:r>
            <a:r>
              <a:rPr lang="en-GB" altLang="en-US" sz="4000" b="1" dirty="0">
                <a:cs typeface="Arial" panose="020B0604020202020204" pitchFamily="34" charset="0"/>
              </a:rPr>
              <a:t>?</a:t>
            </a:r>
            <a:endParaRPr lang="en-GB" sz="4000" b="1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l_fi" descr="http://www.groomgroove.com/images/toas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288" y="1854200"/>
            <a:ext cx="3397250" cy="394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685800" y="2598738"/>
            <a:ext cx="3922713" cy="3197225"/>
          </a:xfrm>
          <a:prstGeom prst="wedgeRoundRectCallout">
            <a:avLst>
              <a:gd name="adj1" fmla="val 67884"/>
              <a:gd name="adj2" fmla="val 32696"/>
              <a:gd name="adj3" fmla="val 1666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600" b="1" dirty="0"/>
              <a:t>Je mange du pain </a:t>
            </a:r>
            <a:r>
              <a:rPr lang="en-GB" sz="6600" b="1" dirty="0" err="1"/>
              <a:t>grillé</a:t>
            </a:r>
            <a:r>
              <a:rPr lang="en-GB" sz="6600" b="1" dirty="0"/>
              <a:t>.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317500" y="241300"/>
            <a:ext cx="4379913" cy="1466850"/>
          </a:xfrm>
          <a:prstGeom prst="wedgeRoundRectCallout">
            <a:avLst>
              <a:gd name="adj1" fmla="val -20833"/>
              <a:gd name="adj2" fmla="val 82955"/>
              <a:gd name="adj3" fmla="val 16667"/>
            </a:avLst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>
                <a:cs typeface="Arial" panose="020B0604020202020204" pitchFamily="34" charset="0"/>
              </a:rPr>
              <a:t>Qu’est -</a:t>
            </a:r>
            <a:r>
              <a:rPr lang="en-GB" altLang="en-US" sz="4000" b="1" dirty="0" err="1">
                <a:cs typeface="Arial" panose="020B0604020202020204" pitchFamily="34" charset="0"/>
              </a:rPr>
              <a:t>ce</a:t>
            </a:r>
            <a:r>
              <a:rPr lang="en-GB" altLang="en-US" sz="4000" b="1" dirty="0">
                <a:cs typeface="Arial" panose="020B0604020202020204" pitchFamily="34" charset="0"/>
              </a:rPr>
              <a:t> que </a:t>
            </a:r>
            <a:r>
              <a:rPr lang="en-GB" altLang="en-US" sz="4000" b="1" dirty="0" err="1">
                <a:cs typeface="Arial" panose="020B0604020202020204" pitchFamily="34" charset="0"/>
              </a:rPr>
              <a:t>tu</a:t>
            </a:r>
            <a:r>
              <a:rPr lang="en-GB" altLang="en-US" sz="4000" b="1" dirty="0">
                <a:cs typeface="Arial" panose="020B0604020202020204" pitchFamily="34" charset="0"/>
              </a:rPr>
              <a:t> </a:t>
            </a:r>
            <a:r>
              <a:rPr lang="en-GB" altLang="en-US" sz="4000" b="1" dirty="0" err="1">
                <a:cs typeface="Arial" panose="020B0604020202020204" pitchFamily="34" charset="0"/>
              </a:rPr>
              <a:t>manges</a:t>
            </a:r>
            <a:r>
              <a:rPr lang="en-GB" altLang="en-US" sz="4000" b="1" dirty="0">
                <a:cs typeface="Arial" panose="020B0604020202020204" pitchFamily="34" charset="0"/>
              </a:rPr>
              <a:t>?</a:t>
            </a:r>
            <a:endParaRPr lang="en-GB" sz="4000" b="1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525" y="88265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492125" y="2914650"/>
            <a:ext cx="5349875" cy="3386138"/>
          </a:xfrm>
          <a:prstGeom prst="wedgeRoundRectCallout">
            <a:avLst>
              <a:gd name="adj1" fmla="val 67884"/>
              <a:gd name="adj2" fmla="val 32696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600" b="1" dirty="0"/>
              <a:t>Je mange des madeleines.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200025" y="228600"/>
            <a:ext cx="4254500" cy="1885950"/>
          </a:xfrm>
          <a:prstGeom prst="wedgeRoundRectCallout">
            <a:avLst>
              <a:gd name="adj1" fmla="val -20833"/>
              <a:gd name="adj2" fmla="val 82955"/>
              <a:gd name="adj3" fmla="val 16667"/>
            </a:avLst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>
                <a:cs typeface="Arial" panose="020B0604020202020204" pitchFamily="34" charset="0"/>
              </a:rPr>
              <a:t>Qu’est -</a:t>
            </a:r>
            <a:r>
              <a:rPr lang="en-GB" altLang="en-US" sz="4000" b="1" dirty="0" err="1">
                <a:cs typeface="Arial" panose="020B0604020202020204" pitchFamily="34" charset="0"/>
              </a:rPr>
              <a:t>ce</a:t>
            </a:r>
            <a:r>
              <a:rPr lang="en-GB" altLang="en-US" sz="4000" b="1" dirty="0">
                <a:cs typeface="Arial" panose="020B0604020202020204" pitchFamily="34" charset="0"/>
              </a:rPr>
              <a:t> </a:t>
            </a:r>
            <a:r>
              <a:rPr lang="en-GB" altLang="en-US" sz="4000" b="1" dirty="0" err="1">
                <a:cs typeface="Arial" panose="020B0604020202020204" pitchFamily="34" charset="0"/>
              </a:rPr>
              <a:t>tu</a:t>
            </a:r>
            <a:r>
              <a:rPr lang="en-GB" altLang="en-US" sz="4000" b="1" dirty="0">
                <a:cs typeface="Arial" panose="020B0604020202020204" pitchFamily="34" charset="0"/>
              </a:rPr>
              <a:t> </a:t>
            </a:r>
            <a:r>
              <a:rPr lang="en-GB" altLang="en-US" sz="4000" b="1" dirty="0" err="1">
                <a:cs typeface="Arial" panose="020B0604020202020204" pitchFamily="34" charset="0"/>
              </a:rPr>
              <a:t>manges</a:t>
            </a:r>
            <a:r>
              <a:rPr lang="en-GB" altLang="en-US" sz="4000" b="1" dirty="0">
                <a:cs typeface="Arial" panose="020B0604020202020204" pitchFamily="34" charset="0"/>
              </a:rPr>
              <a:t>?</a:t>
            </a:r>
            <a:endParaRPr lang="en-GB" sz="4000" b="1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598738"/>
            <a:ext cx="3790950" cy="279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685800" y="2598738"/>
            <a:ext cx="4103688" cy="3040062"/>
          </a:xfrm>
          <a:prstGeom prst="wedgeRoundRectCallout">
            <a:avLst>
              <a:gd name="adj1" fmla="val 67884"/>
              <a:gd name="adj2" fmla="val 32696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600" b="1" dirty="0"/>
              <a:t>Je mange des </a:t>
            </a:r>
            <a:r>
              <a:rPr lang="en-GB" sz="6600" b="1" dirty="0" err="1"/>
              <a:t>céréales</a:t>
            </a:r>
            <a:r>
              <a:rPr lang="en-GB" sz="6600" b="1" dirty="0"/>
              <a:t>.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163513" y="419100"/>
            <a:ext cx="4254500" cy="1447800"/>
          </a:xfrm>
          <a:prstGeom prst="wedgeRoundRectCallout">
            <a:avLst>
              <a:gd name="adj1" fmla="val -20833"/>
              <a:gd name="adj2" fmla="val 82955"/>
              <a:gd name="adj3" fmla="val 16667"/>
            </a:avLst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>
                <a:cs typeface="Arial" panose="020B0604020202020204" pitchFamily="34" charset="0"/>
              </a:rPr>
              <a:t>Qu’est -</a:t>
            </a:r>
            <a:r>
              <a:rPr lang="en-GB" altLang="en-US" sz="4000" b="1" dirty="0" err="1">
                <a:cs typeface="Arial" panose="020B0604020202020204" pitchFamily="34" charset="0"/>
              </a:rPr>
              <a:t>ce</a:t>
            </a:r>
            <a:r>
              <a:rPr lang="en-GB" altLang="en-US" sz="4000" b="1" dirty="0">
                <a:cs typeface="Arial" panose="020B0604020202020204" pitchFamily="34" charset="0"/>
              </a:rPr>
              <a:t> que </a:t>
            </a:r>
            <a:r>
              <a:rPr lang="en-GB" altLang="en-US" sz="4000" b="1" dirty="0" err="1">
                <a:cs typeface="Arial" panose="020B0604020202020204" pitchFamily="34" charset="0"/>
              </a:rPr>
              <a:t>tu</a:t>
            </a:r>
            <a:r>
              <a:rPr lang="en-GB" altLang="en-US" sz="4000" b="1" dirty="0">
                <a:cs typeface="Arial" panose="020B0604020202020204" pitchFamily="34" charset="0"/>
              </a:rPr>
              <a:t> </a:t>
            </a:r>
            <a:r>
              <a:rPr lang="en-GB" altLang="en-US" sz="4000" b="1" dirty="0" err="1">
                <a:cs typeface="Arial" panose="020B0604020202020204" pitchFamily="34" charset="0"/>
              </a:rPr>
              <a:t>manges</a:t>
            </a:r>
            <a:r>
              <a:rPr lang="en-GB" altLang="en-US" sz="4000" b="1" dirty="0">
                <a:cs typeface="Arial" panose="020B0604020202020204" pitchFamily="34" charset="0"/>
              </a:rPr>
              <a:t>?</a:t>
            </a:r>
            <a:endParaRPr lang="en-GB" sz="4000" b="1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579</TotalTime>
  <Words>771</Words>
  <Application>Microsoft Office PowerPoint</Application>
  <PresentationFormat>On-screen Show (4:3)</PresentationFormat>
  <Paragraphs>127</Paragraphs>
  <Slides>21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Tw Cen MT</vt:lpstr>
      <vt:lpstr>Office Theme</vt:lpstr>
      <vt:lpstr>Quelle est la date aujourd’hui?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Au petit déjeuner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55WD</dc:creator>
  <cp:lastModifiedBy>Study</cp:lastModifiedBy>
  <cp:revision>40</cp:revision>
  <dcterms:created xsi:type="dcterms:W3CDTF">2014-08-14T14:40:40Z</dcterms:created>
  <dcterms:modified xsi:type="dcterms:W3CDTF">2018-08-02T14:51:19Z</dcterms:modified>
</cp:coreProperties>
</file>