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65" r:id="rId2"/>
    <p:sldId id="256" r:id="rId3"/>
    <p:sldId id="257" r:id="rId4"/>
    <p:sldId id="258" r:id="rId5"/>
    <p:sldId id="259" r:id="rId6"/>
    <p:sldId id="260" r:id="rId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4342" autoAdjust="0"/>
  </p:normalViewPr>
  <p:slideViewPr>
    <p:cSldViewPr snapToGrid="0">
      <p:cViewPr varScale="1">
        <p:scale>
          <a:sx n="94" d="100"/>
          <a:sy n="94" d="100"/>
        </p:scale>
        <p:origin x="2052" y="12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8EF9478-BF3D-4FCE-B74D-F39C67F9DE6C}" type="datetimeFigureOut">
              <a:rPr lang="en-GB"/>
              <a:pPr>
                <a:defRPr/>
              </a:pPr>
              <a:t>02/10/2018</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GB"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FE8D42E7-D640-4D99-AB1F-720C59A1538C}" type="slidenum">
              <a:rPr lang="en-GB" altLang="en-US"/>
              <a:pPr>
                <a:defRPr/>
              </a:pPr>
              <a:t>‹#›</a:t>
            </a:fld>
            <a:endParaRPr lang="en-GB" altLang="en-US"/>
          </a:p>
        </p:txBody>
      </p:sp>
    </p:spTree>
    <p:extLst>
      <p:ext uri="{BB962C8B-B14F-4D97-AF65-F5344CB8AC3E}">
        <p14:creationId xmlns:p14="http://schemas.microsoft.com/office/powerpoint/2010/main" val="114956381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GB" altLang="en-US" smtClean="0"/>
              <a:t>Pupils were introduced to this routine in the summer term of Y3 and in Y4 but may need reminding.</a:t>
            </a:r>
          </a:p>
          <a:p>
            <a:pPr eaLnBrk="1" hangingPunct="1"/>
            <a:r>
              <a:rPr lang="en-GB" altLang="en-US" smtClean="0"/>
              <a:t>This will help remind them of the days of the week, keep working the numbers and help them remember some essential vocabulary e.g. day / month etc.</a:t>
            </a:r>
            <a:br>
              <a:rPr lang="en-GB" altLang="en-US" smtClean="0"/>
            </a:br>
            <a:r>
              <a:rPr lang="en-GB" altLang="en-US" smtClean="0"/>
              <a:t>This slide can be adapted obviously to fit the day of the week / month.</a:t>
            </a:r>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9775B70B-05ED-4DA5-A4EF-9DDC9586C4D8}" type="slidenum">
              <a:rPr lang="en-GB" altLang="en-US" smtClean="0"/>
              <a:pPr>
                <a:spcBef>
                  <a:spcPct val="0"/>
                </a:spcBef>
              </a:pPr>
              <a:t>1</a:t>
            </a:fld>
            <a:endParaRPr lang="en-GB" altLang="en-US" smtClean="0"/>
          </a:p>
        </p:txBody>
      </p:sp>
    </p:spTree>
    <p:extLst>
      <p:ext uri="{BB962C8B-B14F-4D97-AF65-F5344CB8AC3E}">
        <p14:creationId xmlns:p14="http://schemas.microsoft.com/office/powerpoint/2010/main" val="3017203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Elicit the question: Quelle heure est-il?</a:t>
            </a:r>
          </a:p>
        </p:txBody>
      </p:sp>
      <p:sp>
        <p:nvSpPr>
          <p:cNvPr id="614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1CCEF75-B9B6-4DB0-A85C-01E06416B579}" type="slidenum">
              <a:rPr lang="en-GB" altLang="en-US" smtClean="0">
                <a:latin typeface="Calibri" panose="020F0502020204030204" pitchFamily="34" charset="0"/>
              </a:rPr>
              <a:pPr/>
              <a:t>2</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1550897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It’s five past twelve. It’s ten past twelve.</a:t>
            </a:r>
          </a:p>
          <a:p>
            <a:pPr eaLnBrk="1" hangingPunct="1">
              <a:spcBef>
                <a:spcPct val="0"/>
              </a:spcBef>
            </a:pPr>
            <a:r>
              <a:rPr lang="en-GB" altLang="en-US" smtClean="0"/>
              <a:t>It’s twenty past twelve. It’s twenty-five past twelve.</a:t>
            </a:r>
          </a:p>
        </p:txBody>
      </p:sp>
      <p:sp>
        <p:nvSpPr>
          <p:cNvPr id="81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44445ABF-DF76-4743-ACCA-B9A662198608}" type="slidenum">
              <a:rPr lang="en-GB" altLang="en-US" smtClean="0">
                <a:latin typeface="Calibri" panose="020F0502020204030204" pitchFamily="34" charset="0"/>
              </a:rPr>
              <a:pPr/>
              <a:t>3</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10482972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It’s twenty-five to one. It’s twenty to one.</a:t>
            </a:r>
          </a:p>
          <a:p>
            <a:pPr eaLnBrk="1" hangingPunct="1">
              <a:spcBef>
                <a:spcPct val="0"/>
              </a:spcBef>
            </a:pPr>
            <a:r>
              <a:rPr lang="en-GB" altLang="en-US" smtClean="0"/>
              <a:t>It’s ten to one. It’s five to one.</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AF6C5CFA-0C3F-4F19-A60E-CF972E6671AE}" type="slidenum">
              <a:rPr lang="en-GB" altLang="en-US" smtClean="0">
                <a:latin typeface="Calibri" panose="020F0502020204030204" pitchFamily="34" charset="0"/>
              </a:rPr>
              <a:pPr/>
              <a:t>4</a:t>
            </a:fld>
            <a:endParaRPr lang="en-GB" altLang="en-US" smtClean="0">
              <a:latin typeface="Calibri" panose="020F0502020204030204" pitchFamily="34" charset="0"/>
            </a:endParaRPr>
          </a:p>
        </p:txBody>
      </p:sp>
    </p:spTree>
    <p:extLst>
      <p:ext uri="{BB962C8B-B14F-4D97-AF65-F5344CB8AC3E}">
        <p14:creationId xmlns:p14="http://schemas.microsoft.com/office/powerpoint/2010/main" val="2447665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D50B0C00-5EE9-4207-9103-5DDED0117E82}" type="slidenum">
              <a:rPr lang="en-GB" altLang="en-US" smtClean="0">
                <a:latin typeface="Calibri" panose="020F0502020204030204" pitchFamily="34" charset="0"/>
              </a:rPr>
              <a:pPr/>
              <a:t>5</a:t>
            </a:fld>
            <a:endParaRPr lang="en-GB" altLang="en-US" smtClean="0">
              <a:latin typeface="Calibri" panose="020F0502020204030204" pitchFamily="34" charset="0"/>
            </a:endParaRPr>
          </a:p>
        </p:txBody>
      </p:sp>
      <p:sp>
        <p:nvSpPr>
          <p:cNvPr id="12291"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2"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Partner work: Pupils must work out what time it is as the Countdown clock ticks away (click on the COUNTDOWN icon to activate). You may have to click it again as it’s only 30 seconds long – depends how fast the class are! Then click on the individual clocks to hear if pupils are correct or not.</a:t>
            </a:r>
          </a:p>
        </p:txBody>
      </p:sp>
    </p:spTree>
    <p:extLst>
      <p:ext uri="{BB962C8B-B14F-4D97-AF65-F5344CB8AC3E}">
        <p14:creationId xmlns:p14="http://schemas.microsoft.com/office/powerpoint/2010/main" val="5589007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2C53BD88-8C52-49DA-9B38-D0B1FD6FABE1}" type="slidenum">
              <a:rPr lang="en-GB" altLang="en-US" smtClean="0">
                <a:latin typeface="Calibri" panose="020F0502020204030204" pitchFamily="34" charset="0"/>
              </a:rPr>
              <a:pPr/>
              <a:t>6</a:t>
            </a:fld>
            <a:endParaRPr lang="en-GB" altLang="en-US" smtClean="0">
              <a:latin typeface="Calibri" panose="020F0502020204030204" pitchFamily="34" charset="0"/>
            </a:endParaRPr>
          </a:p>
        </p:txBody>
      </p:sp>
      <p:sp>
        <p:nvSpPr>
          <p:cNvPr id="14339" name="Rectangle 2"/>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40"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mtClean="0"/>
              <a:t>Pupils should use the clock face and hands (in the previous lesson) to adjust their clocks as the teacher reads out the times in French  </a:t>
            </a:r>
          </a:p>
          <a:p>
            <a:pPr eaLnBrk="1" hangingPunct="1">
              <a:spcBef>
                <a:spcPct val="0"/>
              </a:spcBef>
            </a:pPr>
            <a:r>
              <a:rPr lang="en-GB" altLang="en-US" smtClean="0"/>
              <a:t>Times are 1.25 past 3 2.quarter to 11 3.20 past 8 4.quarter past 6 5. 5 past 7 6. 5 to 6 7.25 past 7 8. 9 o’clock 9.2.30   </a:t>
            </a:r>
          </a:p>
        </p:txBody>
      </p:sp>
    </p:spTree>
    <p:extLst>
      <p:ext uri="{BB962C8B-B14F-4D97-AF65-F5344CB8AC3E}">
        <p14:creationId xmlns:p14="http://schemas.microsoft.com/office/powerpoint/2010/main" val="35561873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lvl1pPr>
          </a:lstStyle>
          <a:p>
            <a:pPr>
              <a:defRPr/>
            </a:pPr>
            <a:fld id="{5154CAEA-7F3F-4EF5-B6C1-AEBCD4CC0035}" type="datetimeFigureOut">
              <a:rPr lang="en-GB"/>
              <a:pPr>
                <a:defRPr/>
              </a:pPr>
              <a:t>02/10/2018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BAC1F2E-F203-4159-AD1F-F02399A32865}" type="slidenum">
              <a:rPr lang="en-GB" altLang="en-US"/>
              <a:pPr>
                <a:defRPr/>
              </a:pPr>
              <a:t>‹#›</a:t>
            </a:fld>
            <a:endParaRPr lang="en-GB" altLang="en-US"/>
          </a:p>
        </p:txBody>
      </p:sp>
    </p:spTree>
    <p:extLst>
      <p:ext uri="{BB962C8B-B14F-4D97-AF65-F5344CB8AC3E}">
        <p14:creationId xmlns:p14="http://schemas.microsoft.com/office/powerpoint/2010/main" val="42068581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0CD901DA-FA38-4F72-9577-67EA46F036A7}" type="datetimeFigureOut">
              <a:rPr lang="en-GB"/>
              <a:pPr>
                <a:defRPr/>
              </a:pPr>
              <a:t>02/10/2018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CF5F212-FC7B-4C39-8680-E104A4E97618}" type="slidenum">
              <a:rPr lang="en-GB" altLang="en-US"/>
              <a:pPr>
                <a:defRPr/>
              </a:pPr>
              <a:t>‹#›</a:t>
            </a:fld>
            <a:endParaRPr lang="en-GB" altLang="en-US"/>
          </a:p>
        </p:txBody>
      </p:sp>
    </p:spTree>
    <p:extLst>
      <p:ext uri="{BB962C8B-B14F-4D97-AF65-F5344CB8AC3E}">
        <p14:creationId xmlns:p14="http://schemas.microsoft.com/office/powerpoint/2010/main" val="334115884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E2D7675-9168-45FC-B420-41C34DC7E68A}" type="datetimeFigureOut">
              <a:rPr lang="en-GB"/>
              <a:pPr>
                <a:defRPr/>
              </a:pPr>
              <a:t>02/10/2018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9AF8F5E-62AD-4E80-AAC3-0104CFCFDA87}" type="slidenum">
              <a:rPr lang="en-GB" altLang="en-US"/>
              <a:pPr>
                <a:defRPr/>
              </a:pPr>
              <a:t>‹#›</a:t>
            </a:fld>
            <a:endParaRPr lang="en-GB" altLang="en-US"/>
          </a:p>
        </p:txBody>
      </p:sp>
    </p:spTree>
    <p:extLst>
      <p:ext uri="{BB962C8B-B14F-4D97-AF65-F5344CB8AC3E}">
        <p14:creationId xmlns:p14="http://schemas.microsoft.com/office/powerpoint/2010/main" val="14607837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19354BDA-B359-47D3-86B5-09AAAF08742A}" type="datetimeFigureOut">
              <a:rPr lang="en-GB"/>
              <a:pPr>
                <a:defRPr/>
              </a:pPr>
              <a:t>02/10/2018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3D24F759-4D4A-4B54-9ED2-7F8FA802D531}" type="slidenum">
              <a:rPr lang="en-GB" altLang="en-US"/>
              <a:pPr>
                <a:defRPr/>
              </a:pPr>
              <a:t>‹#›</a:t>
            </a:fld>
            <a:endParaRPr lang="en-GB" altLang="en-US"/>
          </a:p>
        </p:txBody>
      </p:sp>
    </p:spTree>
    <p:extLst>
      <p:ext uri="{BB962C8B-B14F-4D97-AF65-F5344CB8AC3E}">
        <p14:creationId xmlns:p14="http://schemas.microsoft.com/office/powerpoint/2010/main" val="1014528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AB012328-227F-4235-8611-FCE31C80C620}" type="datetimeFigureOut">
              <a:rPr lang="en-GB"/>
              <a:pPr>
                <a:defRPr/>
              </a:pPr>
              <a:t>02/10/2018</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253F1243-9101-49A9-B023-C2974ADA3688}" type="slidenum">
              <a:rPr lang="en-GB" altLang="en-US"/>
              <a:pPr>
                <a:defRPr/>
              </a:pPr>
              <a:t>‹#›</a:t>
            </a:fld>
            <a:endParaRPr lang="en-GB" altLang="en-US"/>
          </a:p>
        </p:txBody>
      </p:sp>
    </p:spTree>
    <p:extLst>
      <p:ext uri="{BB962C8B-B14F-4D97-AF65-F5344CB8AC3E}">
        <p14:creationId xmlns:p14="http://schemas.microsoft.com/office/powerpoint/2010/main" val="7878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3"/>
          <p:cNvSpPr>
            <a:spLocks noGrp="1"/>
          </p:cNvSpPr>
          <p:nvPr>
            <p:ph type="dt" sz="half" idx="10"/>
          </p:nvPr>
        </p:nvSpPr>
        <p:spPr/>
        <p:txBody>
          <a:bodyPr/>
          <a:lstStyle>
            <a:lvl1pPr>
              <a:defRPr/>
            </a:lvl1pPr>
          </a:lstStyle>
          <a:p>
            <a:pPr>
              <a:defRPr/>
            </a:pPr>
            <a:fld id="{B41D0D23-A649-4292-AF62-962C0E547DE7}" type="datetimeFigureOut">
              <a:rPr lang="en-GB"/>
              <a:pPr>
                <a:defRPr/>
              </a:pPr>
              <a:t>02/10/2018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DB1CC77-9E07-41D6-981E-3A31DE7AE66F}" type="slidenum">
              <a:rPr lang="en-GB" altLang="en-US"/>
              <a:pPr>
                <a:defRPr/>
              </a:pPr>
              <a:t>‹#›</a:t>
            </a:fld>
            <a:endParaRPr lang="en-GB" altLang="en-US"/>
          </a:p>
        </p:txBody>
      </p:sp>
    </p:spTree>
    <p:extLst>
      <p:ext uri="{BB962C8B-B14F-4D97-AF65-F5344CB8AC3E}">
        <p14:creationId xmlns:p14="http://schemas.microsoft.com/office/powerpoint/2010/main" val="423961681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3"/>
          <p:cNvSpPr>
            <a:spLocks noGrp="1"/>
          </p:cNvSpPr>
          <p:nvPr>
            <p:ph type="dt" sz="half" idx="10"/>
          </p:nvPr>
        </p:nvSpPr>
        <p:spPr/>
        <p:txBody>
          <a:bodyPr/>
          <a:lstStyle>
            <a:lvl1pPr>
              <a:defRPr/>
            </a:lvl1pPr>
          </a:lstStyle>
          <a:p>
            <a:pPr>
              <a:defRPr/>
            </a:pPr>
            <a:fld id="{00DC2D86-245E-4E25-8071-ACDA4008AA79}" type="datetimeFigureOut">
              <a:rPr lang="en-GB"/>
              <a:pPr>
                <a:defRPr/>
              </a:pPr>
              <a:t>02/10/2018</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2AB7ACD8-6AF9-4A61-AD4A-C34696143C88}" type="slidenum">
              <a:rPr lang="en-GB" altLang="en-US"/>
              <a:pPr>
                <a:defRPr/>
              </a:pPr>
              <a:t>‹#›</a:t>
            </a:fld>
            <a:endParaRPr lang="en-GB" altLang="en-US"/>
          </a:p>
        </p:txBody>
      </p:sp>
    </p:spTree>
    <p:extLst>
      <p:ext uri="{BB962C8B-B14F-4D97-AF65-F5344CB8AC3E}">
        <p14:creationId xmlns:p14="http://schemas.microsoft.com/office/powerpoint/2010/main" val="42211145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3"/>
          <p:cNvSpPr>
            <a:spLocks noGrp="1"/>
          </p:cNvSpPr>
          <p:nvPr>
            <p:ph type="dt" sz="half" idx="10"/>
          </p:nvPr>
        </p:nvSpPr>
        <p:spPr/>
        <p:txBody>
          <a:bodyPr/>
          <a:lstStyle>
            <a:lvl1pPr>
              <a:defRPr/>
            </a:lvl1pPr>
          </a:lstStyle>
          <a:p>
            <a:pPr>
              <a:defRPr/>
            </a:pPr>
            <a:fld id="{F7E76BA4-115F-4601-B764-92D0EAD61973}" type="datetimeFigureOut">
              <a:rPr lang="en-GB"/>
              <a:pPr>
                <a:defRPr/>
              </a:pPr>
              <a:t>02/10/2018</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3CA7BAEA-B1F4-45F6-9749-898231712BF6}" type="slidenum">
              <a:rPr lang="en-GB" altLang="en-US"/>
              <a:pPr>
                <a:defRPr/>
              </a:pPr>
              <a:t>‹#›</a:t>
            </a:fld>
            <a:endParaRPr lang="en-GB" altLang="en-US"/>
          </a:p>
        </p:txBody>
      </p:sp>
    </p:spTree>
    <p:extLst>
      <p:ext uri="{BB962C8B-B14F-4D97-AF65-F5344CB8AC3E}">
        <p14:creationId xmlns:p14="http://schemas.microsoft.com/office/powerpoint/2010/main" val="142033500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7D7069B2-559C-45CA-A80E-6833F798C2AC}" type="datetimeFigureOut">
              <a:rPr lang="en-GB"/>
              <a:pPr>
                <a:defRPr/>
              </a:pPr>
              <a:t>02/10/2018</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C5B502D5-35EF-406C-A490-EB12AF5A472B}" type="slidenum">
              <a:rPr lang="en-GB" altLang="en-US"/>
              <a:pPr>
                <a:defRPr/>
              </a:pPr>
              <a:t>‹#›</a:t>
            </a:fld>
            <a:endParaRPr lang="en-GB" altLang="en-US"/>
          </a:p>
        </p:txBody>
      </p:sp>
    </p:spTree>
    <p:extLst>
      <p:ext uri="{BB962C8B-B14F-4D97-AF65-F5344CB8AC3E}">
        <p14:creationId xmlns:p14="http://schemas.microsoft.com/office/powerpoint/2010/main" val="2231883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2821081-4070-4A96-8FA0-7740A1CDB16C}" type="datetimeFigureOut">
              <a:rPr lang="en-GB"/>
              <a:pPr>
                <a:defRPr/>
              </a:pPr>
              <a:t>02/10/2018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EF8EE0BB-33B7-4DFA-AB17-8926D84EB784}" type="slidenum">
              <a:rPr lang="en-GB" altLang="en-US"/>
              <a:pPr>
                <a:defRPr/>
              </a:pPr>
              <a:t>‹#›</a:t>
            </a:fld>
            <a:endParaRPr lang="en-GB" altLang="en-US"/>
          </a:p>
        </p:txBody>
      </p:sp>
    </p:spTree>
    <p:extLst>
      <p:ext uri="{BB962C8B-B14F-4D97-AF65-F5344CB8AC3E}">
        <p14:creationId xmlns:p14="http://schemas.microsoft.com/office/powerpoint/2010/main" val="144621327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US" noProof="0"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CCFEAE75-91EA-4A07-8544-0500C8E4A820}" type="datetimeFigureOut">
              <a:rPr lang="en-GB"/>
              <a:pPr>
                <a:defRPr/>
              </a:pPr>
              <a:t>02/10/2018</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2817DE9D-E47D-45B4-A1D6-44916D99896C}" type="slidenum">
              <a:rPr lang="en-GB" altLang="en-US"/>
              <a:pPr>
                <a:defRPr/>
              </a:pPr>
              <a:t>‹#›</a:t>
            </a:fld>
            <a:endParaRPr lang="en-GB" altLang="en-US"/>
          </a:p>
        </p:txBody>
      </p:sp>
    </p:spTree>
    <p:extLst>
      <p:ext uri="{BB962C8B-B14F-4D97-AF65-F5344CB8AC3E}">
        <p14:creationId xmlns:p14="http://schemas.microsoft.com/office/powerpoint/2010/main" val="34936074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eaLnBrk="1" fontAlgn="auto" hangingPunct="1">
              <a:spcBef>
                <a:spcPts val="0"/>
              </a:spcBef>
              <a:spcAft>
                <a:spcPts val="0"/>
              </a:spcAft>
              <a:defRPr sz="1200">
                <a:solidFill>
                  <a:schemeClr val="tx1">
                    <a:tint val="75000"/>
                  </a:schemeClr>
                </a:solidFill>
                <a:latin typeface="+mn-lt"/>
                <a:cs typeface="+mn-cs"/>
              </a:defRPr>
            </a:lvl1pPr>
          </a:lstStyle>
          <a:p>
            <a:pPr>
              <a:defRPr/>
            </a:pPr>
            <a:fld id="{8A0E54C9-EC4E-4BE3-8242-D281585DD00F}" type="datetimeFigureOut">
              <a:rPr lang="en-GB"/>
              <a:pPr>
                <a:defRPr/>
              </a:pPr>
              <a:t>02/10/2018</a:t>
            </a:fld>
            <a:endParaRPr lang="en-GB"/>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latin typeface="Calibri" panose="020F0502020204030204" pitchFamily="34" charset="0"/>
              </a:defRPr>
            </a:lvl1pPr>
          </a:lstStyle>
          <a:p>
            <a:pPr>
              <a:defRPr/>
            </a:pPr>
            <a:fld id="{D23CB6CD-9A09-414E-988E-580515D19BE7}" type="slidenum">
              <a:rPr lang="en-GB" altLang="en-US"/>
              <a:pPr>
                <a:defRPr/>
              </a:pPr>
              <a:t>‹#›</a:t>
            </a:fld>
            <a:endParaRPr lang="en-GB" alt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8" Type="http://schemas.openxmlformats.org/officeDocument/2006/relationships/image" Target="../media/image15.jpeg"/><Relationship Id="rId3" Type="http://schemas.openxmlformats.org/officeDocument/2006/relationships/image" Target="../media/image10.jpeg"/><Relationship Id="rId7" Type="http://schemas.openxmlformats.org/officeDocument/2006/relationships/image" Target="../media/image14.jpe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13.png"/><Relationship Id="rId11" Type="http://schemas.openxmlformats.org/officeDocument/2006/relationships/image" Target="../media/image16.png"/><Relationship Id="rId5" Type="http://schemas.openxmlformats.org/officeDocument/2006/relationships/image" Target="../media/image12.jpeg"/><Relationship Id="rId10" Type="http://schemas.openxmlformats.org/officeDocument/2006/relationships/audio" Target="../media/audio2.wav"/><Relationship Id="rId4" Type="http://schemas.openxmlformats.org/officeDocument/2006/relationships/image" Target="../media/image11.png"/><Relationship Id="rId9" Type="http://schemas.openxmlformats.org/officeDocument/2006/relationships/audio" Target="../media/audio1.wav"/></Relationships>
</file>

<file path=ppt/slides/_rels/slide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a:xfrm>
            <a:off x="457200" y="260350"/>
            <a:ext cx="8229600" cy="1143000"/>
          </a:xfrm>
        </p:spPr>
        <p:txBody>
          <a:bodyPr/>
          <a:lstStyle/>
          <a:p>
            <a:pPr algn="ctr" eaLnBrk="1" hangingPunct="1"/>
            <a:r>
              <a:rPr lang="en-GB" altLang="en-US" b="1" smtClean="0">
                <a:latin typeface="Tw Cen MT" panose="020B0602020104020603" pitchFamily="34" charset="0"/>
              </a:rPr>
              <a:t>Quelle est la date aujourd’hui?</a:t>
            </a:r>
          </a:p>
        </p:txBody>
      </p:sp>
      <p:sp>
        <p:nvSpPr>
          <p:cNvPr id="5" name="TextBox 4"/>
          <p:cNvSpPr txBox="1">
            <a:spLocks noChangeArrowheads="1"/>
          </p:cNvSpPr>
          <p:nvPr/>
        </p:nvSpPr>
        <p:spPr bwMode="auto">
          <a:xfrm>
            <a:off x="304800" y="1484313"/>
            <a:ext cx="8659813"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GB" altLang="en-US" sz="3600" b="1">
              <a:solidFill>
                <a:srgbClr val="000000"/>
              </a:solidFill>
              <a:latin typeface="Arial" panose="020B0604020202020204" pitchFamily="34" charset="0"/>
            </a:endParaRPr>
          </a:p>
          <a:p>
            <a:pPr eaLnBrk="1" hangingPunct="1">
              <a:lnSpc>
                <a:spcPct val="100000"/>
              </a:lnSpc>
              <a:spcBef>
                <a:spcPct val="0"/>
              </a:spcBef>
              <a:buFontTx/>
              <a:buNone/>
            </a:pPr>
            <a:r>
              <a:rPr lang="en-GB" altLang="en-US" sz="3600" b="1">
                <a:solidFill>
                  <a:srgbClr val="FF0000"/>
                </a:solidFill>
                <a:latin typeface="Arial" panose="020B0604020202020204" pitchFamily="34" charset="0"/>
              </a:rPr>
              <a:t>mardi</a:t>
            </a:r>
            <a:r>
              <a:rPr lang="en-GB" altLang="en-US" sz="3600" b="1">
                <a:solidFill>
                  <a:srgbClr val="000000"/>
                </a:solidFill>
                <a:latin typeface="Arial" panose="020B0604020202020204" pitchFamily="34" charset="0"/>
              </a:rPr>
              <a:t>,</a:t>
            </a:r>
          </a:p>
        </p:txBody>
      </p:sp>
      <p:sp>
        <p:nvSpPr>
          <p:cNvPr id="8" name="TextBox 7"/>
          <p:cNvSpPr txBox="1">
            <a:spLocks noChangeArrowheads="1"/>
          </p:cNvSpPr>
          <p:nvPr/>
        </p:nvSpPr>
        <p:spPr bwMode="auto">
          <a:xfrm>
            <a:off x="1835150" y="2025650"/>
            <a:ext cx="856932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600" b="1">
                <a:solidFill>
                  <a:srgbClr val="00B0F0"/>
                </a:solidFill>
                <a:latin typeface="Arial" panose="020B0604020202020204" pitchFamily="34" charset="0"/>
              </a:rPr>
              <a:t>le vingt-sept </a:t>
            </a:r>
            <a:r>
              <a:rPr lang="en-GB" altLang="en-US" sz="3600" b="1">
                <a:solidFill>
                  <a:srgbClr val="7030A0"/>
                </a:solidFill>
                <a:latin typeface="Arial" panose="020B0604020202020204" pitchFamily="34" charset="0"/>
              </a:rPr>
              <a:t>septembre</a:t>
            </a:r>
          </a:p>
        </p:txBody>
      </p:sp>
      <p:sp>
        <p:nvSpPr>
          <p:cNvPr id="6" name="TextBox 5"/>
          <p:cNvSpPr txBox="1">
            <a:spLocks noChangeArrowheads="1"/>
          </p:cNvSpPr>
          <p:nvPr/>
        </p:nvSpPr>
        <p:spPr bwMode="auto">
          <a:xfrm>
            <a:off x="323850" y="5572125"/>
            <a:ext cx="4221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200" b="1">
                <a:solidFill>
                  <a:srgbClr val="000000"/>
                </a:solidFill>
                <a:latin typeface="Arial" panose="020B0604020202020204" pitchFamily="34" charset="0"/>
              </a:rPr>
              <a:t>jour = ?</a:t>
            </a:r>
          </a:p>
        </p:txBody>
      </p:sp>
      <p:sp>
        <p:nvSpPr>
          <p:cNvPr id="13" name="TextBox 12"/>
          <p:cNvSpPr txBox="1">
            <a:spLocks noChangeArrowheads="1"/>
          </p:cNvSpPr>
          <p:nvPr/>
        </p:nvSpPr>
        <p:spPr bwMode="auto">
          <a:xfrm>
            <a:off x="323850" y="6148388"/>
            <a:ext cx="4221163"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200" b="1">
                <a:solidFill>
                  <a:srgbClr val="000000"/>
                </a:solidFill>
                <a:latin typeface="Arial" panose="020B0604020202020204" pitchFamily="34" charset="0"/>
              </a:rPr>
              <a:t>date = ?</a:t>
            </a:r>
          </a:p>
        </p:txBody>
      </p:sp>
      <p:sp>
        <p:nvSpPr>
          <p:cNvPr id="15" name="TextBox 14"/>
          <p:cNvSpPr txBox="1">
            <a:spLocks noChangeArrowheads="1"/>
          </p:cNvSpPr>
          <p:nvPr/>
        </p:nvSpPr>
        <p:spPr bwMode="auto">
          <a:xfrm>
            <a:off x="2798763" y="5508625"/>
            <a:ext cx="4221162"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200" b="1">
                <a:solidFill>
                  <a:srgbClr val="000000"/>
                </a:solidFill>
                <a:latin typeface="Arial" panose="020B0604020202020204" pitchFamily="34" charset="0"/>
              </a:rPr>
              <a:t>mois = ?</a:t>
            </a:r>
          </a:p>
        </p:txBody>
      </p:sp>
      <p:sp>
        <p:nvSpPr>
          <p:cNvPr id="17" name="TextBox 16"/>
          <p:cNvSpPr txBox="1">
            <a:spLocks noChangeArrowheads="1"/>
          </p:cNvSpPr>
          <p:nvPr/>
        </p:nvSpPr>
        <p:spPr bwMode="auto">
          <a:xfrm>
            <a:off x="2843213" y="6075363"/>
            <a:ext cx="422275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3200" b="1">
                <a:solidFill>
                  <a:srgbClr val="000000"/>
                </a:solidFill>
                <a:latin typeface="Arial" panose="020B0604020202020204" pitchFamily="34" charset="0"/>
              </a:rPr>
              <a:t>aujourd’hui =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500"/>
                                        <p:tgtEl>
                                          <p:spTgt spid="6"/>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500"/>
                                        <p:tgtEl>
                                          <p:spTgt spid="13"/>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fade">
                                      <p:cBhvr>
                                        <p:cTn id="27" dur="500"/>
                                        <p:tgtEl>
                                          <p:spTgt spid="15"/>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fade">
                                      <p:cBhvr>
                                        <p:cTn id="3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P spid="6" grpId="0"/>
      <p:bldP spid="13" grpId="0"/>
      <p:bldP spid="15"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190750" y="1195388"/>
            <a:ext cx="5260975" cy="52466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a:spLocks noChangeArrowheads="1"/>
          </p:cNvSpPr>
          <p:nvPr/>
        </p:nvSpPr>
        <p:spPr bwMode="auto">
          <a:xfrm>
            <a:off x="984250" y="382588"/>
            <a:ext cx="700405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3600" b="1">
                <a:latin typeface="Arial" panose="020B0604020202020204" pitchFamily="34" charset="0"/>
              </a:rPr>
              <a:t>¿Q_____ h______ e__?</a:t>
            </a:r>
          </a:p>
        </p:txBody>
      </p:sp>
      <p:sp>
        <p:nvSpPr>
          <p:cNvPr id="6" name="TextBox 5"/>
          <p:cNvSpPr txBox="1">
            <a:spLocks noChangeArrowheads="1"/>
          </p:cNvSpPr>
          <p:nvPr/>
        </p:nvSpPr>
        <p:spPr bwMode="auto">
          <a:xfrm>
            <a:off x="984250" y="382588"/>
            <a:ext cx="7004050" cy="6461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3600" b="1" dirty="0" err="1">
                <a:latin typeface="Arial" panose="020B0604020202020204" pitchFamily="34" charset="0"/>
              </a:rPr>
              <a:t>Quelle</a:t>
            </a:r>
            <a:r>
              <a:rPr lang="en-GB" altLang="en-US" sz="3600" b="1" dirty="0">
                <a:latin typeface="Arial" panose="020B0604020202020204" pitchFamily="34" charset="0"/>
              </a:rPr>
              <a:t> </a:t>
            </a:r>
            <a:r>
              <a:rPr lang="en-GB" altLang="en-US" sz="3600" b="1" dirty="0" err="1">
                <a:latin typeface="Arial" panose="020B0604020202020204" pitchFamily="34" charset="0"/>
              </a:rPr>
              <a:t>heure</a:t>
            </a:r>
            <a:r>
              <a:rPr lang="en-GB" altLang="en-US" sz="3600" b="1" dirty="0">
                <a:latin typeface="Arial" panose="020B0604020202020204" pitchFamily="34" charset="0"/>
              </a:rPr>
              <a:t> </a:t>
            </a:r>
            <a:r>
              <a:rPr lang="en-GB" altLang="en-US" sz="3600" b="1" dirty="0" err="1">
                <a:latin typeface="Arial" panose="020B0604020202020204" pitchFamily="34" charset="0"/>
              </a:rPr>
              <a:t>est-il</a:t>
            </a:r>
            <a:r>
              <a:rPr lang="en-GB" altLang="en-US" sz="3600" b="1" dirty="0">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4" name="Picture 4"/>
          <p:cNvPicPr>
            <a:picLocks noChangeAspect="1" noChangeArrowheads="1"/>
          </p:cNvPicPr>
          <p:nvPr/>
        </p:nvPicPr>
        <p:blipFill>
          <a:blip r:embed="rId3">
            <a:extLst>
              <a:ext uri="{28A0092B-C50C-407E-A947-70E740481C1C}">
                <a14:useLocalDpi xmlns:a14="http://schemas.microsoft.com/office/drawing/2010/main" val="0"/>
              </a:ext>
            </a:extLst>
          </a:blip>
          <a:srcRect l="984"/>
          <a:stretch>
            <a:fillRect/>
          </a:stretch>
        </p:blipFill>
        <p:spPr bwMode="auto">
          <a:xfrm>
            <a:off x="1465263" y="520700"/>
            <a:ext cx="1811337"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5" name="Picture 5"/>
          <p:cNvPicPr>
            <a:picLocks noChangeAspect="1" noChangeArrowheads="1"/>
          </p:cNvPicPr>
          <p:nvPr/>
        </p:nvPicPr>
        <p:blipFill>
          <a:blip r:embed="rId4">
            <a:extLst>
              <a:ext uri="{28A0092B-C50C-407E-A947-70E740481C1C}">
                <a14:useLocalDpi xmlns:a14="http://schemas.microsoft.com/office/drawing/2010/main" val="0"/>
              </a:ext>
            </a:extLst>
          </a:blip>
          <a:srcRect l="395"/>
          <a:stretch>
            <a:fillRect/>
          </a:stretch>
        </p:blipFill>
        <p:spPr bwMode="auto">
          <a:xfrm>
            <a:off x="5854700" y="563563"/>
            <a:ext cx="181292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7" name="Picture 7"/>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471613" y="3419475"/>
            <a:ext cx="1876425"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488" name="Picture 8"/>
          <p:cNvPicPr>
            <a:picLocks noChangeAspect="1" noChangeArrowheads="1"/>
          </p:cNvPicPr>
          <p:nvPr/>
        </p:nvPicPr>
        <p:blipFill>
          <a:blip r:embed="rId6">
            <a:extLst>
              <a:ext uri="{28A0092B-C50C-407E-A947-70E740481C1C}">
                <a14:useLocalDpi xmlns:a14="http://schemas.microsoft.com/office/drawing/2010/main" val="0"/>
              </a:ext>
            </a:extLst>
          </a:blip>
          <a:srcRect l="1558"/>
          <a:stretch>
            <a:fillRect/>
          </a:stretch>
        </p:blipFill>
        <p:spPr bwMode="auto">
          <a:xfrm>
            <a:off x="5834063" y="3386138"/>
            <a:ext cx="1819275" cy="1885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9" name="Text Box 9"/>
          <p:cNvSpPr txBox="1">
            <a:spLocks noChangeArrowheads="1"/>
          </p:cNvSpPr>
          <p:nvPr/>
        </p:nvSpPr>
        <p:spPr bwMode="auto">
          <a:xfrm>
            <a:off x="636588" y="2492375"/>
            <a:ext cx="3600450" cy="4730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2500" dirty="0">
                <a:solidFill>
                  <a:schemeClr val="bg1"/>
                </a:solidFill>
              </a:rPr>
              <a:t>Il </a:t>
            </a:r>
            <a:r>
              <a:rPr lang="en-GB" altLang="en-US" sz="2500" dirty="0" err="1">
                <a:solidFill>
                  <a:schemeClr val="bg1"/>
                </a:solidFill>
              </a:rPr>
              <a:t>est</a:t>
            </a:r>
            <a:r>
              <a:rPr lang="en-GB" altLang="en-US" sz="2500" dirty="0">
                <a:solidFill>
                  <a:schemeClr val="bg1"/>
                </a:solidFill>
              </a:rPr>
              <a:t> midi cinq </a:t>
            </a:r>
          </a:p>
        </p:txBody>
      </p:sp>
      <p:sp>
        <p:nvSpPr>
          <p:cNvPr id="20490" name="Text Box 10"/>
          <p:cNvSpPr txBox="1">
            <a:spLocks noChangeArrowheads="1"/>
          </p:cNvSpPr>
          <p:nvPr/>
        </p:nvSpPr>
        <p:spPr bwMode="auto">
          <a:xfrm>
            <a:off x="4902200" y="2492375"/>
            <a:ext cx="3600450" cy="4730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2500">
                <a:solidFill>
                  <a:schemeClr val="bg1"/>
                </a:solidFill>
              </a:rPr>
              <a:t>Il est midi dix.</a:t>
            </a:r>
          </a:p>
        </p:txBody>
      </p:sp>
      <p:sp>
        <p:nvSpPr>
          <p:cNvPr id="20491" name="Text Box 11"/>
          <p:cNvSpPr txBox="1">
            <a:spLocks noChangeArrowheads="1"/>
          </p:cNvSpPr>
          <p:nvPr/>
        </p:nvSpPr>
        <p:spPr bwMode="auto">
          <a:xfrm>
            <a:off x="684213" y="5373688"/>
            <a:ext cx="3600450" cy="4730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2500" dirty="0">
                <a:solidFill>
                  <a:schemeClr val="bg1"/>
                </a:solidFill>
              </a:rPr>
              <a:t>Il </a:t>
            </a:r>
            <a:r>
              <a:rPr lang="en-GB" altLang="en-US" sz="2500" dirty="0" err="1">
                <a:solidFill>
                  <a:schemeClr val="bg1"/>
                </a:solidFill>
              </a:rPr>
              <a:t>est</a:t>
            </a:r>
            <a:r>
              <a:rPr lang="en-GB" altLang="en-US" sz="2500" dirty="0">
                <a:solidFill>
                  <a:schemeClr val="bg1"/>
                </a:solidFill>
              </a:rPr>
              <a:t> midi </a:t>
            </a:r>
            <a:r>
              <a:rPr lang="en-GB" altLang="en-US" sz="2500" dirty="0" err="1">
                <a:solidFill>
                  <a:schemeClr val="bg1"/>
                </a:solidFill>
              </a:rPr>
              <a:t>vingt</a:t>
            </a:r>
            <a:r>
              <a:rPr lang="en-GB" altLang="en-US" sz="2500" dirty="0">
                <a:solidFill>
                  <a:schemeClr val="bg1"/>
                </a:solidFill>
              </a:rPr>
              <a:t>.</a:t>
            </a:r>
          </a:p>
        </p:txBody>
      </p:sp>
      <p:sp>
        <p:nvSpPr>
          <p:cNvPr id="20492" name="Text Box 12"/>
          <p:cNvSpPr txBox="1">
            <a:spLocks noChangeArrowheads="1"/>
          </p:cNvSpPr>
          <p:nvPr/>
        </p:nvSpPr>
        <p:spPr bwMode="auto">
          <a:xfrm>
            <a:off x="4979988" y="5373688"/>
            <a:ext cx="3624262" cy="473075"/>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2500" dirty="0">
                <a:solidFill>
                  <a:schemeClr val="bg1"/>
                </a:solidFill>
              </a:rPr>
              <a:t>Il </a:t>
            </a:r>
            <a:r>
              <a:rPr lang="en-GB" altLang="en-US" sz="2500" dirty="0" err="1">
                <a:solidFill>
                  <a:schemeClr val="bg1"/>
                </a:solidFill>
              </a:rPr>
              <a:t>est</a:t>
            </a:r>
            <a:r>
              <a:rPr lang="en-GB" altLang="en-US" sz="2500" dirty="0">
                <a:solidFill>
                  <a:schemeClr val="bg1"/>
                </a:solidFill>
              </a:rPr>
              <a:t> midi </a:t>
            </a:r>
            <a:r>
              <a:rPr lang="en-GB" altLang="en-US" sz="2500" dirty="0" err="1">
                <a:solidFill>
                  <a:schemeClr val="bg1"/>
                </a:solidFill>
              </a:rPr>
              <a:t>vingt</a:t>
            </a:r>
            <a:r>
              <a:rPr lang="en-GB" altLang="en-US" sz="2500" dirty="0">
                <a:solidFill>
                  <a:schemeClr val="bg1"/>
                </a:solidFill>
              </a:rPr>
              <a:t>-cinq.</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484"/>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0489"/>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0485"/>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0490"/>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0487"/>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0491"/>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048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049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489" grpId="0" animBg="1"/>
      <p:bldP spid="20490" grpId="0" animBg="1"/>
      <p:bldP spid="20491" grpId="0" animBg="1"/>
      <p:bldP spid="20492"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549275"/>
            <a:ext cx="1857375"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09" name="Picture 5"/>
          <p:cNvPicPr>
            <a:picLocks noChangeAspect="1" noChangeArrowheads="1"/>
          </p:cNvPicPr>
          <p:nvPr/>
        </p:nvPicPr>
        <p:blipFill>
          <a:blip r:embed="rId4">
            <a:extLst>
              <a:ext uri="{28A0092B-C50C-407E-A947-70E740481C1C}">
                <a14:useLocalDpi xmlns:a14="http://schemas.microsoft.com/office/drawing/2010/main" val="0"/>
              </a:ext>
            </a:extLst>
          </a:blip>
          <a:srcRect r="949"/>
          <a:stretch>
            <a:fillRect/>
          </a:stretch>
        </p:blipFill>
        <p:spPr bwMode="auto">
          <a:xfrm>
            <a:off x="5789613" y="520700"/>
            <a:ext cx="1878012" cy="189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p:cNvPicPr>
            <a:picLocks noChangeAspect="1" noChangeArrowheads="1"/>
          </p:cNvPicPr>
          <p:nvPr/>
        </p:nvPicPr>
        <p:blipFill>
          <a:blip r:embed="rId5">
            <a:extLst>
              <a:ext uri="{28A0092B-C50C-407E-A947-70E740481C1C}">
                <a14:useLocalDpi xmlns:a14="http://schemas.microsoft.com/office/drawing/2010/main" val="0"/>
              </a:ext>
            </a:extLst>
          </a:blip>
          <a:srcRect l="980"/>
          <a:stretch>
            <a:fillRect/>
          </a:stretch>
        </p:blipFill>
        <p:spPr bwMode="auto">
          <a:xfrm>
            <a:off x="1455738" y="3425825"/>
            <a:ext cx="1820862" cy="193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772150" y="3425825"/>
            <a:ext cx="1866900" cy="1876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12" name="Text Box 8"/>
          <p:cNvSpPr txBox="1">
            <a:spLocks noChangeArrowheads="1"/>
          </p:cNvSpPr>
          <p:nvPr/>
        </p:nvSpPr>
        <p:spPr bwMode="auto">
          <a:xfrm>
            <a:off x="636588" y="2492375"/>
            <a:ext cx="3600450" cy="800100"/>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2300">
                <a:solidFill>
                  <a:schemeClr val="bg1"/>
                </a:solidFill>
              </a:rPr>
              <a:t>Il est une heure moins vingt-cinq.</a:t>
            </a:r>
          </a:p>
        </p:txBody>
      </p:sp>
      <p:sp>
        <p:nvSpPr>
          <p:cNvPr id="21513" name="Text Box 9"/>
          <p:cNvSpPr txBox="1">
            <a:spLocks noChangeArrowheads="1"/>
          </p:cNvSpPr>
          <p:nvPr/>
        </p:nvSpPr>
        <p:spPr bwMode="auto">
          <a:xfrm>
            <a:off x="4932363" y="2492375"/>
            <a:ext cx="3600450" cy="442913"/>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2300">
                <a:solidFill>
                  <a:schemeClr val="bg1"/>
                </a:solidFill>
              </a:rPr>
              <a:t>Il est une heure moins vingt.</a:t>
            </a:r>
          </a:p>
        </p:txBody>
      </p:sp>
      <p:sp>
        <p:nvSpPr>
          <p:cNvPr id="21514" name="Text Box 10"/>
          <p:cNvSpPr txBox="1">
            <a:spLocks noChangeArrowheads="1"/>
          </p:cNvSpPr>
          <p:nvPr/>
        </p:nvSpPr>
        <p:spPr bwMode="auto">
          <a:xfrm>
            <a:off x="684213" y="5373688"/>
            <a:ext cx="3600450" cy="442912"/>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2300">
                <a:solidFill>
                  <a:schemeClr val="bg1"/>
                </a:solidFill>
              </a:rPr>
              <a:t>Il est une heure moins dix</a:t>
            </a:r>
          </a:p>
        </p:txBody>
      </p:sp>
      <p:sp>
        <p:nvSpPr>
          <p:cNvPr id="21515" name="Text Box 11"/>
          <p:cNvSpPr txBox="1">
            <a:spLocks noChangeArrowheads="1"/>
          </p:cNvSpPr>
          <p:nvPr/>
        </p:nvSpPr>
        <p:spPr bwMode="auto">
          <a:xfrm>
            <a:off x="4979988" y="5373688"/>
            <a:ext cx="3624262" cy="442912"/>
          </a:xfrm>
          <a:prstGeom prst="rect">
            <a:avLst/>
          </a:prstGeom>
          <a:solidFill>
            <a:srgbClr val="00206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50000"/>
              </a:spcBef>
              <a:buFontTx/>
              <a:buNone/>
            </a:pPr>
            <a:r>
              <a:rPr lang="en-GB" altLang="en-US" sz="2300" dirty="0">
                <a:solidFill>
                  <a:schemeClr val="bg1"/>
                </a:solidFill>
              </a:rPr>
              <a:t>Il </a:t>
            </a:r>
            <a:r>
              <a:rPr lang="en-GB" altLang="en-US" sz="2300" dirty="0" err="1">
                <a:solidFill>
                  <a:schemeClr val="bg1"/>
                </a:solidFill>
              </a:rPr>
              <a:t>est</a:t>
            </a:r>
            <a:r>
              <a:rPr lang="en-GB" altLang="en-US" sz="2300" dirty="0">
                <a:solidFill>
                  <a:schemeClr val="bg1"/>
                </a:solidFill>
              </a:rPr>
              <a:t> </a:t>
            </a:r>
            <a:r>
              <a:rPr lang="en-GB" altLang="en-US" sz="2300" dirty="0" err="1">
                <a:solidFill>
                  <a:schemeClr val="bg1"/>
                </a:solidFill>
              </a:rPr>
              <a:t>une</a:t>
            </a:r>
            <a:r>
              <a:rPr lang="en-GB" altLang="en-US" sz="2300" dirty="0">
                <a:solidFill>
                  <a:schemeClr val="bg1"/>
                </a:solidFill>
              </a:rPr>
              <a:t> </a:t>
            </a:r>
            <a:r>
              <a:rPr lang="en-GB" altLang="en-US" sz="2300" dirty="0" err="1">
                <a:solidFill>
                  <a:schemeClr val="bg1"/>
                </a:solidFill>
              </a:rPr>
              <a:t>heure</a:t>
            </a:r>
            <a:r>
              <a:rPr lang="en-GB" altLang="en-US" sz="2300" dirty="0">
                <a:solidFill>
                  <a:schemeClr val="bg1"/>
                </a:solidFill>
              </a:rPr>
              <a:t> </a:t>
            </a:r>
            <a:r>
              <a:rPr lang="en-GB" altLang="en-US" sz="2300" dirty="0" err="1">
                <a:solidFill>
                  <a:schemeClr val="bg1"/>
                </a:solidFill>
              </a:rPr>
              <a:t>moins</a:t>
            </a:r>
            <a:r>
              <a:rPr lang="en-GB" altLang="en-US" sz="2300" dirty="0">
                <a:solidFill>
                  <a:schemeClr val="bg1"/>
                </a:solidFill>
              </a:rPr>
              <a:t> cinq</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1508"/>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151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2150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1513"/>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21510"/>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1514"/>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21511"/>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215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2" grpId="0" animBg="1"/>
      <p:bldP spid="21513" grpId="0" animBg="1"/>
      <p:bldP spid="21514" grpId="0" animBg="1"/>
      <p:bldP spid="21515"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5" descr="target_clock"/>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313" y="836613"/>
            <a:ext cx="2476500" cy="2476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7" descr="plain-clock-face-300x29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92500" y="1052513"/>
            <a:ext cx="2087563" cy="2079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8" name="Picture 9" descr="300px-Wall_clock"/>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524625" y="908050"/>
            <a:ext cx="2228850" cy="2303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9" name="Picture 11" descr="sf-clock-hands"/>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84213" y="4003675"/>
            <a:ext cx="2049462" cy="204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0" name="Picture 13" descr="big_ben_clockface"/>
          <p:cNvPicPr>
            <a:picLocks noChangeAspect="1" noChangeArrowheads="1"/>
          </p:cNvPicPr>
          <p:nvPr/>
        </p:nvPicPr>
        <p:blipFill>
          <a:blip r:embed="rId7">
            <a:extLst>
              <a:ext uri="{28A0092B-C50C-407E-A947-70E740481C1C}">
                <a14:useLocalDpi xmlns:a14="http://schemas.microsoft.com/office/drawing/2010/main" val="0"/>
              </a:ext>
            </a:extLst>
          </a:blip>
          <a:srcRect l="24803" t="10902" r="24803" b="10902"/>
          <a:stretch>
            <a:fillRect/>
          </a:stretch>
        </p:blipFill>
        <p:spPr bwMode="auto">
          <a:xfrm>
            <a:off x="3351213" y="3787775"/>
            <a:ext cx="2373312" cy="2393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71" name="Picture 15" descr="philadelphia-pa101"/>
          <p:cNvPicPr>
            <a:picLocks noChangeAspect="1" noChangeArrowheads="1"/>
          </p:cNvPicPr>
          <p:nvPr/>
        </p:nvPicPr>
        <p:blipFill>
          <a:blip r:embed="rId8">
            <a:extLst>
              <a:ext uri="{28A0092B-C50C-407E-A947-70E740481C1C}">
                <a14:useLocalDpi xmlns:a14="http://schemas.microsoft.com/office/drawing/2010/main" val="0"/>
              </a:ext>
            </a:extLst>
          </a:blip>
          <a:srcRect l="11810" t="12051" r="11810" b="12051"/>
          <a:stretch>
            <a:fillRect/>
          </a:stretch>
        </p:blipFill>
        <p:spPr bwMode="auto">
          <a:xfrm>
            <a:off x="6516688" y="3765550"/>
            <a:ext cx="2447925" cy="2386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2" name="Text Box 16"/>
          <p:cNvSpPr txBox="1">
            <a:spLocks noChangeArrowheads="1"/>
          </p:cNvSpPr>
          <p:nvPr/>
        </p:nvSpPr>
        <p:spPr bwMode="auto">
          <a:xfrm>
            <a:off x="323850" y="2779713"/>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000"/>
              <a:t>1.</a:t>
            </a:r>
            <a:r>
              <a:rPr lang="en-GB" altLang="en-US" sz="1800"/>
              <a:t> </a:t>
            </a:r>
          </a:p>
        </p:txBody>
      </p:sp>
      <p:sp>
        <p:nvSpPr>
          <p:cNvPr id="11273" name="Text Box 17"/>
          <p:cNvSpPr txBox="1">
            <a:spLocks noChangeArrowheads="1"/>
          </p:cNvSpPr>
          <p:nvPr/>
        </p:nvSpPr>
        <p:spPr bwMode="auto">
          <a:xfrm>
            <a:off x="3348038" y="2779713"/>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000"/>
              <a:t>2.</a:t>
            </a:r>
            <a:r>
              <a:rPr lang="en-GB" altLang="en-US" sz="1800"/>
              <a:t> </a:t>
            </a:r>
          </a:p>
        </p:txBody>
      </p:sp>
      <p:sp>
        <p:nvSpPr>
          <p:cNvPr id="11274" name="Text Box 18"/>
          <p:cNvSpPr txBox="1">
            <a:spLocks noChangeArrowheads="1"/>
          </p:cNvSpPr>
          <p:nvPr/>
        </p:nvSpPr>
        <p:spPr bwMode="auto">
          <a:xfrm>
            <a:off x="6445250" y="2779713"/>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000"/>
              <a:t>3.</a:t>
            </a:r>
            <a:r>
              <a:rPr lang="en-GB" altLang="en-US" sz="1800"/>
              <a:t> </a:t>
            </a:r>
          </a:p>
        </p:txBody>
      </p:sp>
      <p:sp>
        <p:nvSpPr>
          <p:cNvPr id="11275" name="Text Box 19"/>
          <p:cNvSpPr txBox="1">
            <a:spLocks noChangeArrowheads="1"/>
          </p:cNvSpPr>
          <p:nvPr/>
        </p:nvSpPr>
        <p:spPr bwMode="auto">
          <a:xfrm>
            <a:off x="323850" y="6127750"/>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000"/>
              <a:t>4.</a:t>
            </a:r>
            <a:r>
              <a:rPr lang="en-GB" altLang="en-US" sz="1800"/>
              <a:t> </a:t>
            </a:r>
          </a:p>
        </p:txBody>
      </p:sp>
      <p:sp>
        <p:nvSpPr>
          <p:cNvPr id="11276" name="Text Box 20"/>
          <p:cNvSpPr txBox="1">
            <a:spLocks noChangeArrowheads="1"/>
          </p:cNvSpPr>
          <p:nvPr/>
        </p:nvSpPr>
        <p:spPr bwMode="auto">
          <a:xfrm>
            <a:off x="3348038" y="6127750"/>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000"/>
              <a:t>5.</a:t>
            </a:r>
            <a:r>
              <a:rPr lang="en-GB" altLang="en-US" sz="1800"/>
              <a:t> </a:t>
            </a:r>
          </a:p>
        </p:txBody>
      </p:sp>
      <p:sp>
        <p:nvSpPr>
          <p:cNvPr id="11277" name="Text Box 21"/>
          <p:cNvSpPr txBox="1">
            <a:spLocks noChangeArrowheads="1"/>
          </p:cNvSpPr>
          <p:nvPr/>
        </p:nvSpPr>
        <p:spPr bwMode="auto">
          <a:xfrm>
            <a:off x="6445250" y="6127750"/>
            <a:ext cx="431800"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000"/>
              <a:t>6.</a:t>
            </a:r>
            <a:r>
              <a:rPr lang="en-GB" altLang="en-US" sz="1800"/>
              <a:t> </a:t>
            </a:r>
          </a:p>
        </p:txBody>
      </p:sp>
      <p:sp>
        <p:nvSpPr>
          <p:cNvPr id="11278" name="Text Box 22">
            <a:hlinkClick r:id="" action="ppaction://noaction">
              <a:snd r:embed="rId9" name="quehoraes.wav"/>
            </a:hlinkClick>
          </p:cNvPr>
          <p:cNvSpPr txBox="1">
            <a:spLocks noChangeArrowheads="1"/>
          </p:cNvSpPr>
          <p:nvPr/>
        </p:nvSpPr>
        <p:spPr bwMode="auto">
          <a:xfrm>
            <a:off x="4859338" y="92075"/>
            <a:ext cx="3240087"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eaLnBrk="1" hangingPunct="1">
              <a:lnSpc>
                <a:spcPct val="100000"/>
              </a:lnSpc>
              <a:spcBef>
                <a:spcPct val="0"/>
              </a:spcBef>
              <a:buFontTx/>
              <a:buNone/>
            </a:pPr>
            <a:r>
              <a:rPr lang="en-GB" altLang="en-US" sz="2400" b="1">
                <a:latin typeface="Arial" panose="020B0604020202020204" pitchFamily="34" charset="0"/>
              </a:rPr>
              <a:t>Quelle heure est-il ?</a:t>
            </a:r>
          </a:p>
        </p:txBody>
      </p:sp>
      <p:pic>
        <p:nvPicPr>
          <p:cNvPr id="11279" name="Picture 23" descr="countdown logo.gif">
            <a:hlinkClick r:id="" action="ppaction://noaction">
              <a:snd r:embed="rId10" name="Countdownclock[1].wav"/>
            </a:hlinkClick>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612775" y="44450"/>
            <a:ext cx="4103688" cy="60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5" descr="clock_face_blan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4438" y="115888"/>
            <a:ext cx="2151062"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5" name="Picture 22" descr="clock_face_blan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2375" y="2378075"/>
            <a:ext cx="2151063"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6" name="Picture 23" descr="clock_face_blan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84438" y="4652963"/>
            <a:ext cx="2151062"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24" descr="clock_face_blan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8050" y="115888"/>
            <a:ext cx="2151063"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8" name="Picture 25" descr="clock_face_blan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25988" y="2378075"/>
            <a:ext cx="2151062"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9" name="Picture 26" descr="clock_face_blan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4718050" y="4652963"/>
            <a:ext cx="2151063"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0" name="Picture 27" descr="clock_face_blan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0075" y="115888"/>
            <a:ext cx="2151063"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1" name="Picture 28" descr="clock_face_blan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8013" y="2378075"/>
            <a:ext cx="2151062" cy="215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22" name="Picture 29" descr="clock_face_blank"/>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950075" y="4652963"/>
            <a:ext cx="2151063" cy="215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23" name="Text Box 30"/>
          <p:cNvSpPr txBox="1">
            <a:spLocks noChangeArrowheads="1"/>
          </p:cNvSpPr>
          <p:nvPr/>
        </p:nvSpPr>
        <p:spPr bwMode="auto">
          <a:xfrm>
            <a:off x="2339975" y="115888"/>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400"/>
              <a:t>1.</a:t>
            </a:r>
          </a:p>
        </p:txBody>
      </p:sp>
      <p:sp>
        <p:nvSpPr>
          <p:cNvPr id="13324" name="Text Box 31"/>
          <p:cNvSpPr txBox="1">
            <a:spLocks noChangeArrowheads="1"/>
          </p:cNvSpPr>
          <p:nvPr/>
        </p:nvSpPr>
        <p:spPr bwMode="auto">
          <a:xfrm>
            <a:off x="4572000" y="115888"/>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400"/>
              <a:t>2.</a:t>
            </a:r>
          </a:p>
        </p:txBody>
      </p:sp>
      <p:sp>
        <p:nvSpPr>
          <p:cNvPr id="13325" name="Text Box 32"/>
          <p:cNvSpPr txBox="1">
            <a:spLocks noChangeArrowheads="1"/>
          </p:cNvSpPr>
          <p:nvPr/>
        </p:nvSpPr>
        <p:spPr bwMode="auto">
          <a:xfrm>
            <a:off x="6877050" y="115888"/>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400"/>
              <a:t>3.</a:t>
            </a:r>
          </a:p>
        </p:txBody>
      </p:sp>
      <p:sp>
        <p:nvSpPr>
          <p:cNvPr id="13326" name="Text Box 33"/>
          <p:cNvSpPr txBox="1">
            <a:spLocks noChangeArrowheads="1"/>
          </p:cNvSpPr>
          <p:nvPr/>
        </p:nvSpPr>
        <p:spPr bwMode="auto">
          <a:xfrm>
            <a:off x="2339975" y="2395538"/>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400"/>
              <a:t>4.</a:t>
            </a:r>
          </a:p>
        </p:txBody>
      </p:sp>
      <p:sp>
        <p:nvSpPr>
          <p:cNvPr id="13327" name="Text Box 34"/>
          <p:cNvSpPr txBox="1">
            <a:spLocks noChangeArrowheads="1"/>
          </p:cNvSpPr>
          <p:nvPr/>
        </p:nvSpPr>
        <p:spPr bwMode="auto">
          <a:xfrm>
            <a:off x="4572000" y="2395538"/>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400"/>
              <a:t>5.</a:t>
            </a:r>
          </a:p>
        </p:txBody>
      </p:sp>
      <p:sp>
        <p:nvSpPr>
          <p:cNvPr id="13328" name="Text Box 35"/>
          <p:cNvSpPr txBox="1">
            <a:spLocks noChangeArrowheads="1"/>
          </p:cNvSpPr>
          <p:nvPr/>
        </p:nvSpPr>
        <p:spPr bwMode="auto">
          <a:xfrm>
            <a:off x="6877050" y="2395538"/>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400"/>
              <a:t>6.</a:t>
            </a:r>
          </a:p>
        </p:txBody>
      </p:sp>
      <p:sp>
        <p:nvSpPr>
          <p:cNvPr id="13329" name="Text Box 36"/>
          <p:cNvSpPr txBox="1">
            <a:spLocks noChangeArrowheads="1"/>
          </p:cNvSpPr>
          <p:nvPr/>
        </p:nvSpPr>
        <p:spPr bwMode="auto">
          <a:xfrm>
            <a:off x="2339975" y="4652963"/>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400"/>
              <a:t>7.</a:t>
            </a:r>
          </a:p>
        </p:txBody>
      </p:sp>
      <p:sp>
        <p:nvSpPr>
          <p:cNvPr id="13330" name="Text Box 37"/>
          <p:cNvSpPr txBox="1">
            <a:spLocks noChangeArrowheads="1"/>
          </p:cNvSpPr>
          <p:nvPr/>
        </p:nvSpPr>
        <p:spPr bwMode="auto">
          <a:xfrm>
            <a:off x="4572000" y="4652963"/>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400"/>
              <a:t>8.</a:t>
            </a:r>
          </a:p>
        </p:txBody>
      </p:sp>
      <p:sp>
        <p:nvSpPr>
          <p:cNvPr id="13331" name="Text Box 38"/>
          <p:cNvSpPr txBox="1">
            <a:spLocks noChangeArrowheads="1"/>
          </p:cNvSpPr>
          <p:nvPr/>
        </p:nvSpPr>
        <p:spPr bwMode="auto">
          <a:xfrm>
            <a:off x="6877050" y="4652963"/>
            <a:ext cx="576263"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50000"/>
              </a:spcBef>
              <a:buFontTx/>
              <a:buNone/>
            </a:pPr>
            <a:r>
              <a:rPr lang="en-GB" altLang="en-US" sz="2400"/>
              <a:t>9.</a:t>
            </a:r>
          </a:p>
        </p:txBody>
      </p:sp>
      <p:grpSp>
        <p:nvGrpSpPr>
          <p:cNvPr id="2" name="Group 41"/>
          <p:cNvGrpSpPr>
            <a:grpSpLocks/>
          </p:cNvGrpSpPr>
          <p:nvPr/>
        </p:nvGrpSpPr>
        <p:grpSpPr bwMode="auto">
          <a:xfrm>
            <a:off x="3576638" y="1196975"/>
            <a:ext cx="492125" cy="660400"/>
            <a:chOff x="2026" y="754"/>
            <a:chExt cx="310" cy="416"/>
          </a:xfrm>
        </p:grpSpPr>
        <p:sp>
          <p:nvSpPr>
            <p:cNvPr id="13358" name="Line 39"/>
            <p:cNvSpPr>
              <a:spLocks noChangeShapeType="1"/>
            </p:cNvSpPr>
            <p:nvPr/>
          </p:nvSpPr>
          <p:spPr bwMode="auto">
            <a:xfrm>
              <a:off x="2026" y="807"/>
              <a:ext cx="227" cy="363"/>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59" name="Line 40"/>
            <p:cNvSpPr>
              <a:spLocks noChangeShapeType="1"/>
            </p:cNvSpPr>
            <p:nvPr/>
          </p:nvSpPr>
          <p:spPr bwMode="auto">
            <a:xfrm>
              <a:off x="2064" y="754"/>
              <a:ext cx="272"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3" name="Group 67"/>
          <p:cNvGrpSpPr>
            <a:grpSpLocks/>
          </p:cNvGrpSpPr>
          <p:nvPr/>
        </p:nvGrpSpPr>
        <p:grpSpPr bwMode="auto">
          <a:xfrm>
            <a:off x="5003800" y="692150"/>
            <a:ext cx="733425" cy="542925"/>
            <a:chOff x="2925" y="436"/>
            <a:chExt cx="462" cy="342"/>
          </a:xfrm>
        </p:grpSpPr>
        <p:sp>
          <p:nvSpPr>
            <p:cNvPr id="13356" name="Line 42"/>
            <p:cNvSpPr>
              <a:spLocks noChangeShapeType="1"/>
            </p:cNvSpPr>
            <p:nvPr/>
          </p:nvSpPr>
          <p:spPr bwMode="auto">
            <a:xfrm flipH="1">
              <a:off x="2925" y="778"/>
              <a:ext cx="454"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57" name="Line 43"/>
            <p:cNvSpPr>
              <a:spLocks noChangeShapeType="1"/>
            </p:cNvSpPr>
            <p:nvPr/>
          </p:nvSpPr>
          <p:spPr bwMode="auto">
            <a:xfrm flipH="1" flipV="1">
              <a:off x="3198" y="436"/>
              <a:ext cx="189" cy="294"/>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4" name="Group 47"/>
          <p:cNvGrpSpPr>
            <a:grpSpLocks/>
          </p:cNvGrpSpPr>
          <p:nvPr/>
        </p:nvGrpSpPr>
        <p:grpSpPr bwMode="auto">
          <a:xfrm>
            <a:off x="7524750" y="1255713"/>
            <a:ext cx="1223963" cy="373062"/>
            <a:chOff x="4513" y="791"/>
            <a:chExt cx="771" cy="235"/>
          </a:xfrm>
        </p:grpSpPr>
        <p:sp>
          <p:nvSpPr>
            <p:cNvPr id="13354" name="Line 45"/>
            <p:cNvSpPr>
              <a:spLocks noChangeShapeType="1"/>
            </p:cNvSpPr>
            <p:nvPr/>
          </p:nvSpPr>
          <p:spPr bwMode="auto">
            <a:xfrm flipH="1">
              <a:off x="4513" y="791"/>
              <a:ext cx="272" cy="182"/>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55" name="Line 46"/>
            <p:cNvSpPr>
              <a:spLocks noChangeShapeType="1"/>
            </p:cNvSpPr>
            <p:nvPr/>
          </p:nvSpPr>
          <p:spPr bwMode="auto">
            <a:xfrm>
              <a:off x="4868" y="791"/>
              <a:ext cx="416" cy="235"/>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5" name="Group 50"/>
          <p:cNvGrpSpPr>
            <a:grpSpLocks/>
          </p:cNvGrpSpPr>
          <p:nvPr/>
        </p:nvGrpSpPr>
        <p:grpSpPr bwMode="auto">
          <a:xfrm>
            <a:off x="3563938" y="3441700"/>
            <a:ext cx="804862" cy="601663"/>
            <a:chOff x="2018" y="2168"/>
            <a:chExt cx="507" cy="379"/>
          </a:xfrm>
        </p:grpSpPr>
        <p:sp>
          <p:nvSpPr>
            <p:cNvPr id="13352" name="Line 48"/>
            <p:cNvSpPr>
              <a:spLocks noChangeShapeType="1"/>
            </p:cNvSpPr>
            <p:nvPr/>
          </p:nvSpPr>
          <p:spPr bwMode="auto">
            <a:xfrm>
              <a:off x="2072" y="2168"/>
              <a:ext cx="453"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53" name="Line 49"/>
            <p:cNvSpPr>
              <a:spLocks noChangeShapeType="1"/>
            </p:cNvSpPr>
            <p:nvPr/>
          </p:nvSpPr>
          <p:spPr bwMode="auto">
            <a:xfrm>
              <a:off x="2018" y="2221"/>
              <a:ext cx="0" cy="326"/>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6" name="Group 53"/>
          <p:cNvGrpSpPr>
            <a:grpSpLocks/>
          </p:cNvGrpSpPr>
          <p:nvPr/>
        </p:nvGrpSpPr>
        <p:grpSpPr bwMode="auto">
          <a:xfrm>
            <a:off x="5508625" y="2781300"/>
            <a:ext cx="647700" cy="1165225"/>
            <a:chOff x="3243" y="1752"/>
            <a:chExt cx="408" cy="734"/>
          </a:xfrm>
        </p:grpSpPr>
        <p:sp>
          <p:nvSpPr>
            <p:cNvPr id="13350" name="Line 51"/>
            <p:cNvSpPr>
              <a:spLocks noChangeShapeType="1"/>
            </p:cNvSpPr>
            <p:nvPr/>
          </p:nvSpPr>
          <p:spPr bwMode="auto">
            <a:xfrm flipV="1">
              <a:off x="3454" y="1752"/>
              <a:ext cx="197" cy="379"/>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51" name="Line 52"/>
            <p:cNvSpPr>
              <a:spLocks noChangeShapeType="1"/>
            </p:cNvSpPr>
            <p:nvPr/>
          </p:nvSpPr>
          <p:spPr bwMode="auto">
            <a:xfrm flipH="1">
              <a:off x="3243" y="2221"/>
              <a:ext cx="152" cy="265"/>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7" name="Group 66"/>
          <p:cNvGrpSpPr>
            <a:grpSpLocks/>
          </p:cNvGrpSpPr>
          <p:nvPr/>
        </p:nvGrpSpPr>
        <p:grpSpPr bwMode="auto">
          <a:xfrm>
            <a:off x="7707313" y="2794000"/>
            <a:ext cx="393700" cy="1211263"/>
            <a:chOff x="4628" y="1760"/>
            <a:chExt cx="248" cy="763"/>
          </a:xfrm>
        </p:grpSpPr>
        <p:sp>
          <p:nvSpPr>
            <p:cNvPr id="13348" name="Line 54"/>
            <p:cNvSpPr>
              <a:spLocks noChangeShapeType="1"/>
            </p:cNvSpPr>
            <p:nvPr/>
          </p:nvSpPr>
          <p:spPr bwMode="auto">
            <a:xfrm flipH="1" flipV="1">
              <a:off x="4628" y="1760"/>
              <a:ext cx="177" cy="363"/>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49" name="Line 55"/>
            <p:cNvSpPr>
              <a:spLocks noChangeShapeType="1"/>
            </p:cNvSpPr>
            <p:nvPr/>
          </p:nvSpPr>
          <p:spPr bwMode="auto">
            <a:xfrm>
              <a:off x="4840" y="2221"/>
              <a:ext cx="36" cy="302"/>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8" name="Group 59"/>
          <p:cNvGrpSpPr>
            <a:grpSpLocks/>
          </p:cNvGrpSpPr>
          <p:nvPr/>
        </p:nvGrpSpPr>
        <p:grpSpPr bwMode="auto">
          <a:xfrm>
            <a:off x="3203575" y="5772150"/>
            <a:ext cx="852488" cy="596900"/>
            <a:chOff x="1791" y="3636"/>
            <a:chExt cx="537" cy="376"/>
          </a:xfrm>
        </p:grpSpPr>
        <p:sp>
          <p:nvSpPr>
            <p:cNvPr id="13346" name="Line 57"/>
            <p:cNvSpPr>
              <a:spLocks noChangeShapeType="1"/>
            </p:cNvSpPr>
            <p:nvPr/>
          </p:nvSpPr>
          <p:spPr bwMode="auto">
            <a:xfrm flipH="1">
              <a:off x="1791" y="3649"/>
              <a:ext cx="182" cy="363"/>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47" name="Line 58"/>
            <p:cNvSpPr>
              <a:spLocks noChangeShapeType="1"/>
            </p:cNvSpPr>
            <p:nvPr/>
          </p:nvSpPr>
          <p:spPr bwMode="auto">
            <a:xfrm>
              <a:off x="2056" y="3636"/>
              <a:ext cx="272" cy="272"/>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9" name="Group 62"/>
          <p:cNvGrpSpPr>
            <a:grpSpLocks/>
          </p:cNvGrpSpPr>
          <p:nvPr/>
        </p:nvGrpSpPr>
        <p:grpSpPr bwMode="auto">
          <a:xfrm>
            <a:off x="5207000" y="4941888"/>
            <a:ext cx="588963" cy="792162"/>
            <a:chOff x="3053" y="3113"/>
            <a:chExt cx="371" cy="499"/>
          </a:xfrm>
        </p:grpSpPr>
        <p:sp>
          <p:nvSpPr>
            <p:cNvPr id="13344" name="Line 60"/>
            <p:cNvSpPr>
              <a:spLocks noChangeShapeType="1"/>
            </p:cNvSpPr>
            <p:nvPr/>
          </p:nvSpPr>
          <p:spPr bwMode="auto">
            <a:xfrm flipH="1">
              <a:off x="3053" y="3612"/>
              <a:ext cx="318" cy="0"/>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45" name="Line 61"/>
            <p:cNvSpPr>
              <a:spLocks noChangeShapeType="1"/>
            </p:cNvSpPr>
            <p:nvPr/>
          </p:nvSpPr>
          <p:spPr bwMode="auto">
            <a:xfrm flipV="1">
              <a:off x="3424" y="3113"/>
              <a:ext cx="0" cy="453"/>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grpSp>
        <p:nvGrpSpPr>
          <p:cNvPr id="10" name="Group 65"/>
          <p:cNvGrpSpPr>
            <a:grpSpLocks/>
          </p:cNvGrpSpPr>
          <p:nvPr/>
        </p:nvGrpSpPr>
        <p:grpSpPr bwMode="auto">
          <a:xfrm>
            <a:off x="8027988" y="5445125"/>
            <a:ext cx="504825" cy="1008063"/>
            <a:chOff x="4830" y="3430"/>
            <a:chExt cx="318" cy="635"/>
          </a:xfrm>
        </p:grpSpPr>
        <p:sp>
          <p:nvSpPr>
            <p:cNvPr id="13342" name="Line 63"/>
            <p:cNvSpPr>
              <a:spLocks noChangeShapeType="1"/>
            </p:cNvSpPr>
            <p:nvPr/>
          </p:nvSpPr>
          <p:spPr bwMode="auto">
            <a:xfrm flipV="1">
              <a:off x="4868" y="3430"/>
              <a:ext cx="280" cy="166"/>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sp>
          <p:nvSpPr>
            <p:cNvPr id="13343" name="Line 64"/>
            <p:cNvSpPr>
              <a:spLocks noChangeShapeType="1"/>
            </p:cNvSpPr>
            <p:nvPr/>
          </p:nvSpPr>
          <p:spPr bwMode="auto">
            <a:xfrm>
              <a:off x="4830" y="3657"/>
              <a:ext cx="0" cy="408"/>
            </a:xfrm>
            <a:prstGeom prst="line">
              <a:avLst/>
            </a:prstGeom>
            <a:noFill/>
            <a:ln w="635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GB"/>
            </a:p>
          </p:txBody>
        </p:sp>
      </p:grpSp>
      <p:sp>
        <p:nvSpPr>
          <p:cNvPr id="13341" name="Text Box 68"/>
          <p:cNvSpPr txBox="1">
            <a:spLocks noChangeArrowheads="1"/>
          </p:cNvSpPr>
          <p:nvPr/>
        </p:nvSpPr>
        <p:spPr bwMode="auto">
          <a:xfrm>
            <a:off x="0" y="0"/>
            <a:ext cx="269875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r>
              <a:rPr lang="en-GB" altLang="en-US" sz="4000" b="1" dirty="0" err="1">
                <a:latin typeface="Arial" panose="020B0604020202020204" pitchFamily="34" charset="0"/>
              </a:rPr>
              <a:t>Quelle</a:t>
            </a:r>
            <a:r>
              <a:rPr lang="en-GB" altLang="en-US" sz="4000" b="1" dirty="0">
                <a:latin typeface="Arial" panose="020B0604020202020204" pitchFamily="34" charset="0"/>
              </a:rPr>
              <a:t> </a:t>
            </a:r>
          </a:p>
          <a:p>
            <a:pPr eaLnBrk="1" hangingPunct="1">
              <a:lnSpc>
                <a:spcPct val="100000"/>
              </a:lnSpc>
              <a:spcBef>
                <a:spcPct val="0"/>
              </a:spcBef>
              <a:buFontTx/>
              <a:buNone/>
            </a:pPr>
            <a:r>
              <a:rPr lang="en-GB" altLang="en-US" sz="4000" b="1" dirty="0">
                <a:latin typeface="Arial" panose="020B0604020202020204" pitchFamily="34" charset="0"/>
              </a:rPr>
              <a:t>    </a:t>
            </a:r>
            <a:r>
              <a:rPr lang="en-GB" altLang="en-US" sz="4000" b="1" dirty="0" err="1">
                <a:latin typeface="Arial" panose="020B0604020202020204" pitchFamily="34" charset="0"/>
              </a:rPr>
              <a:t>heure</a:t>
            </a:r>
            <a:r>
              <a:rPr lang="en-GB" altLang="en-US" sz="4000" b="1" dirty="0">
                <a:latin typeface="Arial" panose="020B0604020202020204" pitchFamily="34" charset="0"/>
              </a:rPr>
              <a:t> </a:t>
            </a:r>
          </a:p>
          <a:p>
            <a:pPr algn="ctr" eaLnBrk="1" hangingPunct="1">
              <a:lnSpc>
                <a:spcPct val="100000"/>
              </a:lnSpc>
              <a:spcBef>
                <a:spcPct val="0"/>
              </a:spcBef>
              <a:buFontTx/>
              <a:buNone/>
            </a:pPr>
            <a:r>
              <a:rPr lang="en-GB" altLang="en-US" sz="4000" b="1" dirty="0">
                <a:latin typeface="Arial" panose="020B0604020202020204" pitchFamily="34" charset="0"/>
              </a:rPr>
              <a:t>	</a:t>
            </a:r>
            <a:r>
              <a:rPr lang="en-GB" altLang="en-US" sz="4000" b="1" dirty="0" err="1">
                <a:latin typeface="Arial" panose="020B0604020202020204" pitchFamily="34" charset="0"/>
              </a:rPr>
              <a:t>est-il</a:t>
            </a:r>
            <a:r>
              <a:rPr lang="en-GB" altLang="en-US" sz="4000" b="1" dirty="0">
                <a:latin typeface="Arial" panose="020B0604020202020204" pitchFamily="34"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nodeType="clickEffect">
                                  <p:stCondLst>
                                    <p:cond delay="0"/>
                                  </p:stCondLst>
                                  <p:childTnLst>
                                    <p:set>
                                      <p:cBhvr>
                                        <p:cTn id="26" dur="1" fill="hold">
                                          <p:stCondLst>
                                            <p:cond delay="0"/>
                                          </p:stCondLst>
                                        </p:cTn>
                                        <p:tgtEl>
                                          <p:spTgt spid="7"/>
                                        </p:tgtEl>
                                        <p:attrNameLst>
                                          <p:attrName>style.visibility</p:attrName>
                                        </p:attrNameLst>
                                      </p:cBhvr>
                                      <p:to>
                                        <p:strVal val="visible"/>
                                      </p:to>
                                    </p:set>
                                  </p:childTnLst>
                                </p:cTn>
                              </p:par>
                            </p:childTnLst>
                          </p:cTn>
                        </p:par>
                      </p:childTnLst>
                    </p:cTn>
                  </p:par>
                  <p:par>
                    <p:cTn id="27" fill="hold" nodeType="clickPar">
                      <p:stCondLst>
                        <p:cond delay="indefinite"/>
                      </p:stCondLst>
                      <p:childTnLst>
                        <p:par>
                          <p:cTn id="28" fill="hold" nodeType="withGroup">
                            <p:stCondLst>
                              <p:cond delay="0"/>
                            </p:stCondLst>
                            <p:childTnLst>
                              <p:par>
                                <p:cTn id="29" presetID="1" presetClass="entr" presetSubtype="0" fill="hold" nodeType="clickEffect">
                                  <p:stCondLst>
                                    <p:cond delay="0"/>
                                  </p:stCondLst>
                                  <p:childTnLst>
                                    <p:set>
                                      <p:cBhvr>
                                        <p:cTn id="30" dur="1" fill="hold">
                                          <p:stCondLst>
                                            <p:cond delay="0"/>
                                          </p:stCondLst>
                                        </p:cTn>
                                        <p:tgtEl>
                                          <p:spTgt spid="8"/>
                                        </p:tgtEl>
                                        <p:attrNameLst>
                                          <p:attrName>style.visibility</p:attrName>
                                        </p:attrNameLst>
                                      </p:cBhvr>
                                      <p:to>
                                        <p:strVal val="visible"/>
                                      </p:to>
                                    </p:set>
                                  </p:childTnLst>
                                </p:cTn>
                              </p:par>
                            </p:childTnLst>
                          </p:cTn>
                        </p:par>
                      </p:childTnLst>
                    </p:cTn>
                  </p:par>
                  <p:par>
                    <p:cTn id="31" fill="hold" nodeType="clickPar">
                      <p:stCondLst>
                        <p:cond delay="indefinite"/>
                      </p:stCondLst>
                      <p:childTnLst>
                        <p:par>
                          <p:cTn id="32" fill="hold" nodeType="withGroup">
                            <p:stCondLst>
                              <p:cond delay="0"/>
                            </p:stCondLst>
                            <p:childTnLst>
                              <p:par>
                                <p:cTn id="33" presetID="1" presetClass="entr" presetSubtype="0"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nodeType="clickEffect">
                                  <p:stCondLst>
                                    <p:cond delay="0"/>
                                  </p:stCondLst>
                                  <p:childTnLst>
                                    <p:set>
                                      <p:cBhvr>
                                        <p:cTn id="3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73</TotalTime>
  <Words>341</Words>
  <Application>Microsoft Office PowerPoint</Application>
  <PresentationFormat>On-screen Show (4:3)</PresentationFormat>
  <Paragraphs>53</Paragraphs>
  <Slides>6</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6</vt:i4>
      </vt:variant>
    </vt:vector>
  </HeadingPairs>
  <TitlesOfParts>
    <vt:vector size="11" baseType="lpstr">
      <vt:lpstr>Arial</vt:lpstr>
      <vt:lpstr>Calibri</vt:lpstr>
      <vt:lpstr>Calibri Light</vt:lpstr>
      <vt:lpstr>Tw Cen MT</vt:lpstr>
      <vt:lpstr>Office Theme</vt:lpstr>
      <vt:lpstr>Quelle est la date aujourd’hui?</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55WD</dc:creator>
  <cp:lastModifiedBy>Study</cp:lastModifiedBy>
  <cp:revision>12</cp:revision>
  <dcterms:created xsi:type="dcterms:W3CDTF">2014-08-14T14:10:58Z</dcterms:created>
  <dcterms:modified xsi:type="dcterms:W3CDTF">2018-10-02T08:03:19Z</dcterms:modified>
</cp:coreProperties>
</file>