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6" r:id="rId3"/>
    <p:sldId id="258" r:id="rId4"/>
    <p:sldId id="257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190" autoAdjust="0"/>
  </p:normalViewPr>
  <p:slideViewPr>
    <p:cSldViewPr snapToGrid="0">
      <p:cViewPr varScale="1">
        <p:scale>
          <a:sx n="90" d="100"/>
          <a:sy n="90" d="100"/>
        </p:scale>
        <p:origin x="10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711F50-FA25-411E-AC8A-8EAF61064FE6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C343451-938A-40FE-B9EC-8736A8D1DF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46457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Pupils are hopefully now getting practised with their own verses and are beginning to work in groups on a chorus to tie it all together.</a:t>
            </a:r>
            <a:br>
              <a:rPr lang="en-GB" altLang="en-US" smtClean="0"/>
            </a:br>
            <a:r>
              <a:rPr lang="en-GB" altLang="en-US" smtClean="0"/>
              <a:t>Give them these messages and show them two examples of rap verses.</a:t>
            </a:r>
            <a:br>
              <a:rPr lang="en-GB" altLang="en-US" smtClean="0"/>
            </a:br>
            <a:r>
              <a:rPr lang="en-GB" altLang="en-US" smtClean="0"/>
              <a:t>(Tell them these were written by older pupils to encourage them that they are doing really well </a:t>
            </a:r>
            <a:r>
              <a:rPr lang="en-GB" altLang="en-US" smtClean="0">
                <a:sym typeface="Wingdings" panose="05000000000000000000" pitchFamily="2" charset="2"/>
              </a:rPr>
              <a:t> )</a:t>
            </a:r>
          </a:p>
          <a:p>
            <a:pPr>
              <a:spcBef>
                <a:spcPct val="0"/>
              </a:spcBef>
            </a:pPr>
            <a:r>
              <a:rPr lang="en-GB" altLang="en-US" smtClean="0">
                <a:sym typeface="Wingdings" panose="05000000000000000000" pitchFamily="2" charset="2"/>
              </a:rPr>
              <a:t>Hopefully you and they will feel that they are working towards a group performance in front of the class. </a:t>
            </a:r>
            <a:br>
              <a:rPr lang="en-GB" altLang="en-US" smtClean="0">
                <a:sym typeface="Wingdings" panose="05000000000000000000" pitchFamily="2" charset="2"/>
              </a:rPr>
            </a:br>
            <a:r>
              <a:rPr lang="en-GB" altLang="en-US" smtClean="0">
                <a:sym typeface="Wingdings" panose="05000000000000000000" pitchFamily="2" charset="2"/>
              </a:rPr>
              <a:t>If so, they will eventually need the feedback slide to help them make positive comments on each other’s performances.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43E8357-4940-4DC3-B8E7-7F31FEF23999}" type="slidenum">
              <a:rPr lang="en-GB" altLang="en-US"/>
              <a:pPr/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96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smtClean="0"/>
              <a:t>Display this slide when pupils are working / practising in their groups.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16E95B-21AD-40EB-BD18-C911EB114F55}" type="slidenum">
              <a:rPr lang="en-GB" altLang="en-US">
                <a:solidFill>
                  <a:srgbClr val="000000"/>
                </a:solidFill>
              </a:rPr>
              <a:pPr/>
              <a:t>2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1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altLang="en-US" dirty="0" smtClean="0"/>
              <a:t>I think that </a:t>
            </a:r>
            <a:br>
              <a:rPr lang="en-GB" altLang="en-US" dirty="0" smtClean="0"/>
            </a:br>
            <a:r>
              <a:rPr lang="en-GB" altLang="en-US" dirty="0" smtClean="0"/>
              <a:t>your presentation, rhythm, words, music, pronunciation</a:t>
            </a:r>
          </a:p>
          <a:p>
            <a:pPr>
              <a:spcBef>
                <a:spcPct val="0"/>
              </a:spcBef>
            </a:pPr>
            <a:r>
              <a:rPr lang="en-GB" altLang="en-US" dirty="0" smtClean="0"/>
              <a:t>was</a:t>
            </a:r>
            <a:br>
              <a:rPr lang="en-GB" altLang="en-US" dirty="0" smtClean="0"/>
            </a:br>
            <a:r>
              <a:rPr lang="en-GB" altLang="en-US" dirty="0" smtClean="0"/>
              <a:t>very, quite, relatively, </a:t>
            </a:r>
            <a:r>
              <a:rPr lang="en-GB" altLang="en-US" b="1" dirty="0" smtClean="0"/>
              <a:t>not </a:t>
            </a:r>
            <a:r>
              <a:rPr lang="en-GB" altLang="en-US" b="1" dirty="0" smtClean="0"/>
              <a:t>very* (note that ‘</a:t>
            </a:r>
            <a:r>
              <a:rPr lang="en-GB" altLang="en-US" b="1" dirty="0" err="1" smtClean="0"/>
              <a:t>peu</a:t>
            </a:r>
            <a:r>
              <a:rPr lang="en-GB" altLang="en-US" b="1" dirty="0" smtClean="0"/>
              <a:t>’ by itself means</a:t>
            </a:r>
            <a:r>
              <a:rPr lang="en-GB" altLang="en-US" b="1" baseline="0" dirty="0" smtClean="0"/>
              <a:t> ‘little/not very’ but ‘un </a:t>
            </a:r>
            <a:r>
              <a:rPr lang="en-GB" altLang="en-US" b="1" baseline="0" dirty="0" err="1" smtClean="0"/>
              <a:t>peu</a:t>
            </a:r>
            <a:r>
              <a:rPr lang="en-GB" altLang="en-US" b="1" baseline="0" dirty="0" smtClean="0"/>
              <a:t>’ means ‘a little’ so the meaning is very different).</a:t>
            </a:r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 smtClean="0"/>
              <a:t>creative, effective, </a:t>
            </a:r>
            <a:r>
              <a:rPr lang="en-GB" altLang="en-US" smtClean="0"/>
              <a:t>lively,</a:t>
            </a:r>
            <a:r>
              <a:rPr lang="en-GB" altLang="en-US" baseline="0" smtClean="0"/>
              <a:t> </a:t>
            </a:r>
            <a:r>
              <a:rPr lang="en-GB" altLang="en-US" smtClean="0"/>
              <a:t>fast</a:t>
            </a:r>
            <a:r>
              <a:rPr lang="en-GB" altLang="en-US" dirty="0" smtClean="0"/>
              <a:t>, slow, imaginative, organized, interesting</a:t>
            </a:r>
          </a:p>
          <a:p>
            <a:pPr>
              <a:spcBef>
                <a:spcPct val="0"/>
              </a:spcBef>
            </a:pPr>
            <a:endParaRPr lang="en-GB" altLang="en-US" dirty="0" smtClean="0"/>
          </a:p>
          <a:p>
            <a:pPr>
              <a:spcBef>
                <a:spcPct val="0"/>
              </a:spcBef>
            </a:pPr>
            <a:endParaRPr lang="en-GB" alt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39E2C9-06DF-4182-886D-5AD390D18EE8}" type="slidenum">
              <a:rPr lang="en-GB" altLang="en-US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894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9E0FB-E593-4596-BCE5-6D8AD4619CAF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0A1F4-F54D-43DF-BFE6-D683A02299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0919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AF1C-CE56-461B-8042-E3EA7E5AFCB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E32F6-5424-49CB-B247-41F93ED4B9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262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F92B-C633-465C-8EAE-3DD7D603F253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C02EC2-3838-473D-B952-F2840694FC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253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D9D2-6175-4F49-95B2-42A76D16E7AD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88ED6-EE2A-4681-BE71-D99D70016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575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47BE-4F5B-4A2E-99D8-FDE3A0708C2A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28A05-01A5-431E-97FB-83488A9A3C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21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B6864-2A56-4803-9A44-D23E588E5879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F47AD-4FA5-4231-8987-43A02DE799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0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8C080-8EA9-4867-A134-F252A62DD0C9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78AFF-24FD-4C6B-9363-76351CAA3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26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9C64A-3FF0-48FD-9030-3546DE874DD3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3BA5-B9DD-4D3A-967A-2061E66C06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254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C5886-0367-444C-91D0-A43A8AE99DCD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93132-02B2-4434-B1DE-3BE0DC708D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076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7E443-17F9-4BC0-AB5F-B8116181EA0C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89406-CE40-463D-BD8C-AF416C255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11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A45EB-F409-4AF0-BE3C-3AACC4A436F2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A7EA80-9869-4284-9428-21D2B19339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77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34A36-879C-4D15-A7CD-E1322675586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D457C-76DA-4BB5-A88D-E027FF88C62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433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5E9E9-F522-4A24-B378-4521723288F4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C31BB-9B1A-4DBB-880D-72F854C4A5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8126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5E3D7-2220-498A-9FEE-261BAEE85C01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FEB78-69F8-4AC1-9002-3A472D80F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5503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166AF-A2F0-46DA-8236-F8B7461D274B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5E659-A3BA-4D58-A395-C018F014F1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41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6D6E2-4DE0-454F-8157-45034EDBFC1B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D913C-7FF5-40FA-A138-5D49555B10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859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D4A28-43F9-45AA-8594-22BB98C03326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C9A6F-02F4-4802-98AA-F2AEB8CD05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940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5E47D-520D-412A-ABA3-97D430B2B697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34E6B-4F0F-470D-BAF8-CEA1CEC15E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20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FDA23-F5F1-4225-8669-8E7CD184CE39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5FBEE-E875-45C0-9964-DDE9FBE41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933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4FF17-4C3A-4553-B78C-C51CF68E8218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3666E-E378-4C54-B9F3-92042E2F9D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039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AB36-AF98-4E8C-8456-3D5FD0B0CFDD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424F16-C708-4DDA-BC98-D4CCE05B21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4912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AECD-198E-4FB3-B51F-278FEFFF7BDC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75CC1-D466-44FA-9174-FA5C685F9B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73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079762-7E8E-4C82-BB97-84B5D4403D3D}" type="datetimeFigureOut">
              <a:rPr lang="en-GB"/>
              <a:pPr>
                <a:defRPr/>
              </a:pPr>
              <a:t>01/06/2019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6D02B17-6AA7-4DD6-AE91-6FD6AB9AF0CD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3F0E74-BC22-4430-8466-1FB0E9DDF3A4}" type="datetimeFigureOut">
              <a:rPr lang="en-US"/>
              <a:pPr>
                <a:defRPr/>
              </a:pPr>
              <a:t>6/1/2019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8BB1456-5B95-40D0-80D1-0C819B2785E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audio" Target="../media/audio16.wav"/><Relationship Id="rId3" Type="http://schemas.openxmlformats.org/officeDocument/2006/relationships/audio" Target="../media/audio1.wav"/><Relationship Id="rId21" Type="http://schemas.openxmlformats.org/officeDocument/2006/relationships/image" Target="../media/image3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" Type="http://schemas.openxmlformats.org/officeDocument/2006/relationships/notesSlide" Target="../notesSlides/notesSlide3.xml"/><Relationship Id="rId16" Type="http://schemas.openxmlformats.org/officeDocument/2006/relationships/audio" Target="../media/audio14.wav"/><Relationship Id="rId20" Type="http://schemas.openxmlformats.org/officeDocument/2006/relationships/audio" Target="../media/audio1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10" Type="http://schemas.openxmlformats.org/officeDocument/2006/relationships/audio" Target="../media/audio8.wav"/><Relationship Id="rId19" Type="http://schemas.openxmlformats.org/officeDocument/2006/relationships/audio" Target="../media/audio17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rapper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150813"/>
            <a:ext cx="11207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155575" y="2174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GB" altLang="en-US" sz="6600">
                <a:latin typeface="AR ESSENCE" panose="02000000000000000000" pitchFamily="2" charset="0"/>
              </a:rPr>
              <a:t>Mon rap français</a:t>
            </a:r>
            <a:endParaRPr lang="en-US" altLang="en-US" sz="6600">
              <a:latin typeface="AR ESSENCE" panose="02000000000000000000" pitchFamily="2" charset="0"/>
            </a:endParaRPr>
          </a:p>
        </p:txBody>
      </p:sp>
      <p:sp>
        <p:nvSpPr>
          <p:cNvPr id="14340" name="Content Placeholder 2"/>
          <p:cNvSpPr txBox="1">
            <a:spLocks/>
          </p:cNvSpPr>
          <p:nvPr/>
        </p:nvSpPr>
        <p:spPr bwMode="auto">
          <a:xfrm>
            <a:off x="254000" y="2432050"/>
            <a:ext cx="83550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/>
              <a:t>a memorable, catchy chorus (repeated a lot)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/>
              <a:t>lyrics/words that repeat within a line (to make them fit better)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/>
              <a:t>words that you are confident with (keep it straightforward)</a:t>
            </a:r>
            <a:endParaRPr lang="fr-FR" altLang="en-US" sz="2800"/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/>
              <a:t>a clear strong rhythm for rap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sz="2800"/>
              <a:t>a good fit between words and music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en-US" sz="2800"/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254000" y="1231900"/>
            <a:ext cx="7405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b="1"/>
              <a:t>Remember!  </a:t>
            </a:r>
            <a:br>
              <a:rPr lang="en-GB" altLang="en-US" sz="3600" b="1"/>
            </a:br>
            <a:r>
              <a:rPr lang="en-GB" altLang="en-US" sz="3600" b="1"/>
              <a:t>A good rap has…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600" smtClean="0">
                <a:latin typeface="AR ESSENCE" panose="02000000000000000000" pitchFamily="2" charset="0"/>
              </a:rPr>
              <a:t>Mon rap</a:t>
            </a:r>
            <a:endParaRPr lang="en-US" altLang="en-US" sz="6600" smtClean="0">
              <a:latin typeface="AR ESSENCE" panose="02000000000000000000" pitchFamily="2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355013" cy="4525962"/>
          </a:xfrm>
        </p:spPr>
        <p:txBody>
          <a:bodyPr/>
          <a:lstStyle/>
          <a:p>
            <a:pPr eaLnBrk="1" hangingPunct="1"/>
            <a:r>
              <a:rPr lang="en-GB" altLang="en-US" sz="2800" smtClean="0"/>
              <a:t>Write a rap introduction about you, your likes and dislikes (this year you have learned about foods, meals, sports, music and instruments)</a:t>
            </a:r>
          </a:p>
          <a:p>
            <a:pPr eaLnBrk="1" hangingPunct="1"/>
            <a:r>
              <a:rPr lang="en-GB" altLang="en-US" sz="2800" smtClean="0"/>
              <a:t>Write 4 lines (try to make them quite long)</a:t>
            </a:r>
          </a:p>
          <a:p>
            <a:pPr eaLnBrk="1" hangingPunct="1"/>
            <a:r>
              <a:rPr lang="en-GB" altLang="en-US" sz="2800" smtClean="0"/>
              <a:t>Try to include rhyme if you can</a:t>
            </a:r>
          </a:p>
          <a:p>
            <a:pPr eaLnBrk="1" hangingPunct="1"/>
            <a:r>
              <a:rPr lang="en-GB" altLang="en-US" sz="2800" smtClean="0"/>
              <a:t>More importantly, think about the rhythm</a:t>
            </a:r>
          </a:p>
          <a:p>
            <a:pPr eaLnBrk="1" hangingPunct="1"/>
            <a:r>
              <a:rPr lang="en-GB" altLang="en-US" sz="2800" smtClean="0"/>
              <a:t>Say the words over and over to a steady beat</a:t>
            </a:r>
          </a:p>
          <a:p>
            <a:pPr eaLnBrk="1" hangingPunct="1"/>
            <a:endParaRPr lang="en-US" altLang="en-US" sz="2800" smtClean="0"/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393700" y="5281613"/>
            <a:ext cx="8356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2000">
                <a:solidFill>
                  <a:srgbClr val="000000"/>
                </a:solidFill>
              </a:rPr>
              <a:t>When you have your individual rap verse, join together with  2 or 3 others and try to come up with a short catchy chorus that can go in between your verbs – it makes sense to you simple questions, repeated (e.g. Tu t’appelles comment/ Tu es comment ?)</a:t>
            </a:r>
          </a:p>
        </p:txBody>
      </p:sp>
      <p:pic>
        <p:nvPicPr>
          <p:cNvPr id="1536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217488"/>
            <a:ext cx="124301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useful-cartoon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57188"/>
            <a:ext cx="965200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1428750" y="571500"/>
            <a:ext cx="642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n-US" sz="3600" dirty="0">
                <a:latin typeface="Arial Black" panose="020B0A04020102020204" pitchFamily="34" charset="0"/>
              </a:rPr>
              <a:t>Je </a:t>
            </a:r>
            <a:r>
              <a:rPr lang="en-GB" altLang="en-US" sz="3600" dirty="0" err="1">
                <a:latin typeface="Arial Black" panose="020B0A04020102020204" pitchFamily="34" charset="0"/>
              </a:rPr>
              <a:t>pense</a:t>
            </a:r>
            <a:r>
              <a:rPr lang="en-GB" altLang="en-US" sz="3600" dirty="0">
                <a:latin typeface="Arial Black" panose="020B0A04020102020204" pitchFamily="34" charset="0"/>
              </a:rPr>
              <a:t> </a:t>
            </a:r>
            <a:r>
              <a:rPr lang="en-GB" altLang="en-US" sz="3600" dirty="0" smtClean="0">
                <a:latin typeface="Arial Black" panose="020B0A04020102020204" pitchFamily="34" charset="0"/>
              </a:rPr>
              <a:t>que</a:t>
            </a:r>
            <a:r>
              <a:rPr lang="en-GB" altLang="en-US" sz="3600" dirty="0">
                <a:latin typeface="Arial Black" panose="020B0A04020102020204" pitchFamily="34" charset="0"/>
              </a:rPr>
              <a:t>...</a:t>
            </a:r>
            <a:endParaRPr lang="en-US" altLang="en-US" sz="3600" dirty="0">
              <a:latin typeface="Arial Black" panose="020B0A04020102020204" pitchFamily="34" charset="0"/>
            </a:endParaRPr>
          </a:p>
        </p:txBody>
      </p:sp>
      <p:sp>
        <p:nvSpPr>
          <p:cNvPr id="16406" name="TextBox 4"/>
          <p:cNvSpPr txBox="1">
            <a:spLocks noChangeArrowheads="1"/>
          </p:cNvSpPr>
          <p:nvPr/>
        </p:nvSpPr>
        <p:spPr bwMode="auto">
          <a:xfrm>
            <a:off x="2217263" y="2962591"/>
            <a:ext cx="20002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GB" altLang="en-US" sz="6600" dirty="0" err="1">
                <a:latin typeface="AR ESSENCE" panose="02000000000000000000" pitchFamily="2" charset="0"/>
                <a:cs typeface="Calibri" panose="020F0502020204030204" pitchFamily="34" charset="0"/>
              </a:rPr>
              <a:t>était</a:t>
            </a:r>
            <a:endParaRPr lang="en-US" altLang="en-US" sz="6600" dirty="0">
              <a:latin typeface="AR ESSENCE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241752"/>
              </p:ext>
            </p:extLst>
          </p:nvPr>
        </p:nvGraphicFramePr>
        <p:xfrm>
          <a:off x="3916400" y="2821220"/>
          <a:ext cx="1521282" cy="200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282"/>
              </a:tblGrid>
              <a:tr h="457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très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91439" marR="91439" marT="45708" marB="45708"/>
                </a:tc>
              </a:tr>
              <a:tr h="5148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(</a:t>
                      </a:r>
                      <a:r>
                        <a:rPr lang="en-GB" sz="2000" dirty="0" err="1" smtClean="0"/>
                        <a:t>assez</a:t>
                      </a:r>
                      <a:r>
                        <a:rPr lang="en-GB" sz="2000" dirty="0" smtClean="0"/>
                        <a:t>)</a:t>
                      </a:r>
                      <a:endParaRPr lang="en-US" sz="2000" dirty="0"/>
                    </a:p>
                  </a:txBody>
                  <a:tcPr marL="91439" marR="91439" marT="45708" marB="45708"/>
                </a:tc>
              </a:tr>
              <a:tr h="51489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(</a:t>
                      </a:r>
                      <a:r>
                        <a:rPr lang="en-GB" sz="1800" dirty="0" err="1" smtClean="0"/>
                        <a:t>relativement</a:t>
                      </a:r>
                      <a:r>
                        <a:rPr lang="en-GB" sz="1800" dirty="0" smtClean="0"/>
                        <a:t>)</a:t>
                      </a:r>
                      <a:endParaRPr lang="en-US" sz="1800" dirty="0"/>
                    </a:p>
                  </a:txBody>
                  <a:tcPr marL="91439" marR="91439" marT="45708" marB="45708"/>
                </a:tc>
              </a:tr>
              <a:tr h="51489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(</a:t>
                      </a:r>
                      <a:r>
                        <a:rPr lang="en-GB" sz="2000" dirty="0" err="1" smtClean="0"/>
                        <a:t>peu</a:t>
                      </a:r>
                      <a:r>
                        <a:rPr lang="en-GB" sz="2000" dirty="0" smtClean="0"/>
                        <a:t>)</a:t>
                      </a:r>
                      <a:endParaRPr lang="en-US" sz="2000" dirty="0"/>
                    </a:p>
                  </a:txBody>
                  <a:tcPr marL="91439" marR="91439" marT="45708" marB="45708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25723" y="2056755"/>
            <a:ext cx="2206053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la </a:t>
            </a:r>
            <a:r>
              <a:rPr lang="en-GB" sz="2400" dirty="0" err="1" smtClean="0">
                <a:solidFill>
                  <a:schemeClr val="bg1"/>
                </a:solidFill>
              </a:rPr>
              <a:t>présentation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5722" y="2791122"/>
            <a:ext cx="1622560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le </a:t>
            </a:r>
            <a:r>
              <a:rPr lang="en-GB" sz="2400" dirty="0" err="1" smtClean="0">
                <a:solidFill>
                  <a:schemeClr val="bg1"/>
                </a:solidFill>
              </a:rPr>
              <a:t>rhythme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50" y="4321186"/>
            <a:ext cx="2361544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la </a:t>
            </a:r>
            <a:r>
              <a:rPr lang="en-GB" sz="2400" dirty="0" err="1" smtClean="0">
                <a:solidFill>
                  <a:schemeClr val="bg1"/>
                </a:solidFill>
              </a:rPr>
              <a:t>prononciation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1020" y="3530114"/>
            <a:ext cx="2160782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le </a:t>
            </a:r>
            <a:r>
              <a:rPr lang="en-GB" sz="2400" dirty="0" err="1" smtClean="0">
                <a:solidFill>
                  <a:schemeClr val="bg1"/>
                </a:solidFill>
              </a:rPr>
              <a:t>vocabulaire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01945" y="1990790"/>
            <a:ext cx="1023037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créatif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21306" y="2001408"/>
            <a:ext cx="1263487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créative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2497" y="2575787"/>
            <a:ext cx="1084784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effectif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29854" y="2592413"/>
            <a:ext cx="1325235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effective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229854" y="3183418"/>
            <a:ext cx="1160895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vivante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02497" y="3168267"/>
            <a:ext cx="989373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vivant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50915" y="3757082"/>
            <a:ext cx="1042273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rapide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01945" y="3760946"/>
            <a:ext cx="1042273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rapide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89057" y="4334609"/>
            <a:ext cx="681597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lent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42367" y="4334608"/>
            <a:ext cx="853119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lente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9056" y="4908272"/>
            <a:ext cx="1725152" cy="400110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bien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organisé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46107" y="4908272"/>
            <a:ext cx="1867819" cy="400110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bien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organisée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01945" y="5410550"/>
            <a:ext cx="1691489" cy="461665"/>
          </a:xfrm>
          <a:prstGeom prst="rect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intéressant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250915" y="5428713"/>
            <a:ext cx="1863011" cy="461665"/>
          </a:xfrm>
          <a:prstGeom prst="rect">
            <a:avLst/>
          </a:prstGeom>
          <a:solidFill>
            <a:srgbClr val="FF5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400" dirty="0" err="1" smtClean="0">
                <a:solidFill>
                  <a:schemeClr val="bg1"/>
                </a:solidFill>
              </a:rPr>
              <a:t>intéressante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_pense_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 presen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e rhyth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e vocabula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 prononci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éta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reat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rea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effecti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effe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iv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viv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rap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rap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l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le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bien organ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bien organi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interess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interess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406" grpId="0"/>
      <p:bldP spid="2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256</Words>
  <Application>Microsoft Office PowerPoint</Application>
  <PresentationFormat>On-screen Show (4:3)</PresentationFormat>
  <Paragraphs>46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 ESSENCE</vt:lpstr>
      <vt:lpstr>Arial</vt:lpstr>
      <vt:lpstr>Arial Black</vt:lpstr>
      <vt:lpstr>Calibri</vt:lpstr>
      <vt:lpstr>Calibri Light</vt:lpstr>
      <vt:lpstr>Wingdings</vt:lpstr>
      <vt:lpstr>Office Theme</vt:lpstr>
      <vt:lpstr>1_Office Theme</vt:lpstr>
      <vt:lpstr>PowerPoint Presentation</vt:lpstr>
      <vt:lpstr>Mon rap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Study</cp:lastModifiedBy>
  <cp:revision>11</cp:revision>
  <dcterms:created xsi:type="dcterms:W3CDTF">2016-04-04T17:27:17Z</dcterms:created>
  <dcterms:modified xsi:type="dcterms:W3CDTF">2019-06-01T08:28:57Z</dcterms:modified>
</cp:coreProperties>
</file>