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190" autoAdjust="0"/>
  </p:normalViewPr>
  <p:slideViewPr>
    <p:cSldViewPr snapToGrid="0">
      <p:cViewPr varScale="1">
        <p:scale>
          <a:sx n="90" d="100"/>
          <a:sy n="90" d="100"/>
        </p:scale>
        <p:origin x="217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0711F50-FA25-411E-AC8A-8EAF61064FE6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C343451-938A-40FE-B9EC-8736A8D1DF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645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Pupils are hopefully now getting practised with their own verses and are beginning to work in groups on a chorus to tie it all together.</a:t>
            </a:r>
            <a:br>
              <a:rPr lang="en-GB" altLang="en-US" smtClean="0"/>
            </a:br>
            <a:r>
              <a:rPr lang="en-GB" altLang="en-US" smtClean="0"/>
              <a:t>Give them these messages and show them two examples of rap verses.</a:t>
            </a:r>
            <a:br>
              <a:rPr lang="en-GB" altLang="en-US" smtClean="0"/>
            </a:br>
            <a:r>
              <a:rPr lang="en-GB" altLang="en-US" smtClean="0"/>
              <a:t>(Tell them these were written by older pupils to encourage them that they are doing really well </a:t>
            </a:r>
            <a:r>
              <a:rPr lang="en-GB" altLang="en-US" smtClean="0">
                <a:sym typeface="Wingdings" panose="05000000000000000000" pitchFamily="2" charset="2"/>
              </a:rPr>
              <a:t> )</a:t>
            </a:r>
          </a:p>
          <a:p>
            <a:pPr>
              <a:spcBef>
                <a:spcPct val="0"/>
              </a:spcBef>
            </a:pPr>
            <a:r>
              <a:rPr lang="en-GB" altLang="en-US" smtClean="0">
                <a:sym typeface="Wingdings" panose="05000000000000000000" pitchFamily="2" charset="2"/>
              </a:rPr>
              <a:t>Hopefully you and they will feel that they are working towards a group performance in front of the class. </a:t>
            </a:r>
            <a:br>
              <a:rPr lang="en-GB" altLang="en-US" smtClean="0">
                <a:sym typeface="Wingdings" panose="05000000000000000000" pitchFamily="2" charset="2"/>
              </a:rPr>
            </a:br>
            <a:r>
              <a:rPr lang="en-GB" altLang="en-US" smtClean="0">
                <a:sym typeface="Wingdings" panose="05000000000000000000" pitchFamily="2" charset="2"/>
              </a:rPr>
              <a:t>If so, they will eventually need the feedback slide to help them make positive comments on each other’s performances.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43E8357-4940-4DC3-B8E7-7F31FEF23999}" type="slidenum">
              <a:rPr lang="en-GB" altLang="en-US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796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Display this slide when pupils are working / practising in their groups.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616E95B-21AD-40EB-BD18-C911EB114F55}" type="slidenum">
              <a:rPr lang="en-GB" altLang="en-US">
                <a:solidFill>
                  <a:srgbClr val="000000"/>
                </a:solidFill>
              </a:rPr>
              <a:pPr/>
              <a:t>2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710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 smtClean="0"/>
              <a:t>I think that </a:t>
            </a:r>
            <a:br>
              <a:rPr lang="en-GB" altLang="en-US" dirty="0" smtClean="0"/>
            </a:br>
            <a:r>
              <a:rPr lang="en-GB" altLang="en-US" dirty="0" smtClean="0"/>
              <a:t>your presentation, rhythm</a:t>
            </a:r>
            <a:r>
              <a:rPr lang="en-GB" altLang="en-US" smtClean="0"/>
              <a:t>, </a:t>
            </a:r>
            <a:r>
              <a:rPr lang="en-GB" altLang="en-US" smtClean="0"/>
              <a:t>words</a:t>
            </a:r>
            <a:r>
              <a:rPr lang="en-GB" altLang="en-US" dirty="0" smtClean="0"/>
              <a:t>, music, pronunciation</a:t>
            </a:r>
          </a:p>
          <a:p>
            <a:pPr>
              <a:spcBef>
                <a:spcPct val="0"/>
              </a:spcBef>
            </a:pPr>
            <a:r>
              <a:rPr lang="en-GB" altLang="en-US" dirty="0" smtClean="0"/>
              <a:t>was</a:t>
            </a:r>
            <a:br>
              <a:rPr lang="en-GB" altLang="en-US" dirty="0" smtClean="0"/>
            </a:br>
            <a:r>
              <a:rPr lang="en-GB" altLang="en-US" dirty="0" smtClean="0"/>
              <a:t>very, quite, relatively, not very</a:t>
            </a:r>
            <a:br>
              <a:rPr lang="en-GB" altLang="en-US" dirty="0" smtClean="0"/>
            </a:br>
            <a:r>
              <a:rPr lang="en-GB" altLang="en-US" dirty="0" smtClean="0"/>
              <a:t>creative, effective, lively, fun, fast, slow, imaginative, organized, interesting</a:t>
            </a:r>
          </a:p>
          <a:p>
            <a:pPr>
              <a:spcBef>
                <a:spcPct val="0"/>
              </a:spcBef>
            </a:pPr>
            <a:endParaRPr lang="en-GB" altLang="en-US" dirty="0" smtClean="0"/>
          </a:p>
          <a:p>
            <a:pPr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39E2C9-06DF-4182-886D-5AD390D18EE8}" type="slidenum">
              <a:rPr lang="en-GB" altLang="en-US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894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9E0FB-E593-4596-BCE5-6D8AD4619CAF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0A1F4-F54D-43DF-BFE6-D683A02299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91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1AF1C-CE56-461B-8042-E3EA7E5AFCBC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E32F6-5424-49CB-B247-41F93ED4B9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226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7F92B-C633-465C-8EAE-3DD7D603F253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02EC2-3838-473D-B952-F2840694FC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2535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5D9D2-6175-4F49-95B2-42A76D16E7AD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88ED6-EE2A-4681-BE71-D99D700166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575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C47BE-4F5B-4A2E-99D8-FDE3A0708C2A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28A05-01A5-431E-97FB-83488A9A3C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216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B6864-2A56-4803-9A44-D23E588E5879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F47AD-4FA5-4231-8987-43A02DE799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2408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8C080-8EA9-4867-A134-F252A62DD0C9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78AFF-24FD-4C6B-9363-76351CAA3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261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9C64A-3FF0-48FD-9030-3546DE874DD3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D3BA5-B9DD-4D3A-967A-2061E66C06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254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C5886-0367-444C-91D0-A43A8AE99DCD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93132-02B2-4434-B1DE-3BE0DC708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0766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7E443-17F9-4BC0-AB5F-B8116181EA0C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89406-CE40-463D-BD8C-AF416C255F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117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A45EB-F409-4AF0-BE3C-3AACC4A436F2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7EA80-9869-4284-9428-21D2B19339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777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34A36-879C-4D15-A7CD-E1322675586C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D457C-76DA-4BB5-A88D-E027FF88C6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04334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5E9E9-F522-4A24-B378-4521723288F4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C31BB-9B1A-4DBB-880D-72F854C4A5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812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5E3D7-2220-498A-9FEE-261BAEE85C01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FEB78-69F8-4AC1-9002-3A472D80FA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5503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166AF-A2F0-46DA-8236-F8B7461D274B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5E659-A3BA-4D58-A395-C018F014F1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41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6D6E2-4DE0-454F-8157-45034EDBFC1B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D913C-7FF5-40FA-A138-5D49555B10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596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D4A28-43F9-45AA-8594-22BB98C03326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C9A6F-02F4-4802-98AA-F2AEB8CD05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0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5E47D-520D-412A-ABA3-97D430B2B697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34E6B-4F0F-470D-BAF8-CEA1CEC15E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420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FDA23-F5F1-4225-8669-8E7CD184CE39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5FBEE-E875-45C0-9964-DDE9FBE41F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993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4FF17-4C3A-4553-B78C-C51CF68E8218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3666E-E378-4C54-B9F3-92042E2F9D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039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7AB36-AF98-4E8C-8456-3D5FD0B0CFDD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24F16-C708-4DDA-BC98-D4CCE05B21B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4912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4AECD-198E-4FB3-B51F-278FEFFF7BDC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75CC1-D466-44FA-9174-FA5C685F9B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7377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079762-7E8E-4C82-BB97-84B5D4403D3D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6D02B17-6AA7-4DD6-AE91-6FD6AB9AF0C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3F0E74-BC22-4430-8466-1FB0E9DDF3A4}" type="datetimeFigureOut">
              <a:rPr lang="en-US"/>
              <a:pPr>
                <a:defRPr/>
              </a:pPr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8BB1456-5B95-40D0-80D1-0C819B2785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rapper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688" y="150813"/>
            <a:ext cx="1120775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1"/>
          <p:cNvSpPr txBox="1">
            <a:spLocks/>
          </p:cNvSpPr>
          <p:nvPr/>
        </p:nvSpPr>
        <p:spPr bwMode="auto">
          <a:xfrm>
            <a:off x="155575" y="2174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en-US" sz="6600">
                <a:latin typeface="AR ESSENCE" panose="02000000000000000000" pitchFamily="2" charset="0"/>
              </a:rPr>
              <a:t>Mon rap français</a:t>
            </a:r>
            <a:endParaRPr lang="en-US" altLang="en-US" sz="6600">
              <a:latin typeface="AR ESSENCE" panose="02000000000000000000" pitchFamily="2" charset="0"/>
            </a:endParaRPr>
          </a:p>
        </p:txBody>
      </p:sp>
      <p:sp>
        <p:nvSpPr>
          <p:cNvPr id="14340" name="Content Placeholder 2"/>
          <p:cNvSpPr txBox="1">
            <a:spLocks/>
          </p:cNvSpPr>
          <p:nvPr/>
        </p:nvSpPr>
        <p:spPr bwMode="auto">
          <a:xfrm>
            <a:off x="254000" y="2432050"/>
            <a:ext cx="83550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800"/>
              <a:t>a memorable, catchy chorus (repeated a lot)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800"/>
              <a:t>lyrics/words that repeat within a line (to make them fit better)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800"/>
              <a:t>words that you are confident with (keep it straightforward)</a:t>
            </a:r>
            <a:endParaRPr lang="fr-FR" altLang="en-US" sz="2800"/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800"/>
              <a:t>a clear strong rhythm for rap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en-US" sz="2800"/>
              <a:t>a good fit between words and music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en-US" sz="2800"/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254000" y="1231900"/>
            <a:ext cx="74056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3600" b="1"/>
              <a:t>Remember!  </a:t>
            </a:r>
            <a:br>
              <a:rPr lang="en-GB" altLang="en-US" sz="3600" b="1"/>
            </a:br>
            <a:r>
              <a:rPr lang="en-GB" altLang="en-US" sz="3600" b="1"/>
              <a:t>A good rap has…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6600" smtClean="0">
                <a:latin typeface="AR ESSENCE" panose="02000000000000000000" pitchFamily="2" charset="0"/>
              </a:rPr>
              <a:t>Mon rap</a:t>
            </a:r>
            <a:endParaRPr lang="en-US" altLang="en-US" sz="6600" smtClean="0">
              <a:latin typeface="AR ESSENCE" panose="02000000000000000000" pitchFamily="2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55013" cy="4525962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Write a rap introduction about you, your likes and dislikes (this year you have learned about foods, meals, sports, music and instruments)</a:t>
            </a:r>
          </a:p>
          <a:p>
            <a:pPr eaLnBrk="1" hangingPunct="1"/>
            <a:r>
              <a:rPr lang="en-GB" altLang="en-US" sz="2800" smtClean="0"/>
              <a:t>Write 4 lines (try to make them quite long)</a:t>
            </a:r>
          </a:p>
          <a:p>
            <a:pPr eaLnBrk="1" hangingPunct="1"/>
            <a:r>
              <a:rPr lang="en-GB" altLang="en-US" sz="2800" smtClean="0"/>
              <a:t>Try to include rhyme if you can</a:t>
            </a:r>
          </a:p>
          <a:p>
            <a:pPr eaLnBrk="1" hangingPunct="1"/>
            <a:r>
              <a:rPr lang="en-GB" altLang="en-US" sz="2800" smtClean="0"/>
              <a:t>More importantly, think about the rhythm</a:t>
            </a:r>
          </a:p>
          <a:p>
            <a:pPr eaLnBrk="1" hangingPunct="1"/>
            <a:r>
              <a:rPr lang="en-GB" altLang="en-US" sz="2800" smtClean="0"/>
              <a:t>Say the words over and over to a steady beat</a:t>
            </a:r>
          </a:p>
          <a:p>
            <a:pPr eaLnBrk="1" hangingPunct="1"/>
            <a:endParaRPr lang="en-US" altLang="en-US" sz="2800" smtClean="0"/>
          </a:p>
        </p:txBody>
      </p:sp>
      <p:sp>
        <p:nvSpPr>
          <p:cNvPr id="15364" name="Rectangle 1"/>
          <p:cNvSpPr>
            <a:spLocks noChangeArrowheads="1"/>
          </p:cNvSpPr>
          <p:nvPr/>
        </p:nvSpPr>
        <p:spPr bwMode="auto">
          <a:xfrm>
            <a:off x="393700" y="5281613"/>
            <a:ext cx="8356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000">
                <a:solidFill>
                  <a:srgbClr val="000000"/>
                </a:solidFill>
              </a:rPr>
              <a:t>When you have your individual rap verse, join together with  2 or 3 others and try to come up with a short catchy chorus that can go in between your verbs – it makes sense to you simple questions, repeated (e.g. Tu t’appelles comment/ Tu es comment ?)</a:t>
            </a:r>
          </a:p>
        </p:txBody>
      </p:sp>
      <p:pic>
        <p:nvPicPr>
          <p:cNvPr id="1536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463" y="217488"/>
            <a:ext cx="1243012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useful-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57188"/>
            <a:ext cx="965200" cy="127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1428750" y="571500"/>
            <a:ext cx="6429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3600" dirty="0">
                <a:latin typeface="Arial Black" panose="020B0A04020102020204" pitchFamily="34" charset="0"/>
              </a:rPr>
              <a:t>Je </a:t>
            </a:r>
            <a:r>
              <a:rPr lang="en-GB" altLang="en-US" sz="3600" dirty="0" err="1">
                <a:latin typeface="Arial Black" panose="020B0A04020102020204" pitchFamily="34" charset="0"/>
              </a:rPr>
              <a:t>pense</a:t>
            </a:r>
            <a:r>
              <a:rPr lang="en-GB" altLang="en-US" sz="3600" dirty="0">
                <a:latin typeface="Arial Black" panose="020B0A04020102020204" pitchFamily="34" charset="0"/>
              </a:rPr>
              <a:t> </a:t>
            </a:r>
            <a:r>
              <a:rPr lang="en-GB" altLang="en-US" sz="3600" dirty="0" smtClean="0">
                <a:latin typeface="Arial Black" panose="020B0A04020102020204" pitchFamily="34" charset="0"/>
              </a:rPr>
              <a:t>que</a:t>
            </a:r>
            <a:r>
              <a:rPr lang="en-GB" altLang="en-US" sz="3600" dirty="0">
                <a:latin typeface="Arial Black" panose="020B0A04020102020204" pitchFamily="34" charset="0"/>
              </a:rPr>
              <a:t>...</a:t>
            </a:r>
            <a:endParaRPr lang="en-US" altLang="en-US" sz="36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038255"/>
              </p:ext>
            </p:extLst>
          </p:nvPr>
        </p:nvGraphicFramePr>
        <p:xfrm>
          <a:off x="304006" y="2786063"/>
          <a:ext cx="3071813" cy="2551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1813"/>
              </a:tblGrid>
              <a:tr h="49098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la</a:t>
                      </a:r>
                      <a:r>
                        <a:rPr lang="en-GB" sz="2400" baseline="0" dirty="0" smtClean="0"/>
                        <a:t> presentation</a:t>
                      </a:r>
                      <a:endParaRPr lang="en-US" sz="2400" dirty="0"/>
                    </a:p>
                  </a:txBody>
                  <a:tcPr marL="91439" marR="91439" marT="45725" marB="45725"/>
                </a:tc>
              </a:tr>
              <a:tr h="515069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le</a:t>
                      </a:r>
                      <a:r>
                        <a:rPr lang="en-GB" sz="2400" baseline="0" dirty="0" smtClean="0"/>
                        <a:t> </a:t>
                      </a:r>
                      <a:r>
                        <a:rPr lang="en-GB" sz="2400" baseline="0" dirty="0" err="1" smtClean="0"/>
                        <a:t>rythme</a:t>
                      </a:r>
                      <a:endParaRPr lang="en-US" sz="2400" dirty="0"/>
                    </a:p>
                  </a:txBody>
                  <a:tcPr marL="91439" marR="91439" marT="45725" marB="45725"/>
                </a:tc>
              </a:tr>
              <a:tr h="515069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le </a:t>
                      </a:r>
                      <a:r>
                        <a:rPr lang="en-GB" sz="2400" dirty="0" err="1" smtClean="0"/>
                        <a:t>vocabulaire</a:t>
                      </a:r>
                      <a:endParaRPr lang="en-US" sz="2400" dirty="0"/>
                    </a:p>
                  </a:txBody>
                  <a:tcPr marL="91439" marR="91439" marT="45725" marB="45725"/>
                </a:tc>
              </a:tr>
              <a:tr h="515069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la</a:t>
                      </a:r>
                      <a:r>
                        <a:rPr lang="en-GB" sz="2400" baseline="0" dirty="0" smtClean="0"/>
                        <a:t> </a:t>
                      </a:r>
                      <a:r>
                        <a:rPr lang="en-GB" sz="2400" baseline="0" dirty="0" err="1" smtClean="0"/>
                        <a:t>musique</a:t>
                      </a:r>
                      <a:endParaRPr lang="en-US" sz="2400" dirty="0"/>
                    </a:p>
                  </a:txBody>
                  <a:tcPr marL="91439" marR="91439" marT="45725" marB="45725"/>
                </a:tc>
              </a:tr>
              <a:tr h="5150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la </a:t>
                      </a:r>
                      <a:r>
                        <a:rPr lang="en-GB" sz="2400" dirty="0" err="1" smtClean="0"/>
                        <a:t>prononciation</a:t>
                      </a:r>
                      <a:endParaRPr lang="en-US" sz="2400" dirty="0" smtClean="0"/>
                    </a:p>
                  </a:txBody>
                  <a:tcPr marL="91439" marR="91439" marT="45725" marB="45725"/>
                </a:tc>
              </a:tr>
            </a:tbl>
          </a:graphicData>
        </a:graphic>
      </p:graphicFrame>
      <p:sp>
        <p:nvSpPr>
          <p:cNvPr id="16406" name="TextBox 4"/>
          <p:cNvSpPr txBox="1">
            <a:spLocks noChangeArrowheads="1"/>
          </p:cNvSpPr>
          <p:nvPr/>
        </p:nvSpPr>
        <p:spPr bwMode="auto">
          <a:xfrm>
            <a:off x="3143250" y="3357563"/>
            <a:ext cx="20002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6600">
                <a:latin typeface="AR ESSENCE" panose="02000000000000000000" pitchFamily="2" charset="0"/>
                <a:cs typeface="Calibri" panose="020F0502020204030204" pitchFamily="34" charset="0"/>
              </a:rPr>
              <a:t>était</a:t>
            </a:r>
            <a:endParaRPr lang="en-US" altLang="en-US" sz="6600">
              <a:latin typeface="AR ESSENCE" panose="02000000000000000000" pitchFamily="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58484"/>
              </p:ext>
            </p:extLst>
          </p:nvPr>
        </p:nvGraphicFramePr>
        <p:xfrm>
          <a:off x="6892925" y="1397000"/>
          <a:ext cx="1928813" cy="4369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813"/>
              </a:tblGrid>
              <a:tr h="45716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créatif</a:t>
                      </a:r>
                      <a:r>
                        <a:rPr lang="en-GB" sz="2400" dirty="0" smtClean="0"/>
                        <a:t>/</a:t>
                      </a:r>
                      <a:r>
                        <a:rPr lang="en-GB" sz="2400" dirty="0" err="1" smtClean="0"/>
                        <a:t>ve</a:t>
                      </a:r>
                      <a:endParaRPr lang="en-US" sz="2400" dirty="0"/>
                    </a:p>
                  </a:txBody>
                  <a:tcPr marL="91439" marR="91439" marT="45714" marB="45714"/>
                </a:tc>
              </a:tr>
              <a:tr h="51495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effectif</a:t>
                      </a:r>
                      <a:r>
                        <a:rPr lang="en-GB" sz="2400" dirty="0" smtClean="0"/>
                        <a:t>/</a:t>
                      </a:r>
                      <a:r>
                        <a:rPr lang="en-GB" sz="2400" dirty="0" err="1" smtClean="0"/>
                        <a:t>ve</a:t>
                      </a:r>
                      <a:endParaRPr lang="en-US" sz="2400" dirty="0"/>
                    </a:p>
                  </a:txBody>
                  <a:tcPr marL="91439" marR="91439" marT="45714" marB="45714"/>
                </a:tc>
              </a:tr>
              <a:tr h="51495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vivant/e</a:t>
                      </a:r>
                      <a:endParaRPr lang="en-US" sz="2400" dirty="0"/>
                    </a:p>
                  </a:txBody>
                  <a:tcPr marL="91439" marR="91439" marT="45714" marB="45714"/>
                </a:tc>
              </a:tr>
              <a:tr h="51495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amusant</a:t>
                      </a:r>
                      <a:r>
                        <a:rPr lang="en-GB" sz="2400" dirty="0" smtClean="0"/>
                        <a:t>/e</a:t>
                      </a:r>
                      <a:endParaRPr lang="en-US" sz="2400" dirty="0"/>
                    </a:p>
                  </a:txBody>
                  <a:tcPr marL="91439" marR="91439" marT="45714" marB="45714"/>
                </a:tc>
              </a:tr>
              <a:tr h="51495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rapide</a:t>
                      </a:r>
                      <a:endParaRPr lang="en-US" sz="2400" dirty="0"/>
                    </a:p>
                  </a:txBody>
                  <a:tcPr marL="91439" marR="91439" marT="45714" marB="45714"/>
                </a:tc>
              </a:tr>
              <a:tr h="51495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lent/e</a:t>
                      </a:r>
                      <a:endParaRPr lang="en-US" sz="2400" dirty="0"/>
                    </a:p>
                  </a:txBody>
                  <a:tcPr marL="91439" marR="91439" marT="45714" marB="45714"/>
                </a:tc>
              </a:tr>
              <a:tr h="51495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bien</a:t>
                      </a:r>
                      <a:r>
                        <a:rPr lang="en-GB" sz="2400" dirty="0" smtClean="0"/>
                        <a:t> </a:t>
                      </a:r>
                      <a:r>
                        <a:rPr lang="en-GB" sz="2400" dirty="0" err="1" smtClean="0"/>
                        <a:t>organisé</a:t>
                      </a:r>
                      <a:r>
                        <a:rPr lang="en-GB" sz="2400" dirty="0" smtClean="0"/>
                        <a:t>/e</a:t>
                      </a:r>
                      <a:endParaRPr lang="en-US" sz="2400" dirty="0"/>
                    </a:p>
                  </a:txBody>
                  <a:tcPr marL="91439" marR="91439" marT="45714" marB="45714"/>
                </a:tc>
              </a:tr>
              <a:tr h="51495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intéressant</a:t>
                      </a:r>
                      <a:r>
                        <a:rPr lang="en-GB" sz="2400" dirty="0" smtClean="0"/>
                        <a:t>/e</a:t>
                      </a:r>
                      <a:endParaRPr lang="en-US" sz="2400" dirty="0"/>
                    </a:p>
                  </a:txBody>
                  <a:tcPr marL="91439" marR="91439" marT="45714" marB="45714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000625" y="2786063"/>
          <a:ext cx="1714500" cy="20018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500"/>
              </a:tblGrid>
              <a:tr h="45716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très</a:t>
                      </a:r>
                      <a:endParaRPr lang="en-US" sz="2400" dirty="0"/>
                    </a:p>
                  </a:txBody>
                  <a:tcPr marL="91439" marR="91439" marT="45708" marB="45708"/>
                </a:tc>
              </a:tr>
              <a:tr h="51489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assez</a:t>
                      </a:r>
                      <a:endParaRPr lang="en-US" sz="2400" dirty="0"/>
                    </a:p>
                  </a:txBody>
                  <a:tcPr marL="91439" marR="91439" marT="45708" marB="45708"/>
                </a:tc>
              </a:tr>
              <a:tr h="51489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relativement</a:t>
                      </a:r>
                      <a:endParaRPr lang="en-US" sz="2000" dirty="0"/>
                    </a:p>
                  </a:txBody>
                  <a:tcPr marL="91439" marR="91439" marT="45708" marB="45708"/>
                </a:tc>
              </a:tr>
              <a:tr h="51489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peu</a:t>
                      </a:r>
                      <a:endParaRPr lang="en-US" sz="2400" dirty="0"/>
                    </a:p>
                  </a:txBody>
                  <a:tcPr marL="91439" marR="91439" marT="45708" marB="45708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243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 ESSENCE</vt:lpstr>
      <vt:lpstr>Arial</vt:lpstr>
      <vt:lpstr>Arial Black</vt:lpstr>
      <vt:lpstr>Calibri</vt:lpstr>
      <vt:lpstr>Calibri Light</vt:lpstr>
      <vt:lpstr>Wingdings</vt:lpstr>
      <vt:lpstr>Office Theme</vt:lpstr>
      <vt:lpstr>1_Office Theme</vt:lpstr>
      <vt:lpstr>PowerPoint Presentation</vt:lpstr>
      <vt:lpstr>Mon rap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Rachel Hawkes</cp:lastModifiedBy>
  <cp:revision>8</cp:revision>
  <dcterms:created xsi:type="dcterms:W3CDTF">2016-04-04T17:27:17Z</dcterms:created>
  <dcterms:modified xsi:type="dcterms:W3CDTF">2019-04-18T11:29:36Z</dcterms:modified>
</cp:coreProperties>
</file>