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69" r:id="rId3"/>
    <p:sldId id="265" r:id="rId4"/>
    <p:sldId id="263" r:id="rId5"/>
    <p:sldId id="266" r:id="rId6"/>
    <p:sldId id="267" r:id="rId7"/>
    <p:sldId id="268" r:id="rId8"/>
    <p:sldId id="261"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2163" autoAdjust="0"/>
  </p:normalViewPr>
  <p:slideViewPr>
    <p:cSldViewPr snapToGrid="0">
      <p:cViewPr varScale="1">
        <p:scale>
          <a:sx n="91" d="100"/>
          <a:sy n="91" d="100"/>
        </p:scale>
        <p:origin x="213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7B0BC365-7E7E-42DA-987A-75F823BD9C97}" type="datetimeFigureOut">
              <a:rPr lang="en-GB"/>
              <a:pPr>
                <a:defRPr/>
              </a:pPr>
              <a:t>01/06/2019</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D4044759-FB43-42F4-B043-912FCB45CBBD}" type="slidenum">
              <a:rPr lang="en-GB" altLang="en-US"/>
              <a:pPr/>
              <a:t>‹#›</a:t>
            </a:fld>
            <a:endParaRPr lang="en-GB" altLang="en-US"/>
          </a:p>
        </p:txBody>
      </p:sp>
    </p:spTree>
    <p:extLst>
      <p:ext uri="{BB962C8B-B14F-4D97-AF65-F5344CB8AC3E}">
        <p14:creationId xmlns:p14="http://schemas.microsoft.com/office/powerpoint/2010/main" val="427160196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altLang="en-US" smtClean="0"/>
              <a:t>This lesson is about consolidating all the language learnt so far about music, likes, dislikes and reasons and bringing it together so that pupils end up being confident in have a short exchange of up to a max. of 6 questions and answers.</a:t>
            </a:r>
            <a:br>
              <a:rPr lang="en-GB" altLang="en-US" smtClean="0"/>
            </a:br>
            <a:r>
              <a:rPr lang="en-GB" altLang="en-US" smtClean="0"/>
              <a:t>We are going to begin with some game activities to rehearse the language they have met, develop fluency, memory, pronunciation and confidence in speaking.</a:t>
            </a:r>
          </a:p>
        </p:txBody>
      </p:sp>
      <p:sp>
        <p:nvSpPr>
          <p:cNvPr id="102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94CC29A7-EC2C-4F2E-858B-B92936AE8134}" type="slidenum">
              <a:rPr lang="en-GB" altLang="en-US"/>
              <a:pPr/>
              <a:t>1</a:t>
            </a:fld>
            <a:endParaRPr lang="en-GB" altLang="en-US"/>
          </a:p>
        </p:txBody>
      </p:sp>
    </p:spTree>
    <p:extLst>
      <p:ext uri="{BB962C8B-B14F-4D97-AF65-F5344CB8AC3E}">
        <p14:creationId xmlns:p14="http://schemas.microsoft.com/office/powerpoint/2010/main" val="40818013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50000"/>
              </a:spcBef>
            </a:pPr>
            <a:r>
              <a:rPr lang="en-GB" altLang="en-US" b="1" dirty="0" smtClean="0">
                <a:cs typeface="Arial" panose="020B0604020202020204" pitchFamily="34" charset="0"/>
              </a:rPr>
              <a:t>Slide to elicit / practise pronunciation first.</a:t>
            </a:r>
            <a:endParaRPr lang="en-GB" altLang="en-US" b="1" dirty="0" smtClean="0">
              <a:cs typeface="Arial" panose="020B0604020202020204" pitchFamily="34" charset="0"/>
            </a:endParaRPr>
          </a:p>
        </p:txBody>
      </p:sp>
      <p:sp>
        <p:nvSpPr>
          <p:cNvPr id="11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896ED161-3238-4EFF-84E7-692C54E5F7D5}" type="slidenum">
              <a:rPr lang="en-GB" altLang="en-US">
                <a:solidFill>
                  <a:prstClr val="black"/>
                </a:solidFill>
              </a:rPr>
              <a:pPr/>
              <a:t>2</a:t>
            </a:fld>
            <a:endParaRPr lang="en-GB" altLang="en-US">
              <a:solidFill>
                <a:prstClr val="black"/>
              </a:solidFill>
            </a:endParaRPr>
          </a:p>
        </p:txBody>
      </p:sp>
    </p:spTree>
    <p:extLst>
      <p:ext uri="{BB962C8B-B14F-4D97-AF65-F5344CB8AC3E}">
        <p14:creationId xmlns:p14="http://schemas.microsoft.com/office/powerpoint/2010/main" val="21250526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50000"/>
              </a:spcBef>
            </a:pPr>
            <a:r>
              <a:rPr lang="en-GB" altLang="en-US" b="1" smtClean="0">
                <a:cs typeface="Arial" panose="020B0604020202020204" pitchFamily="34" charset="0"/>
              </a:rPr>
              <a:t>Inverse Bingo</a:t>
            </a:r>
          </a:p>
          <a:p>
            <a:pPr>
              <a:spcBef>
                <a:spcPct val="50000"/>
              </a:spcBef>
            </a:pPr>
            <a:r>
              <a:rPr lang="en-GB" altLang="en-US" b="1" smtClean="0">
                <a:cs typeface="Arial" panose="020B0604020202020204" pitchFamily="34" charset="0"/>
              </a:rPr>
              <a:t>Pupils write 3 opinion sentences on a piece of paper, choosing one from the left and one option from the right.</a:t>
            </a:r>
          </a:p>
          <a:p>
            <a:pPr>
              <a:spcBef>
                <a:spcPct val="50000"/>
              </a:spcBef>
            </a:pPr>
            <a:r>
              <a:rPr lang="en-GB" altLang="en-US" b="1" smtClean="0">
                <a:cs typeface="Arial" panose="020B0604020202020204" pitchFamily="34" charset="0"/>
              </a:rPr>
              <a:t>They all stand up.  The teacher reads out combinations at random and pupils cross them off if they match theirs.  When all three of their phrases have been said, they have to sit down.</a:t>
            </a:r>
            <a:br>
              <a:rPr lang="en-GB" altLang="en-US" b="1" smtClean="0">
                <a:cs typeface="Arial" panose="020B0604020202020204" pitchFamily="34" charset="0"/>
              </a:rPr>
            </a:br>
            <a:r>
              <a:rPr lang="en-GB" altLang="en-US" b="1" smtClean="0">
                <a:cs typeface="Arial" panose="020B0604020202020204" pitchFamily="34" charset="0"/>
              </a:rPr>
              <a:t>The winner is the last pupil standing. </a:t>
            </a:r>
          </a:p>
          <a:p>
            <a:pPr>
              <a:spcBef>
                <a:spcPct val="50000"/>
              </a:spcBef>
            </a:pPr>
            <a:r>
              <a:rPr lang="en-GB" altLang="en-US" b="1" smtClean="0">
                <a:cs typeface="Arial" panose="020B0604020202020204" pitchFamily="34" charset="0"/>
              </a:rPr>
              <a:t/>
            </a:r>
            <a:br>
              <a:rPr lang="en-GB" altLang="en-US" b="1" smtClean="0">
                <a:cs typeface="Arial" panose="020B0604020202020204" pitchFamily="34" charset="0"/>
              </a:rPr>
            </a:br>
            <a:r>
              <a:rPr lang="en-GB" altLang="en-US" b="1" smtClean="0">
                <a:cs typeface="Arial" panose="020B0604020202020204" pitchFamily="34" charset="0"/>
              </a:rPr>
              <a:t>This slide can also be used for a version of Mastermind.  The teacher writes a phrase on a miniwhiteboard.  Pupils try to match her phrase by saying different options, until they get it right.</a:t>
            </a:r>
          </a:p>
        </p:txBody>
      </p:sp>
      <p:sp>
        <p:nvSpPr>
          <p:cNvPr id="11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896ED161-3238-4EFF-84E7-692C54E5F7D5}" type="slidenum">
              <a:rPr lang="en-GB" altLang="en-US"/>
              <a:pPr/>
              <a:t>3</a:t>
            </a:fld>
            <a:endParaRPr lang="en-GB" altLang="en-US"/>
          </a:p>
        </p:txBody>
      </p:sp>
    </p:spTree>
    <p:extLst>
      <p:ext uri="{BB962C8B-B14F-4D97-AF65-F5344CB8AC3E}">
        <p14:creationId xmlns:p14="http://schemas.microsoft.com/office/powerpoint/2010/main" val="33838909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altLang="en-US" b="1" smtClean="0"/>
              <a:t>Telepathy</a:t>
            </a:r>
            <a:endParaRPr lang="en-GB" altLang="en-US" smtClean="0"/>
          </a:p>
          <a:p>
            <a:pPr>
              <a:spcBef>
                <a:spcPct val="0"/>
              </a:spcBef>
            </a:pPr>
            <a:r>
              <a:rPr lang="en-GB" altLang="en-US" smtClean="0"/>
              <a:t>Telepathy is brilliant for a) memory and b) speaking (repetition with a reason!)  It’s a competitive game in pairs.  Each chooses and option for each sentence in their head.  One starts reading out loud, trying to anticipate the other’s choices.  Each time they make a choice, the partner either nods or shakes his/her head.  If the choice is wrong, play passes to the partner who starts the same process.  If it is the right choice, the student gets to continue.  The aim is to get to the end first.  Answers don’t change, so this is also a great memory developer.  </a:t>
            </a:r>
            <a:endParaRPr lang="en-US" altLang="en-US" smtClean="0"/>
          </a:p>
        </p:txBody>
      </p:sp>
      <p:sp>
        <p:nvSpPr>
          <p:cNvPr id="122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85CD01A4-AE10-4C6B-8CD1-ECFDAF139AF8}" type="slidenum">
              <a:rPr lang="en-US" altLang="en-US"/>
              <a:pPr/>
              <a:t>4</a:t>
            </a:fld>
            <a:endParaRPr lang="en-US" altLang="en-US"/>
          </a:p>
        </p:txBody>
      </p:sp>
    </p:spTree>
    <p:extLst>
      <p:ext uri="{BB962C8B-B14F-4D97-AF65-F5344CB8AC3E}">
        <p14:creationId xmlns:p14="http://schemas.microsoft.com/office/powerpoint/2010/main" val="33976903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altLang="en-US" smtClean="0"/>
              <a:t>Question and answer slide.</a:t>
            </a:r>
            <a:br>
              <a:rPr lang="en-GB" altLang="en-US" smtClean="0"/>
            </a:br>
            <a:r>
              <a:rPr lang="en-GB" altLang="en-US" smtClean="0"/>
              <a:t>Step 1:  Elicit the matching answers</a:t>
            </a:r>
            <a:br>
              <a:rPr lang="en-GB" altLang="en-US" smtClean="0"/>
            </a:br>
            <a:r>
              <a:rPr lang="en-GB" altLang="en-US" smtClean="0"/>
              <a:t>Step 2:  In pairs, practise Q &amp; A but those answering have to change something about the answer – could be a change of word OR could be adding something extra.</a:t>
            </a:r>
            <a:br>
              <a:rPr lang="en-GB" altLang="en-US" smtClean="0"/>
            </a:br>
            <a:r>
              <a:rPr lang="en-GB" altLang="en-US" smtClean="0"/>
              <a:t>Step 3: Move to the next slide where there are words missing from the questions.  Elicit the questions again from pupils.</a:t>
            </a:r>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437EE1F5-3C31-471E-B989-FE1E148CD3A0}" type="slidenum">
              <a:rPr lang="en-GB" altLang="en-US"/>
              <a:pPr/>
              <a:t>5</a:t>
            </a:fld>
            <a:endParaRPr lang="en-GB" altLang="en-US"/>
          </a:p>
        </p:txBody>
      </p:sp>
    </p:spTree>
    <p:extLst>
      <p:ext uri="{BB962C8B-B14F-4D97-AF65-F5344CB8AC3E}">
        <p14:creationId xmlns:p14="http://schemas.microsoft.com/office/powerpoint/2010/main" val="22671585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altLang="en-US" smtClean="0"/>
              <a:t>Question and answer slide.</a:t>
            </a:r>
            <a:br>
              <a:rPr lang="en-GB" altLang="en-US" smtClean="0"/>
            </a:br>
            <a:r>
              <a:rPr lang="en-GB" altLang="en-US" smtClean="0"/>
              <a:t>Step 1:  Elicit the matching answers</a:t>
            </a:r>
            <a:br>
              <a:rPr lang="en-GB" altLang="en-US" smtClean="0"/>
            </a:br>
            <a:r>
              <a:rPr lang="en-GB" altLang="en-US" smtClean="0"/>
              <a:t>Step 2:  In pairs, practise Q &amp; A but those answering have to change something about the answer – could be a change of word OR could be adding something extra.</a:t>
            </a:r>
            <a:br>
              <a:rPr lang="en-GB" altLang="en-US" smtClean="0"/>
            </a:br>
            <a:r>
              <a:rPr lang="en-GB" altLang="en-US" smtClean="0"/>
              <a:t>Step 3: Move to the next slide where there are words missing from the questions.  Elicit the questions again from pupils. Roll back to the previous slide if pupils need support.</a:t>
            </a:r>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811DB017-CB42-4C00-9858-F16976086466}" type="slidenum">
              <a:rPr lang="en-GB" altLang="en-US"/>
              <a:pPr/>
              <a:t>6</a:t>
            </a:fld>
            <a:endParaRPr lang="en-GB" altLang="en-US"/>
          </a:p>
        </p:txBody>
      </p:sp>
    </p:spTree>
    <p:extLst>
      <p:ext uri="{BB962C8B-B14F-4D97-AF65-F5344CB8AC3E}">
        <p14:creationId xmlns:p14="http://schemas.microsoft.com/office/powerpoint/2010/main" val="21905218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altLang="en-US" smtClean="0"/>
              <a:t>Pupils will need a set of the accompanying resource – 33_dominoes, one between two. </a:t>
            </a:r>
          </a:p>
          <a:p>
            <a:pPr>
              <a:spcBef>
                <a:spcPct val="0"/>
              </a:spcBef>
            </a:pPr>
            <a:r>
              <a:rPr lang="en-GB" altLang="en-US" smtClean="0"/>
              <a:t>They first need to match all the Qs to the As.  Then they can try practising the conversation in pairs, turning over as many dominoes as they can, to encourage them to produce their speaking from memory.</a:t>
            </a:r>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5B638322-E704-4D52-811F-BF080A14E0E4}" type="slidenum">
              <a:rPr lang="en-GB" altLang="en-US"/>
              <a:pPr/>
              <a:t>7</a:t>
            </a:fld>
            <a:endParaRPr lang="en-GB" altLang="en-US"/>
          </a:p>
        </p:txBody>
      </p:sp>
    </p:spTree>
    <p:extLst>
      <p:ext uri="{BB962C8B-B14F-4D97-AF65-F5344CB8AC3E}">
        <p14:creationId xmlns:p14="http://schemas.microsoft.com/office/powerpoint/2010/main" val="3152051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50000"/>
              </a:spcBef>
            </a:pPr>
            <a:r>
              <a:rPr lang="en-GB" altLang="en-US" b="1" dirty="0" smtClean="0">
                <a:cs typeface="Arial" panose="020B0604020202020204" pitchFamily="34" charset="0"/>
              </a:rPr>
              <a:t>Gap-fill race</a:t>
            </a:r>
          </a:p>
          <a:p>
            <a:pPr>
              <a:spcBef>
                <a:spcPct val="50000"/>
              </a:spcBef>
            </a:pPr>
            <a:r>
              <a:rPr lang="en-GB" altLang="en-US" dirty="0" smtClean="0">
                <a:cs typeface="Arial" panose="020B0604020202020204" pitchFamily="34" charset="0"/>
              </a:rPr>
              <a:t>This will eventually be a fast and furious team game but initially I would suggest working through with the class, text by text, eliciting the missing words.</a:t>
            </a:r>
            <a:br>
              <a:rPr lang="en-GB" altLang="en-US" dirty="0" smtClean="0">
                <a:cs typeface="Arial" panose="020B0604020202020204" pitchFamily="34" charset="0"/>
              </a:rPr>
            </a:br>
            <a:r>
              <a:rPr lang="en-GB" altLang="en-US" dirty="0" smtClean="0">
                <a:cs typeface="Arial" panose="020B0604020202020204" pitchFamily="34" charset="0"/>
              </a:rPr>
              <a:t>Pupils often approach this sort of activity quite </a:t>
            </a:r>
            <a:r>
              <a:rPr lang="en-GB" altLang="en-US" dirty="0" err="1" smtClean="0">
                <a:cs typeface="Arial" panose="020B0604020202020204" pitchFamily="34" charset="0"/>
              </a:rPr>
              <a:t>unanalytically</a:t>
            </a:r>
            <a:r>
              <a:rPr lang="en-GB" altLang="en-US" dirty="0" smtClean="0">
                <a:cs typeface="Arial" panose="020B0604020202020204" pitchFamily="34" charset="0"/>
              </a:rPr>
              <a:t> at first, calling out any words that come into their heads from the topic! </a:t>
            </a:r>
            <a:br>
              <a:rPr lang="en-GB" altLang="en-US" dirty="0" smtClean="0">
                <a:cs typeface="Arial" panose="020B0604020202020204" pitchFamily="34" charset="0"/>
              </a:rPr>
            </a:br>
            <a:r>
              <a:rPr lang="en-GB" altLang="en-US" dirty="0" smtClean="0">
                <a:cs typeface="Arial" panose="020B0604020202020204" pitchFamily="34" charset="0"/>
              </a:rPr>
              <a:t>Encourage them to think logically, to look at the surrounding words and puzzle out in their heads what the missing idea is.</a:t>
            </a:r>
            <a:br>
              <a:rPr lang="en-GB" altLang="en-US" dirty="0" smtClean="0">
                <a:cs typeface="Arial" panose="020B0604020202020204" pitchFamily="34" charset="0"/>
              </a:rPr>
            </a:br>
            <a:r>
              <a:rPr lang="en-GB" altLang="en-US" dirty="0" smtClean="0">
                <a:cs typeface="Arial" panose="020B0604020202020204" pitchFamily="34" charset="0"/>
              </a:rPr>
              <a:t>They may need some prompting to do this, initially, but they will improve with prompting and questioning.  </a:t>
            </a:r>
            <a:br>
              <a:rPr lang="en-GB" altLang="en-US" dirty="0" smtClean="0">
                <a:cs typeface="Arial" panose="020B0604020202020204" pitchFamily="34" charset="0"/>
              </a:rPr>
            </a:br>
            <a:r>
              <a:rPr lang="en-GB" altLang="en-US" dirty="0" smtClean="0">
                <a:cs typeface="Arial" panose="020B0604020202020204" pitchFamily="34" charset="0"/>
              </a:rPr>
              <a:t>They need to pay attention to clues – there may be some gaps where more than one answer is possible i.e. je sais </a:t>
            </a:r>
            <a:r>
              <a:rPr lang="en-GB" altLang="en-US" dirty="0" err="1" smtClean="0">
                <a:cs typeface="Arial" panose="020B0604020202020204" pitchFamily="34" charset="0"/>
              </a:rPr>
              <a:t>jouer</a:t>
            </a:r>
            <a:r>
              <a:rPr lang="en-GB" altLang="en-US" smtClean="0">
                <a:cs typeface="Arial" panose="020B0604020202020204" pitchFamily="34" charset="0"/>
              </a:rPr>
              <a:t> de la ______ </a:t>
            </a:r>
            <a:r>
              <a:rPr lang="en-GB" altLang="en-US" dirty="0" smtClean="0">
                <a:cs typeface="Arial" panose="020B0604020202020204" pitchFamily="34" charset="0"/>
              </a:rPr>
              <a:t>but it must be an instrument that is feminine.</a:t>
            </a:r>
            <a:br>
              <a:rPr lang="en-GB" altLang="en-US" dirty="0" smtClean="0">
                <a:cs typeface="Arial" panose="020B0604020202020204" pitchFamily="34" charset="0"/>
              </a:rPr>
            </a:br>
            <a:r>
              <a:rPr lang="en-GB" altLang="en-US" dirty="0" smtClean="0">
                <a:cs typeface="Arial" panose="020B0604020202020204" pitchFamily="34" charset="0"/>
              </a:rPr>
              <a:t>After you have elicited all the answers and written them up, pupils should read the email texts, sentence by sentence, in pairs, with the partner translating into English (not writing answers down, just orally).</a:t>
            </a:r>
            <a:br>
              <a:rPr lang="en-GB" altLang="en-US" dirty="0" smtClean="0">
                <a:cs typeface="Arial" panose="020B0604020202020204" pitchFamily="34" charset="0"/>
              </a:rPr>
            </a:br>
            <a:r>
              <a:rPr lang="en-GB" altLang="en-US" dirty="0" smtClean="0">
                <a:cs typeface="Arial" panose="020B0604020202020204" pitchFamily="34" charset="0"/>
              </a:rPr>
              <a:t/>
            </a:r>
            <a:br>
              <a:rPr lang="en-GB" altLang="en-US" dirty="0" smtClean="0">
                <a:cs typeface="Arial" panose="020B0604020202020204" pitchFamily="34" charset="0"/>
              </a:rPr>
            </a:br>
            <a:r>
              <a:rPr lang="en-GB" altLang="en-US" dirty="0" smtClean="0">
                <a:cs typeface="Arial" panose="020B0604020202020204" pitchFamily="34" charset="0"/>
              </a:rPr>
              <a:t>Then warn them that they are going to play a game and give them 30 seconds to look at all the answers on the board, before wiping off all the words.</a:t>
            </a:r>
            <a:br>
              <a:rPr lang="en-GB" altLang="en-US" dirty="0" smtClean="0">
                <a:cs typeface="Arial" panose="020B0604020202020204" pitchFamily="34" charset="0"/>
              </a:rPr>
            </a:br>
            <a:r>
              <a:rPr lang="en-GB" altLang="en-US" dirty="0" smtClean="0">
                <a:cs typeface="Arial" panose="020B0604020202020204" pitchFamily="34" charset="0"/>
              </a:rPr>
              <a:t>Then play the game as per the instructions below.</a:t>
            </a:r>
          </a:p>
          <a:p>
            <a:pPr>
              <a:spcBef>
                <a:spcPct val="50000"/>
              </a:spcBef>
              <a:buFontTx/>
              <a:buAutoNum type="arabicPeriod"/>
            </a:pPr>
            <a:endParaRPr lang="en-GB" altLang="en-US" dirty="0" smtClean="0">
              <a:cs typeface="Arial" panose="020B0604020202020204" pitchFamily="34" charset="0"/>
            </a:endParaRPr>
          </a:p>
          <a:p>
            <a:pPr>
              <a:spcBef>
                <a:spcPct val="50000"/>
              </a:spcBef>
              <a:buFontTx/>
              <a:buAutoNum type="arabicPeriod"/>
            </a:pPr>
            <a:r>
              <a:rPr lang="en-GB" altLang="en-US" dirty="0" smtClean="0">
                <a:cs typeface="Arial" panose="020B0604020202020204" pitchFamily="34" charset="0"/>
              </a:rPr>
              <a:t>Divide the class into two teams. Give the first member of each team a pen. Each person has to fill in one word and pass the pen to someone else in their team.</a:t>
            </a:r>
          </a:p>
          <a:p>
            <a:pPr>
              <a:spcBef>
                <a:spcPct val="50000"/>
              </a:spcBef>
              <a:buFontTx/>
              <a:buAutoNum type="arabicPeriod"/>
            </a:pPr>
            <a:r>
              <a:rPr lang="en-GB" altLang="en-US" dirty="0" smtClean="0">
                <a:cs typeface="Arial" panose="020B0604020202020204" pitchFamily="34" charset="0"/>
              </a:rPr>
              <a:t>The winning team is the one that fills in all the gaps correctly, first.</a:t>
            </a:r>
          </a:p>
          <a:p>
            <a:pPr>
              <a:spcBef>
                <a:spcPct val="50000"/>
              </a:spcBef>
              <a:buFontTx/>
              <a:buAutoNum type="arabicPeriod"/>
            </a:pPr>
            <a:r>
              <a:rPr lang="en-GB" altLang="en-US" dirty="0" smtClean="0"/>
              <a:t>Involve all pupils in using the TL during the task by prompting them to encourage their teams (see prompts on sample slide).</a:t>
            </a:r>
          </a:p>
          <a:p>
            <a:pPr>
              <a:spcBef>
                <a:spcPct val="50000"/>
              </a:spcBef>
              <a:buFontTx/>
              <a:buAutoNum type="arabicPeriod"/>
            </a:pPr>
            <a:r>
              <a:rPr lang="en-GB" altLang="en-US" dirty="0" smtClean="0"/>
              <a:t>The teacher keeps track of both texts and wipes off any incorrect answers to ensure that students re-consider their answers if they have got it wrong.</a:t>
            </a:r>
          </a:p>
          <a:p>
            <a:pPr>
              <a:spcBef>
                <a:spcPct val="0"/>
              </a:spcBef>
            </a:pPr>
            <a:endParaRPr lang="en-GB" altLang="en-US" dirty="0" smtClean="0"/>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B74BCB8-B6EB-494E-99F9-9EEA6C07BA4F}" type="slidenum">
              <a:rPr lang="en-GB" altLang="en-US"/>
              <a:pPr/>
              <a:t>8</a:t>
            </a:fld>
            <a:endParaRPr lang="en-GB" altLang="en-US"/>
          </a:p>
        </p:txBody>
      </p:sp>
    </p:spTree>
    <p:extLst>
      <p:ext uri="{BB962C8B-B14F-4D97-AF65-F5344CB8AC3E}">
        <p14:creationId xmlns:p14="http://schemas.microsoft.com/office/powerpoint/2010/main" val="34663803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4F2CD5A4-458C-4069-8E0F-DE4D4E93E642}" type="datetimeFigureOut">
              <a:rPr lang="en-GB"/>
              <a:pPr>
                <a:defRPr/>
              </a:pPr>
              <a:t>01/06/2019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8820C1EA-9DDE-43E7-A56B-98BD5157826B}" type="slidenum">
              <a:rPr lang="en-GB" altLang="en-US"/>
              <a:pPr/>
              <a:t>‹#›</a:t>
            </a:fld>
            <a:endParaRPr lang="en-GB" altLang="en-US"/>
          </a:p>
        </p:txBody>
      </p:sp>
    </p:spTree>
    <p:extLst>
      <p:ext uri="{BB962C8B-B14F-4D97-AF65-F5344CB8AC3E}">
        <p14:creationId xmlns:p14="http://schemas.microsoft.com/office/powerpoint/2010/main" val="64067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50F18442-28DA-428E-98FA-70DBE3303694}" type="datetimeFigureOut">
              <a:rPr lang="en-GB"/>
              <a:pPr>
                <a:defRPr/>
              </a:pPr>
              <a:t>01/06/2019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A2FE81BC-4E09-43C6-B722-7F7FAB115EBC}" type="slidenum">
              <a:rPr lang="en-GB" altLang="en-US"/>
              <a:pPr/>
              <a:t>‹#›</a:t>
            </a:fld>
            <a:endParaRPr lang="en-GB" altLang="en-US"/>
          </a:p>
        </p:txBody>
      </p:sp>
    </p:spTree>
    <p:extLst>
      <p:ext uri="{BB962C8B-B14F-4D97-AF65-F5344CB8AC3E}">
        <p14:creationId xmlns:p14="http://schemas.microsoft.com/office/powerpoint/2010/main" val="50220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3AA90D7B-CF3E-4C45-B2C3-2A935FBD7758}" type="datetimeFigureOut">
              <a:rPr lang="en-GB"/>
              <a:pPr>
                <a:defRPr/>
              </a:pPr>
              <a:t>01/06/2019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55021DCE-CD8D-4C14-B830-8DA51C09C7C7}" type="slidenum">
              <a:rPr lang="en-GB" altLang="en-US"/>
              <a:pPr/>
              <a:t>‹#›</a:t>
            </a:fld>
            <a:endParaRPr lang="en-GB" altLang="en-US"/>
          </a:p>
        </p:txBody>
      </p:sp>
    </p:spTree>
    <p:extLst>
      <p:ext uri="{BB962C8B-B14F-4D97-AF65-F5344CB8AC3E}">
        <p14:creationId xmlns:p14="http://schemas.microsoft.com/office/powerpoint/2010/main" val="3244066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5D56B7A7-39D6-4FE1-A259-4332CC2B72E0}" type="datetimeFigureOut">
              <a:rPr lang="en-GB"/>
              <a:pPr>
                <a:defRPr/>
              </a:pPr>
              <a:t>01/06/2019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E662880C-59C3-404E-B9B7-A38DA03685EA}" type="slidenum">
              <a:rPr lang="en-GB" altLang="en-US"/>
              <a:pPr/>
              <a:t>‹#›</a:t>
            </a:fld>
            <a:endParaRPr lang="en-GB" altLang="en-US"/>
          </a:p>
        </p:txBody>
      </p:sp>
    </p:spTree>
    <p:extLst>
      <p:ext uri="{BB962C8B-B14F-4D97-AF65-F5344CB8AC3E}">
        <p14:creationId xmlns:p14="http://schemas.microsoft.com/office/powerpoint/2010/main" val="2896049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AA9B80C-9044-4F48-87DD-0AE25CDFD1B6}" type="datetimeFigureOut">
              <a:rPr lang="en-GB"/>
              <a:pPr>
                <a:defRPr/>
              </a:pPr>
              <a:t>01/06/2019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EEA7616B-74E2-43C3-9309-9EE5106695CB}" type="slidenum">
              <a:rPr lang="en-GB" altLang="en-US"/>
              <a:pPr/>
              <a:t>‹#›</a:t>
            </a:fld>
            <a:endParaRPr lang="en-GB" altLang="en-US"/>
          </a:p>
        </p:txBody>
      </p:sp>
    </p:spTree>
    <p:extLst>
      <p:ext uri="{BB962C8B-B14F-4D97-AF65-F5344CB8AC3E}">
        <p14:creationId xmlns:p14="http://schemas.microsoft.com/office/powerpoint/2010/main" val="3459465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A4E4B57F-162C-4962-A61E-48B97DEBCF20}" type="datetimeFigureOut">
              <a:rPr lang="en-GB"/>
              <a:pPr>
                <a:defRPr/>
              </a:pPr>
              <a:t>01/06/2019</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80A6FD8D-C5F8-460A-A5B2-29E97770CED0}" type="slidenum">
              <a:rPr lang="en-GB" altLang="en-US"/>
              <a:pPr/>
              <a:t>‹#›</a:t>
            </a:fld>
            <a:endParaRPr lang="en-GB" altLang="en-US"/>
          </a:p>
        </p:txBody>
      </p:sp>
    </p:spTree>
    <p:extLst>
      <p:ext uri="{BB962C8B-B14F-4D97-AF65-F5344CB8AC3E}">
        <p14:creationId xmlns:p14="http://schemas.microsoft.com/office/powerpoint/2010/main" val="3242865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C940C3B4-25C5-4889-A59F-44DC51646C89}" type="datetimeFigureOut">
              <a:rPr lang="en-GB"/>
              <a:pPr>
                <a:defRPr/>
              </a:pPr>
              <a:t>01/06/2019</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fld id="{A2338943-5EB4-4B4F-8EE8-2C160F6379B1}" type="slidenum">
              <a:rPr lang="en-GB" altLang="en-US"/>
              <a:pPr/>
              <a:t>‹#›</a:t>
            </a:fld>
            <a:endParaRPr lang="en-GB" altLang="en-US"/>
          </a:p>
        </p:txBody>
      </p:sp>
    </p:spTree>
    <p:extLst>
      <p:ext uri="{BB962C8B-B14F-4D97-AF65-F5344CB8AC3E}">
        <p14:creationId xmlns:p14="http://schemas.microsoft.com/office/powerpoint/2010/main" val="3184498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9C5F6AF6-9DB8-4158-86C6-3CC7D494EA6D}" type="datetimeFigureOut">
              <a:rPr lang="en-GB"/>
              <a:pPr>
                <a:defRPr/>
              </a:pPr>
              <a:t>01/06/2019</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fld id="{1B7D4981-384A-4ECF-952A-D3907BFE9433}" type="slidenum">
              <a:rPr lang="en-GB" altLang="en-US"/>
              <a:pPr/>
              <a:t>‹#›</a:t>
            </a:fld>
            <a:endParaRPr lang="en-GB" altLang="en-US"/>
          </a:p>
        </p:txBody>
      </p:sp>
    </p:spTree>
    <p:extLst>
      <p:ext uri="{BB962C8B-B14F-4D97-AF65-F5344CB8AC3E}">
        <p14:creationId xmlns:p14="http://schemas.microsoft.com/office/powerpoint/2010/main" val="2032886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136F127-1C8F-4310-89F1-84C5A7BEED71}" type="datetimeFigureOut">
              <a:rPr lang="en-GB"/>
              <a:pPr>
                <a:defRPr/>
              </a:pPr>
              <a:t>01/06/2019</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fld id="{766E2D8C-D81E-447A-B5E6-EBE49E9203AA}" type="slidenum">
              <a:rPr lang="en-GB" altLang="en-US"/>
              <a:pPr/>
              <a:t>‹#›</a:t>
            </a:fld>
            <a:endParaRPr lang="en-GB" altLang="en-US"/>
          </a:p>
        </p:txBody>
      </p:sp>
    </p:spTree>
    <p:extLst>
      <p:ext uri="{BB962C8B-B14F-4D97-AF65-F5344CB8AC3E}">
        <p14:creationId xmlns:p14="http://schemas.microsoft.com/office/powerpoint/2010/main" val="1986521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E737304-20FC-4AB1-B569-C8BE146EF9A9}" type="datetimeFigureOut">
              <a:rPr lang="en-GB"/>
              <a:pPr>
                <a:defRPr/>
              </a:pPr>
              <a:t>01/06/2019</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D9E02015-7215-40A1-99C3-75E9A572B635}" type="slidenum">
              <a:rPr lang="en-GB" altLang="en-US"/>
              <a:pPr/>
              <a:t>‹#›</a:t>
            </a:fld>
            <a:endParaRPr lang="en-GB" altLang="en-US"/>
          </a:p>
        </p:txBody>
      </p:sp>
    </p:spTree>
    <p:extLst>
      <p:ext uri="{BB962C8B-B14F-4D97-AF65-F5344CB8AC3E}">
        <p14:creationId xmlns:p14="http://schemas.microsoft.com/office/powerpoint/2010/main" val="704446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80D9724-259E-415B-94FE-7203C70634AC}" type="datetimeFigureOut">
              <a:rPr lang="en-GB"/>
              <a:pPr>
                <a:defRPr/>
              </a:pPr>
              <a:t>01/06/2019</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D69E148A-7269-42DA-A7A1-33D6656D06AA}" type="slidenum">
              <a:rPr lang="en-GB" altLang="en-US"/>
              <a:pPr/>
              <a:t>‹#›</a:t>
            </a:fld>
            <a:endParaRPr lang="en-GB" altLang="en-US"/>
          </a:p>
        </p:txBody>
      </p:sp>
    </p:spTree>
    <p:extLst>
      <p:ext uri="{BB962C8B-B14F-4D97-AF65-F5344CB8AC3E}">
        <p14:creationId xmlns:p14="http://schemas.microsoft.com/office/powerpoint/2010/main" val="36711541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6AE47379-235C-4F86-85BE-2678A3F725EA}" type="datetimeFigureOut">
              <a:rPr lang="en-GB"/>
              <a:pPr>
                <a:defRPr/>
              </a:pPr>
              <a:t>01/06/2019</a:t>
            </a:fld>
            <a:endParaRPr lang="en-GB"/>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5819EF05-DC01-4F88-8BE7-11DD8E0F7CFD}"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anose="020F0302020204030204" pitchFamily="34" charset="0"/>
        </a:defRPr>
      </a:lvl2pPr>
      <a:lvl3pPr algn="l" rtl="0" fontAlgn="base">
        <a:lnSpc>
          <a:spcPct val="90000"/>
        </a:lnSpc>
        <a:spcBef>
          <a:spcPct val="0"/>
        </a:spcBef>
        <a:spcAft>
          <a:spcPct val="0"/>
        </a:spcAft>
        <a:defRPr sz="4400">
          <a:solidFill>
            <a:schemeClr val="tx1"/>
          </a:solidFill>
          <a:latin typeface="Calibri Light" panose="020F0302020204030204" pitchFamily="34" charset="0"/>
        </a:defRPr>
      </a:lvl3pPr>
      <a:lvl4pPr algn="l" rtl="0" fontAlgn="base">
        <a:lnSpc>
          <a:spcPct val="90000"/>
        </a:lnSpc>
        <a:spcBef>
          <a:spcPct val="0"/>
        </a:spcBef>
        <a:spcAft>
          <a:spcPct val="0"/>
        </a:spcAft>
        <a:defRPr sz="4400">
          <a:solidFill>
            <a:schemeClr val="tx1"/>
          </a:solidFill>
          <a:latin typeface="Calibri Light" panose="020F0302020204030204" pitchFamily="34" charset="0"/>
        </a:defRPr>
      </a:lvl4pPr>
      <a:lvl5pPr algn="l" rtl="0" fontAlgn="base">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2.xml.rels><?xml version="1.0" encoding="UTF-8" standalone="yes"?>
<Relationships xmlns="http://schemas.openxmlformats.org/package/2006/relationships"><Relationship Id="rId8" Type="http://schemas.openxmlformats.org/officeDocument/2006/relationships/audio" Target="../media/audio6.wav"/><Relationship Id="rId3" Type="http://schemas.openxmlformats.org/officeDocument/2006/relationships/audio" Target="../media/audio1.wav"/><Relationship Id="rId7" Type="http://schemas.openxmlformats.org/officeDocument/2006/relationships/audio" Target="../media/audio5.wav"/><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audio" Target="../media/audio4.wav"/><Relationship Id="rId5" Type="http://schemas.openxmlformats.org/officeDocument/2006/relationships/audio" Target="../media/audio3.wav"/><Relationship Id="rId4" Type="http://schemas.openxmlformats.org/officeDocument/2006/relationships/audio" Target="../media/audio2.wav"/></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duotone>
              <a:schemeClr val="accent2">
                <a:shade val="45000"/>
                <a:satMod val="135000"/>
              </a:schemeClr>
              <a:prstClr val="white"/>
            </a:duotone>
          </a:blip>
          <a:stretch>
            <a:fillRect/>
          </a:stretch>
        </p:blipFill>
        <p:spPr>
          <a:xfrm>
            <a:off x="528437" y="541867"/>
            <a:ext cx="8192230" cy="5966674"/>
          </a:xfrm>
          <a:prstGeom prst="rect">
            <a:avLst/>
          </a:prstGeom>
        </p:spPr>
      </p:pic>
      <p:sp>
        <p:nvSpPr>
          <p:cNvPr id="2" name="Rectangle 1"/>
          <p:cNvSpPr/>
          <p:nvPr/>
        </p:nvSpPr>
        <p:spPr>
          <a:xfrm>
            <a:off x="1600200" y="2174875"/>
            <a:ext cx="4572000" cy="830263"/>
          </a:xfrm>
          <a:prstGeom prst="rect">
            <a:avLst/>
          </a:prstGeom>
        </p:spPr>
        <p:txBody>
          <a:bodyPr>
            <a:spAutoFit/>
          </a:bodyPr>
          <a:lstStyle/>
          <a:p>
            <a:pPr algn="ctr" fontAlgn="auto">
              <a:spcBef>
                <a:spcPts val="0"/>
              </a:spcBef>
              <a:spcAft>
                <a:spcPts val="0"/>
              </a:spcAft>
              <a:defRPr/>
            </a:pPr>
            <a:r>
              <a:rPr lang="en-GB" sz="4800" b="1" dirty="0" err="1">
                <a:solidFill>
                  <a:schemeClr val="accent2">
                    <a:lumMod val="75000"/>
                  </a:schemeClr>
                </a:solidFill>
                <a:latin typeface="Arial Black" panose="020B0A04020102020204" pitchFamily="34" charset="0"/>
                <a:cs typeface="+mn-cs"/>
              </a:rPr>
              <a:t>Révision</a:t>
            </a:r>
            <a:r>
              <a:rPr lang="en-GB" sz="4800" b="1" dirty="0">
                <a:solidFill>
                  <a:schemeClr val="accent2">
                    <a:lumMod val="75000"/>
                  </a:schemeClr>
                </a:solidFill>
                <a:latin typeface="Arial Black" panose="020B0A04020102020204" pitchFamily="34" charset="0"/>
                <a:cs typeface="+mn-cs"/>
              </a:rPr>
              <a:t>!</a:t>
            </a:r>
          </a:p>
        </p:txBody>
      </p:sp>
      <p:pic>
        <p:nvPicPr>
          <p:cNvPr id="5" name="Picture 4"/>
          <p:cNvPicPr>
            <a:picLocks noChangeAspect="1"/>
          </p:cNvPicPr>
          <p:nvPr/>
        </p:nvPicPr>
        <p:blipFill rotWithShape="1">
          <a:blip r:embed="rId4" cstate="print">
            <a:clrChange>
              <a:clrFrom>
                <a:srgbClr val="FCFEFC"/>
              </a:clrFrom>
              <a:clrTo>
                <a:srgbClr val="FCFEFC">
                  <a:alpha val="0"/>
                </a:srgbClr>
              </a:clrTo>
            </a:clrChange>
            <a:duotone>
              <a:schemeClr val="accent2">
                <a:shade val="45000"/>
                <a:satMod val="135000"/>
              </a:schemeClr>
              <a:prstClr val="white"/>
            </a:duotone>
            <a:extLst/>
          </a:blip>
          <a:srcRect l="10608" r="10054"/>
          <a:stretch/>
        </p:blipFill>
        <p:spPr>
          <a:xfrm>
            <a:off x="2941563" y="3032258"/>
            <a:ext cx="1682989" cy="985892"/>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5" name="Rectangle 4"/>
          <p:cNvSpPr/>
          <p:nvPr/>
        </p:nvSpPr>
        <p:spPr>
          <a:xfrm>
            <a:off x="142922" y="108019"/>
            <a:ext cx="4051300" cy="6451600"/>
          </a:xfrm>
          <a:prstGeom prst="rect">
            <a:avLst/>
          </a:prstGeom>
          <a:solidFill>
            <a:schemeClr val="bg1">
              <a:lumMod val="95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solidFill>
                <a:prstClr val="white"/>
              </a:solidFill>
            </a:endParaRPr>
          </a:p>
        </p:txBody>
      </p:sp>
      <p:sp>
        <p:nvSpPr>
          <p:cNvPr id="6" name="Rectangle 5"/>
          <p:cNvSpPr/>
          <p:nvPr/>
        </p:nvSpPr>
        <p:spPr>
          <a:xfrm>
            <a:off x="4848225" y="96970"/>
            <a:ext cx="4160838" cy="6451600"/>
          </a:xfrm>
          <a:prstGeom prst="rect">
            <a:avLst/>
          </a:prstGeom>
          <a:solidFill>
            <a:schemeClr val="bg1">
              <a:lumMod val="95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solidFill>
                <a:prstClr val="white"/>
              </a:solidFill>
            </a:endParaRPr>
          </a:p>
        </p:txBody>
      </p:sp>
      <p:sp>
        <p:nvSpPr>
          <p:cNvPr id="3076" name="TextBox 6"/>
          <p:cNvSpPr txBox="1">
            <a:spLocks noChangeArrowheads="1"/>
          </p:cNvSpPr>
          <p:nvPr/>
        </p:nvSpPr>
        <p:spPr bwMode="auto">
          <a:xfrm>
            <a:off x="254000" y="406400"/>
            <a:ext cx="38989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n-US" sz="2800" b="1">
                <a:solidFill>
                  <a:srgbClr val="000000"/>
                </a:solidFill>
                <a:latin typeface="Arial" panose="020B0604020202020204" pitchFamily="34" charset="0"/>
              </a:rPr>
              <a:t>Opinions</a:t>
            </a:r>
          </a:p>
        </p:txBody>
      </p:sp>
      <p:sp>
        <p:nvSpPr>
          <p:cNvPr id="3077" name="TextBox 17"/>
          <p:cNvSpPr txBox="1">
            <a:spLocks noChangeArrowheads="1"/>
          </p:cNvSpPr>
          <p:nvPr/>
        </p:nvSpPr>
        <p:spPr bwMode="auto">
          <a:xfrm>
            <a:off x="5567363" y="173212"/>
            <a:ext cx="38989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n-US" sz="2800" b="1" dirty="0">
                <a:solidFill>
                  <a:srgbClr val="000000"/>
                </a:solidFill>
                <a:latin typeface="Arial" panose="020B0604020202020204" pitchFamily="34" charset="0"/>
              </a:rPr>
              <a:t>La </a:t>
            </a:r>
            <a:r>
              <a:rPr lang="en-GB" altLang="en-US" sz="2800" b="1" dirty="0" err="1">
                <a:solidFill>
                  <a:srgbClr val="000000"/>
                </a:solidFill>
                <a:latin typeface="Arial" panose="020B0604020202020204" pitchFamily="34" charset="0"/>
              </a:rPr>
              <a:t>musique</a:t>
            </a:r>
            <a:endParaRPr lang="en-GB" altLang="en-US" sz="2800" b="1" dirty="0">
              <a:solidFill>
                <a:srgbClr val="000000"/>
              </a:solidFill>
              <a:latin typeface="Lucida Calligraphy" panose="03010101010101010101" pitchFamily="66" charset="0"/>
            </a:endParaRPr>
          </a:p>
        </p:txBody>
      </p:sp>
      <p:sp>
        <p:nvSpPr>
          <p:cNvPr id="21" name="Oval Callout 20">
            <a:hlinkClick r:id="" action="ppaction://noaction">
              <a:snd r:embed="rId3" name="genial.wav"/>
            </a:hlinkClick>
          </p:cNvPr>
          <p:cNvSpPr/>
          <p:nvPr/>
        </p:nvSpPr>
        <p:spPr>
          <a:xfrm>
            <a:off x="796925" y="5888038"/>
            <a:ext cx="1860550" cy="841375"/>
          </a:xfrm>
          <a:prstGeom prst="wedgeEllipseCallout">
            <a:avLst>
              <a:gd name="adj1" fmla="val -13768"/>
              <a:gd name="adj2" fmla="val -72238"/>
            </a:avLst>
          </a:prstGeom>
          <a:solidFill>
            <a:schemeClr val="accent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000" b="1" dirty="0" err="1">
                <a:solidFill>
                  <a:prstClr val="black"/>
                </a:solidFill>
                <a:latin typeface="Arial" panose="020B0604020202020204" pitchFamily="34" charset="0"/>
                <a:cs typeface="Arial" panose="020B0604020202020204" pitchFamily="34" charset="0"/>
              </a:rPr>
              <a:t>Génial</a:t>
            </a:r>
            <a:r>
              <a:rPr lang="en-GB" sz="2000" b="1" dirty="0">
                <a:solidFill>
                  <a:prstClr val="black"/>
                </a:solidFill>
                <a:latin typeface="Arial" panose="020B0604020202020204" pitchFamily="34" charset="0"/>
                <a:cs typeface="Arial" panose="020B0604020202020204" pitchFamily="34" charset="0"/>
              </a:rPr>
              <a:t>!</a:t>
            </a:r>
          </a:p>
        </p:txBody>
      </p:sp>
      <p:sp>
        <p:nvSpPr>
          <p:cNvPr id="20" name="Oval Callout 19">
            <a:hlinkClick r:id="" action="ppaction://noaction">
              <a:snd r:embed="rId4" name="bien.wav"/>
            </a:hlinkClick>
          </p:cNvPr>
          <p:cNvSpPr/>
          <p:nvPr/>
        </p:nvSpPr>
        <p:spPr>
          <a:xfrm>
            <a:off x="195263" y="5848350"/>
            <a:ext cx="1076325" cy="660400"/>
          </a:xfrm>
          <a:prstGeom prst="wedgeEllipseCallout">
            <a:avLst>
              <a:gd name="adj1" fmla="val 40417"/>
              <a:gd name="adj2" fmla="val -58654"/>
            </a:avLst>
          </a:prstGeom>
          <a:solidFill>
            <a:srgbClr val="FF3399"/>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500" b="1" dirty="0">
                <a:solidFill>
                  <a:prstClr val="black"/>
                </a:solidFill>
                <a:latin typeface="Arial" panose="020B0604020202020204" pitchFamily="34" charset="0"/>
                <a:cs typeface="Arial" panose="020B0604020202020204" pitchFamily="34" charset="0"/>
              </a:rPr>
              <a:t>Bien!</a:t>
            </a:r>
          </a:p>
        </p:txBody>
      </p:sp>
      <p:sp>
        <p:nvSpPr>
          <p:cNvPr id="22" name="Oval Callout 21">
            <a:hlinkClick r:id="" action="ppaction://noaction">
              <a:snd r:embed="rId5" name="affreux.wav"/>
            </a:hlinkClick>
          </p:cNvPr>
          <p:cNvSpPr/>
          <p:nvPr/>
        </p:nvSpPr>
        <p:spPr>
          <a:xfrm>
            <a:off x="2209800" y="5888038"/>
            <a:ext cx="2181225" cy="660400"/>
          </a:xfrm>
          <a:prstGeom prst="wedgeEllipseCallout">
            <a:avLst>
              <a:gd name="adj1" fmla="val 28197"/>
              <a:gd name="adj2" fmla="val 66346"/>
            </a:avLst>
          </a:prstGeom>
          <a:solidFill>
            <a:schemeClr val="accent6">
              <a:lumMod val="60000"/>
              <a:lumOff val="40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000" b="1" dirty="0" err="1">
                <a:solidFill>
                  <a:prstClr val="black"/>
                </a:solidFill>
                <a:latin typeface="Arial" panose="020B0604020202020204" pitchFamily="34" charset="0"/>
                <a:cs typeface="Arial" panose="020B0604020202020204" pitchFamily="34" charset="0"/>
              </a:rPr>
              <a:t>Affreux</a:t>
            </a:r>
            <a:r>
              <a:rPr lang="en-GB" sz="2000" b="1" dirty="0">
                <a:solidFill>
                  <a:prstClr val="black"/>
                </a:solidFill>
                <a:latin typeface="Arial" panose="020B0604020202020204" pitchFamily="34" charset="0"/>
                <a:cs typeface="Arial" panose="020B0604020202020204" pitchFamily="34" charset="0"/>
              </a:rPr>
              <a:t>.</a:t>
            </a:r>
          </a:p>
        </p:txBody>
      </p:sp>
      <p:sp>
        <p:nvSpPr>
          <p:cNvPr id="23" name="Oval Callout 22">
            <a:hlinkClick r:id="" action="ppaction://noaction">
              <a:snd r:embed="rId6" name="rapide.wav"/>
            </a:hlinkClick>
          </p:cNvPr>
          <p:cNvSpPr/>
          <p:nvPr/>
        </p:nvSpPr>
        <p:spPr>
          <a:xfrm>
            <a:off x="4003675" y="6008688"/>
            <a:ext cx="2162175" cy="660400"/>
          </a:xfrm>
          <a:prstGeom prst="wedgeEllipseCallout">
            <a:avLst>
              <a:gd name="adj1" fmla="val 40417"/>
              <a:gd name="adj2" fmla="val -58654"/>
            </a:avLst>
          </a:prstGeom>
          <a:solidFill>
            <a:srgbClr val="FFFF0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000" b="1" dirty="0" err="1">
                <a:solidFill>
                  <a:prstClr val="black"/>
                </a:solidFill>
                <a:latin typeface="Arial" panose="020B0604020202020204" pitchFamily="34" charset="0"/>
                <a:cs typeface="Arial" panose="020B0604020202020204" pitchFamily="34" charset="0"/>
              </a:rPr>
              <a:t>Rapide</a:t>
            </a:r>
            <a:r>
              <a:rPr lang="en-GB" sz="2000" b="1" dirty="0">
                <a:solidFill>
                  <a:prstClr val="black"/>
                </a:solidFill>
                <a:latin typeface="Arial" panose="020B0604020202020204" pitchFamily="34" charset="0"/>
                <a:cs typeface="Arial" panose="020B0604020202020204" pitchFamily="34" charset="0"/>
              </a:rPr>
              <a:t>!</a:t>
            </a:r>
          </a:p>
        </p:txBody>
      </p:sp>
      <p:sp>
        <p:nvSpPr>
          <p:cNvPr id="25" name="Oval Callout 24">
            <a:hlinkClick r:id="" action="ppaction://noaction">
              <a:snd r:embed="rId7" name="formidable.wav"/>
            </a:hlinkClick>
          </p:cNvPr>
          <p:cNvSpPr/>
          <p:nvPr/>
        </p:nvSpPr>
        <p:spPr>
          <a:xfrm>
            <a:off x="7126288" y="5894388"/>
            <a:ext cx="2017712" cy="682625"/>
          </a:xfrm>
          <a:prstGeom prst="wedgeEllipseCallout">
            <a:avLst>
              <a:gd name="adj1" fmla="val 39772"/>
              <a:gd name="adj2" fmla="val 60576"/>
            </a:avLst>
          </a:prstGeom>
          <a:solidFill>
            <a:srgbClr val="FF643F"/>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600" b="1" dirty="0">
                <a:solidFill>
                  <a:prstClr val="black"/>
                </a:solidFill>
                <a:latin typeface="Arial" panose="020B0604020202020204" pitchFamily="34" charset="0"/>
                <a:cs typeface="Arial" panose="020B0604020202020204" pitchFamily="34" charset="0"/>
              </a:rPr>
              <a:t>Formidable!</a:t>
            </a:r>
          </a:p>
        </p:txBody>
      </p:sp>
      <p:sp>
        <p:nvSpPr>
          <p:cNvPr id="24" name="Oval Callout 23">
            <a:hlinkClick r:id="" action="ppaction://noaction">
              <a:snd r:embed="rId8" name="parfait.wav"/>
            </a:hlinkClick>
          </p:cNvPr>
          <p:cNvSpPr/>
          <p:nvPr/>
        </p:nvSpPr>
        <p:spPr>
          <a:xfrm>
            <a:off x="5651500" y="5978525"/>
            <a:ext cx="1654175" cy="660400"/>
          </a:xfrm>
          <a:prstGeom prst="wedgeEllipseCallout">
            <a:avLst>
              <a:gd name="adj1" fmla="val -48158"/>
              <a:gd name="adj2" fmla="val 60577"/>
            </a:avLst>
          </a:prstGeom>
          <a:solidFill>
            <a:srgbClr val="00CC99"/>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600" b="1" dirty="0">
                <a:solidFill>
                  <a:prstClr val="black"/>
                </a:solidFill>
                <a:latin typeface="Arial" panose="020B0604020202020204" pitchFamily="34" charset="0"/>
                <a:cs typeface="Arial" panose="020B0604020202020204" pitchFamily="34" charset="0"/>
              </a:rPr>
              <a:t>Parfait!</a:t>
            </a:r>
          </a:p>
        </p:txBody>
      </p:sp>
      <p:sp>
        <p:nvSpPr>
          <p:cNvPr id="3" name="Rectangle 2"/>
          <p:cNvSpPr/>
          <p:nvPr/>
        </p:nvSpPr>
        <p:spPr>
          <a:xfrm>
            <a:off x="5630862" y="635422"/>
            <a:ext cx="1923925" cy="400110"/>
          </a:xfrm>
          <a:prstGeom prst="rect">
            <a:avLst/>
          </a:prstGeom>
          <a:solidFill>
            <a:srgbClr val="FF5050"/>
          </a:solidFill>
        </p:spPr>
        <p:txBody>
          <a:bodyPr wrap="none">
            <a:spAutoFit/>
          </a:bodyPr>
          <a:lstStyle/>
          <a:p>
            <a:pPr fontAlgn="auto">
              <a:spcBef>
                <a:spcPts val="0"/>
              </a:spcBef>
              <a:spcAft>
                <a:spcPts val="0"/>
              </a:spcAft>
            </a:pPr>
            <a:r>
              <a:rPr lang="en-GB" sz="2000" dirty="0">
                <a:solidFill>
                  <a:prstClr val="white"/>
                </a:solidFill>
              </a:rPr>
              <a:t>la </a:t>
            </a:r>
            <a:r>
              <a:rPr lang="en-GB" sz="2000" dirty="0" err="1">
                <a:solidFill>
                  <a:prstClr val="white"/>
                </a:solidFill>
              </a:rPr>
              <a:t>musique</a:t>
            </a:r>
            <a:r>
              <a:rPr lang="en-GB" sz="2000" dirty="0">
                <a:solidFill>
                  <a:prstClr val="white"/>
                </a:solidFill>
              </a:rPr>
              <a:t> pop</a:t>
            </a:r>
          </a:p>
        </p:txBody>
      </p:sp>
      <p:sp>
        <p:nvSpPr>
          <p:cNvPr id="15" name="Rectangle 14"/>
          <p:cNvSpPr/>
          <p:nvPr/>
        </p:nvSpPr>
        <p:spPr>
          <a:xfrm>
            <a:off x="5620212" y="1101332"/>
            <a:ext cx="2566728" cy="400110"/>
          </a:xfrm>
          <a:prstGeom prst="rect">
            <a:avLst/>
          </a:prstGeom>
          <a:solidFill>
            <a:srgbClr val="FF5050"/>
          </a:solidFill>
        </p:spPr>
        <p:txBody>
          <a:bodyPr wrap="none">
            <a:spAutoFit/>
          </a:bodyPr>
          <a:lstStyle/>
          <a:p>
            <a:pPr fontAlgn="auto">
              <a:spcBef>
                <a:spcPts val="0"/>
              </a:spcBef>
              <a:spcAft>
                <a:spcPts val="0"/>
              </a:spcAft>
            </a:pPr>
            <a:r>
              <a:rPr lang="en-GB" sz="2000" dirty="0">
                <a:solidFill>
                  <a:prstClr val="white"/>
                </a:solidFill>
              </a:rPr>
              <a:t>la </a:t>
            </a:r>
            <a:r>
              <a:rPr lang="en-GB" sz="2000" dirty="0" err="1">
                <a:solidFill>
                  <a:prstClr val="white"/>
                </a:solidFill>
              </a:rPr>
              <a:t>musique</a:t>
            </a:r>
            <a:r>
              <a:rPr lang="en-GB" sz="2000" dirty="0">
                <a:solidFill>
                  <a:prstClr val="white"/>
                </a:solidFill>
              </a:rPr>
              <a:t> </a:t>
            </a:r>
            <a:r>
              <a:rPr lang="en-GB" sz="2000" dirty="0" err="1" smtClean="0">
                <a:solidFill>
                  <a:prstClr val="white"/>
                </a:solidFill>
              </a:rPr>
              <a:t>classique</a:t>
            </a:r>
            <a:endParaRPr lang="en-GB" sz="2000" dirty="0">
              <a:solidFill>
                <a:prstClr val="white"/>
              </a:solidFill>
            </a:endParaRPr>
          </a:p>
        </p:txBody>
      </p:sp>
      <p:sp>
        <p:nvSpPr>
          <p:cNvPr id="16" name="Rectangle 15"/>
          <p:cNvSpPr/>
          <p:nvPr/>
        </p:nvSpPr>
        <p:spPr>
          <a:xfrm>
            <a:off x="5620469" y="1538254"/>
            <a:ext cx="2951449" cy="400110"/>
          </a:xfrm>
          <a:prstGeom prst="rect">
            <a:avLst/>
          </a:prstGeom>
          <a:solidFill>
            <a:srgbClr val="FF5050"/>
          </a:solidFill>
        </p:spPr>
        <p:txBody>
          <a:bodyPr wrap="none">
            <a:spAutoFit/>
          </a:bodyPr>
          <a:lstStyle/>
          <a:p>
            <a:pPr fontAlgn="auto">
              <a:spcBef>
                <a:spcPts val="0"/>
              </a:spcBef>
              <a:spcAft>
                <a:spcPts val="0"/>
              </a:spcAft>
            </a:pPr>
            <a:r>
              <a:rPr lang="en-GB" sz="2000" dirty="0">
                <a:solidFill>
                  <a:prstClr val="white"/>
                </a:solidFill>
              </a:rPr>
              <a:t>la </a:t>
            </a:r>
            <a:r>
              <a:rPr lang="en-GB" sz="2000" dirty="0" err="1">
                <a:solidFill>
                  <a:prstClr val="white"/>
                </a:solidFill>
              </a:rPr>
              <a:t>musique</a:t>
            </a:r>
            <a:r>
              <a:rPr lang="en-GB" sz="2000" dirty="0">
                <a:solidFill>
                  <a:prstClr val="white"/>
                </a:solidFill>
              </a:rPr>
              <a:t> </a:t>
            </a:r>
            <a:r>
              <a:rPr lang="en-GB" sz="2000" dirty="0" err="1" smtClean="0">
                <a:solidFill>
                  <a:prstClr val="white"/>
                </a:solidFill>
              </a:rPr>
              <a:t>traditionnelle</a:t>
            </a:r>
            <a:endParaRPr lang="en-GB" sz="2000" dirty="0">
              <a:solidFill>
                <a:prstClr val="white"/>
              </a:solidFill>
            </a:endParaRPr>
          </a:p>
        </p:txBody>
      </p:sp>
      <p:sp>
        <p:nvSpPr>
          <p:cNvPr id="17" name="Rectangle 16"/>
          <p:cNvSpPr/>
          <p:nvPr/>
        </p:nvSpPr>
        <p:spPr>
          <a:xfrm>
            <a:off x="5620212" y="1965243"/>
            <a:ext cx="912429" cy="400110"/>
          </a:xfrm>
          <a:prstGeom prst="rect">
            <a:avLst/>
          </a:prstGeom>
          <a:solidFill>
            <a:srgbClr val="0070C0"/>
          </a:solidFill>
        </p:spPr>
        <p:txBody>
          <a:bodyPr wrap="none">
            <a:spAutoFit/>
          </a:bodyPr>
          <a:lstStyle/>
          <a:p>
            <a:pPr fontAlgn="auto">
              <a:spcBef>
                <a:spcPts val="0"/>
              </a:spcBef>
              <a:spcAft>
                <a:spcPts val="0"/>
              </a:spcAft>
            </a:pPr>
            <a:r>
              <a:rPr lang="en-GB" sz="2000" dirty="0" smtClean="0">
                <a:solidFill>
                  <a:prstClr val="white"/>
                </a:solidFill>
              </a:rPr>
              <a:t>le jazz</a:t>
            </a:r>
            <a:endParaRPr lang="en-GB" sz="2000" dirty="0">
              <a:solidFill>
                <a:prstClr val="white"/>
              </a:solidFill>
            </a:endParaRPr>
          </a:p>
        </p:txBody>
      </p:sp>
      <p:sp>
        <p:nvSpPr>
          <p:cNvPr id="18" name="Rectangle 17"/>
          <p:cNvSpPr/>
          <p:nvPr/>
        </p:nvSpPr>
        <p:spPr>
          <a:xfrm>
            <a:off x="5620212" y="2412535"/>
            <a:ext cx="1710725" cy="400110"/>
          </a:xfrm>
          <a:prstGeom prst="rect">
            <a:avLst/>
          </a:prstGeom>
          <a:solidFill>
            <a:srgbClr val="0070C0"/>
          </a:solidFill>
        </p:spPr>
        <p:txBody>
          <a:bodyPr wrap="none">
            <a:spAutoFit/>
          </a:bodyPr>
          <a:lstStyle/>
          <a:p>
            <a:pPr fontAlgn="auto">
              <a:spcBef>
                <a:spcPts val="0"/>
              </a:spcBef>
              <a:spcAft>
                <a:spcPts val="0"/>
              </a:spcAft>
            </a:pPr>
            <a:r>
              <a:rPr lang="en-GB" sz="2000" dirty="0" smtClean="0">
                <a:solidFill>
                  <a:prstClr val="white"/>
                </a:solidFill>
              </a:rPr>
              <a:t>le saxophone</a:t>
            </a:r>
            <a:endParaRPr lang="en-GB" sz="2000" dirty="0">
              <a:solidFill>
                <a:prstClr val="white"/>
              </a:solidFill>
            </a:endParaRPr>
          </a:p>
        </p:txBody>
      </p:sp>
      <p:sp>
        <p:nvSpPr>
          <p:cNvPr id="19" name="Rectangle 18"/>
          <p:cNvSpPr/>
          <p:nvPr/>
        </p:nvSpPr>
        <p:spPr>
          <a:xfrm>
            <a:off x="5630862" y="2871775"/>
            <a:ext cx="1197764" cy="400110"/>
          </a:xfrm>
          <a:prstGeom prst="rect">
            <a:avLst/>
          </a:prstGeom>
          <a:solidFill>
            <a:srgbClr val="0070C0"/>
          </a:solidFill>
        </p:spPr>
        <p:txBody>
          <a:bodyPr wrap="none">
            <a:spAutoFit/>
          </a:bodyPr>
          <a:lstStyle/>
          <a:p>
            <a:pPr fontAlgn="auto">
              <a:spcBef>
                <a:spcPts val="0"/>
              </a:spcBef>
              <a:spcAft>
                <a:spcPts val="0"/>
              </a:spcAft>
            </a:pPr>
            <a:r>
              <a:rPr lang="en-GB" sz="2000" dirty="0" smtClean="0">
                <a:solidFill>
                  <a:prstClr val="white"/>
                </a:solidFill>
              </a:rPr>
              <a:t>le clavier</a:t>
            </a:r>
            <a:endParaRPr lang="en-GB" sz="2000" dirty="0">
              <a:solidFill>
                <a:prstClr val="white"/>
              </a:solidFill>
            </a:endParaRPr>
          </a:p>
        </p:txBody>
      </p:sp>
      <p:sp>
        <p:nvSpPr>
          <p:cNvPr id="26" name="Rectangle 25"/>
          <p:cNvSpPr/>
          <p:nvPr/>
        </p:nvSpPr>
        <p:spPr>
          <a:xfrm>
            <a:off x="5623874" y="3302048"/>
            <a:ext cx="1083951" cy="400110"/>
          </a:xfrm>
          <a:prstGeom prst="rect">
            <a:avLst/>
          </a:prstGeom>
          <a:solidFill>
            <a:srgbClr val="0070C0"/>
          </a:solidFill>
        </p:spPr>
        <p:txBody>
          <a:bodyPr wrap="none">
            <a:spAutoFit/>
          </a:bodyPr>
          <a:lstStyle/>
          <a:p>
            <a:pPr fontAlgn="auto">
              <a:spcBef>
                <a:spcPts val="0"/>
              </a:spcBef>
              <a:spcAft>
                <a:spcPts val="0"/>
              </a:spcAft>
            </a:pPr>
            <a:r>
              <a:rPr lang="en-GB" sz="2000" dirty="0" smtClean="0">
                <a:solidFill>
                  <a:prstClr val="white"/>
                </a:solidFill>
              </a:rPr>
              <a:t>le piano</a:t>
            </a:r>
            <a:endParaRPr lang="en-GB" sz="2000" dirty="0">
              <a:solidFill>
                <a:prstClr val="white"/>
              </a:solidFill>
            </a:endParaRPr>
          </a:p>
        </p:txBody>
      </p:sp>
      <p:sp>
        <p:nvSpPr>
          <p:cNvPr id="27" name="Rectangle 26"/>
          <p:cNvSpPr/>
          <p:nvPr/>
        </p:nvSpPr>
        <p:spPr>
          <a:xfrm>
            <a:off x="5620212" y="3763251"/>
            <a:ext cx="1535998" cy="400110"/>
          </a:xfrm>
          <a:prstGeom prst="rect">
            <a:avLst/>
          </a:prstGeom>
          <a:solidFill>
            <a:srgbClr val="FF5050"/>
          </a:solidFill>
        </p:spPr>
        <p:txBody>
          <a:bodyPr wrap="none">
            <a:spAutoFit/>
          </a:bodyPr>
          <a:lstStyle/>
          <a:p>
            <a:pPr fontAlgn="auto">
              <a:spcBef>
                <a:spcPts val="0"/>
              </a:spcBef>
              <a:spcAft>
                <a:spcPts val="0"/>
              </a:spcAft>
            </a:pPr>
            <a:r>
              <a:rPr lang="en-GB" sz="2000" dirty="0" smtClean="0">
                <a:solidFill>
                  <a:prstClr val="white"/>
                </a:solidFill>
              </a:rPr>
              <a:t>la </a:t>
            </a:r>
            <a:r>
              <a:rPr lang="en-GB" sz="2000" dirty="0" err="1" smtClean="0">
                <a:solidFill>
                  <a:prstClr val="white"/>
                </a:solidFill>
              </a:rPr>
              <a:t>trompette</a:t>
            </a:r>
            <a:endParaRPr lang="en-GB" sz="2000" dirty="0">
              <a:solidFill>
                <a:prstClr val="white"/>
              </a:solidFill>
            </a:endParaRPr>
          </a:p>
        </p:txBody>
      </p:sp>
      <p:sp>
        <p:nvSpPr>
          <p:cNvPr id="28" name="Rectangle 27"/>
          <p:cNvSpPr/>
          <p:nvPr/>
        </p:nvSpPr>
        <p:spPr>
          <a:xfrm>
            <a:off x="5620212" y="4220994"/>
            <a:ext cx="2422458" cy="400110"/>
          </a:xfrm>
          <a:prstGeom prst="rect">
            <a:avLst/>
          </a:prstGeom>
          <a:solidFill>
            <a:srgbClr val="FF5050"/>
          </a:solidFill>
        </p:spPr>
        <p:txBody>
          <a:bodyPr wrap="none">
            <a:spAutoFit/>
          </a:bodyPr>
          <a:lstStyle/>
          <a:p>
            <a:pPr fontAlgn="auto">
              <a:spcBef>
                <a:spcPts val="0"/>
              </a:spcBef>
              <a:spcAft>
                <a:spcPts val="0"/>
              </a:spcAft>
            </a:pPr>
            <a:r>
              <a:rPr lang="en-GB" sz="2000" dirty="0" smtClean="0">
                <a:solidFill>
                  <a:prstClr val="white"/>
                </a:solidFill>
              </a:rPr>
              <a:t>la </a:t>
            </a:r>
            <a:r>
              <a:rPr lang="en-GB" sz="2000" dirty="0" err="1" smtClean="0">
                <a:solidFill>
                  <a:prstClr val="white"/>
                </a:solidFill>
              </a:rPr>
              <a:t>guitare</a:t>
            </a:r>
            <a:r>
              <a:rPr lang="en-GB" sz="2000" dirty="0" smtClean="0">
                <a:solidFill>
                  <a:prstClr val="white"/>
                </a:solidFill>
              </a:rPr>
              <a:t> </a:t>
            </a:r>
            <a:r>
              <a:rPr lang="en-GB" sz="2000" dirty="0" err="1" smtClean="0">
                <a:solidFill>
                  <a:prstClr val="white"/>
                </a:solidFill>
              </a:rPr>
              <a:t>électrique</a:t>
            </a:r>
            <a:endParaRPr lang="en-GB" sz="2000" dirty="0">
              <a:solidFill>
                <a:prstClr val="white"/>
              </a:solidFill>
            </a:endParaRPr>
          </a:p>
        </p:txBody>
      </p:sp>
      <p:sp>
        <p:nvSpPr>
          <p:cNvPr id="29" name="Rectangle 28"/>
          <p:cNvSpPr/>
          <p:nvPr/>
        </p:nvSpPr>
        <p:spPr>
          <a:xfrm>
            <a:off x="5610658" y="4670994"/>
            <a:ext cx="1127232" cy="400110"/>
          </a:xfrm>
          <a:prstGeom prst="rect">
            <a:avLst/>
          </a:prstGeom>
          <a:solidFill>
            <a:srgbClr val="0070C0"/>
          </a:solidFill>
        </p:spPr>
        <p:txBody>
          <a:bodyPr wrap="none">
            <a:spAutoFit/>
          </a:bodyPr>
          <a:lstStyle/>
          <a:p>
            <a:pPr fontAlgn="auto">
              <a:spcBef>
                <a:spcPts val="0"/>
              </a:spcBef>
              <a:spcAft>
                <a:spcPts val="0"/>
              </a:spcAft>
            </a:pPr>
            <a:r>
              <a:rPr lang="en-GB" sz="2000" dirty="0" smtClean="0">
                <a:solidFill>
                  <a:prstClr val="white"/>
                </a:solidFill>
              </a:rPr>
              <a:t>le </a:t>
            </a:r>
            <a:r>
              <a:rPr lang="en-GB" sz="2000" dirty="0" err="1" smtClean="0">
                <a:solidFill>
                  <a:prstClr val="white"/>
                </a:solidFill>
              </a:rPr>
              <a:t>violon</a:t>
            </a:r>
            <a:endParaRPr lang="en-GB" sz="2000" dirty="0">
              <a:solidFill>
                <a:prstClr val="white"/>
              </a:solidFill>
            </a:endParaRPr>
          </a:p>
        </p:txBody>
      </p:sp>
      <p:sp>
        <p:nvSpPr>
          <p:cNvPr id="30" name="Rectangle 29"/>
          <p:cNvSpPr/>
          <p:nvPr/>
        </p:nvSpPr>
        <p:spPr>
          <a:xfrm>
            <a:off x="5610658" y="5109623"/>
            <a:ext cx="939681" cy="400110"/>
          </a:xfrm>
          <a:prstGeom prst="rect">
            <a:avLst/>
          </a:prstGeom>
          <a:solidFill>
            <a:srgbClr val="FF5050"/>
          </a:solidFill>
        </p:spPr>
        <p:txBody>
          <a:bodyPr wrap="none">
            <a:spAutoFit/>
          </a:bodyPr>
          <a:lstStyle/>
          <a:p>
            <a:pPr fontAlgn="auto">
              <a:spcBef>
                <a:spcPts val="0"/>
              </a:spcBef>
              <a:spcAft>
                <a:spcPts val="0"/>
              </a:spcAft>
            </a:pPr>
            <a:r>
              <a:rPr lang="en-GB" sz="2000" dirty="0" smtClean="0">
                <a:solidFill>
                  <a:prstClr val="white"/>
                </a:solidFill>
              </a:rPr>
              <a:t>la </a:t>
            </a:r>
            <a:r>
              <a:rPr lang="en-GB" sz="2000" dirty="0" err="1" smtClean="0">
                <a:solidFill>
                  <a:prstClr val="white"/>
                </a:solidFill>
              </a:rPr>
              <a:t>flûte</a:t>
            </a:r>
            <a:endParaRPr lang="en-GB" sz="2000" dirty="0">
              <a:solidFill>
                <a:prstClr val="white"/>
              </a:solidFill>
            </a:endParaRPr>
          </a:p>
        </p:txBody>
      </p:sp>
      <p:sp>
        <p:nvSpPr>
          <p:cNvPr id="31" name="Rectangle 30"/>
          <p:cNvSpPr/>
          <p:nvPr/>
        </p:nvSpPr>
        <p:spPr>
          <a:xfrm>
            <a:off x="5610658" y="5563334"/>
            <a:ext cx="1309974" cy="400110"/>
          </a:xfrm>
          <a:prstGeom prst="rect">
            <a:avLst/>
          </a:prstGeom>
          <a:solidFill>
            <a:srgbClr val="FF5050"/>
          </a:solidFill>
        </p:spPr>
        <p:txBody>
          <a:bodyPr wrap="none">
            <a:spAutoFit/>
          </a:bodyPr>
          <a:lstStyle/>
          <a:p>
            <a:pPr fontAlgn="auto">
              <a:spcBef>
                <a:spcPts val="0"/>
              </a:spcBef>
              <a:spcAft>
                <a:spcPts val="0"/>
              </a:spcAft>
            </a:pPr>
            <a:r>
              <a:rPr lang="en-GB" sz="2000" dirty="0" smtClean="0">
                <a:solidFill>
                  <a:prstClr val="white"/>
                </a:solidFill>
              </a:rPr>
              <a:t>la </a:t>
            </a:r>
            <a:r>
              <a:rPr lang="en-GB" sz="2000" dirty="0" err="1" smtClean="0">
                <a:solidFill>
                  <a:prstClr val="white"/>
                </a:solidFill>
              </a:rPr>
              <a:t>batterie</a:t>
            </a:r>
            <a:endParaRPr lang="en-GB" sz="2000" dirty="0">
              <a:solidFill>
                <a:prstClr val="white"/>
              </a:solidFill>
            </a:endParaRPr>
          </a:p>
        </p:txBody>
      </p:sp>
      <p:sp>
        <p:nvSpPr>
          <p:cNvPr id="4" name="Rectangle 3"/>
          <p:cNvSpPr/>
          <p:nvPr/>
        </p:nvSpPr>
        <p:spPr>
          <a:xfrm>
            <a:off x="254000" y="966864"/>
            <a:ext cx="1685925" cy="584775"/>
          </a:xfrm>
          <a:prstGeom prst="rect">
            <a:avLst/>
          </a:prstGeom>
        </p:spPr>
        <p:txBody>
          <a:bodyPr wrap="square">
            <a:spAutoFit/>
          </a:bodyPr>
          <a:lstStyle/>
          <a:p>
            <a:r>
              <a:rPr lang="en-GB" sz="3200" dirty="0" err="1" smtClean="0">
                <a:solidFill>
                  <a:prstClr val="black"/>
                </a:solidFill>
              </a:rPr>
              <a:t>J’adore</a:t>
            </a:r>
            <a:endParaRPr lang="en-GB" sz="3200" dirty="0">
              <a:solidFill>
                <a:prstClr val="black"/>
              </a:solidFill>
            </a:endParaRPr>
          </a:p>
        </p:txBody>
      </p:sp>
      <p:sp>
        <p:nvSpPr>
          <p:cNvPr id="32" name="Rectangle 31"/>
          <p:cNvSpPr/>
          <p:nvPr/>
        </p:nvSpPr>
        <p:spPr>
          <a:xfrm>
            <a:off x="254000" y="1501442"/>
            <a:ext cx="1685925" cy="584775"/>
          </a:xfrm>
          <a:prstGeom prst="rect">
            <a:avLst/>
          </a:prstGeom>
        </p:spPr>
        <p:txBody>
          <a:bodyPr wrap="square">
            <a:spAutoFit/>
          </a:bodyPr>
          <a:lstStyle/>
          <a:p>
            <a:r>
              <a:rPr lang="en-GB" sz="3200" dirty="0" err="1" smtClean="0">
                <a:solidFill>
                  <a:prstClr val="black"/>
                </a:solidFill>
              </a:rPr>
              <a:t>J’aime</a:t>
            </a:r>
            <a:endParaRPr lang="en-GB" sz="3200" dirty="0">
              <a:solidFill>
                <a:prstClr val="black"/>
              </a:solidFill>
            </a:endParaRPr>
          </a:p>
        </p:txBody>
      </p:sp>
      <p:sp>
        <p:nvSpPr>
          <p:cNvPr id="33" name="Rectangle 32"/>
          <p:cNvSpPr/>
          <p:nvPr/>
        </p:nvSpPr>
        <p:spPr>
          <a:xfrm>
            <a:off x="194035" y="2047846"/>
            <a:ext cx="2752872" cy="584775"/>
          </a:xfrm>
          <a:prstGeom prst="rect">
            <a:avLst/>
          </a:prstGeom>
        </p:spPr>
        <p:txBody>
          <a:bodyPr wrap="square">
            <a:spAutoFit/>
          </a:bodyPr>
          <a:lstStyle/>
          <a:p>
            <a:r>
              <a:rPr lang="en-GB" sz="3200" dirty="0" smtClean="0">
                <a:solidFill>
                  <a:prstClr val="black"/>
                </a:solidFill>
              </a:rPr>
              <a:t>Je </a:t>
            </a:r>
            <a:r>
              <a:rPr lang="en-GB" sz="3200" dirty="0" err="1" smtClean="0">
                <a:solidFill>
                  <a:prstClr val="black"/>
                </a:solidFill>
              </a:rPr>
              <a:t>n’aime</a:t>
            </a:r>
            <a:r>
              <a:rPr lang="en-GB" sz="3200" dirty="0" smtClean="0">
                <a:solidFill>
                  <a:prstClr val="black"/>
                </a:solidFill>
              </a:rPr>
              <a:t> pas</a:t>
            </a:r>
            <a:endParaRPr lang="en-GB" sz="3200" dirty="0">
              <a:solidFill>
                <a:prstClr val="black"/>
              </a:solidFill>
            </a:endParaRPr>
          </a:p>
        </p:txBody>
      </p:sp>
      <p:sp>
        <p:nvSpPr>
          <p:cNvPr id="34" name="Rectangle 33"/>
          <p:cNvSpPr/>
          <p:nvPr/>
        </p:nvSpPr>
        <p:spPr>
          <a:xfrm>
            <a:off x="194971" y="2594249"/>
            <a:ext cx="2975128" cy="584775"/>
          </a:xfrm>
          <a:prstGeom prst="rect">
            <a:avLst/>
          </a:prstGeom>
        </p:spPr>
        <p:txBody>
          <a:bodyPr wrap="square">
            <a:spAutoFit/>
          </a:bodyPr>
          <a:lstStyle/>
          <a:p>
            <a:r>
              <a:rPr lang="en-GB" sz="3200" dirty="0" smtClean="0">
                <a:solidFill>
                  <a:prstClr val="black"/>
                </a:solidFill>
              </a:rPr>
              <a:t>Je </a:t>
            </a:r>
            <a:r>
              <a:rPr lang="en-GB" sz="3200" dirty="0" err="1" smtClean="0">
                <a:solidFill>
                  <a:prstClr val="black"/>
                </a:solidFill>
              </a:rPr>
              <a:t>déteste</a:t>
            </a:r>
            <a:endParaRPr lang="en-GB" sz="3200" dirty="0">
              <a:solidFill>
                <a:prstClr val="black"/>
              </a:solidFill>
            </a:endParaRPr>
          </a:p>
        </p:txBody>
      </p:sp>
    </p:spTree>
    <p:extLst>
      <p:ext uri="{BB962C8B-B14F-4D97-AF65-F5344CB8AC3E}">
        <p14:creationId xmlns:p14="http://schemas.microsoft.com/office/powerpoint/2010/main" val="3820404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fade">
                                      <p:cBhvr>
                                        <p:cTn id="12" dur="500"/>
                                        <p:tgtEl>
                                          <p:spTgt spid="3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3"/>
                                        </p:tgtEl>
                                        <p:attrNameLst>
                                          <p:attrName>style.visibility</p:attrName>
                                        </p:attrNameLst>
                                      </p:cBhvr>
                                      <p:to>
                                        <p:strVal val="visible"/>
                                      </p:to>
                                    </p:set>
                                    <p:animEffect transition="in" filter="fade">
                                      <p:cBhvr>
                                        <p:cTn id="17" dur="500"/>
                                        <p:tgtEl>
                                          <p:spTgt spid="3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fade">
                                      <p:cBhvr>
                                        <p:cTn id="22" dur="500"/>
                                        <p:tgtEl>
                                          <p:spTgt spid="3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fade">
                                      <p:cBhvr>
                                        <p:cTn id="27" dur="5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5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50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fade">
                                      <p:cBhvr>
                                        <p:cTn id="42" dur="500"/>
                                        <p:tgtEl>
                                          <p:spTgt spid="17"/>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fade">
                                      <p:cBhvr>
                                        <p:cTn id="47" dur="500"/>
                                        <p:tgtEl>
                                          <p:spTgt spid="18"/>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9"/>
                                        </p:tgtEl>
                                        <p:attrNameLst>
                                          <p:attrName>style.visibility</p:attrName>
                                        </p:attrNameLst>
                                      </p:cBhvr>
                                      <p:to>
                                        <p:strVal val="visible"/>
                                      </p:to>
                                    </p:set>
                                    <p:animEffect transition="in" filter="fade">
                                      <p:cBhvr>
                                        <p:cTn id="52" dur="500"/>
                                        <p:tgtEl>
                                          <p:spTgt spid="19"/>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6"/>
                                        </p:tgtEl>
                                        <p:attrNameLst>
                                          <p:attrName>style.visibility</p:attrName>
                                        </p:attrNameLst>
                                      </p:cBhvr>
                                      <p:to>
                                        <p:strVal val="visible"/>
                                      </p:to>
                                    </p:set>
                                    <p:animEffect transition="in" filter="fade">
                                      <p:cBhvr>
                                        <p:cTn id="57" dur="500"/>
                                        <p:tgtEl>
                                          <p:spTgt spid="26"/>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27"/>
                                        </p:tgtEl>
                                        <p:attrNameLst>
                                          <p:attrName>style.visibility</p:attrName>
                                        </p:attrNameLst>
                                      </p:cBhvr>
                                      <p:to>
                                        <p:strVal val="visible"/>
                                      </p:to>
                                    </p:set>
                                    <p:animEffect transition="in" filter="fade">
                                      <p:cBhvr>
                                        <p:cTn id="62" dur="500"/>
                                        <p:tgtEl>
                                          <p:spTgt spid="27"/>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28"/>
                                        </p:tgtEl>
                                        <p:attrNameLst>
                                          <p:attrName>style.visibility</p:attrName>
                                        </p:attrNameLst>
                                      </p:cBhvr>
                                      <p:to>
                                        <p:strVal val="visible"/>
                                      </p:to>
                                    </p:set>
                                    <p:animEffect transition="in" filter="fade">
                                      <p:cBhvr>
                                        <p:cTn id="67" dur="500"/>
                                        <p:tgtEl>
                                          <p:spTgt spid="28"/>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29"/>
                                        </p:tgtEl>
                                        <p:attrNameLst>
                                          <p:attrName>style.visibility</p:attrName>
                                        </p:attrNameLst>
                                      </p:cBhvr>
                                      <p:to>
                                        <p:strVal val="visible"/>
                                      </p:to>
                                    </p:set>
                                    <p:animEffect transition="in" filter="fade">
                                      <p:cBhvr>
                                        <p:cTn id="72" dur="500"/>
                                        <p:tgtEl>
                                          <p:spTgt spid="29"/>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30"/>
                                        </p:tgtEl>
                                        <p:attrNameLst>
                                          <p:attrName>style.visibility</p:attrName>
                                        </p:attrNameLst>
                                      </p:cBhvr>
                                      <p:to>
                                        <p:strVal val="visible"/>
                                      </p:to>
                                    </p:set>
                                    <p:animEffect transition="in" filter="fade">
                                      <p:cBhvr>
                                        <p:cTn id="77" dur="500"/>
                                        <p:tgtEl>
                                          <p:spTgt spid="30"/>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31"/>
                                        </p:tgtEl>
                                        <p:attrNameLst>
                                          <p:attrName>style.visibility</p:attrName>
                                        </p:attrNameLst>
                                      </p:cBhvr>
                                      <p:to>
                                        <p:strVal val="visible"/>
                                      </p:to>
                                    </p:set>
                                    <p:animEffect transition="in" filter="fade">
                                      <p:cBhvr>
                                        <p:cTn id="82"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5" grpId="0" animBg="1"/>
      <p:bldP spid="16" grpId="0" animBg="1"/>
      <p:bldP spid="17" grpId="0" animBg="1"/>
      <p:bldP spid="18" grpId="0" animBg="1"/>
      <p:bldP spid="19" grpId="0" animBg="1"/>
      <p:bldP spid="26" grpId="0" animBg="1"/>
      <p:bldP spid="27" grpId="0" animBg="1"/>
      <p:bldP spid="28" grpId="0" animBg="1"/>
      <p:bldP spid="29" grpId="0" animBg="1"/>
      <p:bldP spid="30" grpId="0" animBg="1"/>
      <p:bldP spid="31" grpId="0" animBg="1"/>
      <p:bldP spid="4" grpId="0"/>
      <p:bldP spid="32" grpId="0"/>
      <p:bldP spid="33" grpId="0"/>
      <p:bldP spid="34"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5" name="Rectangle 4"/>
          <p:cNvSpPr/>
          <p:nvPr/>
        </p:nvSpPr>
        <p:spPr>
          <a:xfrm>
            <a:off x="101600" y="190500"/>
            <a:ext cx="4051300" cy="6451600"/>
          </a:xfrm>
          <a:prstGeom prst="rect">
            <a:avLst/>
          </a:prstGeom>
          <a:solidFill>
            <a:schemeClr val="bg1">
              <a:lumMod val="95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solidFill>
                <a:prstClr val="white"/>
              </a:solidFill>
            </a:endParaRPr>
          </a:p>
        </p:txBody>
      </p:sp>
      <p:sp>
        <p:nvSpPr>
          <p:cNvPr id="6" name="Rectangle 5"/>
          <p:cNvSpPr/>
          <p:nvPr/>
        </p:nvSpPr>
        <p:spPr>
          <a:xfrm>
            <a:off x="4848225" y="152400"/>
            <a:ext cx="4160838" cy="6451600"/>
          </a:xfrm>
          <a:prstGeom prst="rect">
            <a:avLst/>
          </a:prstGeom>
          <a:solidFill>
            <a:schemeClr val="bg1">
              <a:lumMod val="95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solidFill>
                <a:prstClr val="white"/>
              </a:solidFill>
            </a:endParaRPr>
          </a:p>
        </p:txBody>
      </p:sp>
      <p:sp>
        <p:nvSpPr>
          <p:cNvPr id="3076" name="TextBox 6"/>
          <p:cNvSpPr txBox="1">
            <a:spLocks noChangeArrowheads="1"/>
          </p:cNvSpPr>
          <p:nvPr/>
        </p:nvSpPr>
        <p:spPr bwMode="auto">
          <a:xfrm>
            <a:off x="254000" y="406400"/>
            <a:ext cx="38989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n-US" sz="2800" b="1">
                <a:solidFill>
                  <a:srgbClr val="000000"/>
                </a:solidFill>
                <a:latin typeface="Arial" panose="020B0604020202020204" pitchFamily="34" charset="0"/>
              </a:rPr>
              <a:t>Opinions</a:t>
            </a:r>
          </a:p>
        </p:txBody>
      </p:sp>
      <p:sp>
        <p:nvSpPr>
          <p:cNvPr id="3077" name="TextBox 17"/>
          <p:cNvSpPr txBox="1">
            <a:spLocks noChangeArrowheads="1"/>
          </p:cNvSpPr>
          <p:nvPr/>
        </p:nvSpPr>
        <p:spPr bwMode="auto">
          <a:xfrm>
            <a:off x="5491163" y="350838"/>
            <a:ext cx="38989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n-US" sz="2800" b="1">
                <a:solidFill>
                  <a:srgbClr val="000000"/>
                </a:solidFill>
                <a:latin typeface="Arial" panose="020B0604020202020204" pitchFamily="34" charset="0"/>
              </a:rPr>
              <a:t>La musique</a:t>
            </a:r>
            <a:endParaRPr lang="en-GB" altLang="en-US" sz="2800" b="1">
              <a:solidFill>
                <a:srgbClr val="000000"/>
              </a:solidFill>
              <a:latin typeface="Lucida Calligraphy" panose="03010101010101010101" pitchFamily="66" charset="0"/>
            </a:endParaRPr>
          </a:p>
        </p:txBody>
      </p:sp>
      <p:sp>
        <p:nvSpPr>
          <p:cNvPr id="21" name="Oval Callout 20"/>
          <p:cNvSpPr/>
          <p:nvPr/>
        </p:nvSpPr>
        <p:spPr>
          <a:xfrm>
            <a:off x="796925" y="5888038"/>
            <a:ext cx="1860550" cy="841375"/>
          </a:xfrm>
          <a:prstGeom prst="wedgeEllipseCallout">
            <a:avLst>
              <a:gd name="adj1" fmla="val -13768"/>
              <a:gd name="adj2" fmla="val -72238"/>
            </a:avLst>
          </a:prstGeom>
          <a:solidFill>
            <a:schemeClr val="accent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000" b="1" dirty="0" err="1">
                <a:solidFill>
                  <a:prstClr val="black"/>
                </a:solidFill>
                <a:latin typeface="Arial" panose="020B0604020202020204" pitchFamily="34" charset="0"/>
                <a:cs typeface="Arial" panose="020B0604020202020204" pitchFamily="34" charset="0"/>
              </a:rPr>
              <a:t>Génial</a:t>
            </a:r>
            <a:r>
              <a:rPr lang="en-GB" sz="2000" b="1" dirty="0">
                <a:solidFill>
                  <a:prstClr val="black"/>
                </a:solidFill>
                <a:latin typeface="Arial" panose="020B0604020202020204" pitchFamily="34" charset="0"/>
                <a:cs typeface="Arial" panose="020B0604020202020204" pitchFamily="34" charset="0"/>
              </a:rPr>
              <a:t>!</a:t>
            </a:r>
          </a:p>
        </p:txBody>
      </p:sp>
      <p:sp>
        <p:nvSpPr>
          <p:cNvPr id="20" name="Oval Callout 19"/>
          <p:cNvSpPr/>
          <p:nvPr/>
        </p:nvSpPr>
        <p:spPr>
          <a:xfrm>
            <a:off x="195263" y="5848350"/>
            <a:ext cx="1076325" cy="660400"/>
          </a:xfrm>
          <a:prstGeom prst="wedgeEllipseCallout">
            <a:avLst>
              <a:gd name="adj1" fmla="val 40417"/>
              <a:gd name="adj2" fmla="val -58654"/>
            </a:avLst>
          </a:prstGeom>
          <a:solidFill>
            <a:srgbClr val="FF3399"/>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500" b="1" dirty="0">
                <a:solidFill>
                  <a:prstClr val="black"/>
                </a:solidFill>
                <a:latin typeface="Arial" panose="020B0604020202020204" pitchFamily="34" charset="0"/>
                <a:cs typeface="Arial" panose="020B0604020202020204" pitchFamily="34" charset="0"/>
              </a:rPr>
              <a:t>Bien!</a:t>
            </a:r>
          </a:p>
        </p:txBody>
      </p:sp>
      <p:sp>
        <p:nvSpPr>
          <p:cNvPr id="22" name="Oval Callout 21"/>
          <p:cNvSpPr/>
          <p:nvPr/>
        </p:nvSpPr>
        <p:spPr>
          <a:xfrm>
            <a:off x="2209800" y="5888038"/>
            <a:ext cx="2181225" cy="660400"/>
          </a:xfrm>
          <a:prstGeom prst="wedgeEllipseCallout">
            <a:avLst>
              <a:gd name="adj1" fmla="val 28197"/>
              <a:gd name="adj2" fmla="val 66346"/>
            </a:avLst>
          </a:prstGeom>
          <a:solidFill>
            <a:schemeClr val="accent6">
              <a:lumMod val="60000"/>
              <a:lumOff val="40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000" b="1" dirty="0" err="1">
                <a:solidFill>
                  <a:prstClr val="black"/>
                </a:solidFill>
                <a:latin typeface="Arial" panose="020B0604020202020204" pitchFamily="34" charset="0"/>
                <a:cs typeface="Arial" panose="020B0604020202020204" pitchFamily="34" charset="0"/>
              </a:rPr>
              <a:t>Affreux</a:t>
            </a:r>
            <a:r>
              <a:rPr lang="en-GB" sz="2000" b="1" dirty="0">
                <a:solidFill>
                  <a:prstClr val="black"/>
                </a:solidFill>
                <a:latin typeface="Arial" panose="020B0604020202020204" pitchFamily="34" charset="0"/>
                <a:cs typeface="Arial" panose="020B0604020202020204" pitchFamily="34" charset="0"/>
              </a:rPr>
              <a:t>.</a:t>
            </a:r>
          </a:p>
        </p:txBody>
      </p:sp>
      <p:sp>
        <p:nvSpPr>
          <p:cNvPr id="23" name="Oval Callout 22"/>
          <p:cNvSpPr/>
          <p:nvPr/>
        </p:nvSpPr>
        <p:spPr>
          <a:xfrm>
            <a:off x="4003675" y="6008688"/>
            <a:ext cx="2162175" cy="660400"/>
          </a:xfrm>
          <a:prstGeom prst="wedgeEllipseCallout">
            <a:avLst>
              <a:gd name="adj1" fmla="val 40417"/>
              <a:gd name="adj2" fmla="val -58654"/>
            </a:avLst>
          </a:prstGeom>
          <a:solidFill>
            <a:srgbClr val="FFFF0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000" b="1" dirty="0" err="1">
                <a:solidFill>
                  <a:prstClr val="black"/>
                </a:solidFill>
                <a:latin typeface="Arial" panose="020B0604020202020204" pitchFamily="34" charset="0"/>
                <a:cs typeface="Arial" panose="020B0604020202020204" pitchFamily="34" charset="0"/>
              </a:rPr>
              <a:t>Rapide</a:t>
            </a:r>
            <a:r>
              <a:rPr lang="en-GB" sz="2000" b="1" dirty="0">
                <a:solidFill>
                  <a:prstClr val="black"/>
                </a:solidFill>
                <a:latin typeface="Arial" panose="020B0604020202020204" pitchFamily="34" charset="0"/>
                <a:cs typeface="Arial" panose="020B0604020202020204" pitchFamily="34" charset="0"/>
              </a:rPr>
              <a:t>!</a:t>
            </a:r>
          </a:p>
        </p:txBody>
      </p:sp>
      <p:sp>
        <p:nvSpPr>
          <p:cNvPr id="25" name="Oval Callout 24"/>
          <p:cNvSpPr/>
          <p:nvPr/>
        </p:nvSpPr>
        <p:spPr>
          <a:xfrm>
            <a:off x="7126288" y="5894388"/>
            <a:ext cx="2017712" cy="682625"/>
          </a:xfrm>
          <a:prstGeom prst="wedgeEllipseCallout">
            <a:avLst>
              <a:gd name="adj1" fmla="val 39772"/>
              <a:gd name="adj2" fmla="val 60576"/>
            </a:avLst>
          </a:prstGeom>
          <a:solidFill>
            <a:srgbClr val="FF643F"/>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600" b="1" dirty="0">
                <a:solidFill>
                  <a:prstClr val="black"/>
                </a:solidFill>
                <a:latin typeface="Arial" panose="020B0604020202020204" pitchFamily="34" charset="0"/>
                <a:cs typeface="Arial" panose="020B0604020202020204" pitchFamily="34" charset="0"/>
              </a:rPr>
              <a:t>Formidable!</a:t>
            </a:r>
          </a:p>
        </p:txBody>
      </p:sp>
      <p:sp>
        <p:nvSpPr>
          <p:cNvPr id="24" name="Oval Callout 23"/>
          <p:cNvSpPr/>
          <p:nvPr/>
        </p:nvSpPr>
        <p:spPr>
          <a:xfrm>
            <a:off x="5651500" y="5978525"/>
            <a:ext cx="1654175" cy="660400"/>
          </a:xfrm>
          <a:prstGeom prst="wedgeEllipseCallout">
            <a:avLst>
              <a:gd name="adj1" fmla="val -48158"/>
              <a:gd name="adj2" fmla="val 60577"/>
            </a:avLst>
          </a:prstGeom>
          <a:solidFill>
            <a:srgbClr val="00CC99"/>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600" b="1" dirty="0">
                <a:solidFill>
                  <a:prstClr val="black"/>
                </a:solidFill>
                <a:latin typeface="Arial" panose="020B0604020202020204" pitchFamily="34" charset="0"/>
                <a:cs typeface="Arial" panose="020B0604020202020204" pitchFamily="34" charset="0"/>
              </a:rPr>
              <a:t>Parfait!</a:t>
            </a:r>
          </a:p>
        </p:txBody>
      </p:sp>
      <p:graphicFrame>
        <p:nvGraphicFramePr>
          <p:cNvPr id="2" name="Table 1"/>
          <p:cNvGraphicFramePr>
            <a:graphicFrameLocks noGrp="1"/>
          </p:cNvGraphicFramePr>
          <p:nvPr/>
        </p:nvGraphicFramePr>
        <p:xfrm>
          <a:off x="254000" y="1000125"/>
          <a:ext cx="3473450" cy="1828800"/>
        </p:xfrm>
        <a:graphic>
          <a:graphicData uri="http://schemas.openxmlformats.org/drawingml/2006/table">
            <a:tbl>
              <a:tblPr firstRow="1" bandRow="1">
                <a:tableStyleId>{5940675A-B579-460E-94D1-54222C63F5DA}</a:tableStyleId>
              </a:tblPr>
              <a:tblGrid>
                <a:gridCol w="3473450"/>
              </a:tblGrid>
              <a:tr h="370840">
                <a:tc>
                  <a:txBody>
                    <a:bodyPr/>
                    <a:lstStyle/>
                    <a:p>
                      <a:r>
                        <a:rPr lang="en-GB" sz="2400" dirty="0" err="1" smtClean="0">
                          <a:latin typeface="Arial" panose="020B0604020202020204" pitchFamily="34" charset="0"/>
                          <a:cs typeface="Arial" panose="020B0604020202020204" pitchFamily="34" charset="0"/>
                        </a:rPr>
                        <a:t>J’adore</a:t>
                      </a:r>
                      <a:endParaRPr lang="en-GB" sz="2400" dirty="0">
                        <a:latin typeface="Arial" panose="020B0604020202020204" pitchFamily="34" charset="0"/>
                        <a:cs typeface="Arial" panose="020B0604020202020204" pitchFamily="34" charset="0"/>
                      </a:endParaRPr>
                    </a:p>
                  </a:txBody>
                  <a:tcPr marL="91447" marR="91447"/>
                </a:tc>
              </a:tr>
              <a:tr h="370840">
                <a:tc>
                  <a:txBody>
                    <a:bodyPr/>
                    <a:lstStyle/>
                    <a:p>
                      <a:r>
                        <a:rPr lang="en-GB" sz="2400" dirty="0" err="1" smtClean="0">
                          <a:latin typeface="Arial" panose="020B0604020202020204" pitchFamily="34" charset="0"/>
                          <a:cs typeface="Arial" panose="020B0604020202020204" pitchFamily="34" charset="0"/>
                        </a:rPr>
                        <a:t>J’aime</a:t>
                      </a:r>
                      <a:endParaRPr lang="en-GB" sz="2400" dirty="0">
                        <a:latin typeface="Arial" panose="020B0604020202020204" pitchFamily="34" charset="0"/>
                        <a:cs typeface="Arial" panose="020B0604020202020204" pitchFamily="34" charset="0"/>
                      </a:endParaRPr>
                    </a:p>
                  </a:txBody>
                  <a:tcPr marL="91447" marR="91447"/>
                </a:tc>
              </a:tr>
              <a:tr h="370840">
                <a:tc>
                  <a:txBody>
                    <a:bodyPr/>
                    <a:lstStyle/>
                    <a:p>
                      <a:r>
                        <a:rPr lang="en-GB" sz="2400" dirty="0" smtClean="0">
                          <a:latin typeface="Arial" panose="020B0604020202020204" pitchFamily="34" charset="0"/>
                          <a:cs typeface="Arial" panose="020B0604020202020204" pitchFamily="34" charset="0"/>
                        </a:rPr>
                        <a:t>Je </a:t>
                      </a:r>
                      <a:r>
                        <a:rPr lang="en-GB" sz="2400" dirty="0" err="1" smtClean="0">
                          <a:latin typeface="Arial" panose="020B0604020202020204" pitchFamily="34" charset="0"/>
                          <a:cs typeface="Arial" panose="020B0604020202020204" pitchFamily="34" charset="0"/>
                        </a:rPr>
                        <a:t>n’aime</a:t>
                      </a:r>
                      <a:r>
                        <a:rPr lang="en-GB" sz="2400" dirty="0" smtClean="0">
                          <a:latin typeface="Arial" panose="020B0604020202020204" pitchFamily="34" charset="0"/>
                          <a:cs typeface="Arial" panose="020B0604020202020204" pitchFamily="34" charset="0"/>
                        </a:rPr>
                        <a:t> pas</a:t>
                      </a:r>
                      <a:endParaRPr lang="en-GB" sz="2400" dirty="0">
                        <a:latin typeface="Arial" panose="020B0604020202020204" pitchFamily="34" charset="0"/>
                        <a:cs typeface="Arial" panose="020B0604020202020204" pitchFamily="34" charset="0"/>
                      </a:endParaRPr>
                    </a:p>
                  </a:txBody>
                  <a:tcPr marL="91447" marR="91447"/>
                </a:tc>
              </a:tr>
              <a:tr h="370840">
                <a:tc>
                  <a:txBody>
                    <a:bodyPr/>
                    <a:lstStyle/>
                    <a:p>
                      <a:r>
                        <a:rPr lang="en-GB" sz="2400" dirty="0" smtClean="0">
                          <a:latin typeface="Arial" panose="020B0604020202020204" pitchFamily="34" charset="0"/>
                          <a:cs typeface="Arial" panose="020B0604020202020204" pitchFamily="34" charset="0"/>
                        </a:rPr>
                        <a:t>Je </a:t>
                      </a:r>
                      <a:r>
                        <a:rPr lang="en-GB" sz="2400" dirty="0" err="1" smtClean="0">
                          <a:latin typeface="Arial" panose="020B0604020202020204" pitchFamily="34" charset="0"/>
                          <a:cs typeface="Arial" panose="020B0604020202020204" pitchFamily="34" charset="0"/>
                        </a:rPr>
                        <a:t>déteste</a:t>
                      </a:r>
                      <a:endParaRPr lang="en-GB" sz="2400" dirty="0">
                        <a:latin typeface="Arial" panose="020B0604020202020204" pitchFamily="34" charset="0"/>
                        <a:cs typeface="Arial" panose="020B0604020202020204" pitchFamily="34" charset="0"/>
                      </a:endParaRPr>
                    </a:p>
                  </a:txBody>
                  <a:tcPr marL="91447" marR="91447"/>
                </a:tc>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1378238574"/>
              </p:ext>
            </p:extLst>
          </p:nvPr>
        </p:nvGraphicFramePr>
        <p:xfrm>
          <a:off x="5630863" y="903288"/>
          <a:ext cx="2990623" cy="4777027"/>
        </p:xfrm>
        <a:graphic>
          <a:graphicData uri="http://schemas.openxmlformats.org/drawingml/2006/table">
            <a:tbl>
              <a:tblPr firstRow="1" bandRow="1">
                <a:tableStyleId>{5940675A-B579-460E-94D1-54222C63F5DA}</a:tableStyleId>
              </a:tblPr>
              <a:tblGrid>
                <a:gridCol w="2990623"/>
              </a:tblGrid>
              <a:tr h="396215">
                <a:tc>
                  <a:txBody>
                    <a:bodyPr/>
                    <a:lstStyle/>
                    <a:p>
                      <a:r>
                        <a:rPr lang="en-GB" sz="2000" dirty="0" smtClean="0">
                          <a:latin typeface="Arial" panose="020B0604020202020204" pitchFamily="34" charset="0"/>
                          <a:cs typeface="Arial" panose="020B0604020202020204" pitchFamily="34" charset="0"/>
                        </a:rPr>
                        <a:t>la </a:t>
                      </a:r>
                      <a:r>
                        <a:rPr lang="en-GB" sz="2000" dirty="0" err="1" smtClean="0">
                          <a:latin typeface="Arial" panose="020B0604020202020204" pitchFamily="34" charset="0"/>
                          <a:cs typeface="Arial" panose="020B0604020202020204" pitchFamily="34" charset="0"/>
                        </a:rPr>
                        <a:t>musique</a:t>
                      </a:r>
                      <a:r>
                        <a:rPr lang="en-GB" sz="2000" dirty="0" smtClean="0">
                          <a:latin typeface="Arial" panose="020B0604020202020204" pitchFamily="34" charset="0"/>
                          <a:cs typeface="Arial" panose="020B0604020202020204" pitchFamily="34" charset="0"/>
                        </a:rPr>
                        <a:t> pop</a:t>
                      </a:r>
                      <a:endParaRPr lang="en-GB" sz="2000" dirty="0">
                        <a:latin typeface="Arial" panose="020B0604020202020204" pitchFamily="34" charset="0"/>
                        <a:cs typeface="Arial" panose="020B0604020202020204" pitchFamily="34" charset="0"/>
                      </a:endParaRPr>
                    </a:p>
                  </a:txBody>
                  <a:tcPr marL="91481" marR="91481" marT="45717" marB="45717"/>
                </a:tc>
              </a:tr>
              <a:tr h="396215">
                <a:tc>
                  <a:txBody>
                    <a:bodyPr/>
                    <a:lstStyle/>
                    <a:p>
                      <a:r>
                        <a:rPr lang="en-GB" sz="2000" dirty="0" smtClean="0">
                          <a:latin typeface="Arial" panose="020B0604020202020204" pitchFamily="34" charset="0"/>
                          <a:cs typeface="Arial" panose="020B0604020202020204" pitchFamily="34" charset="0"/>
                        </a:rPr>
                        <a:t>la </a:t>
                      </a:r>
                      <a:r>
                        <a:rPr lang="en-GB" sz="2000" dirty="0" err="1" smtClean="0">
                          <a:latin typeface="Arial" panose="020B0604020202020204" pitchFamily="34" charset="0"/>
                          <a:cs typeface="Arial" panose="020B0604020202020204" pitchFamily="34" charset="0"/>
                        </a:rPr>
                        <a:t>musique</a:t>
                      </a:r>
                      <a:r>
                        <a:rPr lang="en-GB" sz="2000" dirty="0" smtClean="0">
                          <a:latin typeface="Arial" panose="020B0604020202020204" pitchFamily="34" charset="0"/>
                          <a:cs typeface="Arial" panose="020B0604020202020204" pitchFamily="34" charset="0"/>
                        </a:rPr>
                        <a:t> </a:t>
                      </a:r>
                      <a:r>
                        <a:rPr lang="en-GB" sz="2000" dirty="0" err="1" smtClean="0">
                          <a:latin typeface="Arial" panose="020B0604020202020204" pitchFamily="34" charset="0"/>
                          <a:cs typeface="Arial" panose="020B0604020202020204" pitchFamily="34" charset="0"/>
                        </a:rPr>
                        <a:t>classique</a:t>
                      </a:r>
                      <a:endParaRPr lang="en-GB" sz="2000" dirty="0">
                        <a:latin typeface="Arial" panose="020B0604020202020204" pitchFamily="34" charset="0"/>
                        <a:cs typeface="Arial" panose="020B0604020202020204" pitchFamily="34" charset="0"/>
                      </a:endParaRPr>
                    </a:p>
                  </a:txBody>
                  <a:tcPr marL="91481" marR="91481" marT="45717" marB="45717"/>
                </a:tc>
              </a:tr>
              <a:tr h="370817">
                <a:tc>
                  <a:txBody>
                    <a:bodyPr/>
                    <a:lstStyle/>
                    <a:p>
                      <a:r>
                        <a:rPr lang="en-GB" sz="1800" dirty="0" smtClean="0">
                          <a:latin typeface="Arial" panose="020B0604020202020204" pitchFamily="34" charset="0"/>
                          <a:cs typeface="Arial" panose="020B0604020202020204" pitchFamily="34" charset="0"/>
                        </a:rPr>
                        <a:t>la </a:t>
                      </a:r>
                      <a:r>
                        <a:rPr lang="en-GB" sz="1800" dirty="0" err="1" smtClean="0">
                          <a:latin typeface="Arial" panose="020B0604020202020204" pitchFamily="34" charset="0"/>
                          <a:cs typeface="Arial" panose="020B0604020202020204" pitchFamily="34" charset="0"/>
                        </a:rPr>
                        <a:t>musique</a:t>
                      </a:r>
                      <a:r>
                        <a:rPr lang="en-GB" sz="1800" dirty="0" smtClean="0">
                          <a:latin typeface="Arial" panose="020B0604020202020204" pitchFamily="34" charset="0"/>
                          <a:cs typeface="Arial" panose="020B0604020202020204" pitchFamily="34" charset="0"/>
                        </a:rPr>
                        <a:t> </a:t>
                      </a:r>
                      <a:r>
                        <a:rPr lang="en-GB" sz="1800" dirty="0" err="1" smtClean="0">
                          <a:latin typeface="Arial" panose="020B0604020202020204" pitchFamily="34" charset="0"/>
                          <a:cs typeface="Arial" panose="020B0604020202020204" pitchFamily="34" charset="0"/>
                        </a:rPr>
                        <a:t>traditionnelle</a:t>
                      </a:r>
                      <a:endParaRPr lang="en-GB" sz="1800" dirty="0">
                        <a:latin typeface="Arial" panose="020B0604020202020204" pitchFamily="34" charset="0"/>
                        <a:cs typeface="Arial" panose="020B0604020202020204" pitchFamily="34" charset="0"/>
                      </a:endParaRPr>
                    </a:p>
                  </a:txBody>
                  <a:tcPr marL="91481" marR="91481" marT="45717" marB="45717"/>
                </a:tc>
              </a:tr>
              <a:tr h="396215">
                <a:tc>
                  <a:txBody>
                    <a:bodyPr/>
                    <a:lstStyle/>
                    <a:p>
                      <a:r>
                        <a:rPr lang="en-GB" sz="2000" dirty="0" smtClean="0">
                          <a:latin typeface="Arial" panose="020B0604020202020204" pitchFamily="34" charset="0"/>
                          <a:cs typeface="Arial" panose="020B0604020202020204" pitchFamily="34" charset="0"/>
                        </a:rPr>
                        <a:t>le</a:t>
                      </a:r>
                      <a:r>
                        <a:rPr lang="en-GB" sz="2000" baseline="0" dirty="0" smtClean="0">
                          <a:latin typeface="Arial" panose="020B0604020202020204" pitchFamily="34" charset="0"/>
                          <a:cs typeface="Arial" panose="020B0604020202020204" pitchFamily="34" charset="0"/>
                        </a:rPr>
                        <a:t> jazz</a:t>
                      </a:r>
                      <a:endParaRPr lang="en-GB" sz="2000" dirty="0">
                        <a:latin typeface="Arial" panose="020B0604020202020204" pitchFamily="34" charset="0"/>
                        <a:cs typeface="Arial" panose="020B0604020202020204" pitchFamily="34" charset="0"/>
                      </a:endParaRPr>
                    </a:p>
                  </a:txBody>
                  <a:tcPr marL="91481" marR="91481" marT="45717" marB="45717"/>
                </a:tc>
              </a:tr>
              <a:tr h="396215">
                <a:tc>
                  <a:txBody>
                    <a:bodyPr/>
                    <a:lstStyle/>
                    <a:p>
                      <a:r>
                        <a:rPr lang="en-GB" sz="2000" dirty="0" smtClean="0">
                          <a:latin typeface="Arial" panose="020B0604020202020204" pitchFamily="34" charset="0"/>
                          <a:cs typeface="Arial" panose="020B0604020202020204" pitchFamily="34" charset="0"/>
                        </a:rPr>
                        <a:t>le saxophone</a:t>
                      </a:r>
                      <a:endParaRPr lang="en-GB" sz="2000" dirty="0">
                        <a:latin typeface="Arial" panose="020B0604020202020204" pitchFamily="34" charset="0"/>
                        <a:cs typeface="Arial" panose="020B0604020202020204" pitchFamily="34" charset="0"/>
                      </a:endParaRPr>
                    </a:p>
                  </a:txBody>
                  <a:tcPr marL="91481" marR="91481" marT="45717" marB="45717"/>
                </a:tc>
              </a:tr>
              <a:tr h="396215">
                <a:tc>
                  <a:txBody>
                    <a:bodyPr/>
                    <a:lstStyle/>
                    <a:p>
                      <a:r>
                        <a:rPr lang="en-GB" sz="2000" dirty="0" smtClean="0">
                          <a:latin typeface="Arial" panose="020B0604020202020204" pitchFamily="34" charset="0"/>
                          <a:cs typeface="Arial" panose="020B0604020202020204" pitchFamily="34" charset="0"/>
                        </a:rPr>
                        <a:t>le clavier</a:t>
                      </a:r>
                      <a:endParaRPr lang="en-GB" sz="2000" dirty="0">
                        <a:latin typeface="Arial" panose="020B0604020202020204" pitchFamily="34" charset="0"/>
                        <a:cs typeface="Arial" panose="020B0604020202020204" pitchFamily="34" charset="0"/>
                      </a:endParaRPr>
                    </a:p>
                  </a:txBody>
                  <a:tcPr marL="91481" marR="91481" marT="45717" marB="45717"/>
                </a:tc>
              </a:tr>
              <a:tr h="396215">
                <a:tc>
                  <a:txBody>
                    <a:bodyPr/>
                    <a:lstStyle/>
                    <a:p>
                      <a:r>
                        <a:rPr lang="en-GB" sz="2000" dirty="0" smtClean="0">
                          <a:latin typeface="Arial" panose="020B0604020202020204" pitchFamily="34" charset="0"/>
                          <a:cs typeface="Arial" panose="020B0604020202020204" pitchFamily="34" charset="0"/>
                        </a:rPr>
                        <a:t>le piano</a:t>
                      </a:r>
                      <a:endParaRPr lang="en-GB" sz="2000" dirty="0">
                        <a:latin typeface="Arial" panose="020B0604020202020204" pitchFamily="34" charset="0"/>
                        <a:cs typeface="Arial" panose="020B0604020202020204" pitchFamily="34" charset="0"/>
                      </a:endParaRPr>
                    </a:p>
                  </a:txBody>
                  <a:tcPr marL="91481" marR="91481" marT="45717" marB="45717"/>
                </a:tc>
              </a:tr>
              <a:tr h="396215">
                <a:tc>
                  <a:txBody>
                    <a:bodyPr/>
                    <a:lstStyle/>
                    <a:p>
                      <a:r>
                        <a:rPr lang="en-GB" sz="2000" dirty="0" smtClean="0">
                          <a:latin typeface="Arial" panose="020B0604020202020204" pitchFamily="34" charset="0"/>
                          <a:cs typeface="Arial" panose="020B0604020202020204" pitchFamily="34" charset="0"/>
                        </a:rPr>
                        <a:t>la </a:t>
                      </a:r>
                      <a:r>
                        <a:rPr lang="en-GB" sz="2000" dirty="0" err="1" smtClean="0">
                          <a:latin typeface="Arial" panose="020B0604020202020204" pitchFamily="34" charset="0"/>
                          <a:cs typeface="Arial" panose="020B0604020202020204" pitchFamily="34" charset="0"/>
                        </a:rPr>
                        <a:t>trompette</a:t>
                      </a:r>
                      <a:endParaRPr lang="en-GB" sz="2000" dirty="0">
                        <a:latin typeface="Arial" panose="020B0604020202020204" pitchFamily="34" charset="0"/>
                        <a:cs typeface="Arial" panose="020B0604020202020204" pitchFamily="34" charset="0"/>
                      </a:endParaRPr>
                    </a:p>
                  </a:txBody>
                  <a:tcPr marL="91481" marR="91481" marT="45717" marB="45717"/>
                </a:tc>
              </a:tr>
              <a:tr h="443870">
                <a:tc>
                  <a:txBody>
                    <a:bodyPr/>
                    <a:lstStyle/>
                    <a:p>
                      <a:r>
                        <a:rPr lang="en-GB" sz="2000" dirty="0" smtClean="0">
                          <a:latin typeface="Arial" panose="020B0604020202020204" pitchFamily="34" charset="0"/>
                          <a:cs typeface="Arial" panose="020B0604020202020204" pitchFamily="34" charset="0"/>
                        </a:rPr>
                        <a:t>la </a:t>
                      </a:r>
                      <a:r>
                        <a:rPr lang="en-GB" sz="2000" dirty="0" err="1" smtClean="0">
                          <a:latin typeface="Arial" panose="020B0604020202020204" pitchFamily="34" charset="0"/>
                          <a:cs typeface="Arial" panose="020B0604020202020204" pitchFamily="34" charset="0"/>
                        </a:rPr>
                        <a:t>guitare</a:t>
                      </a:r>
                      <a:r>
                        <a:rPr lang="en-GB" sz="2000" dirty="0" smtClean="0">
                          <a:latin typeface="Arial" panose="020B0604020202020204" pitchFamily="34" charset="0"/>
                          <a:cs typeface="Arial" panose="020B0604020202020204" pitchFamily="34" charset="0"/>
                        </a:rPr>
                        <a:t> </a:t>
                      </a:r>
                      <a:r>
                        <a:rPr lang="en-GB" sz="2000" dirty="0" err="1" smtClean="0">
                          <a:latin typeface="Arial" panose="020B0604020202020204" pitchFamily="34" charset="0"/>
                          <a:cs typeface="Arial" panose="020B0604020202020204" pitchFamily="34" charset="0"/>
                        </a:rPr>
                        <a:t>éléctrique</a:t>
                      </a:r>
                      <a:endParaRPr lang="en-GB" sz="2000" dirty="0">
                        <a:latin typeface="Arial" panose="020B0604020202020204" pitchFamily="34" charset="0"/>
                        <a:cs typeface="Arial" panose="020B0604020202020204" pitchFamily="34" charset="0"/>
                      </a:endParaRPr>
                    </a:p>
                  </a:txBody>
                  <a:tcPr marL="91481" marR="91481" marT="45717" marB="45717"/>
                </a:tc>
              </a:tr>
              <a:tr h="396215">
                <a:tc>
                  <a:txBody>
                    <a:bodyPr/>
                    <a:lstStyle/>
                    <a:p>
                      <a:r>
                        <a:rPr lang="en-GB" sz="2000" dirty="0" smtClean="0">
                          <a:latin typeface="Arial" panose="020B0604020202020204" pitchFamily="34" charset="0"/>
                          <a:cs typeface="Arial" panose="020B0604020202020204" pitchFamily="34" charset="0"/>
                        </a:rPr>
                        <a:t>le </a:t>
                      </a:r>
                      <a:r>
                        <a:rPr lang="en-GB" sz="2000" dirty="0" err="1" smtClean="0">
                          <a:latin typeface="Arial" panose="020B0604020202020204" pitchFamily="34" charset="0"/>
                          <a:cs typeface="Arial" panose="020B0604020202020204" pitchFamily="34" charset="0"/>
                        </a:rPr>
                        <a:t>violon</a:t>
                      </a:r>
                      <a:endParaRPr lang="en-GB" sz="2000" dirty="0">
                        <a:latin typeface="Arial" panose="020B0604020202020204" pitchFamily="34" charset="0"/>
                        <a:cs typeface="Arial" panose="020B0604020202020204" pitchFamily="34" charset="0"/>
                      </a:endParaRPr>
                    </a:p>
                  </a:txBody>
                  <a:tcPr marL="91481" marR="91481" marT="45717" marB="45717"/>
                </a:tc>
              </a:tr>
              <a:tr h="396215">
                <a:tc>
                  <a:txBody>
                    <a:bodyPr/>
                    <a:lstStyle/>
                    <a:p>
                      <a:r>
                        <a:rPr lang="en-GB" sz="2000" dirty="0" smtClean="0">
                          <a:latin typeface="Arial" panose="020B0604020202020204" pitchFamily="34" charset="0"/>
                          <a:cs typeface="Arial" panose="020B0604020202020204" pitchFamily="34" charset="0"/>
                        </a:rPr>
                        <a:t>la </a:t>
                      </a:r>
                      <a:r>
                        <a:rPr lang="en-GB" sz="2000" dirty="0" err="1" smtClean="0">
                          <a:latin typeface="Arial" panose="020B0604020202020204" pitchFamily="34" charset="0"/>
                          <a:cs typeface="Arial" panose="020B0604020202020204" pitchFamily="34" charset="0"/>
                        </a:rPr>
                        <a:t>flûte</a:t>
                      </a:r>
                      <a:endParaRPr lang="en-GB" sz="2000" dirty="0">
                        <a:latin typeface="Arial" panose="020B0604020202020204" pitchFamily="34" charset="0"/>
                        <a:cs typeface="Arial" panose="020B0604020202020204" pitchFamily="34" charset="0"/>
                      </a:endParaRPr>
                    </a:p>
                  </a:txBody>
                  <a:tcPr marL="91481" marR="91481" marT="45717" marB="45717"/>
                </a:tc>
              </a:tr>
              <a:tr h="396215">
                <a:tc>
                  <a:txBody>
                    <a:bodyPr/>
                    <a:lstStyle/>
                    <a:p>
                      <a:r>
                        <a:rPr lang="en-GB" sz="2000" dirty="0" smtClean="0">
                          <a:latin typeface="Arial" panose="020B0604020202020204" pitchFamily="34" charset="0"/>
                          <a:cs typeface="Arial" panose="020B0604020202020204" pitchFamily="34" charset="0"/>
                        </a:rPr>
                        <a:t>la </a:t>
                      </a:r>
                      <a:r>
                        <a:rPr lang="en-GB" sz="2000" dirty="0" err="1" smtClean="0">
                          <a:latin typeface="Arial" panose="020B0604020202020204" pitchFamily="34" charset="0"/>
                          <a:cs typeface="Arial" panose="020B0604020202020204" pitchFamily="34" charset="0"/>
                        </a:rPr>
                        <a:t>batterie</a:t>
                      </a:r>
                      <a:endParaRPr lang="en-GB" sz="2000" dirty="0">
                        <a:latin typeface="Arial" panose="020B0604020202020204" pitchFamily="34" charset="0"/>
                        <a:cs typeface="Arial" panose="020B0604020202020204" pitchFamily="34" charset="0"/>
                      </a:endParaRPr>
                    </a:p>
                  </a:txBody>
                  <a:tcPr marL="91481" marR="91481" marT="45717" marB="45717"/>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28650" y="111125"/>
          <a:ext cx="2046288" cy="1822450"/>
        </p:xfrm>
        <a:graphic>
          <a:graphicData uri="http://schemas.openxmlformats.org/drawingml/2006/table">
            <a:tbl>
              <a:tblPr/>
              <a:tblGrid>
                <a:gridCol w="2046288"/>
              </a:tblGrid>
              <a:tr h="490572">
                <a:tc>
                  <a:txBody>
                    <a:bodyPr/>
                    <a:lstStyle/>
                    <a:p>
                      <a:pPr algn="l">
                        <a:lnSpc>
                          <a:spcPct val="115000"/>
                        </a:lnSpc>
                        <a:spcAft>
                          <a:spcPts val="0"/>
                        </a:spcAft>
                      </a:pPr>
                      <a:r>
                        <a:rPr lang="en-GB" sz="2400" b="1" dirty="0" err="1" smtClean="0">
                          <a:latin typeface="Arial" panose="020B0604020202020204" pitchFamily="34" charset="0"/>
                          <a:ea typeface="Calibri"/>
                          <a:cs typeface="Arial" panose="020B0604020202020204" pitchFamily="34" charset="0"/>
                        </a:rPr>
                        <a:t>aime</a:t>
                      </a:r>
                      <a:endParaRPr lang="en-US" sz="2400" dirty="0">
                        <a:latin typeface="Arial" panose="020B0604020202020204" pitchFamily="34" charset="0"/>
                        <a:ea typeface="Calibri"/>
                        <a:cs typeface="Arial" panose="020B0604020202020204" pitchFamily="34" charset="0"/>
                      </a:endParaRPr>
                    </a:p>
                  </a:txBody>
                  <a:tcPr marL="68566" marR="68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0572">
                <a:tc>
                  <a:txBody>
                    <a:bodyPr/>
                    <a:lstStyle/>
                    <a:p>
                      <a:pPr algn="l">
                        <a:lnSpc>
                          <a:spcPct val="115000"/>
                        </a:lnSpc>
                        <a:spcAft>
                          <a:spcPts val="0"/>
                        </a:spcAft>
                      </a:pPr>
                      <a:r>
                        <a:rPr lang="en-GB" sz="2400" b="1" dirty="0" smtClean="0">
                          <a:latin typeface="Arial" panose="020B0604020202020204" pitchFamily="34" charset="0"/>
                          <a:ea typeface="Calibri"/>
                          <a:cs typeface="Arial" panose="020B0604020202020204" pitchFamily="34" charset="0"/>
                        </a:rPr>
                        <a:t>adore</a:t>
                      </a:r>
                      <a:endParaRPr lang="en-US" sz="2400" dirty="0">
                        <a:latin typeface="Arial" panose="020B0604020202020204" pitchFamily="34" charset="0"/>
                        <a:ea typeface="Calibri"/>
                        <a:cs typeface="Arial" panose="020B0604020202020204" pitchFamily="34" charset="0"/>
                      </a:endParaRPr>
                    </a:p>
                  </a:txBody>
                  <a:tcPr marL="68566" marR="68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1306">
                <a:tc>
                  <a:txBody>
                    <a:bodyPr/>
                    <a:lstStyle/>
                    <a:p>
                      <a:pPr algn="l">
                        <a:lnSpc>
                          <a:spcPct val="115000"/>
                        </a:lnSpc>
                        <a:spcAft>
                          <a:spcPts val="0"/>
                        </a:spcAft>
                      </a:pPr>
                      <a:r>
                        <a:rPr lang="en-GB" sz="2400" b="1" dirty="0" err="1" smtClean="0">
                          <a:latin typeface="Arial" panose="020B0604020202020204" pitchFamily="34" charset="0"/>
                          <a:ea typeface="Calibri"/>
                          <a:cs typeface="Arial" panose="020B0604020202020204" pitchFamily="34" charset="0"/>
                        </a:rPr>
                        <a:t>aime</a:t>
                      </a:r>
                      <a:r>
                        <a:rPr lang="en-GB" sz="2400" b="1" baseline="0" dirty="0" smtClean="0">
                          <a:latin typeface="Arial" panose="020B0604020202020204" pitchFamily="34" charset="0"/>
                          <a:ea typeface="Calibri"/>
                          <a:cs typeface="Arial" panose="020B0604020202020204" pitchFamily="34" charset="0"/>
                        </a:rPr>
                        <a:t> beaucoup</a:t>
                      </a:r>
                      <a:endParaRPr lang="en-US" sz="2400" dirty="0">
                        <a:latin typeface="Arial" panose="020B0604020202020204" pitchFamily="34" charset="0"/>
                        <a:ea typeface="Calibri"/>
                        <a:cs typeface="Arial" panose="020B0604020202020204" pitchFamily="34" charset="0"/>
                      </a:endParaRPr>
                    </a:p>
                  </a:txBody>
                  <a:tcPr marL="68566" marR="68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108" name="Rectangle 1"/>
          <p:cNvSpPr>
            <a:spLocks noChangeArrowheads="1"/>
          </p:cNvSpPr>
          <p:nvPr/>
        </p:nvSpPr>
        <p:spPr bwMode="auto">
          <a:xfrm>
            <a:off x="23813" y="579438"/>
            <a:ext cx="4413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n-US" sz="2400" b="1">
                <a:latin typeface="Arial" panose="020B0604020202020204" pitchFamily="34" charset="0"/>
                <a:ea typeface="Calibri" panose="020F0502020204030204" pitchFamily="34" charset="0"/>
              </a:rPr>
              <a:t>J’</a:t>
            </a:r>
            <a:endParaRPr lang="en-GB" altLang="en-US" sz="2400">
              <a:latin typeface="Arial" panose="020B0604020202020204" pitchFamily="34" charset="0"/>
              <a:ea typeface="Calibri" panose="020F0502020204030204" pitchFamily="34" charset="0"/>
            </a:endParaRPr>
          </a:p>
        </p:txBody>
      </p:sp>
      <p:sp>
        <p:nvSpPr>
          <p:cNvPr id="4109" name="Rectangle 1"/>
          <p:cNvSpPr>
            <a:spLocks noChangeArrowheads="1"/>
          </p:cNvSpPr>
          <p:nvPr/>
        </p:nvSpPr>
        <p:spPr bwMode="auto">
          <a:xfrm>
            <a:off x="2644775" y="566738"/>
            <a:ext cx="35036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n-US" sz="2400" b="1">
                <a:latin typeface="Arial" panose="020B0604020202020204" pitchFamily="34" charset="0"/>
                <a:ea typeface="Calibri" panose="020F0502020204030204" pitchFamily="34" charset="0"/>
              </a:rPr>
              <a:t>le rock parce que c’est</a:t>
            </a:r>
            <a:endParaRPr lang="en-GB" altLang="en-US" sz="2400">
              <a:latin typeface="Arial" panose="020B0604020202020204" pitchFamily="34" charset="0"/>
              <a:ea typeface="Calibri" panose="020F0502020204030204" pitchFamily="34" charset="0"/>
            </a:endParaRPr>
          </a:p>
        </p:txBody>
      </p:sp>
      <p:graphicFrame>
        <p:nvGraphicFramePr>
          <p:cNvPr id="5" name="Table 4"/>
          <p:cNvGraphicFramePr>
            <a:graphicFrameLocks noGrp="1"/>
          </p:cNvGraphicFramePr>
          <p:nvPr/>
        </p:nvGraphicFramePr>
        <p:xfrm>
          <a:off x="6523038" y="111125"/>
          <a:ext cx="2422525" cy="1472184"/>
        </p:xfrm>
        <a:graphic>
          <a:graphicData uri="http://schemas.openxmlformats.org/drawingml/2006/table">
            <a:tbl>
              <a:tblPr/>
              <a:tblGrid>
                <a:gridCol w="2422525"/>
              </a:tblGrid>
              <a:tr h="490538">
                <a:tc>
                  <a:txBody>
                    <a:bodyPr/>
                    <a:lstStyle/>
                    <a:p>
                      <a:pPr algn="l">
                        <a:lnSpc>
                          <a:spcPct val="115000"/>
                        </a:lnSpc>
                        <a:spcAft>
                          <a:spcPts val="0"/>
                        </a:spcAft>
                      </a:pPr>
                      <a:r>
                        <a:rPr lang="en-GB" sz="2800" b="1" dirty="0" err="1" smtClean="0">
                          <a:latin typeface="Calibri" pitchFamily="34" charset="0"/>
                          <a:ea typeface="Calibri"/>
                          <a:cs typeface="Times New Roman"/>
                        </a:rPr>
                        <a:t>bruyant</a:t>
                      </a:r>
                      <a:r>
                        <a:rPr lang="en-GB" sz="2800" b="1" dirty="0" smtClean="0">
                          <a:latin typeface="Calibri" pitchFamily="34" charset="0"/>
                          <a:ea typeface="Calibri"/>
                          <a:cs typeface="Times New Roman"/>
                        </a:rPr>
                        <a:t>.</a:t>
                      </a:r>
                      <a:endParaRPr lang="en-US" sz="2800" dirty="0">
                        <a:latin typeface="Calibri" pitchFamily="34"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0538">
                <a:tc>
                  <a:txBody>
                    <a:bodyPr/>
                    <a:lstStyle/>
                    <a:p>
                      <a:pPr algn="l">
                        <a:lnSpc>
                          <a:spcPct val="115000"/>
                        </a:lnSpc>
                        <a:spcAft>
                          <a:spcPts val="0"/>
                        </a:spcAft>
                      </a:pPr>
                      <a:r>
                        <a:rPr lang="en-GB" sz="2800" b="1" dirty="0" err="1" smtClean="0">
                          <a:latin typeface="Calibri" pitchFamily="34" charset="0"/>
                          <a:ea typeface="Calibri"/>
                          <a:cs typeface="Times New Roman"/>
                        </a:rPr>
                        <a:t>dynamique</a:t>
                      </a:r>
                      <a:r>
                        <a:rPr lang="en-GB" sz="2800" b="1" dirty="0" smtClean="0">
                          <a:latin typeface="Calibri" pitchFamily="34" charset="0"/>
                          <a:ea typeface="Calibri"/>
                          <a:cs typeface="Times New Roman"/>
                        </a:rPr>
                        <a:t>.</a:t>
                      </a:r>
                      <a:endParaRPr lang="en-US" sz="2800" dirty="0">
                        <a:latin typeface="Calibri" pitchFamily="34"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0538">
                <a:tc>
                  <a:txBody>
                    <a:bodyPr/>
                    <a:lstStyle/>
                    <a:p>
                      <a:pPr algn="l">
                        <a:lnSpc>
                          <a:spcPct val="115000"/>
                        </a:lnSpc>
                        <a:spcAft>
                          <a:spcPts val="0"/>
                        </a:spcAft>
                      </a:pPr>
                      <a:r>
                        <a:rPr lang="en-GB" sz="2800" b="1" dirty="0" err="1" smtClean="0">
                          <a:latin typeface="Calibri" pitchFamily="34" charset="0"/>
                          <a:ea typeface="Calibri"/>
                          <a:cs typeface="Times New Roman"/>
                        </a:rPr>
                        <a:t>rapide</a:t>
                      </a:r>
                      <a:r>
                        <a:rPr lang="en-GB" sz="2800" b="1" dirty="0" smtClean="0">
                          <a:latin typeface="Calibri" pitchFamily="34" charset="0"/>
                          <a:ea typeface="Calibri"/>
                          <a:cs typeface="Times New Roman"/>
                        </a:rPr>
                        <a:t>.</a:t>
                      </a:r>
                      <a:endParaRPr lang="en-US" sz="2800" dirty="0">
                        <a:latin typeface="Calibri" pitchFamily="34"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120" name="Rectangle 1"/>
          <p:cNvSpPr>
            <a:spLocks noChangeArrowheads="1"/>
          </p:cNvSpPr>
          <p:nvPr/>
        </p:nvSpPr>
        <p:spPr bwMode="auto">
          <a:xfrm>
            <a:off x="15875" y="2041525"/>
            <a:ext cx="26289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n-US" sz="2400" b="1">
                <a:latin typeface="Arial" panose="020B0604020202020204" pitchFamily="34" charset="0"/>
                <a:ea typeface="Calibri" panose="020F0502020204030204" pitchFamily="34" charset="0"/>
              </a:rPr>
              <a:t>Je n’aime pas le </a:t>
            </a:r>
            <a:endParaRPr lang="en-GB" altLang="en-US" sz="2400">
              <a:latin typeface="Arial" panose="020B0604020202020204" pitchFamily="34" charset="0"/>
              <a:ea typeface="Calibri" panose="020F0502020204030204" pitchFamily="34" charset="0"/>
            </a:endParaRPr>
          </a:p>
        </p:txBody>
      </p:sp>
      <p:graphicFrame>
        <p:nvGraphicFramePr>
          <p:cNvPr id="7" name="Table 6"/>
          <p:cNvGraphicFramePr>
            <a:graphicFrameLocks noGrp="1"/>
          </p:cNvGraphicFramePr>
          <p:nvPr>
            <p:extLst>
              <p:ext uri="{D42A27DB-BD31-4B8C-83A1-F6EECF244321}">
                <p14:modId xmlns:p14="http://schemas.microsoft.com/office/powerpoint/2010/main" val="3640174863"/>
              </p:ext>
            </p:extLst>
          </p:nvPr>
        </p:nvGraphicFramePr>
        <p:xfrm>
          <a:off x="3579813" y="1616223"/>
          <a:ext cx="1538287" cy="1471614"/>
        </p:xfrm>
        <a:graphic>
          <a:graphicData uri="http://schemas.openxmlformats.org/drawingml/2006/table">
            <a:tbl>
              <a:tblPr/>
              <a:tblGrid>
                <a:gridCol w="1538287"/>
              </a:tblGrid>
              <a:tr h="490538">
                <a:tc>
                  <a:txBody>
                    <a:bodyPr/>
                    <a:lstStyle/>
                    <a:p>
                      <a:pPr algn="l">
                        <a:lnSpc>
                          <a:spcPct val="115000"/>
                        </a:lnSpc>
                        <a:spcAft>
                          <a:spcPts val="0"/>
                        </a:spcAft>
                      </a:pPr>
                      <a:r>
                        <a:rPr lang="en-GB" sz="2400" b="1" dirty="0" smtClean="0">
                          <a:latin typeface="Arial" panose="020B0604020202020204" pitchFamily="34" charset="0"/>
                          <a:ea typeface="Calibri"/>
                          <a:cs typeface="Arial" panose="020B0604020202020204" pitchFamily="34" charset="0"/>
                        </a:rPr>
                        <a:t>reggae</a:t>
                      </a:r>
                      <a:endParaRPr lang="en-US" sz="2400" dirty="0">
                        <a:latin typeface="Arial" panose="020B0604020202020204" pitchFamily="34" charset="0"/>
                        <a:ea typeface="Calibri"/>
                        <a:cs typeface="Arial" panose="020B0604020202020204" pitchFamily="34" charset="0"/>
                      </a:endParaRP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0538">
                <a:tc>
                  <a:txBody>
                    <a:bodyPr/>
                    <a:lstStyle/>
                    <a:p>
                      <a:pPr algn="l">
                        <a:lnSpc>
                          <a:spcPct val="115000"/>
                        </a:lnSpc>
                        <a:spcAft>
                          <a:spcPts val="0"/>
                        </a:spcAft>
                      </a:pPr>
                      <a:r>
                        <a:rPr lang="en-GB" sz="2400" b="1" dirty="0" smtClean="0">
                          <a:latin typeface="Arial" panose="020B0604020202020204" pitchFamily="34" charset="0"/>
                          <a:ea typeface="Calibri"/>
                          <a:cs typeface="Arial" panose="020B0604020202020204" pitchFamily="34" charset="0"/>
                        </a:rPr>
                        <a:t>folk</a:t>
                      </a:r>
                      <a:endParaRPr lang="en-US" sz="2400" dirty="0">
                        <a:latin typeface="Arial" panose="020B0604020202020204" pitchFamily="34" charset="0"/>
                        <a:ea typeface="Calibri"/>
                        <a:cs typeface="Arial" panose="020B0604020202020204" pitchFamily="34" charset="0"/>
                      </a:endParaRP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0538">
                <a:tc>
                  <a:txBody>
                    <a:bodyPr/>
                    <a:lstStyle/>
                    <a:p>
                      <a:pPr algn="l">
                        <a:lnSpc>
                          <a:spcPct val="115000"/>
                        </a:lnSpc>
                        <a:spcAft>
                          <a:spcPts val="0"/>
                        </a:spcAft>
                      </a:pPr>
                      <a:r>
                        <a:rPr lang="en-GB" sz="2400" b="1" dirty="0" smtClean="0">
                          <a:latin typeface="Arial" panose="020B0604020202020204" pitchFamily="34" charset="0"/>
                          <a:ea typeface="Calibri"/>
                          <a:cs typeface="Arial" panose="020B0604020202020204" pitchFamily="34" charset="0"/>
                        </a:rPr>
                        <a:t>jazz</a:t>
                      </a:r>
                      <a:endParaRPr lang="en-US" sz="2400" dirty="0">
                        <a:latin typeface="Arial" panose="020B0604020202020204" pitchFamily="34" charset="0"/>
                        <a:ea typeface="Calibri"/>
                        <a:cs typeface="Arial" panose="020B0604020202020204" pitchFamily="34" charset="0"/>
                      </a:endParaRP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083" name="Rectangle 1"/>
          <p:cNvSpPr>
            <a:spLocks noChangeArrowheads="1"/>
          </p:cNvSpPr>
          <p:nvPr/>
        </p:nvSpPr>
        <p:spPr bwMode="auto">
          <a:xfrm>
            <a:off x="5118100" y="2036763"/>
            <a:ext cx="3887788" cy="461962"/>
          </a:xfrm>
          <a:prstGeom prst="rect">
            <a:avLst/>
          </a:prstGeom>
          <a:noFill/>
          <a:ln>
            <a:noFill/>
          </a:ln>
          <a:extLst/>
        </p:spPr>
        <p:txBody>
          <a:bodyPr wrap="none"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auto">
              <a:spcBef>
                <a:spcPts val="0"/>
              </a:spcBef>
              <a:spcAft>
                <a:spcPts val="0"/>
              </a:spcAft>
              <a:defRPr/>
            </a:pPr>
            <a:r>
              <a:rPr lang="en-GB" altLang="en-US" sz="2241" b="1" dirty="0" err="1" smtClean="0">
                <a:latin typeface="Arial" panose="020B0604020202020204" pitchFamily="34" charset="0"/>
              </a:rPr>
              <a:t>parce</a:t>
            </a:r>
            <a:r>
              <a:rPr lang="en-GB" altLang="en-US" sz="2241" b="1" dirty="0" smtClean="0">
                <a:latin typeface="Arial" panose="020B0604020202020204" pitchFamily="34" charset="0"/>
              </a:rPr>
              <a:t> </a:t>
            </a:r>
            <a:r>
              <a:rPr lang="en-GB" altLang="en-US" sz="2241" b="1" dirty="0" err="1" smtClean="0">
                <a:latin typeface="Arial" panose="020B0604020202020204" pitchFamily="34" charset="0"/>
              </a:rPr>
              <a:t>que</a:t>
            </a:r>
            <a:r>
              <a:rPr lang="en-GB" altLang="en-US" sz="2400" b="1" dirty="0" smtClean="0">
                <a:latin typeface="Arial" panose="020B0604020202020204" pitchFamily="34" charset="0"/>
              </a:rPr>
              <a:t> </a:t>
            </a:r>
            <a:r>
              <a:rPr lang="en-GB" altLang="en-US" sz="2400" b="1" dirty="0" err="1" smtClean="0">
                <a:latin typeface="Arial" panose="020B0604020202020204" pitchFamily="34" charset="0"/>
              </a:rPr>
              <a:t>c’est</a:t>
            </a:r>
            <a:r>
              <a:rPr lang="en-GB" altLang="en-US" sz="2400" b="1" dirty="0" smtClean="0">
                <a:latin typeface="Arial" panose="020B0604020202020204" pitchFamily="34" charset="0"/>
              </a:rPr>
              <a:t> </a:t>
            </a:r>
            <a:r>
              <a:rPr lang="en-GB" altLang="en-US" sz="2400" b="1" dirty="0" err="1" smtClean="0">
                <a:latin typeface="Arial" panose="020B0604020202020204" pitchFamily="34" charset="0"/>
              </a:rPr>
              <a:t>tranquille</a:t>
            </a:r>
            <a:r>
              <a:rPr lang="en-GB" altLang="en-US" sz="2400" b="1" dirty="0" smtClean="0">
                <a:latin typeface="Arial" panose="020B0604020202020204" pitchFamily="34" charset="0"/>
              </a:rPr>
              <a:t>.</a:t>
            </a:r>
            <a:endParaRPr lang="en-GB" altLang="en-US" sz="2400" dirty="0">
              <a:latin typeface="Arial" panose="020B0604020202020204" pitchFamily="34" charset="0"/>
            </a:endParaRPr>
          </a:p>
        </p:txBody>
      </p:sp>
      <p:graphicFrame>
        <p:nvGraphicFramePr>
          <p:cNvPr id="9" name="Table 8"/>
          <p:cNvGraphicFramePr>
            <a:graphicFrameLocks noGrp="1"/>
          </p:cNvGraphicFramePr>
          <p:nvPr>
            <p:extLst>
              <p:ext uri="{D42A27DB-BD31-4B8C-83A1-F6EECF244321}">
                <p14:modId xmlns:p14="http://schemas.microsoft.com/office/powerpoint/2010/main" val="876069145"/>
              </p:ext>
            </p:extLst>
          </p:nvPr>
        </p:nvGraphicFramePr>
        <p:xfrm>
          <a:off x="2111375" y="3163888"/>
          <a:ext cx="2695575" cy="1471611"/>
        </p:xfrm>
        <a:graphic>
          <a:graphicData uri="http://schemas.openxmlformats.org/drawingml/2006/table">
            <a:tbl>
              <a:tblPr/>
              <a:tblGrid>
                <a:gridCol w="2695575"/>
              </a:tblGrid>
              <a:tr h="490537">
                <a:tc>
                  <a:txBody>
                    <a:bodyPr/>
                    <a:lstStyle/>
                    <a:p>
                      <a:pPr algn="l">
                        <a:lnSpc>
                          <a:spcPct val="115000"/>
                        </a:lnSpc>
                        <a:spcAft>
                          <a:spcPts val="0"/>
                        </a:spcAft>
                      </a:pPr>
                      <a:r>
                        <a:rPr lang="en-GB" sz="2400" b="1" dirty="0" smtClean="0">
                          <a:latin typeface="Arial" panose="020B0604020202020204" pitchFamily="34" charset="0"/>
                          <a:ea typeface="Calibri"/>
                          <a:cs typeface="Arial" panose="020B0604020202020204" pitchFamily="34" charset="0"/>
                        </a:rPr>
                        <a:t>du</a:t>
                      </a:r>
                      <a:r>
                        <a:rPr lang="en-GB" sz="2400" b="1" baseline="0" dirty="0" smtClean="0">
                          <a:latin typeface="Arial" panose="020B0604020202020204" pitchFamily="34" charset="0"/>
                          <a:ea typeface="Calibri"/>
                          <a:cs typeface="Arial" panose="020B0604020202020204" pitchFamily="34" charset="0"/>
                        </a:rPr>
                        <a:t> saxophone</a:t>
                      </a:r>
                      <a:endParaRPr lang="en-US" sz="2400" dirty="0">
                        <a:latin typeface="Arial" panose="020B0604020202020204" pitchFamily="34" charset="0"/>
                        <a:ea typeface="Calibri"/>
                        <a:cs typeface="Arial" panose="020B0604020202020204" pitchFamily="34" charset="0"/>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0537">
                <a:tc>
                  <a:txBody>
                    <a:bodyPr/>
                    <a:lstStyle/>
                    <a:p>
                      <a:pPr algn="l">
                        <a:lnSpc>
                          <a:spcPct val="115000"/>
                        </a:lnSpc>
                        <a:spcAft>
                          <a:spcPts val="0"/>
                        </a:spcAft>
                      </a:pPr>
                      <a:r>
                        <a:rPr lang="en-GB" sz="2400" b="1" dirty="0" smtClean="0">
                          <a:latin typeface="Arial" panose="020B0604020202020204" pitchFamily="34" charset="0"/>
                          <a:ea typeface="Calibri"/>
                          <a:cs typeface="Arial" panose="020B0604020202020204" pitchFamily="34" charset="0"/>
                        </a:rPr>
                        <a:t>du piano</a:t>
                      </a:r>
                      <a:endParaRPr lang="en-US" sz="2400" dirty="0">
                        <a:latin typeface="Arial" panose="020B0604020202020204" pitchFamily="34" charset="0"/>
                        <a:ea typeface="Calibri"/>
                        <a:cs typeface="Arial" panose="020B0604020202020204" pitchFamily="34" charset="0"/>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0537">
                <a:tc>
                  <a:txBody>
                    <a:bodyPr/>
                    <a:lstStyle/>
                    <a:p>
                      <a:pPr algn="l">
                        <a:lnSpc>
                          <a:spcPct val="115000"/>
                        </a:lnSpc>
                        <a:spcAft>
                          <a:spcPts val="0"/>
                        </a:spcAft>
                      </a:pPr>
                      <a:r>
                        <a:rPr lang="en-GB" sz="2400" b="1" dirty="0" smtClean="0">
                          <a:latin typeface="Arial" panose="020B0604020202020204" pitchFamily="34" charset="0"/>
                          <a:ea typeface="Calibri"/>
                          <a:cs typeface="Arial" panose="020B0604020202020204" pitchFamily="34" charset="0"/>
                        </a:rPr>
                        <a:t>de la </a:t>
                      </a:r>
                      <a:r>
                        <a:rPr lang="en-GB" sz="2400" b="1" dirty="0" err="1" smtClean="0">
                          <a:latin typeface="Arial" panose="020B0604020202020204" pitchFamily="34" charset="0"/>
                          <a:ea typeface="Calibri"/>
                          <a:cs typeface="Arial" panose="020B0604020202020204" pitchFamily="34" charset="0"/>
                        </a:rPr>
                        <a:t>trompette</a:t>
                      </a:r>
                      <a:endParaRPr lang="en-US" sz="2400" dirty="0">
                        <a:latin typeface="Arial" panose="020B0604020202020204" pitchFamily="34" charset="0"/>
                        <a:ea typeface="Calibri"/>
                        <a:cs typeface="Arial" panose="020B0604020202020204" pitchFamily="34" charset="0"/>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142" name="Rectangle 1"/>
          <p:cNvSpPr>
            <a:spLocks noChangeArrowheads="1"/>
          </p:cNvSpPr>
          <p:nvPr/>
        </p:nvSpPr>
        <p:spPr bwMode="auto">
          <a:xfrm>
            <a:off x="0" y="3759200"/>
            <a:ext cx="22098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n-US" sz="1600" b="1">
                <a:latin typeface="Arial" panose="020B0604020202020204" pitchFamily="34" charset="0"/>
              </a:rPr>
              <a:t>Je ne sais pas jouer </a:t>
            </a:r>
            <a:endParaRPr lang="en-GB" altLang="en-US" sz="1600">
              <a:latin typeface="Arial" panose="020B0604020202020204" pitchFamily="34" charset="0"/>
            </a:endParaRPr>
          </a:p>
        </p:txBody>
      </p:sp>
      <p:graphicFrame>
        <p:nvGraphicFramePr>
          <p:cNvPr id="11" name="Table 10"/>
          <p:cNvGraphicFramePr>
            <a:graphicFrameLocks noGrp="1"/>
          </p:cNvGraphicFramePr>
          <p:nvPr/>
        </p:nvGraphicFramePr>
        <p:xfrm>
          <a:off x="4014788" y="5124450"/>
          <a:ext cx="2468562" cy="1403436"/>
        </p:xfrm>
        <a:graphic>
          <a:graphicData uri="http://schemas.openxmlformats.org/drawingml/2006/table">
            <a:tbl>
              <a:tblPr/>
              <a:tblGrid>
                <a:gridCol w="2468562"/>
              </a:tblGrid>
              <a:tr h="491406">
                <a:tc>
                  <a:txBody>
                    <a:bodyPr/>
                    <a:lstStyle/>
                    <a:p>
                      <a:pPr algn="l">
                        <a:lnSpc>
                          <a:spcPct val="115000"/>
                        </a:lnSpc>
                        <a:spcAft>
                          <a:spcPts val="0"/>
                        </a:spcAft>
                      </a:pPr>
                      <a:r>
                        <a:rPr lang="en-GB" sz="2400" b="1" dirty="0" smtClean="0">
                          <a:latin typeface="Arial" panose="020B0604020202020204" pitchFamily="34" charset="0"/>
                          <a:ea typeface="Calibri"/>
                          <a:cs typeface="Arial" panose="020B0604020202020204" pitchFamily="34" charset="0"/>
                        </a:rPr>
                        <a:t>Taylor Swift.</a:t>
                      </a:r>
                      <a:endParaRPr lang="en-US" sz="2400" dirty="0">
                        <a:latin typeface="Arial" panose="020B0604020202020204" pitchFamily="34" charset="0"/>
                        <a:ea typeface="Calibri"/>
                        <a:cs typeface="Arial" panose="020B0604020202020204" pitchFamily="34" charset="0"/>
                      </a:endParaRPr>
                    </a:p>
                  </a:txBody>
                  <a:tcPr marL="68545" marR="685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1406">
                <a:tc>
                  <a:txBody>
                    <a:bodyPr/>
                    <a:lstStyle/>
                    <a:p>
                      <a:pPr algn="l">
                        <a:lnSpc>
                          <a:spcPct val="115000"/>
                        </a:lnSpc>
                        <a:spcAft>
                          <a:spcPts val="0"/>
                        </a:spcAft>
                      </a:pPr>
                      <a:r>
                        <a:rPr lang="en-GB" sz="2400" b="1" dirty="0" smtClean="0">
                          <a:latin typeface="Arial" panose="020B0604020202020204" pitchFamily="34" charset="0"/>
                          <a:ea typeface="Calibri"/>
                          <a:cs typeface="Arial" panose="020B0604020202020204" pitchFamily="34" charset="0"/>
                        </a:rPr>
                        <a:t>Ed Sheeran.</a:t>
                      </a:r>
                      <a:endParaRPr lang="en-US" sz="2400" dirty="0">
                        <a:latin typeface="Arial" panose="020B0604020202020204" pitchFamily="34" charset="0"/>
                        <a:ea typeface="Calibri"/>
                        <a:cs typeface="Arial" panose="020B0604020202020204" pitchFamily="34" charset="0"/>
                      </a:endParaRPr>
                    </a:p>
                  </a:txBody>
                  <a:tcPr marL="68545" marR="685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539">
                <a:tc>
                  <a:txBody>
                    <a:bodyPr/>
                    <a:lstStyle/>
                    <a:p>
                      <a:pPr algn="l">
                        <a:lnSpc>
                          <a:spcPct val="115000"/>
                        </a:lnSpc>
                        <a:spcAft>
                          <a:spcPts val="0"/>
                        </a:spcAft>
                      </a:pPr>
                      <a:r>
                        <a:rPr lang="en-GB" sz="2400" b="1" dirty="0" smtClean="0">
                          <a:latin typeface="Arial" panose="020B0604020202020204" pitchFamily="34" charset="0"/>
                          <a:ea typeface="Calibri"/>
                          <a:cs typeface="Arial" panose="020B0604020202020204" pitchFamily="34" charset="0"/>
                        </a:rPr>
                        <a:t>Sam Smith.</a:t>
                      </a:r>
                      <a:endParaRPr lang="en-US" sz="2400" dirty="0">
                        <a:latin typeface="Arial" panose="020B0604020202020204" pitchFamily="34" charset="0"/>
                        <a:ea typeface="Calibri"/>
                        <a:cs typeface="Arial" panose="020B0604020202020204" pitchFamily="34" charset="0"/>
                      </a:endParaRPr>
                    </a:p>
                  </a:txBody>
                  <a:tcPr marL="68545" marR="685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153" name="Rectangle 1"/>
          <p:cNvSpPr>
            <a:spLocks noChangeArrowheads="1"/>
          </p:cNvSpPr>
          <p:nvPr/>
        </p:nvSpPr>
        <p:spPr bwMode="auto">
          <a:xfrm>
            <a:off x="4835525" y="3787775"/>
            <a:ext cx="16208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n-US" b="1">
                <a:latin typeface="Arial" panose="020B0604020202020204" pitchFamily="34" charset="0"/>
              </a:rPr>
              <a:t>mais je joue</a:t>
            </a:r>
            <a:endParaRPr lang="en-GB" altLang="en-US">
              <a:latin typeface="Arial" panose="020B0604020202020204" pitchFamily="34" charset="0"/>
            </a:endParaRPr>
          </a:p>
        </p:txBody>
      </p:sp>
      <p:graphicFrame>
        <p:nvGraphicFramePr>
          <p:cNvPr id="13" name="Table 12"/>
          <p:cNvGraphicFramePr>
            <a:graphicFrameLocks noGrp="1"/>
          </p:cNvGraphicFramePr>
          <p:nvPr>
            <p:extLst>
              <p:ext uri="{D42A27DB-BD31-4B8C-83A1-F6EECF244321}">
                <p14:modId xmlns:p14="http://schemas.microsoft.com/office/powerpoint/2010/main" val="3064331339"/>
              </p:ext>
            </p:extLst>
          </p:nvPr>
        </p:nvGraphicFramePr>
        <p:xfrm>
          <a:off x="6500813" y="3181350"/>
          <a:ext cx="2643187" cy="1471614"/>
        </p:xfrm>
        <a:graphic>
          <a:graphicData uri="http://schemas.openxmlformats.org/drawingml/2006/table">
            <a:tbl>
              <a:tblPr/>
              <a:tblGrid>
                <a:gridCol w="2643187"/>
              </a:tblGrid>
              <a:tr h="490538">
                <a:tc>
                  <a:txBody>
                    <a:bodyPr/>
                    <a:lstStyle/>
                    <a:p>
                      <a:pPr algn="l">
                        <a:lnSpc>
                          <a:spcPct val="115000"/>
                        </a:lnSpc>
                        <a:spcAft>
                          <a:spcPts val="0"/>
                        </a:spcAft>
                      </a:pPr>
                      <a:r>
                        <a:rPr lang="en-GB" sz="2400" b="1" baseline="0" dirty="0" smtClean="0">
                          <a:latin typeface="Arial" panose="020B0604020202020204" pitchFamily="34" charset="0"/>
                          <a:ea typeface="Calibri"/>
                          <a:cs typeface="Arial" panose="020B0604020202020204" pitchFamily="34" charset="0"/>
                        </a:rPr>
                        <a:t>de </a:t>
                      </a:r>
                      <a:r>
                        <a:rPr lang="en-GB" sz="2400" b="1" dirty="0" smtClean="0">
                          <a:latin typeface="Arial" panose="020B0604020202020204" pitchFamily="34" charset="0"/>
                          <a:ea typeface="Calibri"/>
                          <a:cs typeface="Arial" panose="020B0604020202020204" pitchFamily="34" charset="0"/>
                        </a:rPr>
                        <a:t>la </a:t>
                      </a:r>
                      <a:r>
                        <a:rPr lang="en-GB" sz="2400" b="1" dirty="0" err="1" smtClean="0">
                          <a:latin typeface="Arial" panose="020B0604020202020204" pitchFamily="34" charset="0"/>
                          <a:ea typeface="Calibri"/>
                          <a:cs typeface="Arial" panose="020B0604020202020204" pitchFamily="34" charset="0"/>
                        </a:rPr>
                        <a:t>flûte</a:t>
                      </a:r>
                      <a:r>
                        <a:rPr lang="en-GB" sz="2400" b="1" dirty="0" smtClean="0">
                          <a:latin typeface="Arial" panose="020B0604020202020204" pitchFamily="34" charset="0"/>
                          <a:ea typeface="Calibri"/>
                          <a:cs typeface="Arial" panose="020B0604020202020204" pitchFamily="34" charset="0"/>
                        </a:rPr>
                        <a:t>.</a:t>
                      </a:r>
                      <a:endParaRPr lang="en-US" sz="2400" dirty="0">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0538">
                <a:tc>
                  <a:txBody>
                    <a:bodyPr/>
                    <a:lstStyle/>
                    <a:p>
                      <a:pPr algn="l">
                        <a:lnSpc>
                          <a:spcPct val="115000"/>
                        </a:lnSpc>
                        <a:spcAft>
                          <a:spcPts val="0"/>
                        </a:spcAft>
                      </a:pPr>
                      <a:r>
                        <a:rPr lang="en-GB" sz="2400" b="1" dirty="0" smtClean="0">
                          <a:latin typeface="Arial" panose="020B0604020202020204" pitchFamily="34" charset="0"/>
                          <a:ea typeface="Calibri"/>
                          <a:cs typeface="Arial" panose="020B0604020202020204" pitchFamily="34" charset="0"/>
                        </a:rPr>
                        <a:t>de</a:t>
                      </a:r>
                      <a:r>
                        <a:rPr lang="en-GB" sz="2400" b="1" baseline="0" dirty="0" smtClean="0">
                          <a:latin typeface="Arial" panose="020B0604020202020204" pitchFamily="34" charset="0"/>
                          <a:ea typeface="Calibri"/>
                          <a:cs typeface="Arial" panose="020B0604020202020204" pitchFamily="34" charset="0"/>
                        </a:rPr>
                        <a:t> la </a:t>
                      </a:r>
                      <a:r>
                        <a:rPr lang="en-GB" sz="2400" b="1" baseline="0" dirty="0" err="1" smtClean="0">
                          <a:latin typeface="Arial" panose="020B0604020202020204" pitchFamily="34" charset="0"/>
                          <a:ea typeface="Calibri"/>
                          <a:cs typeface="Arial" panose="020B0604020202020204" pitchFamily="34" charset="0"/>
                        </a:rPr>
                        <a:t>batterie</a:t>
                      </a:r>
                      <a:r>
                        <a:rPr lang="en-GB" sz="2400" b="1" baseline="0" dirty="0" smtClean="0">
                          <a:latin typeface="Arial" panose="020B0604020202020204" pitchFamily="34" charset="0"/>
                          <a:ea typeface="Calibri"/>
                          <a:cs typeface="Arial" panose="020B0604020202020204" pitchFamily="34" charset="0"/>
                        </a:rPr>
                        <a:t>.</a:t>
                      </a:r>
                      <a:endParaRPr lang="en-US" sz="2400" dirty="0">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0538">
                <a:tc>
                  <a:txBody>
                    <a:bodyPr/>
                    <a:lstStyle/>
                    <a:p>
                      <a:pPr algn="l">
                        <a:lnSpc>
                          <a:spcPct val="115000"/>
                        </a:lnSpc>
                        <a:spcAft>
                          <a:spcPts val="0"/>
                        </a:spcAft>
                      </a:pPr>
                      <a:r>
                        <a:rPr lang="en-GB" sz="2400" b="1" dirty="0" smtClean="0">
                          <a:latin typeface="Arial" panose="020B0604020202020204" pitchFamily="34" charset="0"/>
                          <a:ea typeface="Calibri"/>
                          <a:cs typeface="Arial" panose="020B0604020202020204" pitchFamily="34" charset="0"/>
                        </a:rPr>
                        <a:t>de la </a:t>
                      </a:r>
                      <a:r>
                        <a:rPr lang="en-GB" sz="2400" b="1" dirty="0" err="1" smtClean="0">
                          <a:latin typeface="Arial" panose="020B0604020202020204" pitchFamily="34" charset="0"/>
                          <a:ea typeface="Calibri"/>
                          <a:cs typeface="Arial" panose="020B0604020202020204" pitchFamily="34" charset="0"/>
                        </a:rPr>
                        <a:t>guitare</a:t>
                      </a:r>
                      <a:r>
                        <a:rPr lang="en-GB" sz="2400" b="1" dirty="0" smtClean="0">
                          <a:latin typeface="Arial" panose="020B0604020202020204" pitchFamily="34" charset="0"/>
                          <a:ea typeface="Calibri"/>
                          <a:cs typeface="Arial" panose="020B0604020202020204" pitchFamily="34" charset="0"/>
                        </a:rPr>
                        <a:t>.</a:t>
                      </a:r>
                      <a:endParaRPr lang="en-US" sz="2400" dirty="0">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4164" name="Picture 15" descr="talking picture icon.JPG"/>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961188" y="5084849"/>
            <a:ext cx="2044700" cy="1443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65" name="Rectangle 1"/>
          <p:cNvSpPr>
            <a:spLocks noChangeArrowheads="1"/>
          </p:cNvSpPr>
          <p:nvPr/>
        </p:nvSpPr>
        <p:spPr bwMode="auto">
          <a:xfrm>
            <a:off x="30163" y="5420668"/>
            <a:ext cx="36551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n-US" sz="2400" b="1" dirty="0">
                <a:latin typeface="Arial" panose="020B0604020202020204" pitchFamily="34" charset="0"/>
              </a:rPr>
              <a:t>Mon </a:t>
            </a:r>
            <a:r>
              <a:rPr lang="en-GB" altLang="en-US" sz="2400" b="1" dirty="0" err="1">
                <a:latin typeface="Arial" panose="020B0604020202020204" pitchFamily="34" charset="0"/>
              </a:rPr>
              <a:t>chanteur</a:t>
            </a:r>
            <a:r>
              <a:rPr lang="en-GB" altLang="en-US" sz="2400" b="1" dirty="0">
                <a:latin typeface="Arial" panose="020B0604020202020204" pitchFamily="34" charset="0"/>
              </a:rPr>
              <a:t> </a:t>
            </a:r>
            <a:r>
              <a:rPr lang="en-GB" altLang="en-US" sz="2400" b="1" dirty="0" err="1" smtClean="0">
                <a:latin typeface="Arial" panose="020B0604020202020204" pitchFamily="34" charset="0"/>
              </a:rPr>
              <a:t>favori</a:t>
            </a:r>
            <a:r>
              <a:rPr lang="en-GB" altLang="en-US" sz="2400" b="1" dirty="0" smtClean="0">
                <a:latin typeface="Arial" panose="020B0604020202020204" pitchFamily="34" charset="0"/>
              </a:rPr>
              <a:t> </a:t>
            </a:r>
            <a:r>
              <a:rPr lang="en-GB" altLang="en-US" sz="2400" b="1" dirty="0" err="1">
                <a:latin typeface="Arial" panose="020B0604020202020204" pitchFamily="34" charset="0"/>
              </a:rPr>
              <a:t>est</a:t>
            </a:r>
            <a:endParaRPr lang="en-GB" altLang="en-US" sz="240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C55A11"/>
        </a:solidFill>
        <a:effectLst/>
      </p:bgPr>
    </p:bg>
    <p:spTree>
      <p:nvGrpSpPr>
        <p:cNvPr id="1" name=""/>
        <p:cNvGrpSpPr/>
        <p:nvPr/>
      </p:nvGrpSpPr>
      <p:grpSpPr>
        <a:xfrm>
          <a:off x="0" y="0"/>
          <a:ext cx="0" cy="0"/>
          <a:chOff x="0" y="0"/>
          <a:chExt cx="0" cy="0"/>
        </a:xfrm>
      </p:grpSpPr>
      <p:sp>
        <p:nvSpPr>
          <p:cNvPr id="2" name="Rectangle 1"/>
          <p:cNvSpPr/>
          <p:nvPr/>
        </p:nvSpPr>
        <p:spPr>
          <a:xfrm>
            <a:off x="88900" y="119063"/>
            <a:ext cx="4284663" cy="6589712"/>
          </a:xfrm>
          <a:prstGeom prst="rect">
            <a:avLst/>
          </a:prstGeom>
          <a:solidFill>
            <a:schemeClr val="bg1"/>
          </a:solidFill>
          <a:ln>
            <a:noFill/>
          </a:ln>
          <a:effectLst>
            <a:outerShdw blurRad="190500" dist="228600" dir="270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 name="Rectangle 2"/>
          <p:cNvSpPr/>
          <p:nvPr/>
        </p:nvSpPr>
        <p:spPr>
          <a:xfrm>
            <a:off x="4602163" y="119063"/>
            <a:ext cx="4432300" cy="6589712"/>
          </a:xfrm>
          <a:prstGeom prst="rect">
            <a:avLst/>
          </a:prstGeom>
          <a:solidFill>
            <a:schemeClr val="bg1"/>
          </a:solidFill>
          <a:ln>
            <a:noFill/>
          </a:ln>
          <a:effectLst>
            <a:outerShdw blurRad="190500" dist="228600" dir="270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graphicFrame>
        <p:nvGraphicFramePr>
          <p:cNvPr id="4" name="Table 3"/>
          <p:cNvGraphicFramePr>
            <a:graphicFrameLocks noGrp="1"/>
          </p:cNvGraphicFramePr>
          <p:nvPr>
            <p:extLst>
              <p:ext uri="{D42A27DB-BD31-4B8C-83A1-F6EECF244321}">
                <p14:modId xmlns:p14="http://schemas.microsoft.com/office/powerpoint/2010/main" val="2576647636"/>
              </p:ext>
            </p:extLst>
          </p:nvPr>
        </p:nvGraphicFramePr>
        <p:xfrm>
          <a:off x="88900" y="381000"/>
          <a:ext cx="4151313" cy="6167499"/>
        </p:xfrm>
        <a:graphic>
          <a:graphicData uri="http://schemas.openxmlformats.org/drawingml/2006/table">
            <a:tbl>
              <a:tblPr firstRow="1" bandRow="1">
                <a:tableStyleId>{5940675A-B579-460E-94D1-54222C63F5DA}</a:tableStyleId>
              </a:tblPr>
              <a:tblGrid>
                <a:gridCol w="4151313"/>
              </a:tblGrid>
              <a:tr h="1300025">
                <a:tc>
                  <a:txBody>
                    <a:bodyPr/>
                    <a:lstStyle/>
                    <a:p>
                      <a:r>
                        <a:rPr lang="en-GB" sz="2400" dirty="0" smtClean="0">
                          <a:latin typeface="Arial" panose="020B0604020202020204" pitchFamily="34" charset="0"/>
                          <a:cs typeface="Arial" panose="020B0604020202020204" pitchFamily="34" charset="0"/>
                        </a:rPr>
                        <a:t>1 </a:t>
                      </a:r>
                      <a:r>
                        <a:rPr lang="en-GB" sz="2400" dirty="0" err="1" smtClean="0">
                          <a:latin typeface="Arial" panose="020B0604020202020204" pitchFamily="34" charset="0"/>
                          <a:cs typeface="Arial" panose="020B0604020202020204" pitchFamily="34" charset="0"/>
                        </a:rPr>
                        <a:t>Quel</a:t>
                      </a:r>
                      <a:r>
                        <a:rPr lang="en-GB" sz="2400" dirty="0" smtClean="0">
                          <a:latin typeface="Arial" panose="020B0604020202020204" pitchFamily="34" charset="0"/>
                          <a:cs typeface="Arial" panose="020B0604020202020204" pitchFamily="34" charset="0"/>
                        </a:rPr>
                        <a:t> type de </a:t>
                      </a:r>
                      <a:r>
                        <a:rPr lang="en-GB" sz="2400" dirty="0" err="1" smtClean="0">
                          <a:latin typeface="Arial" panose="020B0604020202020204" pitchFamily="34" charset="0"/>
                          <a:cs typeface="Arial" panose="020B0604020202020204" pitchFamily="34" charset="0"/>
                        </a:rPr>
                        <a:t>musique</a:t>
                      </a:r>
                      <a:r>
                        <a:rPr lang="en-GB" sz="2400" dirty="0" smtClean="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aimes-tu</a:t>
                      </a:r>
                      <a:r>
                        <a:rPr lang="en-GB" sz="2400" dirty="0" smtClean="0">
                          <a:latin typeface="Arial" panose="020B0604020202020204" pitchFamily="34" charset="0"/>
                          <a:cs typeface="Arial" panose="020B0604020202020204" pitchFamily="34" charset="0"/>
                        </a:rPr>
                        <a:t> ?</a:t>
                      </a:r>
                      <a:endParaRPr lang="en-GB" sz="2400" dirty="0">
                        <a:latin typeface="Arial" panose="020B0604020202020204" pitchFamily="34" charset="0"/>
                        <a:cs typeface="Arial" panose="020B0604020202020204" pitchFamily="34" charset="0"/>
                      </a:endParaRPr>
                    </a:p>
                  </a:txBody>
                  <a:tcPr marL="91442" marR="91442" marT="45716" marB="45716" anchor="ctr">
                    <a:lnL w="12700" cmpd="sng">
                      <a:noFill/>
                    </a:lnL>
                    <a:lnR w="12700" cmpd="sng">
                      <a:noFill/>
                    </a:lnR>
                    <a:lnT w="12700" cmpd="sng">
                      <a:noFill/>
                    </a:lnT>
                    <a:lnB w="12700" cmpd="sng">
                      <a:noFill/>
                    </a:lnB>
                    <a:lnTlToBr w="12700" cmpd="sng">
                      <a:noFill/>
                      <a:prstDash val="solid"/>
                    </a:lnTlToBr>
                    <a:lnBlToTr w="12700" cmpd="sng">
                      <a:noFill/>
                      <a:prstDash val="solid"/>
                    </a:lnBlToTr>
                  </a:tcPr>
                </a:tc>
              </a:tr>
              <a:tr h="1300025">
                <a:tc>
                  <a:txBody>
                    <a:bodyPr/>
                    <a:lstStyle/>
                    <a:p>
                      <a:r>
                        <a:rPr lang="en-GB" sz="2400" dirty="0" smtClean="0">
                          <a:latin typeface="Arial" panose="020B0604020202020204" pitchFamily="34" charset="0"/>
                          <a:cs typeface="Arial" panose="020B0604020202020204" pitchFamily="34" charset="0"/>
                        </a:rPr>
                        <a:t>2  </a:t>
                      </a:r>
                      <a:r>
                        <a:rPr lang="en-GB" sz="2400" dirty="0" err="1" smtClean="0">
                          <a:latin typeface="Arial" panose="020B0604020202020204" pitchFamily="34" charset="0"/>
                          <a:cs typeface="Arial" panose="020B0604020202020204" pitchFamily="34" charset="0"/>
                        </a:rPr>
                        <a:t>Tu</a:t>
                      </a:r>
                      <a:r>
                        <a:rPr lang="en-GB" sz="2400" dirty="0" smtClean="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aimes</a:t>
                      </a:r>
                      <a:r>
                        <a:rPr lang="en-GB" sz="2400" dirty="0" smtClean="0">
                          <a:latin typeface="Arial" panose="020B0604020202020204" pitchFamily="34" charset="0"/>
                          <a:cs typeface="Arial" panose="020B0604020202020204" pitchFamily="34" charset="0"/>
                        </a:rPr>
                        <a:t> le Hip Hop?</a:t>
                      </a:r>
                      <a:endParaRPr lang="en-GB" sz="2400" dirty="0">
                        <a:latin typeface="Arial" panose="020B0604020202020204" pitchFamily="34" charset="0"/>
                        <a:cs typeface="Arial" panose="020B0604020202020204" pitchFamily="34" charset="0"/>
                      </a:endParaRPr>
                    </a:p>
                  </a:txBody>
                  <a:tcPr marL="91442" marR="91442" marT="45716" marB="45716" anchor="ctr">
                    <a:lnL w="12700" cmpd="sng">
                      <a:noFill/>
                    </a:lnL>
                    <a:lnR w="12700" cmpd="sng">
                      <a:noFill/>
                    </a:lnR>
                    <a:lnT w="12700" cmpd="sng">
                      <a:noFill/>
                    </a:lnT>
                    <a:lnB w="12700" cmpd="sng">
                      <a:noFill/>
                    </a:lnB>
                    <a:lnTlToBr w="12700" cmpd="sng">
                      <a:noFill/>
                      <a:prstDash val="solid"/>
                    </a:lnTlToBr>
                    <a:lnBlToTr w="12700" cmpd="sng">
                      <a:noFill/>
                      <a:prstDash val="solid"/>
                    </a:lnBlToTr>
                  </a:tcPr>
                </a:tc>
              </a:tr>
              <a:tr h="722236">
                <a:tc>
                  <a:txBody>
                    <a:bodyPr/>
                    <a:lstStyle/>
                    <a:p>
                      <a:r>
                        <a:rPr lang="en-GB" sz="2400" dirty="0" smtClean="0">
                          <a:latin typeface="Arial" panose="020B0604020202020204" pitchFamily="34" charset="0"/>
                          <a:cs typeface="Arial" panose="020B0604020202020204" pitchFamily="34" charset="0"/>
                        </a:rPr>
                        <a:t>3  </a:t>
                      </a:r>
                      <a:r>
                        <a:rPr lang="en-GB" sz="2400" dirty="0" err="1" smtClean="0">
                          <a:latin typeface="Arial" panose="020B0604020202020204" pitchFamily="34" charset="0"/>
                          <a:cs typeface="Arial" panose="020B0604020202020204" pitchFamily="34" charset="0"/>
                        </a:rPr>
                        <a:t>Pourquoi</a:t>
                      </a:r>
                      <a:r>
                        <a:rPr lang="en-GB" sz="2400" dirty="0" smtClean="0">
                          <a:latin typeface="Arial" panose="020B0604020202020204" pitchFamily="34" charset="0"/>
                          <a:cs typeface="Arial" panose="020B0604020202020204" pitchFamily="34" charset="0"/>
                        </a:rPr>
                        <a:t>?</a:t>
                      </a:r>
                      <a:endParaRPr lang="en-GB" sz="2400" dirty="0">
                        <a:latin typeface="Arial" panose="020B0604020202020204" pitchFamily="34" charset="0"/>
                        <a:cs typeface="Arial" panose="020B0604020202020204" pitchFamily="34" charset="0"/>
                      </a:endParaRPr>
                    </a:p>
                  </a:txBody>
                  <a:tcPr marL="91442" marR="91442" marT="45716" marB="45716" anchor="ctr">
                    <a:lnL w="12700" cmpd="sng">
                      <a:noFill/>
                    </a:lnL>
                    <a:lnR w="12700" cmpd="sng">
                      <a:noFill/>
                    </a:lnR>
                    <a:lnT w="12700" cmpd="sng">
                      <a:noFill/>
                    </a:lnT>
                    <a:lnB w="12700" cmpd="sng">
                      <a:noFill/>
                    </a:lnB>
                    <a:lnTlToBr w="12700" cmpd="sng">
                      <a:noFill/>
                      <a:prstDash val="solid"/>
                    </a:lnTlToBr>
                    <a:lnBlToTr w="12700" cmpd="sng">
                      <a:noFill/>
                      <a:prstDash val="solid"/>
                    </a:lnBlToTr>
                  </a:tcPr>
                </a:tc>
              </a:tr>
              <a:tr h="822892">
                <a:tc>
                  <a:txBody>
                    <a:bodyPr/>
                    <a:lstStyle/>
                    <a:p>
                      <a:r>
                        <a:rPr lang="en-GB" sz="2400" dirty="0" smtClean="0">
                          <a:latin typeface="Arial" panose="020B0604020202020204" pitchFamily="34" charset="0"/>
                          <a:cs typeface="Arial" panose="020B0604020202020204" pitchFamily="34" charset="0"/>
                        </a:rPr>
                        <a:t>4  </a:t>
                      </a:r>
                      <a:r>
                        <a:rPr lang="en-GB" sz="2400" dirty="0" err="1" smtClean="0">
                          <a:latin typeface="Arial" panose="020B0604020202020204" pitchFamily="34" charset="0"/>
                          <a:cs typeface="Arial" panose="020B0604020202020204" pitchFamily="34" charset="0"/>
                        </a:rPr>
                        <a:t>Tu</a:t>
                      </a:r>
                      <a:r>
                        <a:rPr lang="en-GB" sz="2400" baseline="0" dirty="0" smtClean="0">
                          <a:latin typeface="Arial" panose="020B0604020202020204" pitchFamily="34" charset="0"/>
                          <a:cs typeface="Arial" panose="020B0604020202020204" pitchFamily="34" charset="0"/>
                        </a:rPr>
                        <a:t> sais </a:t>
                      </a:r>
                      <a:r>
                        <a:rPr lang="en-GB" sz="2400" baseline="0" dirty="0" err="1" smtClean="0">
                          <a:latin typeface="Arial" panose="020B0604020202020204" pitchFamily="34" charset="0"/>
                          <a:cs typeface="Arial" panose="020B0604020202020204" pitchFamily="34" charset="0"/>
                        </a:rPr>
                        <a:t>jouer</a:t>
                      </a:r>
                      <a:r>
                        <a:rPr lang="en-GB" sz="2400" baseline="0" dirty="0" smtClean="0">
                          <a:latin typeface="Arial" panose="020B0604020202020204" pitchFamily="34" charset="0"/>
                          <a:cs typeface="Arial" panose="020B0604020202020204" pitchFamily="34" charset="0"/>
                        </a:rPr>
                        <a:t> de </a:t>
                      </a:r>
                      <a:r>
                        <a:rPr lang="en-GB" sz="2400" dirty="0" smtClean="0">
                          <a:latin typeface="Arial" panose="020B0604020202020204" pitchFamily="34" charset="0"/>
                          <a:cs typeface="Arial" panose="020B0604020202020204" pitchFamily="34" charset="0"/>
                        </a:rPr>
                        <a:t>la</a:t>
                      </a:r>
                      <a:r>
                        <a:rPr lang="en-GB" sz="2400" baseline="0" dirty="0" smtClean="0">
                          <a:latin typeface="Arial" panose="020B0604020202020204" pitchFamily="34" charset="0"/>
                          <a:cs typeface="Arial" panose="020B0604020202020204" pitchFamily="34" charset="0"/>
                        </a:rPr>
                        <a:t> </a:t>
                      </a:r>
                      <a:r>
                        <a:rPr lang="en-GB" sz="2400" baseline="0" dirty="0" err="1" smtClean="0">
                          <a:latin typeface="Arial" panose="020B0604020202020204" pitchFamily="34" charset="0"/>
                          <a:cs typeface="Arial" panose="020B0604020202020204" pitchFamily="34" charset="0"/>
                        </a:rPr>
                        <a:t>guitare</a:t>
                      </a:r>
                      <a:r>
                        <a:rPr lang="en-GB" sz="2400" baseline="0" dirty="0" smtClean="0">
                          <a:latin typeface="Arial" panose="020B0604020202020204" pitchFamily="34" charset="0"/>
                          <a:cs typeface="Arial" panose="020B0604020202020204" pitchFamily="34" charset="0"/>
                        </a:rPr>
                        <a:t>?</a:t>
                      </a:r>
                      <a:endParaRPr lang="en-GB" sz="2400" dirty="0">
                        <a:latin typeface="Arial" panose="020B0604020202020204" pitchFamily="34" charset="0"/>
                        <a:cs typeface="Arial" panose="020B0604020202020204" pitchFamily="34" charset="0"/>
                      </a:endParaRPr>
                    </a:p>
                  </a:txBody>
                  <a:tcPr marL="91442" marR="91442" marT="45716" marB="45716" anchor="ctr">
                    <a:lnL w="12700" cmpd="sng">
                      <a:noFill/>
                    </a:lnL>
                    <a:lnR w="12700" cmpd="sng">
                      <a:noFill/>
                    </a:lnR>
                    <a:lnT w="12700" cmpd="sng">
                      <a:noFill/>
                    </a:lnT>
                    <a:lnB w="12700" cmpd="sng">
                      <a:noFill/>
                    </a:lnB>
                    <a:lnTlToBr w="12700" cmpd="sng">
                      <a:noFill/>
                      <a:prstDash val="solid"/>
                    </a:lnTlToBr>
                    <a:lnBlToTr w="12700" cmpd="sng">
                      <a:noFill/>
                      <a:prstDash val="solid"/>
                    </a:lnBlToTr>
                  </a:tcPr>
                </a:tc>
              </a:tr>
              <a:tr h="722236">
                <a:tc>
                  <a:txBody>
                    <a:bodyPr/>
                    <a:lstStyle/>
                    <a:p>
                      <a:r>
                        <a:rPr lang="en-GB" sz="2400" dirty="0" smtClean="0">
                          <a:latin typeface="Arial" panose="020B0604020202020204" pitchFamily="34" charset="0"/>
                          <a:cs typeface="Arial" panose="020B0604020202020204" pitchFamily="34" charset="0"/>
                        </a:rPr>
                        <a:t>5  </a:t>
                      </a:r>
                      <a:r>
                        <a:rPr lang="en-GB" sz="2400" dirty="0" err="1" smtClean="0">
                          <a:latin typeface="Arial" panose="020B0604020202020204" pitchFamily="34" charset="0"/>
                          <a:cs typeface="Arial" panose="020B0604020202020204" pitchFamily="34" charset="0"/>
                        </a:rPr>
                        <a:t>Tu</a:t>
                      </a:r>
                      <a:r>
                        <a:rPr lang="en-GB" sz="2400" dirty="0" smtClean="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joues</a:t>
                      </a:r>
                      <a:r>
                        <a:rPr lang="en-GB" sz="2400" dirty="0" smtClean="0">
                          <a:latin typeface="Arial" panose="020B0604020202020204" pitchFamily="34" charset="0"/>
                          <a:cs typeface="Arial" panose="020B0604020202020204" pitchFamily="34" charset="0"/>
                        </a:rPr>
                        <a:t> d’un instrument?</a:t>
                      </a:r>
                      <a:endParaRPr lang="en-GB" sz="2400" dirty="0">
                        <a:latin typeface="Arial" panose="020B0604020202020204" pitchFamily="34" charset="0"/>
                        <a:cs typeface="Arial" panose="020B0604020202020204" pitchFamily="34" charset="0"/>
                      </a:endParaRPr>
                    </a:p>
                  </a:txBody>
                  <a:tcPr marL="91442" marR="91442" marT="45716" marB="45716" anchor="ctr">
                    <a:lnL w="12700" cmpd="sng">
                      <a:noFill/>
                    </a:lnL>
                    <a:lnR w="12700" cmpd="sng">
                      <a:noFill/>
                    </a:lnR>
                    <a:lnT w="12700" cmpd="sng">
                      <a:noFill/>
                    </a:lnT>
                    <a:lnB w="12700" cmpd="sng">
                      <a:noFill/>
                    </a:lnB>
                    <a:lnTlToBr w="12700" cmpd="sng">
                      <a:noFill/>
                      <a:prstDash val="solid"/>
                    </a:lnTlToBr>
                    <a:lnBlToTr w="12700" cmpd="sng">
                      <a:noFill/>
                      <a:prstDash val="solid"/>
                    </a:lnBlToTr>
                  </a:tcPr>
                </a:tc>
              </a:tr>
              <a:tr h="1300025">
                <a:tc>
                  <a:txBody>
                    <a:bodyPr/>
                    <a:lstStyle/>
                    <a:p>
                      <a:r>
                        <a:rPr lang="en-GB" sz="2400" dirty="0" smtClean="0">
                          <a:latin typeface="Arial" panose="020B0604020202020204" pitchFamily="34" charset="0"/>
                          <a:cs typeface="Arial" panose="020B0604020202020204" pitchFamily="34" charset="0"/>
                        </a:rPr>
                        <a:t>6  </a:t>
                      </a:r>
                      <a:r>
                        <a:rPr lang="en-GB" sz="2400" dirty="0" err="1" smtClean="0">
                          <a:latin typeface="Arial" panose="020B0604020202020204" pitchFamily="34" charset="0"/>
                          <a:cs typeface="Arial" panose="020B0604020202020204" pitchFamily="34" charset="0"/>
                        </a:rPr>
                        <a:t>Tu</a:t>
                      </a:r>
                      <a:r>
                        <a:rPr lang="en-GB" sz="2400" dirty="0" smtClean="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préfères</a:t>
                      </a:r>
                      <a:r>
                        <a:rPr lang="en-GB" sz="2400" dirty="0" smtClean="0">
                          <a:latin typeface="Arial" panose="020B0604020202020204" pitchFamily="34" charset="0"/>
                          <a:cs typeface="Arial" panose="020B0604020202020204" pitchFamily="34" charset="0"/>
                        </a:rPr>
                        <a:t> la </a:t>
                      </a:r>
                      <a:r>
                        <a:rPr lang="en-GB" sz="2400" dirty="0" err="1" smtClean="0">
                          <a:latin typeface="Arial" panose="020B0604020202020204" pitchFamily="34" charset="0"/>
                          <a:cs typeface="Arial" panose="020B0604020202020204" pitchFamily="34" charset="0"/>
                        </a:rPr>
                        <a:t>musique</a:t>
                      </a:r>
                      <a:r>
                        <a:rPr lang="en-GB" sz="2400" dirty="0" smtClean="0">
                          <a:latin typeface="Arial" panose="020B0604020202020204" pitchFamily="34" charset="0"/>
                          <a:cs typeface="Arial" panose="020B0604020202020204" pitchFamily="34" charset="0"/>
                        </a:rPr>
                        <a:t> pop </a:t>
                      </a:r>
                      <a:r>
                        <a:rPr lang="en-GB" sz="2400" dirty="0" err="1" smtClean="0">
                          <a:latin typeface="Arial" panose="020B0604020202020204" pitchFamily="34" charset="0"/>
                          <a:cs typeface="Arial" panose="020B0604020202020204" pitchFamily="34" charset="0"/>
                        </a:rPr>
                        <a:t>ou</a:t>
                      </a:r>
                      <a:r>
                        <a:rPr lang="en-GB" sz="2400" baseline="0" dirty="0" smtClean="0">
                          <a:latin typeface="Arial" panose="020B0604020202020204" pitchFamily="34" charset="0"/>
                          <a:cs typeface="Arial" panose="020B0604020202020204" pitchFamily="34" charset="0"/>
                        </a:rPr>
                        <a:t> le rock?</a:t>
                      </a:r>
                      <a:endParaRPr lang="en-GB" sz="2400" dirty="0">
                        <a:latin typeface="Arial" panose="020B0604020202020204" pitchFamily="34" charset="0"/>
                        <a:cs typeface="Arial" panose="020B0604020202020204" pitchFamily="34" charset="0"/>
                      </a:endParaRPr>
                    </a:p>
                  </a:txBody>
                  <a:tcPr marL="91442" marR="91442" marT="45716" marB="45716" anchor="ct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6" name="Rounded Rectangular Callout 5"/>
          <p:cNvSpPr/>
          <p:nvPr/>
        </p:nvSpPr>
        <p:spPr>
          <a:xfrm>
            <a:off x="7186613" y="1425575"/>
            <a:ext cx="1668462" cy="1063625"/>
          </a:xfrm>
          <a:prstGeom prst="wedgeRoundRectCallout">
            <a:avLst/>
          </a:prstGeom>
          <a:ln>
            <a:noFill/>
          </a:ln>
          <a:effectLst>
            <a:outerShdw blurRad="50800" dist="38100" dir="8100000" algn="tr"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r>
              <a:rPr lang="en-GB" sz="2400" b="1" dirty="0" err="1" smtClean="0">
                <a:latin typeface="Arial" panose="020B0604020202020204" pitchFamily="34" charset="0"/>
                <a:cs typeface="Arial" panose="020B0604020202020204" pitchFamily="34" charset="0"/>
              </a:rPr>
              <a:t>Oui</a:t>
            </a:r>
            <a:r>
              <a:rPr lang="en-GB" sz="2400" b="1" dirty="0" smtClean="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je </a:t>
            </a:r>
            <a:r>
              <a:rPr lang="en-GB" sz="2400" b="1" dirty="0" err="1">
                <a:latin typeface="Arial" panose="020B0604020202020204" pitchFamily="34" charset="0"/>
                <a:cs typeface="Arial" panose="020B0604020202020204" pitchFamily="34" charset="0"/>
              </a:rPr>
              <a:t>joue</a:t>
            </a:r>
            <a:r>
              <a:rPr lang="en-GB" sz="2400" b="1" dirty="0">
                <a:latin typeface="Arial" panose="020B0604020202020204" pitchFamily="34" charset="0"/>
                <a:cs typeface="Arial" panose="020B0604020202020204" pitchFamily="34" charset="0"/>
              </a:rPr>
              <a:t> de la </a:t>
            </a:r>
            <a:r>
              <a:rPr lang="en-GB" sz="2400" b="1" dirty="0" err="1">
                <a:latin typeface="Arial" panose="020B0604020202020204" pitchFamily="34" charset="0"/>
                <a:cs typeface="Arial" panose="020B0604020202020204" pitchFamily="34" charset="0"/>
              </a:rPr>
              <a:t>flûte</a:t>
            </a:r>
            <a:r>
              <a:rPr lang="en-GB" sz="2400" b="1" dirty="0">
                <a:latin typeface="Arial" panose="020B0604020202020204" pitchFamily="34" charset="0"/>
                <a:cs typeface="Arial" panose="020B0604020202020204" pitchFamily="34" charset="0"/>
              </a:rPr>
              <a:t>.</a:t>
            </a:r>
          </a:p>
        </p:txBody>
      </p:sp>
      <p:sp>
        <p:nvSpPr>
          <p:cNvPr id="7" name="Rounded Rectangular Callout 6"/>
          <p:cNvSpPr/>
          <p:nvPr/>
        </p:nvSpPr>
        <p:spPr>
          <a:xfrm>
            <a:off x="5480347" y="5303837"/>
            <a:ext cx="1922462" cy="1063625"/>
          </a:xfrm>
          <a:prstGeom prst="wedgeRoundRectCallout">
            <a:avLst/>
          </a:prstGeom>
          <a:ln>
            <a:noFill/>
          </a:ln>
          <a:effectLst>
            <a:outerShdw blurRad="50800" dist="38100" dir="8100000" algn="tr"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r>
              <a:rPr lang="en-GB" sz="2400" b="1" dirty="0">
                <a:latin typeface="Arial" panose="020B0604020202020204" pitchFamily="34" charset="0"/>
                <a:cs typeface="Arial" panose="020B0604020202020204" pitchFamily="34" charset="0"/>
              </a:rPr>
              <a:t>Je </a:t>
            </a:r>
            <a:r>
              <a:rPr lang="en-GB" sz="2400" b="1" dirty="0" err="1">
                <a:latin typeface="Arial" panose="020B0604020202020204" pitchFamily="34" charset="0"/>
                <a:cs typeface="Arial" panose="020B0604020202020204" pitchFamily="34" charset="0"/>
              </a:rPr>
              <a:t>préfère</a:t>
            </a:r>
            <a:r>
              <a:rPr lang="en-GB" sz="2400" b="1" dirty="0">
                <a:latin typeface="Arial" panose="020B0604020202020204" pitchFamily="34" charset="0"/>
                <a:cs typeface="Arial" panose="020B0604020202020204" pitchFamily="34" charset="0"/>
              </a:rPr>
              <a:t> la </a:t>
            </a:r>
            <a:r>
              <a:rPr lang="en-GB" sz="2400" b="1" dirty="0" err="1">
                <a:latin typeface="Arial" panose="020B0604020202020204" pitchFamily="34" charset="0"/>
                <a:cs typeface="Arial" panose="020B0604020202020204" pitchFamily="34" charset="0"/>
              </a:rPr>
              <a:t>musique</a:t>
            </a:r>
            <a:r>
              <a:rPr lang="en-GB" sz="2400" b="1" dirty="0">
                <a:latin typeface="Arial" panose="020B0604020202020204" pitchFamily="34" charset="0"/>
                <a:cs typeface="Arial" panose="020B0604020202020204" pitchFamily="34" charset="0"/>
              </a:rPr>
              <a:t> pop.</a:t>
            </a:r>
          </a:p>
        </p:txBody>
      </p:sp>
      <p:sp>
        <p:nvSpPr>
          <p:cNvPr id="8" name="Rounded Rectangular Callout 7"/>
          <p:cNvSpPr/>
          <p:nvPr/>
        </p:nvSpPr>
        <p:spPr>
          <a:xfrm>
            <a:off x="7148513" y="2840038"/>
            <a:ext cx="1760537" cy="2244725"/>
          </a:xfrm>
          <a:prstGeom prst="wedgeRoundRectCallout">
            <a:avLst/>
          </a:prstGeom>
          <a:ln>
            <a:noFill/>
          </a:ln>
          <a:effectLst>
            <a:outerShdw blurRad="50800" dist="38100" dir="8100000" algn="tr"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r>
              <a:rPr lang="en-GB" sz="2400" b="1" dirty="0">
                <a:latin typeface="Arial" panose="020B0604020202020204" pitchFamily="34" charset="0"/>
                <a:cs typeface="Arial" panose="020B0604020202020204" pitchFamily="34" charset="0"/>
              </a:rPr>
              <a:t>Non, je ne sais pas </a:t>
            </a:r>
            <a:r>
              <a:rPr lang="en-GB" sz="2400" b="1" dirty="0" err="1">
                <a:latin typeface="Arial" panose="020B0604020202020204" pitchFamily="34" charset="0"/>
                <a:cs typeface="Arial" panose="020B0604020202020204" pitchFamily="34" charset="0"/>
              </a:rPr>
              <a:t>jouer</a:t>
            </a:r>
            <a:r>
              <a:rPr lang="en-GB" sz="2400" b="1" dirty="0">
                <a:latin typeface="Arial" panose="020B0604020202020204" pitchFamily="34" charset="0"/>
                <a:cs typeface="Arial" panose="020B0604020202020204" pitchFamily="34" charset="0"/>
              </a:rPr>
              <a:t> de la </a:t>
            </a:r>
            <a:r>
              <a:rPr lang="en-GB" sz="2400" b="1" dirty="0" err="1">
                <a:latin typeface="Arial" panose="020B0604020202020204" pitchFamily="34" charset="0"/>
                <a:cs typeface="Arial" panose="020B0604020202020204" pitchFamily="34" charset="0"/>
              </a:rPr>
              <a:t>guitare</a:t>
            </a:r>
            <a:r>
              <a:rPr lang="en-GB" sz="2400" b="1" dirty="0">
                <a:latin typeface="Arial" panose="020B0604020202020204" pitchFamily="34" charset="0"/>
                <a:cs typeface="Arial" panose="020B0604020202020204" pitchFamily="34" charset="0"/>
              </a:rPr>
              <a:t>.</a:t>
            </a:r>
          </a:p>
        </p:txBody>
      </p:sp>
      <p:sp>
        <p:nvSpPr>
          <p:cNvPr id="9" name="Rounded Rectangular Callout 8"/>
          <p:cNvSpPr/>
          <p:nvPr/>
        </p:nvSpPr>
        <p:spPr>
          <a:xfrm>
            <a:off x="4903788" y="3997325"/>
            <a:ext cx="2003425" cy="1063625"/>
          </a:xfrm>
          <a:prstGeom prst="wedgeRoundRectCallout">
            <a:avLst/>
          </a:prstGeom>
          <a:ln>
            <a:noFill/>
          </a:ln>
          <a:effectLst>
            <a:outerShdw blurRad="50800" dist="38100" dir="8100000" algn="tr"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r>
              <a:rPr lang="en-GB" sz="2400" b="1" dirty="0" err="1">
                <a:latin typeface="Arial" panose="020B0604020202020204" pitchFamily="34" charset="0"/>
                <a:cs typeface="Arial" panose="020B0604020202020204" pitchFamily="34" charset="0"/>
              </a:rPr>
              <a:t>J’aime</a:t>
            </a:r>
            <a:r>
              <a:rPr lang="en-GB" sz="2400" b="1" dirty="0">
                <a:latin typeface="Arial" panose="020B0604020202020204" pitchFamily="34" charset="0"/>
                <a:cs typeface="Arial" panose="020B0604020202020204" pitchFamily="34" charset="0"/>
              </a:rPr>
              <a:t> beaucoup la pop.</a:t>
            </a:r>
            <a:endParaRPr lang="en-GB" sz="2400" b="1" dirty="0">
              <a:latin typeface="Arial" panose="020B0604020202020204" pitchFamily="34" charset="0"/>
              <a:cs typeface="Arial" panose="020B0604020202020204" pitchFamily="34" charset="0"/>
            </a:endParaRPr>
          </a:p>
        </p:txBody>
      </p:sp>
      <p:sp>
        <p:nvSpPr>
          <p:cNvPr id="10" name="Rounded Rectangular Callout 9"/>
          <p:cNvSpPr/>
          <p:nvPr/>
        </p:nvSpPr>
        <p:spPr>
          <a:xfrm>
            <a:off x="5065713" y="2351088"/>
            <a:ext cx="1719262" cy="1063625"/>
          </a:xfrm>
          <a:prstGeom prst="wedgeRoundRectCallout">
            <a:avLst/>
          </a:prstGeom>
          <a:ln>
            <a:noFill/>
          </a:ln>
          <a:effectLst>
            <a:outerShdw blurRad="50800" dist="38100" dir="8100000" algn="tr"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r>
              <a:rPr lang="en-GB" sz="2400" b="1" dirty="0">
                <a:latin typeface="Arial" panose="020B0604020202020204" pitchFamily="34" charset="0"/>
                <a:cs typeface="Arial" panose="020B0604020202020204" pitchFamily="34" charset="0"/>
              </a:rPr>
              <a:t>Non, je </a:t>
            </a:r>
            <a:r>
              <a:rPr lang="en-GB" sz="2400" b="1" dirty="0" err="1">
                <a:latin typeface="Arial" panose="020B0604020202020204" pitchFamily="34" charset="0"/>
                <a:cs typeface="Arial" panose="020B0604020202020204" pitchFamily="34" charset="0"/>
              </a:rPr>
              <a:t>n’aime</a:t>
            </a:r>
            <a:r>
              <a:rPr lang="en-GB" sz="2400" b="1" dirty="0">
                <a:latin typeface="Arial" panose="020B0604020202020204" pitchFamily="34" charset="0"/>
                <a:cs typeface="Arial" panose="020B0604020202020204" pitchFamily="34" charset="0"/>
              </a:rPr>
              <a:t> pas </a:t>
            </a:r>
            <a:r>
              <a:rPr lang="en-GB" sz="2400" b="1" dirty="0" err="1">
                <a:latin typeface="Arial" panose="020B0604020202020204" pitchFamily="34" charset="0"/>
                <a:cs typeface="Arial" panose="020B0604020202020204" pitchFamily="34" charset="0"/>
              </a:rPr>
              <a:t>ça</a:t>
            </a:r>
            <a:r>
              <a:rPr lang="en-GB" sz="2400" b="1" dirty="0">
                <a:latin typeface="Arial" panose="020B0604020202020204" pitchFamily="34" charset="0"/>
                <a:cs typeface="Arial" panose="020B0604020202020204" pitchFamily="34" charset="0"/>
              </a:rPr>
              <a:t>.</a:t>
            </a:r>
          </a:p>
        </p:txBody>
      </p:sp>
      <p:sp>
        <p:nvSpPr>
          <p:cNvPr id="11" name="Rounded Rectangular Callout 10"/>
          <p:cNvSpPr/>
          <p:nvPr/>
        </p:nvSpPr>
        <p:spPr>
          <a:xfrm>
            <a:off x="4941888" y="557213"/>
            <a:ext cx="1670050" cy="1063625"/>
          </a:xfrm>
          <a:prstGeom prst="wedgeRoundRectCallout">
            <a:avLst/>
          </a:prstGeom>
          <a:ln>
            <a:noFill/>
          </a:ln>
          <a:effectLst>
            <a:outerShdw blurRad="50800" dist="38100" dir="8100000" algn="tr"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r>
              <a:rPr lang="en-GB" sz="2400" b="1" dirty="0" err="1">
                <a:latin typeface="Arial" panose="020B0604020202020204" pitchFamily="34" charset="0"/>
                <a:cs typeface="Arial" panose="020B0604020202020204" pitchFamily="34" charset="0"/>
              </a:rPr>
              <a:t>C’est</a:t>
            </a:r>
            <a:r>
              <a:rPr lang="en-GB" sz="2400" b="1" dirty="0">
                <a:latin typeface="Arial" panose="020B0604020202020204" pitchFamily="34" charset="0"/>
                <a:cs typeface="Arial" panose="020B0604020202020204" pitchFamily="34" charset="0"/>
              </a:rPr>
              <a:t> </a:t>
            </a:r>
            <a:r>
              <a:rPr lang="en-GB" sz="2400" b="1" dirty="0" err="1">
                <a:latin typeface="Arial" panose="020B0604020202020204" pitchFamily="34" charset="0"/>
                <a:cs typeface="Arial" panose="020B0604020202020204" pitchFamily="34" charset="0"/>
              </a:rPr>
              <a:t>bruyant</a:t>
            </a:r>
            <a:r>
              <a:rPr lang="en-GB" sz="2400" b="1" dirty="0">
                <a:latin typeface="Arial" panose="020B0604020202020204" pitchFamily="34" charset="0"/>
                <a:cs typeface="Arial" panose="020B0604020202020204" pitchFamily="34" charset="0"/>
              </a:rPr>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C55A11"/>
        </a:solidFill>
        <a:effectLst/>
      </p:bgPr>
    </p:bg>
    <p:spTree>
      <p:nvGrpSpPr>
        <p:cNvPr id="1" name=""/>
        <p:cNvGrpSpPr/>
        <p:nvPr/>
      </p:nvGrpSpPr>
      <p:grpSpPr>
        <a:xfrm>
          <a:off x="0" y="0"/>
          <a:ext cx="0" cy="0"/>
          <a:chOff x="0" y="0"/>
          <a:chExt cx="0" cy="0"/>
        </a:xfrm>
      </p:grpSpPr>
      <p:sp>
        <p:nvSpPr>
          <p:cNvPr id="2" name="Rectangle 1"/>
          <p:cNvSpPr/>
          <p:nvPr/>
        </p:nvSpPr>
        <p:spPr>
          <a:xfrm>
            <a:off x="88900" y="119063"/>
            <a:ext cx="4284663" cy="6589712"/>
          </a:xfrm>
          <a:prstGeom prst="rect">
            <a:avLst/>
          </a:prstGeom>
          <a:solidFill>
            <a:schemeClr val="bg1"/>
          </a:solidFill>
          <a:ln>
            <a:noFill/>
          </a:ln>
          <a:effectLst>
            <a:outerShdw blurRad="190500" dist="228600" dir="270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 name="Rectangle 2"/>
          <p:cNvSpPr/>
          <p:nvPr/>
        </p:nvSpPr>
        <p:spPr>
          <a:xfrm>
            <a:off x="4711700" y="-393700"/>
            <a:ext cx="4432300" cy="6589713"/>
          </a:xfrm>
          <a:prstGeom prst="rect">
            <a:avLst/>
          </a:prstGeom>
          <a:solidFill>
            <a:schemeClr val="bg1"/>
          </a:solidFill>
          <a:ln>
            <a:noFill/>
          </a:ln>
          <a:effectLst>
            <a:outerShdw blurRad="190500" dist="228600" dir="270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graphicFrame>
        <p:nvGraphicFramePr>
          <p:cNvPr id="4" name="Table 3"/>
          <p:cNvGraphicFramePr>
            <a:graphicFrameLocks noGrp="1"/>
          </p:cNvGraphicFramePr>
          <p:nvPr>
            <p:extLst>
              <p:ext uri="{D42A27DB-BD31-4B8C-83A1-F6EECF244321}">
                <p14:modId xmlns:p14="http://schemas.microsoft.com/office/powerpoint/2010/main" val="2369238491"/>
              </p:ext>
            </p:extLst>
          </p:nvPr>
        </p:nvGraphicFramePr>
        <p:xfrm>
          <a:off x="88900" y="381000"/>
          <a:ext cx="4151313" cy="6267723"/>
        </p:xfrm>
        <a:graphic>
          <a:graphicData uri="http://schemas.openxmlformats.org/drawingml/2006/table">
            <a:tbl>
              <a:tblPr firstRow="1" bandRow="1">
                <a:tableStyleId>{5940675A-B579-460E-94D1-54222C63F5DA}</a:tableStyleId>
              </a:tblPr>
              <a:tblGrid>
                <a:gridCol w="4151313"/>
              </a:tblGrid>
              <a:tr h="1299891">
                <a:tc>
                  <a:txBody>
                    <a:bodyPr/>
                    <a:lstStyle/>
                    <a:p>
                      <a:r>
                        <a:rPr lang="en-GB" sz="2400" dirty="0" smtClean="0">
                          <a:latin typeface="Arial" panose="020B0604020202020204" pitchFamily="34" charset="0"/>
                          <a:cs typeface="Arial" panose="020B0604020202020204" pitchFamily="34" charset="0"/>
                        </a:rPr>
                        <a:t>1 _____ type de </a:t>
                      </a:r>
                      <a:r>
                        <a:rPr lang="en-GB" sz="2400" dirty="0" err="1" smtClean="0">
                          <a:latin typeface="Arial" panose="020B0604020202020204" pitchFamily="34" charset="0"/>
                          <a:cs typeface="Arial" panose="020B0604020202020204" pitchFamily="34" charset="0"/>
                        </a:rPr>
                        <a:t>musique</a:t>
                      </a:r>
                      <a:r>
                        <a:rPr lang="en-GB" sz="2400" dirty="0" smtClean="0">
                          <a:latin typeface="Arial" panose="020B0604020202020204" pitchFamily="34" charset="0"/>
                          <a:cs typeface="Arial" panose="020B0604020202020204" pitchFamily="34" charset="0"/>
                        </a:rPr>
                        <a:t> ______-</a:t>
                      </a:r>
                      <a:r>
                        <a:rPr lang="en-GB" sz="2400" dirty="0" err="1" smtClean="0">
                          <a:latin typeface="Arial" panose="020B0604020202020204" pitchFamily="34" charset="0"/>
                          <a:cs typeface="Arial" panose="020B0604020202020204" pitchFamily="34" charset="0"/>
                        </a:rPr>
                        <a:t>tu</a:t>
                      </a:r>
                      <a:r>
                        <a:rPr lang="en-GB" sz="2400" dirty="0" smtClean="0">
                          <a:latin typeface="Arial" panose="020B0604020202020204" pitchFamily="34" charset="0"/>
                          <a:cs typeface="Arial" panose="020B0604020202020204" pitchFamily="34" charset="0"/>
                        </a:rPr>
                        <a:t>?</a:t>
                      </a:r>
                      <a:endParaRPr lang="en-GB" sz="2400" dirty="0">
                        <a:latin typeface="Arial" panose="020B0604020202020204" pitchFamily="34" charset="0"/>
                        <a:cs typeface="Arial" panose="020B0604020202020204" pitchFamily="34" charset="0"/>
                      </a:endParaRPr>
                    </a:p>
                  </a:txBody>
                  <a:tcPr marL="91442" marR="91442" marT="45712" marB="45712" anchor="ctr">
                    <a:lnL w="12700" cmpd="sng">
                      <a:noFill/>
                    </a:lnL>
                    <a:lnR w="12700" cmpd="sng">
                      <a:noFill/>
                    </a:lnR>
                    <a:lnT w="12700" cmpd="sng">
                      <a:noFill/>
                    </a:lnT>
                    <a:lnB w="12700" cmpd="sng">
                      <a:noFill/>
                    </a:lnB>
                    <a:lnTlToBr w="12700" cmpd="sng">
                      <a:noFill/>
                      <a:prstDash val="solid"/>
                    </a:lnTlToBr>
                    <a:lnBlToTr w="12700" cmpd="sng">
                      <a:noFill/>
                      <a:prstDash val="solid"/>
                    </a:lnBlToTr>
                  </a:tcPr>
                </a:tc>
              </a:tr>
              <a:tr h="1299891">
                <a:tc>
                  <a:txBody>
                    <a:bodyPr/>
                    <a:lstStyle/>
                    <a:p>
                      <a:r>
                        <a:rPr lang="en-GB" sz="2400" dirty="0" smtClean="0">
                          <a:latin typeface="Arial" panose="020B0604020202020204" pitchFamily="34" charset="0"/>
                          <a:cs typeface="Arial" panose="020B0604020202020204" pitchFamily="34" charset="0"/>
                        </a:rPr>
                        <a:t>2  </a:t>
                      </a:r>
                      <a:r>
                        <a:rPr lang="en-GB" sz="2400" dirty="0" err="1" smtClean="0">
                          <a:latin typeface="Arial" panose="020B0604020202020204" pitchFamily="34" charset="0"/>
                          <a:cs typeface="Arial" panose="020B0604020202020204" pitchFamily="34" charset="0"/>
                        </a:rPr>
                        <a:t>Tu</a:t>
                      </a:r>
                      <a:r>
                        <a:rPr lang="en-GB" sz="2400" baseline="0" dirty="0" smtClean="0">
                          <a:latin typeface="Arial" panose="020B0604020202020204" pitchFamily="34" charset="0"/>
                          <a:cs typeface="Arial" panose="020B0604020202020204" pitchFamily="34" charset="0"/>
                        </a:rPr>
                        <a:t> </a:t>
                      </a:r>
                      <a:r>
                        <a:rPr lang="en-GB" sz="2400" dirty="0" smtClean="0">
                          <a:latin typeface="Arial" panose="020B0604020202020204" pitchFamily="34" charset="0"/>
                          <a:cs typeface="Arial" panose="020B0604020202020204" pitchFamily="34" charset="0"/>
                        </a:rPr>
                        <a:t>____  le ___</a:t>
                      </a:r>
                      <a:r>
                        <a:rPr lang="en-GB" sz="2400" baseline="0" dirty="0" smtClean="0">
                          <a:latin typeface="Arial" panose="020B0604020202020204" pitchFamily="34" charset="0"/>
                          <a:cs typeface="Arial" panose="020B0604020202020204" pitchFamily="34" charset="0"/>
                        </a:rPr>
                        <a:t> Hop?</a:t>
                      </a:r>
                      <a:endParaRPr lang="en-GB" sz="2400" dirty="0">
                        <a:latin typeface="Arial" panose="020B0604020202020204" pitchFamily="34" charset="0"/>
                        <a:cs typeface="Arial" panose="020B0604020202020204" pitchFamily="34" charset="0"/>
                      </a:endParaRPr>
                    </a:p>
                  </a:txBody>
                  <a:tcPr marL="91442" marR="91442" marT="45712" marB="45712" anchor="ctr">
                    <a:lnL w="12700" cmpd="sng">
                      <a:noFill/>
                    </a:lnL>
                    <a:lnR w="12700" cmpd="sng">
                      <a:noFill/>
                    </a:lnR>
                    <a:lnT w="12700" cmpd="sng">
                      <a:noFill/>
                    </a:lnT>
                    <a:lnB w="12700" cmpd="sng">
                      <a:noFill/>
                    </a:lnB>
                    <a:lnTlToBr w="12700" cmpd="sng">
                      <a:noFill/>
                      <a:prstDash val="solid"/>
                    </a:lnTlToBr>
                    <a:lnBlToTr w="12700" cmpd="sng">
                      <a:noFill/>
                      <a:prstDash val="solid"/>
                    </a:lnBlToTr>
                  </a:tcPr>
                </a:tc>
              </a:tr>
              <a:tr h="722162">
                <a:tc>
                  <a:txBody>
                    <a:bodyPr/>
                    <a:lstStyle/>
                    <a:p>
                      <a:r>
                        <a:rPr lang="en-GB" sz="2400" dirty="0" smtClean="0">
                          <a:latin typeface="Arial" panose="020B0604020202020204" pitchFamily="34" charset="0"/>
                          <a:cs typeface="Arial" panose="020B0604020202020204" pitchFamily="34" charset="0"/>
                        </a:rPr>
                        <a:t>3  P_______?</a:t>
                      </a:r>
                      <a:endParaRPr lang="en-GB" sz="2400" dirty="0">
                        <a:latin typeface="Arial" panose="020B0604020202020204" pitchFamily="34" charset="0"/>
                        <a:cs typeface="Arial" panose="020B0604020202020204" pitchFamily="34" charset="0"/>
                      </a:endParaRPr>
                    </a:p>
                  </a:txBody>
                  <a:tcPr marL="91442" marR="91442" marT="45712" marB="45712" anchor="ctr">
                    <a:lnL w="12700" cmpd="sng">
                      <a:noFill/>
                    </a:lnL>
                    <a:lnR w="12700" cmpd="sng">
                      <a:noFill/>
                    </a:lnR>
                    <a:lnT w="12700" cmpd="sng">
                      <a:noFill/>
                    </a:lnT>
                    <a:lnB w="12700" cmpd="sng">
                      <a:noFill/>
                    </a:lnB>
                    <a:lnTlToBr w="12700" cmpd="sng">
                      <a:noFill/>
                      <a:prstDash val="solid"/>
                    </a:lnTlToBr>
                    <a:lnBlToTr w="12700" cmpd="sng">
                      <a:noFill/>
                      <a:prstDash val="solid"/>
                    </a:lnBlToTr>
                  </a:tcPr>
                </a:tc>
              </a:tr>
              <a:tr h="822807">
                <a:tc>
                  <a:txBody>
                    <a:bodyPr/>
                    <a:lstStyle/>
                    <a:p>
                      <a:r>
                        <a:rPr lang="en-GB" sz="2400" dirty="0" smtClean="0">
                          <a:latin typeface="Arial" panose="020B0604020202020204" pitchFamily="34" charset="0"/>
                          <a:cs typeface="Arial" panose="020B0604020202020204" pitchFamily="34" charset="0"/>
                        </a:rPr>
                        <a:t>4  </a:t>
                      </a:r>
                      <a:r>
                        <a:rPr lang="en-GB" sz="2400" dirty="0" err="1" smtClean="0">
                          <a:latin typeface="Arial" panose="020B0604020202020204" pitchFamily="34" charset="0"/>
                          <a:cs typeface="Arial" panose="020B0604020202020204" pitchFamily="34" charset="0"/>
                        </a:rPr>
                        <a:t>Tu</a:t>
                      </a:r>
                      <a:r>
                        <a:rPr lang="en-GB" sz="2400" dirty="0" smtClean="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sais_____de</a:t>
                      </a:r>
                      <a:r>
                        <a:rPr lang="en-GB" sz="2400" dirty="0" smtClean="0">
                          <a:latin typeface="Arial" panose="020B0604020202020204" pitchFamily="34" charset="0"/>
                          <a:cs typeface="Arial" panose="020B0604020202020204" pitchFamily="34" charset="0"/>
                        </a:rPr>
                        <a:t> la</a:t>
                      </a:r>
                      <a:r>
                        <a:rPr lang="en-GB" sz="2400" baseline="0" dirty="0" smtClean="0">
                          <a:latin typeface="Arial" panose="020B0604020202020204" pitchFamily="34" charset="0"/>
                          <a:cs typeface="Arial" panose="020B0604020202020204" pitchFamily="34" charset="0"/>
                        </a:rPr>
                        <a:t> ______?</a:t>
                      </a:r>
                      <a:endParaRPr lang="en-GB" sz="2400" dirty="0">
                        <a:latin typeface="Arial" panose="020B0604020202020204" pitchFamily="34" charset="0"/>
                        <a:cs typeface="Arial" panose="020B0604020202020204" pitchFamily="34" charset="0"/>
                      </a:endParaRPr>
                    </a:p>
                  </a:txBody>
                  <a:tcPr marL="91442" marR="91442" marT="45712" marB="45712" anchor="ctr">
                    <a:lnL w="12700" cmpd="sng">
                      <a:noFill/>
                    </a:lnL>
                    <a:lnR w="12700" cmpd="sng">
                      <a:noFill/>
                    </a:lnR>
                    <a:lnT w="12700" cmpd="sng">
                      <a:noFill/>
                    </a:lnT>
                    <a:lnB w="12700" cmpd="sng">
                      <a:noFill/>
                    </a:lnB>
                    <a:lnTlToBr w="12700" cmpd="sng">
                      <a:noFill/>
                      <a:prstDash val="solid"/>
                    </a:lnTlToBr>
                    <a:lnBlToTr w="12700" cmpd="sng">
                      <a:noFill/>
                      <a:prstDash val="solid"/>
                    </a:lnBlToTr>
                  </a:tcPr>
                </a:tc>
              </a:tr>
              <a:tr h="822807">
                <a:tc>
                  <a:txBody>
                    <a:bodyPr/>
                    <a:lstStyle/>
                    <a:p>
                      <a:r>
                        <a:rPr lang="en-GB" sz="2400" dirty="0" smtClean="0">
                          <a:latin typeface="Arial" panose="020B0604020202020204" pitchFamily="34" charset="0"/>
                          <a:cs typeface="Arial" panose="020B0604020202020204" pitchFamily="34" charset="0"/>
                        </a:rPr>
                        <a:t>5  </a:t>
                      </a:r>
                      <a:r>
                        <a:rPr lang="en-GB" sz="2400" dirty="0" err="1" smtClean="0">
                          <a:latin typeface="Arial" panose="020B0604020202020204" pitchFamily="34" charset="0"/>
                          <a:cs typeface="Arial" panose="020B0604020202020204" pitchFamily="34" charset="0"/>
                        </a:rPr>
                        <a:t>Tu</a:t>
                      </a:r>
                      <a:r>
                        <a:rPr lang="en-GB" sz="2400" dirty="0" smtClean="0">
                          <a:latin typeface="Arial" panose="020B0604020202020204" pitchFamily="34" charset="0"/>
                          <a:cs typeface="Arial" panose="020B0604020202020204" pitchFamily="34" charset="0"/>
                        </a:rPr>
                        <a:t>______ d’un instrument?</a:t>
                      </a:r>
                      <a:endParaRPr lang="en-GB" sz="2400" dirty="0">
                        <a:latin typeface="Arial" panose="020B0604020202020204" pitchFamily="34" charset="0"/>
                        <a:cs typeface="Arial" panose="020B0604020202020204" pitchFamily="34" charset="0"/>
                      </a:endParaRPr>
                    </a:p>
                  </a:txBody>
                  <a:tcPr marL="91442" marR="91442" marT="45712" marB="45712" anchor="ctr">
                    <a:lnL w="12700" cmpd="sng">
                      <a:noFill/>
                    </a:lnL>
                    <a:lnR w="12700" cmpd="sng">
                      <a:noFill/>
                    </a:lnR>
                    <a:lnT w="12700" cmpd="sng">
                      <a:noFill/>
                    </a:lnT>
                    <a:lnB w="12700" cmpd="sng">
                      <a:noFill/>
                    </a:lnB>
                    <a:lnTlToBr w="12700" cmpd="sng">
                      <a:noFill/>
                      <a:prstDash val="solid"/>
                    </a:lnTlToBr>
                    <a:lnBlToTr w="12700" cmpd="sng">
                      <a:noFill/>
                      <a:prstDash val="solid"/>
                    </a:lnBlToTr>
                  </a:tcPr>
                </a:tc>
              </a:tr>
              <a:tr h="1299891">
                <a:tc>
                  <a:txBody>
                    <a:bodyPr/>
                    <a:lstStyle/>
                    <a:p>
                      <a:r>
                        <a:rPr lang="en-GB" sz="2400" dirty="0" smtClean="0">
                          <a:latin typeface="Arial" panose="020B0604020202020204" pitchFamily="34" charset="0"/>
                          <a:cs typeface="Arial" panose="020B0604020202020204" pitchFamily="34" charset="0"/>
                        </a:rPr>
                        <a:t>6  </a:t>
                      </a:r>
                      <a:r>
                        <a:rPr lang="en-GB" sz="2400" dirty="0" err="1" smtClean="0">
                          <a:latin typeface="Arial" panose="020B0604020202020204" pitchFamily="34" charset="0"/>
                          <a:cs typeface="Arial" panose="020B0604020202020204" pitchFamily="34" charset="0"/>
                        </a:rPr>
                        <a:t>Tu</a:t>
                      </a:r>
                      <a:r>
                        <a:rPr lang="en-GB" sz="2400" baseline="0" dirty="0" smtClean="0">
                          <a:latin typeface="Arial" panose="020B0604020202020204" pitchFamily="34" charset="0"/>
                          <a:cs typeface="Arial" panose="020B0604020202020204" pitchFamily="34" charset="0"/>
                        </a:rPr>
                        <a:t> </a:t>
                      </a:r>
                      <a:r>
                        <a:rPr lang="en-GB" sz="2400" dirty="0" smtClean="0">
                          <a:latin typeface="Arial" panose="020B0604020202020204" pitchFamily="34" charset="0"/>
                          <a:cs typeface="Arial" panose="020B0604020202020204" pitchFamily="34" charset="0"/>
                        </a:rPr>
                        <a:t>_______la </a:t>
                      </a:r>
                      <a:r>
                        <a:rPr lang="en-GB" sz="2400" dirty="0" err="1" smtClean="0">
                          <a:latin typeface="Arial" panose="020B0604020202020204" pitchFamily="34" charset="0"/>
                          <a:cs typeface="Arial" panose="020B0604020202020204" pitchFamily="34" charset="0"/>
                        </a:rPr>
                        <a:t>musique</a:t>
                      </a:r>
                      <a:r>
                        <a:rPr lang="en-GB" sz="2400" dirty="0" smtClean="0">
                          <a:latin typeface="Arial" panose="020B0604020202020204" pitchFamily="34" charset="0"/>
                          <a:cs typeface="Arial" panose="020B0604020202020204" pitchFamily="34" charset="0"/>
                        </a:rPr>
                        <a:t> ___ </a:t>
                      </a:r>
                      <a:r>
                        <a:rPr lang="en-GB" sz="2400" dirty="0" err="1" smtClean="0">
                          <a:latin typeface="Arial" panose="020B0604020202020204" pitchFamily="34" charset="0"/>
                          <a:cs typeface="Arial" panose="020B0604020202020204" pitchFamily="34" charset="0"/>
                        </a:rPr>
                        <a:t>ou</a:t>
                      </a:r>
                      <a:r>
                        <a:rPr lang="en-GB" sz="2400" baseline="0" dirty="0" smtClean="0">
                          <a:latin typeface="Arial" panose="020B0604020202020204" pitchFamily="34" charset="0"/>
                          <a:cs typeface="Arial" panose="020B0604020202020204" pitchFamily="34" charset="0"/>
                        </a:rPr>
                        <a:t> le rock?</a:t>
                      </a:r>
                      <a:endParaRPr lang="en-GB" sz="2400" dirty="0">
                        <a:latin typeface="Arial" panose="020B0604020202020204" pitchFamily="34" charset="0"/>
                        <a:cs typeface="Arial" panose="020B0604020202020204" pitchFamily="34" charset="0"/>
                      </a:endParaRPr>
                    </a:p>
                  </a:txBody>
                  <a:tcPr marL="91442" marR="91442" marT="45712" marB="45712" anchor="ct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6" name="Rounded Rectangular Callout 5"/>
          <p:cNvSpPr/>
          <p:nvPr/>
        </p:nvSpPr>
        <p:spPr>
          <a:xfrm>
            <a:off x="7116763" y="359569"/>
            <a:ext cx="1668462" cy="1063625"/>
          </a:xfrm>
          <a:prstGeom prst="wedgeRoundRectCallout">
            <a:avLst/>
          </a:prstGeom>
          <a:ln>
            <a:noFill/>
          </a:ln>
          <a:effectLst>
            <a:outerShdw blurRad="50800" dist="38100" dir="8100000" algn="tr"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r>
              <a:rPr lang="en-GB" sz="2400" b="1" dirty="0" err="1" smtClean="0">
                <a:latin typeface="Arial" panose="020B0604020202020204" pitchFamily="34" charset="0"/>
                <a:cs typeface="Arial" panose="020B0604020202020204" pitchFamily="34" charset="0"/>
              </a:rPr>
              <a:t>Oui</a:t>
            </a:r>
            <a:r>
              <a:rPr lang="en-GB" sz="2400" b="1" dirty="0" smtClean="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je </a:t>
            </a:r>
            <a:r>
              <a:rPr lang="en-GB" sz="2400" b="1" dirty="0" err="1">
                <a:latin typeface="Arial" panose="020B0604020202020204" pitchFamily="34" charset="0"/>
                <a:cs typeface="Arial" panose="020B0604020202020204" pitchFamily="34" charset="0"/>
              </a:rPr>
              <a:t>joue</a:t>
            </a:r>
            <a:r>
              <a:rPr lang="en-GB" sz="2400" b="1" dirty="0">
                <a:latin typeface="Arial" panose="020B0604020202020204" pitchFamily="34" charset="0"/>
                <a:cs typeface="Arial" panose="020B0604020202020204" pitchFamily="34" charset="0"/>
              </a:rPr>
              <a:t> de la </a:t>
            </a:r>
            <a:r>
              <a:rPr lang="en-GB" sz="2400" b="1" dirty="0" err="1">
                <a:latin typeface="Arial" panose="020B0604020202020204" pitchFamily="34" charset="0"/>
                <a:cs typeface="Arial" panose="020B0604020202020204" pitchFamily="34" charset="0"/>
              </a:rPr>
              <a:t>flûte</a:t>
            </a:r>
            <a:r>
              <a:rPr lang="en-GB" sz="2400" b="1" dirty="0">
                <a:latin typeface="Arial" panose="020B0604020202020204" pitchFamily="34" charset="0"/>
                <a:cs typeface="Arial" panose="020B0604020202020204" pitchFamily="34" charset="0"/>
              </a:rPr>
              <a:t>.</a:t>
            </a:r>
          </a:p>
        </p:txBody>
      </p:sp>
      <p:sp>
        <p:nvSpPr>
          <p:cNvPr id="7" name="Rounded Rectangular Callout 6"/>
          <p:cNvSpPr/>
          <p:nvPr/>
        </p:nvSpPr>
        <p:spPr>
          <a:xfrm>
            <a:off x="7099301" y="4220203"/>
            <a:ext cx="1922462" cy="1063625"/>
          </a:xfrm>
          <a:prstGeom prst="wedgeRoundRectCallout">
            <a:avLst/>
          </a:prstGeom>
          <a:ln>
            <a:noFill/>
          </a:ln>
          <a:effectLst>
            <a:outerShdw blurRad="50800" dist="38100" dir="8100000" algn="tr"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r>
              <a:rPr lang="en-GB" sz="2400" b="1" dirty="0">
                <a:latin typeface="Arial" panose="020B0604020202020204" pitchFamily="34" charset="0"/>
                <a:cs typeface="Arial" panose="020B0604020202020204" pitchFamily="34" charset="0"/>
              </a:rPr>
              <a:t>Je </a:t>
            </a:r>
            <a:r>
              <a:rPr lang="en-GB" sz="2400" b="1" dirty="0" err="1">
                <a:latin typeface="Arial" panose="020B0604020202020204" pitchFamily="34" charset="0"/>
                <a:cs typeface="Arial" panose="020B0604020202020204" pitchFamily="34" charset="0"/>
              </a:rPr>
              <a:t>préfère</a:t>
            </a:r>
            <a:r>
              <a:rPr lang="en-GB" sz="2400" b="1" dirty="0">
                <a:latin typeface="Arial" panose="020B0604020202020204" pitchFamily="34" charset="0"/>
                <a:cs typeface="Arial" panose="020B0604020202020204" pitchFamily="34" charset="0"/>
              </a:rPr>
              <a:t> la </a:t>
            </a:r>
            <a:r>
              <a:rPr lang="en-GB" sz="2400" b="1" dirty="0" err="1">
                <a:latin typeface="Arial" panose="020B0604020202020204" pitchFamily="34" charset="0"/>
                <a:cs typeface="Arial" panose="020B0604020202020204" pitchFamily="34" charset="0"/>
              </a:rPr>
              <a:t>musique</a:t>
            </a:r>
            <a:r>
              <a:rPr lang="en-GB" sz="2400" b="1" dirty="0">
                <a:latin typeface="Arial" panose="020B0604020202020204" pitchFamily="34" charset="0"/>
                <a:cs typeface="Arial" panose="020B0604020202020204" pitchFamily="34" charset="0"/>
              </a:rPr>
              <a:t> pop.</a:t>
            </a:r>
          </a:p>
        </p:txBody>
      </p:sp>
      <p:sp>
        <p:nvSpPr>
          <p:cNvPr id="8" name="Rounded Rectangular Callout 7"/>
          <p:cNvSpPr/>
          <p:nvPr/>
        </p:nvSpPr>
        <p:spPr>
          <a:xfrm>
            <a:off x="7116763" y="1943851"/>
            <a:ext cx="1833562" cy="1651000"/>
          </a:xfrm>
          <a:prstGeom prst="wedgeRoundRectCallout">
            <a:avLst/>
          </a:prstGeom>
          <a:ln>
            <a:noFill/>
          </a:ln>
          <a:effectLst>
            <a:outerShdw blurRad="50800" dist="38100" dir="8100000" algn="tr"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r>
              <a:rPr lang="en-GB" sz="2400" b="1" dirty="0" smtClean="0">
                <a:latin typeface="Arial" panose="020B0604020202020204" pitchFamily="34" charset="0"/>
                <a:cs typeface="Arial" panose="020B0604020202020204" pitchFamily="34" charset="0"/>
              </a:rPr>
              <a:t>Non, </a:t>
            </a:r>
            <a:r>
              <a:rPr lang="en-GB" sz="2400" b="1" dirty="0">
                <a:latin typeface="Arial" panose="020B0604020202020204" pitchFamily="34" charset="0"/>
                <a:cs typeface="Arial" panose="020B0604020202020204" pitchFamily="34" charset="0"/>
              </a:rPr>
              <a:t>je ne sais pas </a:t>
            </a:r>
            <a:r>
              <a:rPr lang="en-GB" sz="2400" b="1" dirty="0" err="1">
                <a:latin typeface="Arial" panose="020B0604020202020204" pitchFamily="34" charset="0"/>
                <a:cs typeface="Arial" panose="020B0604020202020204" pitchFamily="34" charset="0"/>
              </a:rPr>
              <a:t>jouer</a:t>
            </a:r>
            <a:r>
              <a:rPr lang="en-GB" sz="2400" b="1" dirty="0">
                <a:latin typeface="Arial" panose="020B0604020202020204" pitchFamily="34" charset="0"/>
                <a:cs typeface="Arial" panose="020B0604020202020204" pitchFamily="34" charset="0"/>
              </a:rPr>
              <a:t> de la </a:t>
            </a:r>
            <a:r>
              <a:rPr lang="en-GB" sz="2400" b="1" dirty="0" err="1">
                <a:latin typeface="Arial" panose="020B0604020202020204" pitchFamily="34" charset="0"/>
                <a:cs typeface="Arial" panose="020B0604020202020204" pitchFamily="34" charset="0"/>
              </a:rPr>
              <a:t>guitare</a:t>
            </a:r>
            <a:r>
              <a:rPr lang="en-GB" sz="2400" b="1" dirty="0">
                <a:latin typeface="Arial" panose="020B0604020202020204" pitchFamily="34" charset="0"/>
                <a:cs typeface="Arial" panose="020B0604020202020204" pitchFamily="34" charset="0"/>
              </a:rPr>
              <a:t>.</a:t>
            </a:r>
          </a:p>
        </p:txBody>
      </p:sp>
      <p:sp>
        <p:nvSpPr>
          <p:cNvPr id="9" name="Rounded Rectangular Callout 8"/>
          <p:cNvSpPr/>
          <p:nvPr/>
        </p:nvSpPr>
        <p:spPr>
          <a:xfrm>
            <a:off x="4903788" y="3997325"/>
            <a:ext cx="2003425" cy="1063625"/>
          </a:xfrm>
          <a:prstGeom prst="wedgeRoundRectCallout">
            <a:avLst/>
          </a:prstGeom>
          <a:ln>
            <a:noFill/>
          </a:ln>
          <a:effectLst>
            <a:outerShdw blurRad="50800" dist="38100" dir="8100000" algn="tr"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r>
              <a:rPr lang="en-GB" sz="2400" b="1" dirty="0" err="1">
                <a:latin typeface="Arial" panose="020B0604020202020204" pitchFamily="34" charset="0"/>
                <a:cs typeface="Arial" panose="020B0604020202020204" pitchFamily="34" charset="0"/>
              </a:rPr>
              <a:t>J’aime</a:t>
            </a:r>
            <a:r>
              <a:rPr lang="en-GB" sz="2400" b="1" dirty="0">
                <a:latin typeface="Arial" panose="020B0604020202020204" pitchFamily="34" charset="0"/>
                <a:cs typeface="Arial" panose="020B0604020202020204" pitchFamily="34" charset="0"/>
              </a:rPr>
              <a:t> beaucoup la pop.</a:t>
            </a:r>
            <a:endParaRPr lang="en-GB" sz="2400" b="1" dirty="0">
              <a:latin typeface="Arial" panose="020B0604020202020204" pitchFamily="34" charset="0"/>
              <a:cs typeface="Arial" panose="020B0604020202020204" pitchFamily="34" charset="0"/>
            </a:endParaRPr>
          </a:p>
        </p:txBody>
      </p:sp>
      <p:sp>
        <p:nvSpPr>
          <p:cNvPr id="10" name="Rounded Rectangular Callout 9"/>
          <p:cNvSpPr/>
          <p:nvPr/>
        </p:nvSpPr>
        <p:spPr>
          <a:xfrm>
            <a:off x="5065713" y="2351088"/>
            <a:ext cx="1719262" cy="1063625"/>
          </a:xfrm>
          <a:prstGeom prst="wedgeRoundRectCallout">
            <a:avLst/>
          </a:prstGeom>
          <a:ln>
            <a:noFill/>
          </a:ln>
          <a:effectLst>
            <a:outerShdw blurRad="50800" dist="38100" dir="8100000" algn="tr"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r>
              <a:rPr lang="en-GB" sz="2400" b="1" dirty="0" smtClean="0">
                <a:latin typeface="Arial" panose="020B0604020202020204" pitchFamily="34" charset="0"/>
                <a:cs typeface="Arial" panose="020B0604020202020204" pitchFamily="34" charset="0"/>
              </a:rPr>
              <a:t>Non, </a:t>
            </a:r>
            <a:r>
              <a:rPr lang="en-GB" sz="2400" b="1" dirty="0">
                <a:latin typeface="Arial" panose="020B0604020202020204" pitchFamily="34" charset="0"/>
                <a:cs typeface="Arial" panose="020B0604020202020204" pitchFamily="34" charset="0"/>
              </a:rPr>
              <a:t>je </a:t>
            </a:r>
            <a:r>
              <a:rPr lang="en-GB" sz="2400" b="1" dirty="0" err="1">
                <a:latin typeface="Arial" panose="020B0604020202020204" pitchFamily="34" charset="0"/>
                <a:cs typeface="Arial" panose="020B0604020202020204" pitchFamily="34" charset="0"/>
              </a:rPr>
              <a:t>n’aime</a:t>
            </a:r>
            <a:r>
              <a:rPr lang="en-GB" sz="2400" b="1" dirty="0">
                <a:latin typeface="Arial" panose="020B0604020202020204" pitchFamily="34" charset="0"/>
                <a:cs typeface="Arial" panose="020B0604020202020204" pitchFamily="34" charset="0"/>
              </a:rPr>
              <a:t> pas </a:t>
            </a:r>
            <a:r>
              <a:rPr lang="en-GB" sz="2400" b="1" dirty="0" err="1">
                <a:latin typeface="Arial" panose="020B0604020202020204" pitchFamily="34" charset="0"/>
                <a:cs typeface="Arial" panose="020B0604020202020204" pitchFamily="34" charset="0"/>
              </a:rPr>
              <a:t>ça</a:t>
            </a:r>
            <a:r>
              <a:rPr lang="en-GB" sz="2400" b="1" dirty="0">
                <a:latin typeface="Arial" panose="020B0604020202020204" pitchFamily="34" charset="0"/>
                <a:cs typeface="Arial" panose="020B0604020202020204" pitchFamily="34" charset="0"/>
              </a:rPr>
              <a:t>.</a:t>
            </a:r>
          </a:p>
        </p:txBody>
      </p:sp>
      <p:sp>
        <p:nvSpPr>
          <p:cNvPr id="11" name="Rounded Rectangular Callout 10"/>
          <p:cNvSpPr/>
          <p:nvPr/>
        </p:nvSpPr>
        <p:spPr>
          <a:xfrm>
            <a:off x="4941888" y="557213"/>
            <a:ext cx="1670050" cy="1063625"/>
          </a:xfrm>
          <a:prstGeom prst="wedgeRoundRectCallout">
            <a:avLst/>
          </a:prstGeom>
          <a:ln>
            <a:noFill/>
          </a:ln>
          <a:effectLst>
            <a:outerShdw blurRad="50800" dist="38100" dir="8100000" algn="tr"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r>
              <a:rPr lang="en-GB" sz="2400" b="1" dirty="0" err="1">
                <a:latin typeface="Arial" panose="020B0604020202020204" pitchFamily="34" charset="0"/>
                <a:cs typeface="Arial" panose="020B0604020202020204" pitchFamily="34" charset="0"/>
              </a:rPr>
              <a:t>C’est</a:t>
            </a:r>
            <a:r>
              <a:rPr lang="en-GB" sz="2400" b="1" dirty="0">
                <a:latin typeface="Arial" panose="020B0604020202020204" pitchFamily="34" charset="0"/>
                <a:cs typeface="Arial" panose="020B0604020202020204" pitchFamily="34" charset="0"/>
              </a:rPr>
              <a:t> </a:t>
            </a:r>
            <a:r>
              <a:rPr lang="en-GB" sz="2400" b="1" dirty="0" err="1">
                <a:latin typeface="Arial" panose="020B0604020202020204" pitchFamily="34" charset="0"/>
                <a:cs typeface="Arial" panose="020B0604020202020204" pitchFamily="34" charset="0"/>
              </a:rPr>
              <a:t>bruyant</a:t>
            </a:r>
            <a:r>
              <a:rPr lang="en-GB" sz="2400" b="1" dirty="0">
                <a:latin typeface="Arial" panose="020B0604020202020204" pitchFamily="34" charset="0"/>
                <a:cs typeface="Arial" panose="020B0604020202020204" pitchFamily="34" charset="0"/>
              </a:rPr>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1"/>
          <p:cNvPicPr>
            <a:picLocks noChangeAspect="1"/>
          </p:cNvPicPr>
          <p:nvPr/>
        </p:nvPicPr>
        <p:blipFill>
          <a:blip r:embed="rId3">
            <a:extLst>
              <a:ext uri="{28A0092B-C50C-407E-A947-70E740481C1C}">
                <a14:useLocalDpi xmlns:a14="http://schemas.microsoft.com/office/drawing/2010/main" val="0"/>
              </a:ext>
            </a:extLst>
          </a:blip>
          <a:srcRect b="9879"/>
          <a:stretch>
            <a:fillRect/>
          </a:stretch>
        </p:blipFill>
        <p:spPr bwMode="auto">
          <a:xfrm>
            <a:off x="174625" y="198438"/>
            <a:ext cx="1149350"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1" name="Picture 2"/>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4868129">
            <a:off x="2892425" y="819150"/>
            <a:ext cx="2776538" cy="555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2" name="TextBox 3"/>
          <p:cNvSpPr txBox="1">
            <a:spLocks noChangeArrowheads="1"/>
          </p:cNvSpPr>
          <p:nvPr/>
        </p:nvSpPr>
        <p:spPr bwMode="auto">
          <a:xfrm rot="-583617">
            <a:off x="1814513" y="2994025"/>
            <a:ext cx="253523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n-US" sz="3600" b="1">
                <a:latin typeface="Arial" panose="020B0604020202020204" pitchFamily="34" charset="0"/>
              </a:rPr>
              <a:t>Qu’est-ce que c’est?</a:t>
            </a:r>
          </a:p>
        </p:txBody>
      </p:sp>
      <p:sp>
        <p:nvSpPr>
          <p:cNvPr id="7173" name="TextBox 4"/>
          <p:cNvSpPr txBox="1">
            <a:spLocks noChangeArrowheads="1"/>
          </p:cNvSpPr>
          <p:nvPr/>
        </p:nvSpPr>
        <p:spPr bwMode="auto">
          <a:xfrm rot="-583617">
            <a:off x="4468813" y="2600325"/>
            <a:ext cx="253523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n-US" sz="3600" b="1">
                <a:latin typeface="Arial" panose="020B0604020202020204" pitchFamily="34" charset="0"/>
              </a:rPr>
              <a:t>C’est un domino.</a:t>
            </a:r>
          </a:p>
        </p:txBody>
      </p:sp>
      <p:sp>
        <p:nvSpPr>
          <p:cNvPr id="7174" name="TextBox 5"/>
          <p:cNvSpPr txBox="1">
            <a:spLocks noChangeArrowheads="1"/>
          </p:cNvSpPr>
          <p:nvPr/>
        </p:nvSpPr>
        <p:spPr bwMode="auto">
          <a:xfrm rot="-542612">
            <a:off x="1379538" y="1720850"/>
            <a:ext cx="25336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GB" altLang="en-US" sz="3600" b="1">
                <a:latin typeface="Arial" panose="020B0604020202020204" pitchFamily="34" charset="0"/>
              </a:rPr>
              <a:t>Question</a:t>
            </a:r>
          </a:p>
        </p:txBody>
      </p:sp>
      <p:sp>
        <p:nvSpPr>
          <p:cNvPr id="7175" name="TextBox 6"/>
          <p:cNvSpPr txBox="1">
            <a:spLocks noChangeArrowheads="1"/>
          </p:cNvSpPr>
          <p:nvPr/>
        </p:nvSpPr>
        <p:spPr bwMode="auto">
          <a:xfrm rot="-542612">
            <a:off x="4003675" y="1320800"/>
            <a:ext cx="253523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GB" altLang="en-US" sz="3600" b="1">
                <a:latin typeface="Arial" panose="020B0604020202020204" pitchFamily="34" charset="0"/>
              </a:rPr>
              <a:t>Réponse</a:t>
            </a:r>
          </a:p>
        </p:txBody>
      </p:sp>
      <p:sp>
        <p:nvSpPr>
          <p:cNvPr id="7176" name="TextBox 7"/>
          <p:cNvSpPr txBox="1">
            <a:spLocks noChangeArrowheads="1"/>
          </p:cNvSpPr>
          <p:nvPr/>
        </p:nvSpPr>
        <p:spPr bwMode="auto">
          <a:xfrm>
            <a:off x="1423046" y="208081"/>
            <a:ext cx="71405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GB" altLang="en-US" sz="3600" b="1">
                <a:latin typeface="Arial" panose="020B0604020202020204" pitchFamily="34" charset="0"/>
              </a:rPr>
              <a:t>Nous </a:t>
            </a:r>
            <a:r>
              <a:rPr lang="en-GB" altLang="en-US" sz="3600" b="1" dirty="0" err="1">
                <a:latin typeface="Arial" panose="020B0604020202020204" pitchFamily="34" charset="0"/>
              </a:rPr>
              <a:t>allons</a:t>
            </a:r>
            <a:r>
              <a:rPr lang="en-GB" altLang="en-US" sz="3600" b="1" dirty="0">
                <a:latin typeface="Arial" panose="020B0604020202020204" pitchFamily="34" charset="0"/>
              </a:rPr>
              <a:t> </a:t>
            </a:r>
            <a:r>
              <a:rPr lang="en-GB" altLang="en-US" sz="3600" b="1" dirty="0" err="1">
                <a:latin typeface="Arial" panose="020B0604020202020204" pitchFamily="34" charset="0"/>
              </a:rPr>
              <a:t>jouer</a:t>
            </a:r>
            <a:r>
              <a:rPr lang="en-GB" altLang="en-US" sz="3600" b="1" dirty="0">
                <a:latin typeface="Arial" panose="020B0604020202020204" pitchFamily="34" charset="0"/>
              </a:rPr>
              <a:t> aux dominos.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5" name="Rectangle 4"/>
          <p:cNvSpPr/>
          <p:nvPr/>
        </p:nvSpPr>
        <p:spPr>
          <a:xfrm>
            <a:off x="101600" y="190500"/>
            <a:ext cx="4203700" cy="6451600"/>
          </a:xfrm>
          <a:prstGeom prst="rect">
            <a:avLst/>
          </a:prstGeom>
          <a:solidFill>
            <a:schemeClr val="bg1">
              <a:lumMod val="95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solidFill>
                <a:prstClr val="white"/>
              </a:solidFill>
            </a:endParaRPr>
          </a:p>
        </p:txBody>
      </p:sp>
      <p:sp>
        <p:nvSpPr>
          <p:cNvPr id="6" name="Rectangle 5"/>
          <p:cNvSpPr/>
          <p:nvPr/>
        </p:nvSpPr>
        <p:spPr>
          <a:xfrm>
            <a:off x="4784725" y="190500"/>
            <a:ext cx="4203700" cy="6451600"/>
          </a:xfrm>
          <a:prstGeom prst="rect">
            <a:avLst/>
          </a:prstGeom>
          <a:solidFill>
            <a:schemeClr val="bg1">
              <a:lumMod val="95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solidFill>
                <a:prstClr val="white"/>
              </a:solidFill>
            </a:endParaRPr>
          </a:p>
        </p:txBody>
      </p:sp>
      <p:sp>
        <p:nvSpPr>
          <p:cNvPr id="8196" name="TextBox 6"/>
          <p:cNvSpPr txBox="1">
            <a:spLocks noChangeArrowheads="1"/>
          </p:cNvSpPr>
          <p:nvPr/>
        </p:nvSpPr>
        <p:spPr bwMode="auto">
          <a:xfrm>
            <a:off x="254000" y="406400"/>
            <a:ext cx="38989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n-US" sz="2000" dirty="0" err="1">
                <a:solidFill>
                  <a:srgbClr val="000000"/>
                </a:solidFill>
                <a:latin typeface="Arial" panose="020B0604020202020204" pitchFamily="34" charset="0"/>
              </a:rPr>
              <a:t>Salut</a:t>
            </a:r>
            <a:r>
              <a:rPr lang="en-GB" altLang="en-US" sz="2000" dirty="0">
                <a:solidFill>
                  <a:srgbClr val="000000"/>
                </a:solidFill>
                <a:latin typeface="Arial" panose="020B0604020202020204" pitchFamily="34" charset="0"/>
              </a:rPr>
              <a:t> !  Je </a:t>
            </a:r>
            <a:r>
              <a:rPr lang="en-GB" altLang="en-US" sz="2000" dirty="0" err="1">
                <a:solidFill>
                  <a:srgbClr val="000000"/>
                </a:solidFill>
                <a:latin typeface="Arial" panose="020B0604020202020204" pitchFamily="34" charset="0"/>
              </a:rPr>
              <a:t>suis</a:t>
            </a:r>
            <a:r>
              <a:rPr lang="en-GB" altLang="en-US" sz="2000" dirty="0">
                <a:solidFill>
                  <a:srgbClr val="000000"/>
                </a:solidFill>
                <a:latin typeface="Arial" panose="020B0604020202020204" pitchFamily="34" charset="0"/>
              </a:rPr>
              <a:t> Jean et </a:t>
            </a:r>
            <a:r>
              <a:rPr lang="en-GB" altLang="en-US" sz="2000" dirty="0" err="1" smtClean="0">
                <a:solidFill>
                  <a:srgbClr val="000000"/>
                </a:solidFill>
                <a:latin typeface="Arial" panose="020B0604020202020204" pitchFamily="34" charset="0"/>
              </a:rPr>
              <a:t>j’habite</a:t>
            </a:r>
            <a:r>
              <a:rPr lang="en-GB" altLang="en-US" sz="2000" dirty="0" smtClean="0">
                <a:solidFill>
                  <a:srgbClr val="000000"/>
                </a:solidFill>
                <a:latin typeface="Arial" panose="020B0604020202020204" pitchFamily="34" charset="0"/>
              </a:rPr>
              <a:t> </a:t>
            </a:r>
            <a:r>
              <a:rPr lang="en-GB" altLang="en-US" sz="2000" dirty="0" err="1" smtClean="0">
                <a:solidFill>
                  <a:srgbClr val="000000"/>
                </a:solidFill>
                <a:latin typeface="Arial" panose="020B0604020202020204" pitchFamily="34" charset="0"/>
              </a:rPr>
              <a:t>en</a:t>
            </a:r>
            <a:r>
              <a:rPr lang="en-GB" altLang="en-US" sz="2000" dirty="0" smtClean="0">
                <a:solidFill>
                  <a:srgbClr val="000000"/>
                </a:solidFill>
                <a:latin typeface="Arial" panose="020B0604020202020204" pitchFamily="34" charset="0"/>
              </a:rPr>
              <a:t> </a:t>
            </a:r>
            <a:r>
              <a:rPr lang="en-GB" altLang="en-US" sz="2000" dirty="0">
                <a:solidFill>
                  <a:srgbClr val="000000"/>
                </a:solidFill>
                <a:latin typeface="Arial" panose="020B0604020202020204" pitchFamily="34" charset="0"/>
              </a:rPr>
              <a:t>France. </a:t>
            </a:r>
          </a:p>
          <a:p>
            <a:r>
              <a:rPr lang="en-GB" altLang="en-US" sz="2000" dirty="0" err="1">
                <a:solidFill>
                  <a:srgbClr val="000000"/>
                </a:solidFill>
                <a:latin typeface="Arial" panose="020B0604020202020204" pitchFamily="34" charset="0"/>
              </a:rPr>
              <a:t>Quel</a:t>
            </a:r>
            <a:r>
              <a:rPr lang="en-GB" altLang="en-US" sz="2000" dirty="0">
                <a:solidFill>
                  <a:srgbClr val="000000"/>
                </a:solidFill>
                <a:latin typeface="Arial" panose="020B0604020202020204" pitchFamily="34" charset="0"/>
              </a:rPr>
              <a:t> type  de ______ </a:t>
            </a:r>
            <a:r>
              <a:rPr lang="en-GB" altLang="en-US" sz="2000" dirty="0" err="1">
                <a:solidFill>
                  <a:srgbClr val="000000"/>
                </a:solidFill>
                <a:latin typeface="Arial" panose="020B0604020202020204" pitchFamily="34" charset="0"/>
              </a:rPr>
              <a:t>aimes-tu</a:t>
            </a:r>
            <a:r>
              <a:rPr lang="en-GB" altLang="en-US" sz="2000" dirty="0">
                <a:solidFill>
                  <a:srgbClr val="000000"/>
                </a:solidFill>
                <a:latin typeface="Arial" panose="020B0604020202020204" pitchFamily="34" charset="0"/>
              </a:rPr>
              <a:t>?  </a:t>
            </a:r>
            <a:r>
              <a:rPr lang="en-GB" altLang="en-US" sz="2000" dirty="0" err="1">
                <a:solidFill>
                  <a:srgbClr val="000000"/>
                </a:solidFill>
                <a:latin typeface="Arial" panose="020B0604020202020204" pitchFamily="34" charset="0"/>
              </a:rPr>
              <a:t>Tu</a:t>
            </a:r>
            <a:r>
              <a:rPr lang="en-GB" altLang="en-US" sz="2000" dirty="0">
                <a:solidFill>
                  <a:srgbClr val="000000"/>
                </a:solidFill>
                <a:latin typeface="Arial" panose="020B0604020202020204" pitchFamily="34" charset="0"/>
              </a:rPr>
              <a:t> ______ la </a:t>
            </a:r>
            <a:r>
              <a:rPr lang="en-GB" altLang="en-US" sz="2000" dirty="0" err="1">
                <a:solidFill>
                  <a:srgbClr val="000000"/>
                </a:solidFill>
                <a:latin typeface="Arial" panose="020B0604020202020204" pitchFamily="34" charset="0"/>
              </a:rPr>
              <a:t>musique</a:t>
            </a:r>
            <a:r>
              <a:rPr lang="en-GB" altLang="en-US" sz="2000" dirty="0">
                <a:solidFill>
                  <a:srgbClr val="000000"/>
                </a:solidFill>
                <a:latin typeface="Arial" panose="020B0604020202020204" pitchFamily="34" charset="0"/>
              </a:rPr>
              <a:t> pop?  </a:t>
            </a:r>
            <a:r>
              <a:rPr lang="en-GB" altLang="en-US" sz="2000" dirty="0" err="1">
                <a:solidFill>
                  <a:srgbClr val="000000"/>
                </a:solidFill>
                <a:latin typeface="Arial" panose="020B0604020202020204" pitchFamily="34" charset="0"/>
              </a:rPr>
              <a:t>J’aime</a:t>
            </a:r>
            <a:r>
              <a:rPr lang="en-GB" altLang="en-US" sz="2000" dirty="0">
                <a:solidFill>
                  <a:srgbClr val="000000"/>
                </a:solidFill>
                <a:latin typeface="Arial" panose="020B0604020202020204" pitchFamily="34" charset="0"/>
              </a:rPr>
              <a:t> </a:t>
            </a:r>
            <a:r>
              <a:rPr lang="en-GB" altLang="en-US" sz="2000" dirty="0" smtClean="0">
                <a:solidFill>
                  <a:srgbClr val="000000"/>
                </a:solidFill>
                <a:latin typeface="Arial" panose="020B0604020202020204" pitchFamily="34" charset="0"/>
              </a:rPr>
              <a:t>beaucoup </a:t>
            </a:r>
            <a:r>
              <a:rPr lang="en-GB" altLang="en-US" sz="2000" dirty="0" smtClean="0">
                <a:solidFill>
                  <a:srgbClr val="000000"/>
                </a:solidFill>
                <a:latin typeface="Arial" panose="020B0604020202020204" pitchFamily="34" charset="0"/>
              </a:rPr>
              <a:t>la </a:t>
            </a:r>
            <a:r>
              <a:rPr lang="en-GB" altLang="en-US" sz="2000" dirty="0" smtClean="0">
                <a:solidFill>
                  <a:srgbClr val="000000"/>
                </a:solidFill>
                <a:latin typeface="Arial" panose="020B0604020202020204" pitchFamily="34" charset="0"/>
              </a:rPr>
              <a:t>pop </a:t>
            </a:r>
            <a:r>
              <a:rPr lang="en-GB" altLang="en-US" sz="2000" dirty="0">
                <a:solidFill>
                  <a:srgbClr val="000000"/>
                </a:solidFill>
                <a:latin typeface="Arial" panose="020B0604020202020204" pitchFamily="34" charset="0"/>
              </a:rPr>
              <a:t>_______ </a:t>
            </a:r>
            <a:r>
              <a:rPr lang="en-GB" altLang="en-US" sz="2000" dirty="0" err="1">
                <a:solidFill>
                  <a:srgbClr val="000000"/>
                </a:solidFill>
                <a:latin typeface="Arial" panose="020B0604020202020204" pitchFamily="34" charset="0"/>
              </a:rPr>
              <a:t>c’est</a:t>
            </a:r>
            <a:r>
              <a:rPr lang="en-GB" altLang="en-US" sz="2000" dirty="0">
                <a:solidFill>
                  <a:srgbClr val="000000"/>
                </a:solidFill>
                <a:latin typeface="Arial" panose="020B0604020202020204" pitchFamily="34" charset="0"/>
              </a:rPr>
              <a:t>  </a:t>
            </a:r>
            <a:r>
              <a:rPr lang="en-GB" altLang="en-US" sz="2000" dirty="0" err="1" smtClean="0">
                <a:solidFill>
                  <a:srgbClr val="000000"/>
                </a:solidFill>
                <a:latin typeface="Arial" panose="020B0604020202020204" pitchFamily="34" charset="0"/>
              </a:rPr>
              <a:t>dynamique</a:t>
            </a:r>
            <a:r>
              <a:rPr lang="en-GB" altLang="en-US" sz="2000" dirty="0" smtClean="0">
                <a:solidFill>
                  <a:srgbClr val="000000"/>
                </a:solidFill>
                <a:latin typeface="Arial" panose="020B0604020202020204" pitchFamily="34" charset="0"/>
              </a:rPr>
              <a:t>.  </a:t>
            </a:r>
            <a:endParaRPr lang="en-GB" altLang="en-US" sz="2000" dirty="0">
              <a:solidFill>
                <a:srgbClr val="000000"/>
              </a:solidFill>
              <a:latin typeface="Arial" panose="020B0604020202020204" pitchFamily="34" charset="0"/>
            </a:endParaRPr>
          </a:p>
          <a:p>
            <a:r>
              <a:rPr lang="en-GB" altLang="en-US" sz="2000" dirty="0" err="1">
                <a:solidFill>
                  <a:srgbClr val="000000"/>
                </a:solidFill>
                <a:latin typeface="Arial" panose="020B0604020202020204" pitchFamily="34" charset="0"/>
              </a:rPr>
              <a:t>Tu</a:t>
            </a:r>
            <a:r>
              <a:rPr lang="en-GB" altLang="en-US" sz="2000" dirty="0">
                <a:solidFill>
                  <a:srgbClr val="000000"/>
                </a:solidFill>
                <a:latin typeface="Arial" panose="020B0604020202020204" pitchFamily="34" charset="0"/>
              </a:rPr>
              <a:t> sais________ du piano?  Non </a:t>
            </a:r>
            <a:r>
              <a:rPr lang="en-GB" altLang="en-US" sz="2000" dirty="0" err="1">
                <a:solidFill>
                  <a:srgbClr val="000000"/>
                </a:solidFill>
                <a:latin typeface="Arial" panose="020B0604020202020204" pitchFamily="34" charset="0"/>
              </a:rPr>
              <a:t>mais</a:t>
            </a:r>
            <a:r>
              <a:rPr lang="en-GB" altLang="en-US" sz="2000" dirty="0">
                <a:solidFill>
                  <a:srgbClr val="000000"/>
                </a:solidFill>
                <a:latin typeface="Arial" panose="020B0604020202020204" pitchFamily="34" charset="0"/>
              </a:rPr>
              <a:t> je </a:t>
            </a:r>
            <a:r>
              <a:rPr lang="en-GB" altLang="en-US" sz="2000" dirty="0" err="1">
                <a:solidFill>
                  <a:srgbClr val="000000"/>
                </a:solidFill>
                <a:latin typeface="Arial" panose="020B0604020202020204" pitchFamily="34" charset="0"/>
              </a:rPr>
              <a:t>joue</a:t>
            </a:r>
            <a:r>
              <a:rPr lang="en-GB" altLang="en-US" sz="2000" dirty="0">
                <a:solidFill>
                  <a:srgbClr val="000000"/>
                </a:solidFill>
                <a:latin typeface="Arial" panose="020B0604020202020204" pitchFamily="34" charset="0"/>
              </a:rPr>
              <a:t> </a:t>
            </a:r>
            <a:r>
              <a:rPr lang="en-GB" altLang="en-US" sz="2000" dirty="0" smtClean="0">
                <a:solidFill>
                  <a:srgbClr val="000000"/>
                </a:solidFill>
                <a:latin typeface="Arial" panose="020B0604020202020204" pitchFamily="34" charset="0"/>
              </a:rPr>
              <a:t>du </a:t>
            </a:r>
            <a:r>
              <a:rPr lang="en-GB" altLang="en-US" sz="2000" dirty="0">
                <a:solidFill>
                  <a:srgbClr val="000000"/>
                </a:solidFill>
                <a:latin typeface="Arial" panose="020B0604020202020204" pitchFamily="34" charset="0"/>
              </a:rPr>
              <a:t>_________.  </a:t>
            </a:r>
            <a:r>
              <a:rPr lang="en-GB" altLang="en-US" sz="2000" dirty="0" err="1">
                <a:solidFill>
                  <a:srgbClr val="000000"/>
                </a:solidFill>
                <a:latin typeface="Arial" panose="020B0604020202020204" pitchFamily="34" charset="0"/>
              </a:rPr>
              <a:t>Quel</a:t>
            </a:r>
            <a:r>
              <a:rPr lang="en-GB" altLang="en-US" sz="2000" dirty="0">
                <a:solidFill>
                  <a:srgbClr val="000000"/>
                </a:solidFill>
                <a:latin typeface="Arial" panose="020B0604020202020204" pitchFamily="34" charset="0"/>
              </a:rPr>
              <a:t> </a:t>
            </a:r>
            <a:r>
              <a:rPr lang="en-GB" altLang="en-US" sz="2000" dirty="0" err="1">
                <a:solidFill>
                  <a:srgbClr val="000000"/>
                </a:solidFill>
                <a:latin typeface="Arial" panose="020B0604020202020204" pitchFamily="34" charset="0"/>
              </a:rPr>
              <a:t>chanteur</a:t>
            </a:r>
            <a:r>
              <a:rPr lang="en-GB" altLang="en-US" sz="2000" dirty="0">
                <a:solidFill>
                  <a:srgbClr val="000000"/>
                </a:solidFill>
                <a:latin typeface="Arial" panose="020B0604020202020204" pitchFamily="34" charset="0"/>
              </a:rPr>
              <a:t> </a:t>
            </a:r>
            <a:r>
              <a:rPr lang="en-GB" altLang="en-US" sz="2000" dirty="0" smtClean="0">
                <a:solidFill>
                  <a:srgbClr val="000000"/>
                </a:solidFill>
                <a:latin typeface="Arial" panose="020B0604020202020204" pitchFamily="34" charset="0"/>
              </a:rPr>
              <a:t>__________-</a:t>
            </a:r>
            <a:r>
              <a:rPr lang="en-GB" altLang="en-US" sz="2000" dirty="0" err="1" smtClean="0">
                <a:solidFill>
                  <a:srgbClr val="000000"/>
                </a:solidFill>
                <a:latin typeface="Arial" panose="020B0604020202020204" pitchFamily="34" charset="0"/>
              </a:rPr>
              <a:t>tu</a:t>
            </a:r>
            <a:r>
              <a:rPr lang="en-GB" altLang="en-US" sz="2000" dirty="0" smtClean="0">
                <a:solidFill>
                  <a:srgbClr val="000000"/>
                </a:solidFill>
                <a:latin typeface="Arial" panose="020B0604020202020204" pitchFamily="34" charset="0"/>
              </a:rPr>
              <a:t> </a:t>
            </a:r>
            <a:r>
              <a:rPr lang="en-GB" altLang="en-US" sz="2000" dirty="0">
                <a:solidFill>
                  <a:srgbClr val="000000"/>
                </a:solidFill>
                <a:latin typeface="Arial" panose="020B0604020202020204" pitchFamily="34" charset="0"/>
              </a:rPr>
              <a:t>?  </a:t>
            </a:r>
            <a:r>
              <a:rPr lang="en-GB" altLang="en-US" sz="2000" dirty="0" err="1" smtClean="0">
                <a:solidFill>
                  <a:srgbClr val="000000"/>
                </a:solidFill>
                <a:latin typeface="Arial" panose="020B0604020202020204" pitchFamily="34" charset="0"/>
              </a:rPr>
              <a:t>Tu</a:t>
            </a:r>
            <a:r>
              <a:rPr lang="en-GB" altLang="en-US" sz="2000" dirty="0" smtClean="0">
                <a:solidFill>
                  <a:srgbClr val="000000"/>
                </a:solidFill>
                <a:latin typeface="Arial" panose="020B0604020202020204" pitchFamily="34" charset="0"/>
              </a:rPr>
              <a:t> </a:t>
            </a:r>
            <a:r>
              <a:rPr lang="en-GB" altLang="en-US" sz="2000" dirty="0" err="1" smtClean="0">
                <a:solidFill>
                  <a:srgbClr val="000000"/>
                </a:solidFill>
                <a:latin typeface="Arial" panose="020B0604020202020204" pitchFamily="34" charset="0"/>
              </a:rPr>
              <a:t>préfères</a:t>
            </a:r>
            <a:r>
              <a:rPr lang="en-GB" altLang="en-US" sz="2000" dirty="0" smtClean="0">
                <a:solidFill>
                  <a:srgbClr val="000000"/>
                </a:solidFill>
                <a:latin typeface="Arial" panose="020B0604020202020204" pitchFamily="34" charset="0"/>
              </a:rPr>
              <a:t> </a:t>
            </a:r>
            <a:r>
              <a:rPr lang="en-GB" altLang="en-US" sz="2000" dirty="0">
                <a:solidFill>
                  <a:srgbClr val="000000"/>
                </a:solidFill>
                <a:latin typeface="Arial" panose="020B0604020202020204" pitchFamily="34" charset="0"/>
              </a:rPr>
              <a:t>Justin Bieber </a:t>
            </a:r>
            <a:r>
              <a:rPr lang="en-GB" altLang="en-US" sz="2000" dirty="0" err="1">
                <a:solidFill>
                  <a:srgbClr val="000000"/>
                </a:solidFill>
                <a:latin typeface="Arial" panose="020B0604020202020204" pitchFamily="34" charset="0"/>
              </a:rPr>
              <a:t>ou</a:t>
            </a:r>
            <a:r>
              <a:rPr lang="en-GB" altLang="en-US" sz="2000" dirty="0">
                <a:solidFill>
                  <a:srgbClr val="000000"/>
                </a:solidFill>
                <a:latin typeface="Arial" panose="020B0604020202020204" pitchFamily="34" charset="0"/>
              </a:rPr>
              <a:t> _____________?</a:t>
            </a:r>
            <a:br>
              <a:rPr lang="en-GB" altLang="en-US" sz="2000" dirty="0">
                <a:solidFill>
                  <a:srgbClr val="000000"/>
                </a:solidFill>
                <a:latin typeface="Arial" panose="020B0604020202020204" pitchFamily="34" charset="0"/>
              </a:rPr>
            </a:br>
            <a:r>
              <a:rPr lang="en-GB" altLang="en-US" sz="2000" dirty="0">
                <a:solidFill>
                  <a:srgbClr val="000000"/>
                </a:solidFill>
                <a:latin typeface="Arial" panose="020B0604020202020204" pitchFamily="34" charset="0"/>
              </a:rPr>
              <a:t>Je __________ Katie Perry.</a:t>
            </a:r>
            <a:br>
              <a:rPr lang="en-GB" altLang="en-US" sz="2000" dirty="0">
                <a:solidFill>
                  <a:srgbClr val="000000"/>
                </a:solidFill>
                <a:latin typeface="Arial" panose="020B0604020202020204" pitchFamily="34" charset="0"/>
              </a:rPr>
            </a:br>
            <a:r>
              <a:rPr lang="en-GB" altLang="en-US" sz="2000" dirty="0">
                <a:solidFill>
                  <a:srgbClr val="000000"/>
                </a:solidFill>
                <a:latin typeface="Arial" panose="020B0604020202020204" pitchFamily="34" charset="0"/>
              </a:rPr>
              <a:t/>
            </a:r>
            <a:br>
              <a:rPr lang="en-GB" altLang="en-US" sz="2000" dirty="0">
                <a:solidFill>
                  <a:srgbClr val="000000"/>
                </a:solidFill>
                <a:latin typeface="Arial" panose="020B0604020202020204" pitchFamily="34" charset="0"/>
              </a:rPr>
            </a:br>
            <a:r>
              <a:rPr lang="en-GB" altLang="en-US" sz="2000" dirty="0">
                <a:solidFill>
                  <a:srgbClr val="000000"/>
                </a:solidFill>
                <a:latin typeface="Arial" panose="020B0604020202020204" pitchFamily="34" charset="0"/>
              </a:rPr>
              <a:t>Au revoir !</a:t>
            </a:r>
          </a:p>
          <a:p>
            <a:r>
              <a:rPr lang="en-GB" altLang="en-US" sz="2000" dirty="0">
                <a:solidFill>
                  <a:srgbClr val="000000"/>
                </a:solidFill>
                <a:latin typeface="Lucida Calligraphy" panose="03010101010101010101" pitchFamily="66" charset="0"/>
              </a:rPr>
              <a:t>Paul </a:t>
            </a:r>
          </a:p>
        </p:txBody>
      </p:sp>
      <p:sp>
        <p:nvSpPr>
          <p:cNvPr id="8197" name="TextBox 17"/>
          <p:cNvSpPr txBox="1">
            <a:spLocks noChangeArrowheads="1"/>
          </p:cNvSpPr>
          <p:nvPr/>
        </p:nvSpPr>
        <p:spPr bwMode="auto">
          <a:xfrm>
            <a:off x="4937125" y="390525"/>
            <a:ext cx="3898900"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n-US" sz="2000" dirty="0" err="1">
                <a:solidFill>
                  <a:srgbClr val="000000"/>
                </a:solidFill>
                <a:latin typeface="Arial" panose="020B0604020202020204" pitchFamily="34" charset="0"/>
              </a:rPr>
              <a:t>Salut</a:t>
            </a:r>
            <a:r>
              <a:rPr lang="en-GB" altLang="en-US" sz="2000" dirty="0">
                <a:solidFill>
                  <a:srgbClr val="000000"/>
                </a:solidFill>
                <a:latin typeface="Arial" panose="020B0604020202020204" pitchFamily="34" charset="0"/>
              </a:rPr>
              <a:t>!  </a:t>
            </a:r>
            <a:r>
              <a:rPr lang="en-GB" altLang="en-US" sz="2000" dirty="0" err="1">
                <a:solidFill>
                  <a:srgbClr val="000000"/>
                </a:solidFill>
                <a:latin typeface="Arial" panose="020B0604020202020204" pitchFamily="34" charset="0"/>
              </a:rPr>
              <a:t>Ça</a:t>
            </a:r>
            <a:r>
              <a:rPr lang="en-GB" altLang="en-US" sz="2000" dirty="0">
                <a:solidFill>
                  <a:srgbClr val="000000"/>
                </a:solidFill>
                <a:latin typeface="Arial" panose="020B0604020202020204" pitchFamily="34" charset="0"/>
              </a:rPr>
              <a:t> </a:t>
            </a:r>
            <a:r>
              <a:rPr lang="en-GB" altLang="en-US" sz="2000" dirty="0" err="1">
                <a:solidFill>
                  <a:srgbClr val="000000"/>
                </a:solidFill>
                <a:latin typeface="Arial" panose="020B0604020202020204" pitchFamily="34" charset="0"/>
              </a:rPr>
              <a:t>va</a:t>
            </a:r>
            <a:r>
              <a:rPr lang="en-GB" altLang="en-US" sz="2000" dirty="0">
                <a:solidFill>
                  <a:srgbClr val="000000"/>
                </a:solidFill>
                <a:latin typeface="Arial" panose="020B0604020202020204" pitchFamily="34" charset="0"/>
              </a:rPr>
              <a:t> ?  Je </a:t>
            </a:r>
            <a:r>
              <a:rPr lang="en-GB" altLang="en-US" sz="2000" dirty="0" err="1">
                <a:solidFill>
                  <a:srgbClr val="000000"/>
                </a:solidFill>
                <a:latin typeface="Arial" panose="020B0604020202020204" pitchFamily="34" charset="0"/>
              </a:rPr>
              <a:t>suis</a:t>
            </a:r>
            <a:r>
              <a:rPr lang="en-GB" altLang="en-US" sz="2000" dirty="0">
                <a:solidFill>
                  <a:srgbClr val="000000"/>
                </a:solidFill>
                <a:latin typeface="Arial" panose="020B0604020202020204" pitchFamily="34" charset="0"/>
              </a:rPr>
              <a:t> Sophie et je </a:t>
            </a:r>
            <a:r>
              <a:rPr lang="en-GB" altLang="en-US" sz="2000" dirty="0" err="1" smtClean="0">
                <a:solidFill>
                  <a:srgbClr val="000000"/>
                </a:solidFill>
                <a:latin typeface="Arial" panose="020B0604020202020204" pitchFamily="34" charset="0"/>
              </a:rPr>
              <a:t>viens</a:t>
            </a:r>
            <a:r>
              <a:rPr lang="en-GB" altLang="en-US" sz="2000" dirty="0" smtClean="0">
                <a:solidFill>
                  <a:srgbClr val="000000"/>
                </a:solidFill>
                <a:latin typeface="Arial" panose="020B0604020202020204" pitchFamily="34" charset="0"/>
              </a:rPr>
              <a:t> </a:t>
            </a:r>
            <a:r>
              <a:rPr lang="en-GB" altLang="en-US" sz="2000" dirty="0">
                <a:solidFill>
                  <a:srgbClr val="000000"/>
                </a:solidFill>
                <a:latin typeface="Arial" panose="020B0604020202020204" pitchFamily="34" charset="0"/>
              </a:rPr>
              <a:t>du Québec.</a:t>
            </a:r>
          </a:p>
          <a:p>
            <a:r>
              <a:rPr lang="en-GB" altLang="en-US" sz="2000" dirty="0" err="1">
                <a:solidFill>
                  <a:srgbClr val="000000"/>
                </a:solidFill>
                <a:latin typeface="Arial" panose="020B0604020202020204" pitchFamily="34" charset="0"/>
              </a:rPr>
              <a:t>Tu</a:t>
            </a:r>
            <a:r>
              <a:rPr lang="en-GB" altLang="en-US" sz="2000" dirty="0">
                <a:solidFill>
                  <a:srgbClr val="000000"/>
                </a:solidFill>
                <a:latin typeface="Arial" panose="020B0604020202020204" pitchFamily="34" charset="0"/>
              </a:rPr>
              <a:t> </a:t>
            </a:r>
            <a:r>
              <a:rPr lang="en-GB" altLang="en-US" sz="2000" dirty="0" err="1">
                <a:solidFill>
                  <a:srgbClr val="000000"/>
                </a:solidFill>
                <a:latin typeface="Arial" panose="020B0604020202020204" pitchFamily="34" charset="0"/>
              </a:rPr>
              <a:t>aimes</a:t>
            </a:r>
            <a:r>
              <a:rPr lang="en-GB" altLang="en-US" sz="2000" dirty="0">
                <a:solidFill>
                  <a:srgbClr val="000000"/>
                </a:solidFill>
                <a:latin typeface="Arial" panose="020B0604020202020204" pitchFamily="34" charset="0"/>
              </a:rPr>
              <a:t> </a:t>
            </a:r>
            <a:r>
              <a:rPr lang="en-GB" altLang="en-US" sz="2000" dirty="0" smtClean="0">
                <a:solidFill>
                  <a:srgbClr val="000000"/>
                </a:solidFill>
                <a:latin typeface="Arial" panose="020B0604020202020204" pitchFamily="34" charset="0"/>
              </a:rPr>
              <a:t>le </a:t>
            </a:r>
            <a:r>
              <a:rPr lang="en-GB" altLang="en-US" sz="2000" dirty="0">
                <a:solidFill>
                  <a:srgbClr val="000000"/>
                </a:solidFill>
                <a:latin typeface="Arial" panose="020B0604020202020204" pitchFamily="34" charset="0"/>
              </a:rPr>
              <a:t>______? </a:t>
            </a:r>
          </a:p>
          <a:p>
            <a:r>
              <a:rPr lang="en-GB" altLang="en-US" sz="2000" dirty="0" smtClean="0">
                <a:solidFill>
                  <a:srgbClr val="000000"/>
                </a:solidFill>
                <a:latin typeface="Arial" panose="020B0604020202020204" pitchFamily="34" charset="0"/>
              </a:rPr>
              <a:t>Je  </a:t>
            </a:r>
            <a:r>
              <a:rPr lang="en-GB" altLang="en-US" sz="2000" dirty="0">
                <a:solidFill>
                  <a:srgbClr val="000000"/>
                </a:solidFill>
                <a:latin typeface="Arial" panose="020B0604020202020204" pitchFamily="34" charset="0"/>
              </a:rPr>
              <a:t>______ le rap </a:t>
            </a:r>
            <a:r>
              <a:rPr lang="en-GB" altLang="en-US" sz="2000" dirty="0" err="1">
                <a:solidFill>
                  <a:srgbClr val="000000"/>
                </a:solidFill>
                <a:latin typeface="Arial" panose="020B0604020202020204" pitchFamily="34" charset="0"/>
              </a:rPr>
              <a:t>parce</a:t>
            </a:r>
            <a:r>
              <a:rPr lang="en-GB" altLang="en-US" sz="2000" dirty="0">
                <a:solidFill>
                  <a:srgbClr val="000000"/>
                </a:solidFill>
                <a:latin typeface="Arial" panose="020B0604020202020204" pitchFamily="34" charset="0"/>
              </a:rPr>
              <a:t> que </a:t>
            </a:r>
            <a:r>
              <a:rPr lang="en-GB" altLang="en-US" sz="2000" dirty="0" err="1">
                <a:solidFill>
                  <a:srgbClr val="000000"/>
                </a:solidFill>
                <a:latin typeface="Arial" panose="020B0604020202020204" pitchFamily="34" charset="0"/>
              </a:rPr>
              <a:t>c’est</a:t>
            </a:r>
            <a:r>
              <a:rPr lang="en-GB" altLang="en-US" sz="2000" dirty="0">
                <a:solidFill>
                  <a:srgbClr val="000000"/>
                </a:solidFill>
                <a:latin typeface="Arial" panose="020B0604020202020204" pitchFamily="34" charset="0"/>
              </a:rPr>
              <a:t> __________. </a:t>
            </a:r>
          </a:p>
          <a:p>
            <a:r>
              <a:rPr lang="en-GB" altLang="en-US" sz="2000" dirty="0" err="1" smtClean="0">
                <a:solidFill>
                  <a:srgbClr val="000000"/>
                </a:solidFill>
                <a:latin typeface="Arial" panose="020B0604020202020204" pitchFamily="34" charset="0"/>
              </a:rPr>
              <a:t>Tu</a:t>
            </a:r>
            <a:r>
              <a:rPr lang="en-GB" altLang="en-US" sz="2000" dirty="0" smtClean="0">
                <a:solidFill>
                  <a:srgbClr val="000000"/>
                </a:solidFill>
                <a:latin typeface="Arial" panose="020B0604020202020204" pitchFamily="34" charset="0"/>
              </a:rPr>
              <a:t> ______ d’un __________ </a:t>
            </a:r>
            <a:r>
              <a:rPr lang="en-GB" altLang="en-US" sz="2000" dirty="0">
                <a:solidFill>
                  <a:srgbClr val="000000"/>
                </a:solidFill>
                <a:latin typeface="Arial" panose="020B0604020202020204" pitchFamily="34" charset="0"/>
              </a:rPr>
              <a:t>? Je </a:t>
            </a:r>
            <a:r>
              <a:rPr lang="en-GB" altLang="en-US" sz="2000" dirty="0" err="1">
                <a:solidFill>
                  <a:srgbClr val="000000"/>
                </a:solidFill>
                <a:latin typeface="Arial" panose="020B0604020202020204" pitchFamily="34" charset="0"/>
              </a:rPr>
              <a:t>joue</a:t>
            </a:r>
            <a:r>
              <a:rPr lang="en-GB" altLang="en-US" sz="2000" dirty="0">
                <a:solidFill>
                  <a:srgbClr val="000000"/>
                </a:solidFill>
                <a:latin typeface="Arial" panose="020B0604020202020204" pitchFamily="34" charset="0"/>
              </a:rPr>
              <a:t> du piano et du </a:t>
            </a:r>
            <a:r>
              <a:rPr lang="en-GB" altLang="en-US" sz="2000" dirty="0" smtClean="0">
                <a:solidFill>
                  <a:srgbClr val="000000"/>
                </a:solidFill>
                <a:latin typeface="Arial" panose="020B0604020202020204" pitchFamily="34" charset="0"/>
              </a:rPr>
              <a:t>_______.</a:t>
            </a:r>
            <a:endParaRPr lang="en-GB" altLang="en-US" sz="2000" dirty="0">
              <a:solidFill>
                <a:srgbClr val="000000"/>
              </a:solidFill>
              <a:latin typeface="Arial" panose="020B0604020202020204" pitchFamily="34" charset="0"/>
            </a:endParaRPr>
          </a:p>
          <a:p>
            <a:r>
              <a:rPr lang="en-GB" altLang="en-US" sz="2000" dirty="0">
                <a:solidFill>
                  <a:srgbClr val="000000"/>
                </a:solidFill>
                <a:latin typeface="Arial" panose="020B0604020202020204" pitchFamily="34" charset="0"/>
              </a:rPr>
              <a:t>Et </a:t>
            </a:r>
            <a:r>
              <a:rPr lang="en-GB" altLang="en-US" sz="2000" dirty="0" err="1" smtClean="0">
                <a:solidFill>
                  <a:srgbClr val="000000"/>
                </a:solidFill>
                <a:latin typeface="Arial" panose="020B0604020202020204" pitchFamily="34" charset="0"/>
              </a:rPr>
              <a:t>toi</a:t>
            </a:r>
            <a:r>
              <a:rPr lang="en-GB" altLang="en-US" sz="2000" dirty="0" smtClean="0">
                <a:solidFill>
                  <a:srgbClr val="000000"/>
                </a:solidFill>
                <a:latin typeface="Arial" panose="020B0604020202020204" pitchFamily="34" charset="0"/>
              </a:rPr>
              <a:t>, ____  </a:t>
            </a:r>
            <a:r>
              <a:rPr lang="en-GB" altLang="en-US" sz="2000" dirty="0" err="1">
                <a:solidFill>
                  <a:srgbClr val="000000"/>
                </a:solidFill>
                <a:latin typeface="Arial" panose="020B0604020202020204" pitchFamily="34" charset="0"/>
              </a:rPr>
              <a:t>joues</a:t>
            </a:r>
            <a:r>
              <a:rPr lang="en-GB" altLang="en-US" sz="2000" dirty="0">
                <a:solidFill>
                  <a:srgbClr val="000000"/>
                </a:solidFill>
                <a:latin typeface="Arial" panose="020B0604020202020204" pitchFamily="34" charset="0"/>
              </a:rPr>
              <a:t> d’un </a:t>
            </a:r>
            <a:r>
              <a:rPr lang="en-GB" altLang="en-US" sz="2000" dirty="0" smtClean="0">
                <a:solidFill>
                  <a:srgbClr val="000000"/>
                </a:solidFill>
                <a:latin typeface="Arial" panose="020B0604020202020204" pitchFamily="34" charset="0"/>
              </a:rPr>
              <a:t>instrument? </a:t>
            </a:r>
            <a:r>
              <a:rPr lang="en-GB" altLang="en-US" sz="2000" dirty="0" err="1">
                <a:solidFill>
                  <a:srgbClr val="000000"/>
                </a:solidFill>
                <a:latin typeface="Arial" panose="020B0604020202020204" pitchFamily="34" charset="0"/>
              </a:rPr>
              <a:t>Tu</a:t>
            </a:r>
            <a:r>
              <a:rPr lang="en-GB" altLang="en-US" sz="2000" dirty="0">
                <a:solidFill>
                  <a:srgbClr val="000000"/>
                </a:solidFill>
                <a:latin typeface="Arial" panose="020B0604020202020204" pitchFamily="34" charset="0"/>
              </a:rPr>
              <a:t> _____________ </a:t>
            </a:r>
            <a:r>
              <a:rPr lang="en-GB" altLang="en-US" sz="2000" dirty="0" smtClean="0">
                <a:solidFill>
                  <a:srgbClr val="000000"/>
                </a:solidFill>
                <a:latin typeface="Arial" panose="020B0604020202020204" pitchFamily="34" charset="0"/>
              </a:rPr>
              <a:t>One Direction </a:t>
            </a:r>
            <a:r>
              <a:rPr lang="en-GB" altLang="en-US" sz="2000" dirty="0" err="1" smtClean="0">
                <a:solidFill>
                  <a:srgbClr val="000000"/>
                </a:solidFill>
                <a:latin typeface="Arial" panose="020B0604020202020204" pitchFamily="34" charset="0"/>
              </a:rPr>
              <a:t>ou</a:t>
            </a:r>
            <a:r>
              <a:rPr lang="en-GB" altLang="en-US" sz="2000" dirty="0" smtClean="0">
                <a:solidFill>
                  <a:srgbClr val="000000"/>
                </a:solidFill>
                <a:latin typeface="Arial" panose="020B0604020202020204" pitchFamily="34" charset="0"/>
              </a:rPr>
              <a:t> </a:t>
            </a:r>
            <a:r>
              <a:rPr lang="en-GB" altLang="en-US" sz="2000" dirty="0">
                <a:solidFill>
                  <a:srgbClr val="000000"/>
                </a:solidFill>
                <a:latin typeface="Arial" panose="020B0604020202020204" pitchFamily="34" charset="0"/>
              </a:rPr>
              <a:t>Little Mix?</a:t>
            </a:r>
            <a:br>
              <a:rPr lang="en-GB" altLang="en-US" sz="2000" dirty="0">
                <a:solidFill>
                  <a:srgbClr val="000000"/>
                </a:solidFill>
                <a:latin typeface="Arial" panose="020B0604020202020204" pitchFamily="34" charset="0"/>
              </a:rPr>
            </a:br>
            <a:r>
              <a:rPr lang="en-GB" altLang="en-US" sz="2000" dirty="0">
                <a:solidFill>
                  <a:srgbClr val="000000"/>
                </a:solidFill>
                <a:latin typeface="Arial" panose="020B0604020202020204" pitchFamily="34" charset="0"/>
              </a:rPr>
              <a:t>Je _________ </a:t>
            </a:r>
            <a:r>
              <a:rPr lang="en-GB" altLang="en-US" sz="2000" dirty="0" smtClean="0">
                <a:solidFill>
                  <a:srgbClr val="000000"/>
                </a:solidFill>
                <a:latin typeface="Arial" panose="020B0604020202020204" pitchFamily="34" charset="0"/>
              </a:rPr>
              <a:t>Little Mix.</a:t>
            </a:r>
            <a:r>
              <a:rPr lang="en-GB" altLang="en-US" sz="2000" dirty="0">
                <a:solidFill>
                  <a:srgbClr val="000000"/>
                </a:solidFill>
                <a:latin typeface="Arial" panose="020B0604020202020204" pitchFamily="34" charset="0"/>
              </a:rPr>
              <a:t/>
            </a:r>
            <a:br>
              <a:rPr lang="en-GB" altLang="en-US" sz="2000" dirty="0">
                <a:solidFill>
                  <a:srgbClr val="000000"/>
                </a:solidFill>
                <a:latin typeface="Arial" panose="020B0604020202020204" pitchFamily="34" charset="0"/>
              </a:rPr>
            </a:br>
            <a:r>
              <a:rPr lang="en-GB" altLang="en-US" sz="2000" dirty="0">
                <a:solidFill>
                  <a:srgbClr val="000000"/>
                </a:solidFill>
                <a:latin typeface="Arial" panose="020B0604020202020204" pitchFamily="34" charset="0"/>
              </a:rPr>
              <a:t/>
            </a:r>
            <a:br>
              <a:rPr lang="en-GB" altLang="en-US" sz="2000" dirty="0">
                <a:solidFill>
                  <a:srgbClr val="000000"/>
                </a:solidFill>
                <a:latin typeface="Arial" panose="020B0604020202020204" pitchFamily="34" charset="0"/>
              </a:rPr>
            </a:br>
            <a:r>
              <a:rPr lang="en-GB" altLang="en-US" sz="2000" dirty="0">
                <a:solidFill>
                  <a:srgbClr val="000000"/>
                </a:solidFill>
                <a:latin typeface="Arial" panose="020B0604020202020204" pitchFamily="34" charset="0"/>
              </a:rPr>
              <a:t>A </a:t>
            </a:r>
            <a:r>
              <a:rPr lang="en-GB" altLang="en-US" sz="2000" dirty="0" err="1">
                <a:solidFill>
                  <a:srgbClr val="000000"/>
                </a:solidFill>
                <a:latin typeface="Arial" panose="020B0604020202020204" pitchFamily="34" charset="0"/>
              </a:rPr>
              <a:t>bientôt</a:t>
            </a:r>
            <a:r>
              <a:rPr lang="en-GB" altLang="en-US" sz="2000" dirty="0">
                <a:solidFill>
                  <a:srgbClr val="000000"/>
                </a:solidFill>
                <a:latin typeface="Arial" panose="020B0604020202020204" pitchFamily="34" charset="0"/>
              </a:rPr>
              <a:t>!</a:t>
            </a:r>
          </a:p>
          <a:p>
            <a:r>
              <a:rPr lang="en-GB" altLang="en-US" sz="2000" dirty="0">
                <a:solidFill>
                  <a:srgbClr val="000000"/>
                </a:solidFill>
                <a:latin typeface="Lucida Calligraphy" panose="03010101010101010101" pitchFamily="66" charset="0"/>
              </a:rPr>
              <a:t>Sophie</a:t>
            </a:r>
          </a:p>
        </p:txBody>
      </p:sp>
      <p:sp>
        <p:nvSpPr>
          <p:cNvPr id="21" name="Oval Callout 20"/>
          <p:cNvSpPr/>
          <p:nvPr/>
        </p:nvSpPr>
        <p:spPr>
          <a:xfrm>
            <a:off x="796925" y="5888038"/>
            <a:ext cx="1860550" cy="841375"/>
          </a:xfrm>
          <a:prstGeom prst="wedgeEllipseCallout">
            <a:avLst>
              <a:gd name="adj1" fmla="val -13768"/>
              <a:gd name="adj2" fmla="val -72238"/>
            </a:avLst>
          </a:prstGeom>
          <a:solidFill>
            <a:schemeClr val="accent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000" b="1" dirty="0" err="1">
                <a:solidFill>
                  <a:prstClr val="black"/>
                </a:solidFill>
                <a:latin typeface="Arial" panose="020B0604020202020204" pitchFamily="34" charset="0"/>
                <a:cs typeface="Arial" panose="020B0604020202020204" pitchFamily="34" charset="0"/>
              </a:rPr>
              <a:t>Génial</a:t>
            </a:r>
            <a:r>
              <a:rPr lang="en-GB" sz="2000" b="1" dirty="0">
                <a:solidFill>
                  <a:prstClr val="black"/>
                </a:solidFill>
                <a:latin typeface="Arial" panose="020B0604020202020204" pitchFamily="34" charset="0"/>
                <a:cs typeface="Arial" panose="020B0604020202020204" pitchFamily="34" charset="0"/>
              </a:rPr>
              <a:t>!</a:t>
            </a:r>
          </a:p>
        </p:txBody>
      </p:sp>
      <p:sp>
        <p:nvSpPr>
          <p:cNvPr id="20" name="Oval Callout 19"/>
          <p:cNvSpPr/>
          <p:nvPr/>
        </p:nvSpPr>
        <p:spPr>
          <a:xfrm>
            <a:off x="195263" y="5848350"/>
            <a:ext cx="1076325" cy="660400"/>
          </a:xfrm>
          <a:prstGeom prst="wedgeEllipseCallout">
            <a:avLst>
              <a:gd name="adj1" fmla="val 40417"/>
              <a:gd name="adj2" fmla="val -58654"/>
            </a:avLst>
          </a:prstGeom>
          <a:solidFill>
            <a:srgbClr val="FF3399"/>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500" b="1" dirty="0">
                <a:solidFill>
                  <a:prstClr val="black"/>
                </a:solidFill>
                <a:latin typeface="Arial" panose="020B0604020202020204" pitchFamily="34" charset="0"/>
                <a:cs typeface="Arial" panose="020B0604020202020204" pitchFamily="34" charset="0"/>
              </a:rPr>
              <a:t>Bien!</a:t>
            </a:r>
          </a:p>
        </p:txBody>
      </p:sp>
      <p:sp>
        <p:nvSpPr>
          <p:cNvPr id="22" name="Oval Callout 21"/>
          <p:cNvSpPr/>
          <p:nvPr/>
        </p:nvSpPr>
        <p:spPr>
          <a:xfrm>
            <a:off x="2209800" y="5888038"/>
            <a:ext cx="2181225" cy="660400"/>
          </a:xfrm>
          <a:prstGeom prst="wedgeEllipseCallout">
            <a:avLst>
              <a:gd name="adj1" fmla="val 28197"/>
              <a:gd name="adj2" fmla="val 66346"/>
            </a:avLst>
          </a:prstGeom>
          <a:solidFill>
            <a:schemeClr val="accent6">
              <a:lumMod val="60000"/>
              <a:lumOff val="40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000" b="1" dirty="0" err="1">
                <a:solidFill>
                  <a:prstClr val="black"/>
                </a:solidFill>
                <a:latin typeface="Arial" panose="020B0604020202020204" pitchFamily="34" charset="0"/>
                <a:cs typeface="Arial" panose="020B0604020202020204" pitchFamily="34" charset="0"/>
              </a:rPr>
              <a:t>C’est</a:t>
            </a:r>
            <a:r>
              <a:rPr lang="en-GB" sz="2000" b="1" dirty="0">
                <a:solidFill>
                  <a:prstClr val="black"/>
                </a:solidFill>
                <a:latin typeface="Arial" panose="020B0604020202020204" pitchFamily="34" charset="0"/>
                <a:cs typeface="Arial" panose="020B0604020202020204" pitchFamily="34" charset="0"/>
              </a:rPr>
              <a:t> </a:t>
            </a:r>
            <a:r>
              <a:rPr lang="en-GB" sz="2000" b="1" dirty="0" err="1">
                <a:solidFill>
                  <a:prstClr val="black"/>
                </a:solidFill>
                <a:latin typeface="Arial" panose="020B0604020202020204" pitchFamily="34" charset="0"/>
                <a:cs typeface="Arial" panose="020B0604020202020204" pitchFamily="34" charset="0"/>
              </a:rPr>
              <a:t>affreux</a:t>
            </a:r>
            <a:r>
              <a:rPr lang="en-GB" sz="2000" b="1" dirty="0">
                <a:solidFill>
                  <a:prstClr val="black"/>
                </a:solidFill>
                <a:latin typeface="Arial" panose="020B0604020202020204" pitchFamily="34" charset="0"/>
                <a:cs typeface="Arial" panose="020B0604020202020204" pitchFamily="34" charset="0"/>
              </a:rPr>
              <a:t>.</a:t>
            </a:r>
          </a:p>
        </p:txBody>
      </p:sp>
      <p:sp>
        <p:nvSpPr>
          <p:cNvPr id="23" name="Oval Callout 22"/>
          <p:cNvSpPr/>
          <p:nvPr/>
        </p:nvSpPr>
        <p:spPr>
          <a:xfrm>
            <a:off x="4003675" y="6008688"/>
            <a:ext cx="2049463" cy="660400"/>
          </a:xfrm>
          <a:prstGeom prst="wedgeEllipseCallout">
            <a:avLst>
              <a:gd name="adj1" fmla="val 40417"/>
              <a:gd name="adj2" fmla="val -58654"/>
            </a:avLst>
          </a:prstGeom>
          <a:solidFill>
            <a:srgbClr val="FFFF0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000" b="1" dirty="0" err="1">
                <a:solidFill>
                  <a:prstClr val="black"/>
                </a:solidFill>
                <a:latin typeface="Arial" panose="020B0604020202020204" pitchFamily="34" charset="0"/>
                <a:cs typeface="Arial" panose="020B0604020202020204" pitchFamily="34" charset="0"/>
              </a:rPr>
              <a:t>Rapide</a:t>
            </a:r>
            <a:r>
              <a:rPr lang="en-GB" sz="2000" b="1" dirty="0">
                <a:solidFill>
                  <a:prstClr val="black"/>
                </a:solidFill>
                <a:latin typeface="Arial" panose="020B0604020202020204" pitchFamily="34" charset="0"/>
                <a:cs typeface="Arial" panose="020B0604020202020204" pitchFamily="34" charset="0"/>
              </a:rPr>
              <a:t>!</a:t>
            </a:r>
          </a:p>
        </p:txBody>
      </p:sp>
      <p:sp>
        <p:nvSpPr>
          <p:cNvPr id="25" name="Oval Callout 24"/>
          <p:cNvSpPr/>
          <p:nvPr/>
        </p:nvSpPr>
        <p:spPr>
          <a:xfrm>
            <a:off x="6989763" y="5978525"/>
            <a:ext cx="2019300" cy="681038"/>
          </a:xfrm>
          <a:prstGeom prst="wedgeEllipseCallout">
            <a:avLst>
              <a:gd name="adj1" fmla="val 39772"/>
              <a:gd name="adj2" fmla="val 60576"/>
            </a:avLst>
          </a:prstGeom>
          <a:solidFill>
            <a:srgbClr val="FF643F"/>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600" b="1">
                <a:solidFill>
                  <a:prstClr val="black"/>
                </a:solidFill>
                <a:latin typeface="Arial" panose="020B0604020202020204" pitchFamily="34" charset="0"/>
                <a:cs typeface="Arial" panose="020B0604020202020204" pitchFamily="34" charset="0"/>
              </a:rPr>
              <a:t>Formidable !</a:t>
            </a:r>
            <a:endParaRPr lang="en-GB" sz="1600" b="1" dirty="0">
              <a:solidFill>
                <a:prstClr val="black"/>
              </a:solidFill>
              <a:latin typeface="Arial" panose="020B0604020202020204" pitchFamily="34" charset="0"/>
              <a:cs typeface="Arial" panose="020B0604020202020204" pitchFamily="34" charset="0"/>
            </a:endParaRPr>
          </a:p>
        </p:txBody>
      </p:sp>
      <p:sp>
        <p:nvSpPr>
          <p:cNvPr id="24" name="Oval Callout 23"/>
          <p:cNvSpPr/>
          <p:nvPr/>
        </p:nvSpPr>
        <p:spPr>
          <a:xfrm>
            <a:off x="5651500" y="5978525"/>
            <a:ext cx="1654175" cy="660400"/>
          </a:xfrm>
          <a:prstGeom prst="wedgeEllipseCallout">
            <a:avLst>
              <a:gd name="adj1" fmla="val -48158"/>
              <a:gd name="adj2" fmla="val 60577"/>
            </a:avLst>
          </a:prstGeom>
          <a:solidFill>
            <a:srgbClr val="00CC99"/>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600" b="1" dirty="0">
                <a:solidFill>
                  <a:prstClr val="black"/>
                </a:solidFill>
                <a:latin typeface="Arial" panose="020B0604020202020204" pitchFamily="34" charset="0"/>
                <a:cs typeface="Arial" panose="020B0604020202020204" pitchFamily="34" charset="0"/>
              </a:rPr>
              <a:t>Parfait!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1425</TotalTime>
  <Words>812</Words>
  <Application>Microsoft Office PowerPoint</Application>
  <PresentationFormat>On-screen Show (4:3)</PresentationFormat>
  <Paragraphs>146</Paragraphs>
  <Slides>8</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Arial Black</vt:lpstr>
      <vt:lpstr>Calibri</vt:lpstr>
      <vt:lpstr>Calibri Light</vt:lpstr>
      <vt:lpstr>Lucida Calligraphy</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55WD</dc:creator>
  <cp:lastModifiedBy>Study</cp:lastModifiedBy>
  <cp:revision>29</cp:revision>
  <dcterms:created xsi:type="dcterms:W3CDTF">2016-04-04T18:47:15Z</dcterms:created>
  <dcterms:modified xsi:type="dcterms:W3CDTF">2019-06-01T11:25:25Z</dcterms:modified>
</cp:coreProperties>
</file>