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300" r:id="rId3"/>
    <p:sldId id="304" r:id="rId4"/>
    <p:sldId id="296" r:id="rId5"/>
    <p:sldId id="297" r:id="rId6"/>
    <p:sldId id="298" r:id="rId7"/>
    <p:sldId id="290" r:id="rId8"/>
    <p:sldId id="293" r:id="rId9"/>
    <p:sldId id="303" r:id="rId10"/>
    <p:sldId id="305" r:id="rId11"/>
    <p:sldId id="291" r:id="rId12"/>
    <p:sldId id="306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735" autoAdjust="0"/>
  </p:normalViewPr>
  <p:slideViewPr>
    <p:cSldViewPr>
      <p:cViewPr varScale="1">
        <p:scale>
          <a:sx n="75" d="100"/>
          <a:sy n="75" d="100"/>
        </p:scale>
        <p:origin x="105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AA00446-E215-463D-BE09-0EB7A5045277}" type="datetimeFigureOut">
              <a:rPr lang="en-GB"/>
              <a:pPr>
                <a:defRPr/>
              </a:pPr>
              <a:t>02/10/2018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10850CF-440C-477B-83CB-3268F71B947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6479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49&amp;v=dL16JhlPixo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mtClean="0"/>
              <a:t>Pupils were introduced to this routine in the summer term of Y3 and in Y4 but may need reminding.</a:t>
            </a:r>
          </a:p>
          <a:p>
            <a:pPr eaLnBrk="1" hangingPunct="1"/>
            <a:r>
              <a:rPr lang="en-GB" altLang="en-US" smtClean="0"/>
              <a:t>This will help remind them of the days of the week, keep working the numbers and help them remember some essential vocabulary e.g. day / month etc.</a:t>
            </a:r>
            <a:br>
              <a:rPr lang="en-GB" altLang="en-US" smtClean="0"/>
            </a:br>
            <a:r>
              <a:rPr lang="en-GB" altLang="en-US" smtClean="0"/>
              <a:t>This slide can be adapted obviously to fit the day of the week / month.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98A07D-378F-48D5-A887-2B3558F57C8F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478016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The five times table in order with audio – this time without the answers and pupils have to supply the answers themselves.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0850CF-440C-477B-83CB-3268F71B9473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6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The five times table</a:t>
            </a:r>
            <a:r>
              <a:rPr lang="en-GB" baseline="0" dirty="0" smtClean="0"/>
              <a:t> – no audio this time.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Click once and each one is timed to appear, with enough time to allow pupils to say the whole sum.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0850CF-440C-477B-83CB-3268F71B9473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1833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Revise the key question words with gestures.  </a:t>
            </a:r>
            <a:endParaRPr lang="en-GB" alt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F0B400F-C5A1-40EA-B423-BB95DCC20512}" type="slidenum">
              <a:rPr lang="en-GB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2</a:t>
            </a:fld>
            <a:endParaRPr lang="en-GB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168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Pupils have learnt numbers 1-31 but the last 4 x numbers in this sequence are new.</a:t>
            </a:r>
            <a:br>
              <a:rPr lang="en-GB" altLang="en-US" dirty="0" smtClean="0"/>
            </a:br>
            <a:r>
              <a:rPr lang="en-GB" altLang="en-US" dirty="0" smtClean="0"/>
              <a:t>Read them through with pupils aloud 2 – 3 times</a:t>
            </a:r>
            <a:r>
              <a:rPr lang="en-GB" altLang="en-US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Numbers appear with audio.</a:t>
            </a:r>
            <a:endParaRPr lang="en-GB" alt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10A282-431C-4E06-B481-87392E61AB6A}" type="slidenum">
              <a:rPr lang="en-GB" altLang="en-US" smtClean="0"/>
              <a:pPr>
                <a:spcBef>
                  <a:spcPct val="0"/>
                </a:spcBef>
              </a:pPr>
              <a:t>3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902312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Read through with </a:t>
            </a:r>
            <a:r>
              <a:rPr lang="en-GB" altLang="en-US" dirty="0" smtClean="0"/>
              <a:t>pupils</a:t>
            </a:r>
            <a:r>
              <a:rPr lang="en-GB" altLang="en-US" dirty="0" smtClean="0"/>
              <a:t>, eliciting from memory the numbers where only the digits are shown</a:t>
            </a:r>
            <a:r>
              <a:rPr lang="en-GB" altLang="en-US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Click on each number image to</a:t>
            </a:r>
            <a:r>
              <a:rPr lang="en-GB" altLang="en-US" baseline="0" dirty="0" smtClean="0"/>
              <a:t> hear the audio.</a:t>
            </a:r>
            <a:endParaRPr lang="en-GB" altLang="en-U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BC7E04-D470-4C6A-B68D-7235ACEDB114}" type="slidenum">
              <a:rPr lang="en-GB" altLang="en-US" smtClean="0"/>
              <a:pPr>
                <a:spcBef>
                  <a:spcPct val="0"/>
                </a:spcBef>
              </a:pPr>
              <a:t>4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346478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Read through with </a:t>
            </a:r>
            <a:r>
              <a:rPr lang="en-GB" altLang="en-US" dirty="0" smtClean="0"/>
              <a:t>pupils</a:t>
            </a:r>
            <a:r>
              <a:rPr lang="en-GB" altLang="en-US" dirty="0" smtClean="0"/>
              <a:t>, eliciting from memory the numbers where only the digits are shown</a:t>
            </a:r>
            <a:r>
              <a:rPr lang="en-GB" altLang="en-US" dirty="0" smtClean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 smtClean="0"/>
              <a:t>Click on each number image to</a:t>
            </a:r>
            <a:r>
              <a:rPr lang="en-GB" altLang="en-US" baseline="0" dirty="0" smtClean="0"/>
              <a:t> hear the audio.</a:t>
            </a:r>
            <a:endParaRPr lang="en-GB" altLang="en-US" dirty="0" smtClean="0"/>
          </a:p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09AFFC-1E14-4937-8213-7CB5D130B4A9}" type="slidenum">
              <a:rPr lang="en-GB" altLang="en-US" smtClean="0"/>
              <a:pPr>
                <a:spcBef>
                  <a:spcPct val="0"/>
                </a:spcBef>
              </a:pPr>
              <a:t>5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262437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Individual pupils volunteer to read a line (they can have a few minutes to practise in pairs first</a:t>
            </a:r>
            <a:r>
              <a:rPr lang="en-GB" altLang="en-US" dirty="0" smtClean="0"/>
              <a:t>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 smtClean="0"/>
              <a:t>Click on each number image to</a:t>
            </a:r>
            <a:r>
              <a:rPr lang="en-GB" altLang="en-US" baseline="0" dirty="0" smtClean="0"/>
              <a:t> hear the audio.</a:t>
            </a:r>
            <a:endParaRPr lang="en-GB" altLang="en-US" dirty="0" smtClean="0"/>
          </a:p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164686-E014-46B5-8948-A365288ED0D9}" type="slidenum">
              <a:rPr lang="en-GB" altLang="en-US" smtClean="0"/>
              <a:pPr>
                <a:spcBef>
                  <a:spcPct val="0"/>
                </a:spcBef>
              </a:pPr>
              <a:t>6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82468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Further </a:t>
            </a:r>
            <a:r>
              <a:rPr lang="en-GB" altLang="en-US" dirty="0" smtClean="0"/>
              <a:t>practice – not saying the whole sum, just the answers at the moment.</a:t>
            </a:r>
            <a:endParaRPr lang="en-GB" alt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CE6CCC-8C9E-47B9-B3DE-E1097494397B}" type="slidenum">
              <a:rPr lang="en-GB" altLang="en-US" smtClean="0"/>
              <a:pPr>
                <a:spcBef>
                  <a:spcPct val="0"/>
                </a:spcBef>
              </a:pPr>
              <a:t>7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174696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 smtClean="0">
                <a:hlinkClick r:id="rId3"/>
              </a:rPr>
              <a:t>https://www.youtube.com/watch?time_continue=49&amp;v=dL16JhlPixo</a:t>
            </a:r>
            <a:r>
              <a:rPr lang="en-GB" altLang="en-US" dirty="0" smtClean="0"/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 smtClean="0"/>
              <a:t>Click to </a:t>
            </a:r>
            <a:r>
              <a:rPr lang="en-GB" altLang="en-US" smtClean="0"/>
              <a:t>play the video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0850CF-440C-477B-83CB-3268F71B9473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4709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five times table in order with audio including the answers.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0850CF-440C-477B-83CB-3268F71B9473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9156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707DA-55AE-441E-A88B-C88195BE58C7}" type="datetimeFigureOut">
              <a:rPr lang="en-GB"/>
              <a:pPr>
                <a:defRPr/>
              </a:pPr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BF5E5-C240-4E45-8AF8-D866D9742E4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4061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100EA-4DE7-4B85-B368-DF232192A154}" type="datetimeFigureOut">
              <a:rPr lang="en-GB"/>
              <a:pPr>
                <a:defRPr/>
              </a:pPr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F3CD1-98D9-4797-A968-DCFBEF43134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4956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C0D3D-B613-48F9-928F-D8AB54390B84}" type="datetimeFigureOut">
              <a:rPr lang="en-GB"/>
              <a:pPr>
                <a:defRPr/>
              </a:pPr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5625D-0FC9-4022-A4D5-D9FB882DDA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1239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21FCF-00DF-44C8-A1D6-2F2CDB3FB07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C8F6C-72C4-4A89-BC52-84B2E629B5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0062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A6AE1-9EBD-4215-8D72-71B6DFB1DEF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95EEE-1AFA-40DA-BEA5-962D66CCD02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1639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D3680-57F1-4738-ACB0-103F6341F79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2294E-677B-44D7-B980-DB021D6FE18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1324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229CB-8EDE-4F98-9B5A-9C5F4E2E120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B44B3-B832-44B3-942D-078915F5C6D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253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0B966-3D17-4141-B1EE-69B140D5A7C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59467-4C92-4343-9DAD-5B1CAAC274B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3612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95D25-AE88-4DBD-9948-F1A58F37406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4E11A-4E71-46B4-8D6D-AFED90A67D3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1421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706E6-2213-4CDC-ABEE-CA05F6587E0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D9299-8D4B-4451-8687-DEF2DFD7292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9822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2F8E4-88D4-42C7-B140-AE236BF87A3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B0A3B-340E-4169-830B-B737B504BE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0131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2F5D9-C85F-422F-8F26-B62D26B5C771}" type="datetimeFigureOut">
              <a:rPr lang="en-GB"/>
              <a:pPr>
                <a:defRPr/>
              </a:pPr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6C737-953A-4D4A-AF03-8D506A7AB0B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8806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63164-66EC-48FC-A1A5-505B7DDF185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7F82F-3DFA-4A85-8CCE-950F8A7A78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9955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13FBA-F19B-4895-9C82-5F42F088216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CBBCF-4D32-4B98-9FF9-A8E73B04E39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0279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BCC57-45BD-4C82-92A5-3E347041673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BCAD4-DD3E-44EF-B280-DF9EFC78F9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7878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3DDEC-5E53-410B-BFCD-1ACF6DD04F6D}" type="datetimeFigureOut">
              <a:rPr lang="en-GB"/>
              <a:pPr>
                <a:defRPr/>
              </a:pPr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D4452-7393-484B-9E1A-303756712F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2791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8A53B-5B61-4F59-9C46-8E7B79F7F2D6}" type="datetimeFigureOut">
              <a:rPr lang="en-GB"/>
              <a:pPr>
                <a:defRPr/>
              </a:pPr>
              <a:t>02/10/2018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076C8-5B5F-4D26-955D-F319BC8D959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587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A9942-3139-442E-BA7A-939E7697078C}" type="datetimeFigureOut">
              <a:rPr lang="en-GB"/>
              <a:pPr>
                <a:defRPr/>
              </a:pPr>
              <a:t>02/10/2018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619E8-7E3B-4978-B260-A7983DCED12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8847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CAFB5-2B07-4F2C-AD1B-4BC423AA4AF4}" type="datetimeFigureOut">
              <a:rPr lang="en-GB"/>
              <a:pPr>
                <a:defRPr/>
              </a:pPr>
              <a:t>02/10/2018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69233-468B-4EE5-B206-8B0B5187BF3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533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9AFA8-35B9-4BA6-9645-F403ADF04B01}" type="datetimeFigureOut">
              <a:rPr lang="en-GB"/>
              <a:pPr>
                <a:defRPr/>
              </a:pPr>
              <a:t>02/10/2018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4FFC7-D04E-45AF-8026-03AB77AC81C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6230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371DF-E3C7-4125-9524-2DF9EE273A68}" type="datetimeFigureOut">
              <a:rPr lang="en-GB"/>
              <a:pPr>
                <a:defRPr/>
              </a:pPr>
              <a:t>02/10/2018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5D7EF-D380-4711-AD38-73BB4385D04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7316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F74A5-74C3-4D7B-A8B1-7AEAA1A4BFA2}" type="datetimeFigureOut">
              <a:rPr lang="en-GB"/>
              <a:pPr>
                <a:defRPr/>
              </a:pPr>
              <a:t>02/10/2018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DDCA7-F52C-45D9-BD8B-FD522F996CC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9017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D633B3-2554-4F1E-B1C0-4D755E758FE6}" type="datetimeFigureOut">
              <a:rPr lang="en-GB"/>
              <a:pPr>
                <a:defRPr/>
              </a:pPr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CDF8A69-16F6-4E04-9381-7BE91432C03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F693EA-B327-4083-B786-624F5086FAF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49C3052-E5BB-45D6-A310-32FC341A82A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234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35.wav"/><Relationship Id="rId3" Type="http://schemas.openxmlformats.org/officeDocument/2006/relationships/audio" Target="../media/audio30.wav"/><Relationship Id="rId7" Type="http://schemas.openxmlformats.org/officeDocument/2006/relationships/audio" Target="../media/audio34.wav"/><Relationship Id="rId12" Type="http://schemas.openxmlformats.org/officeDocument/2006/relationships/audio" Target="../media/audio39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3.wav"/><Relationship Id="rId11" Type="http://schemas.openxmlformats.org/officeDocument/2006/relationships/audio" Target="../media/audio38.wav"/><Relationship Id="rId5" Type="http://schemas.openxmlformats.org/officeDocument/2006/relationships/audio" Target="../media/audio32.wav"/><Relationship Id="rId10" Type="http://schemas.openxmlformats.org/officeDocument/2006/relationships/audio" Target="../media/audio37.wav"/><Relationship Id="rId4" Type="http://schemas.openxmlformats.org/officeDocument/2006/relationships/audio" Target="../media/audio31.wav"/><Relationship Id="rId9" Type="http://schemas.openxmlformats.org/officeDocument/2006/relationships/audio" Target="../media/audio36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4.wav"/><Relationship Id="rId11" Type="http://schemas.openxmlformats.org/officeDocument/2006/relationships/audio" Target="../media/audio9.wav"/><Relationship Id="rId5" Type="http://schemas.openxmlformats.org/officeDocument/2006/relationships/audio" Target="../media/audio3.wav"/><Relationship Id="rId10" Type="http://schemas.openxmlformats.org/officeDocument/2006/relationships/audio" Target="../media/audio8.wav"/><Relationship Id="rId4" Type="http://schemas.openxmlformats.org/officeDocument/2006/relationships/audio" Target="../media/audio2.wav"/><Relationship Id="rId9" Type="http://schemas.openxmlformats.org/officeDocument/2006/relationships/audio" Target="../media/audio7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5.wav"/><Relationship Id="rId13" Type="http://schemas.openxmlformats.org/officeDocument/2006/relationships/image" Target="../media/image2.jpeg"/><Relationship Id="rId18" Type="http://schemas.openxmlformats.org/officeDocument/2006/relationships/image" Target="../media/image7.jpeg"/><Relationship Id="rId3" Type="http://schemas.openxmlformats.org/officeDocument/2006/relationships/audio" Target="../media/audio10.wav"/><Relationship Id="rId21" Type="http://schemas.openxmlformats.org/officeDocument/2006/relationships/image" Target="../media/image10.jpeg"/><Relationship Id="rId7" Type="http://schemas.openxmlformats.org/officeDocument/2006/relationships/audio" Target="../media/audio14.wav"/><Relationship Id="rId12" Type="http://schemas.openxmlformats.org/officeDocument/2006/relationships/audio" Target="../media/audio19.wav"/><Relationship Id="rId1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.jpeg"/><Relationship Id="rId20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3.wav"/><Relationship Id="rId11" Type="http://schemas.openxmlformats.org/officeDocument/2006/relationships/audio" Target="../media/audio18.wav"/><Relationship Id="rId5" Type="http://schemas.openxmlformats.org/officeDocument/2006/relationships/audio" Target="../media/audio12.wav"/><Relationship Id="rId15" Type="http://schemas.openxmlformats.org/officeDocument/2006/relationships/image" Target="../media/image4.png"/><Relationship Id="rId10" Type="http://schemas.openxmlformats.org/officeDocument/2006/relationships/audio" Target="../media/audio17.wav"/><Relationship Id="rId19" Type="http://schemas.openxmlformats.org/officeDocument/2006/relationships/image" Target="../media/image8.jpeg"/><Relationship Id="rId4" Type="http://schemas.openxmlformats.org/officeDocument/2006/relationships/audio" Target="../media/audio11.wav"/><Relationship Id="rId9" Type="http://schemas.openxmlformats.org/officeDocument/2006/relationships/audio" Target="../media/audio16.wav"/><Relationship Id="rId14" Type="http://schemas.openxmlformats.org/officeDocument/2006/relationships/image" Target="../media/image3.jpeg"/><Relationship Id="rId22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audio" Target="../media/audio15.wav"/><Relationship Id="rId18" Type="http://schemas.openxmlformats.org/officeDocument/2006/relationships/image" Target="../media/image9.jpeg"/><Relationship Id="rId3" Type="http://schemas.openxmlformats.org/officeDocument/2006/relationships/audio" Target="../media/audio10.wav"/><Relationship Id="rId21" Type="http://schemas.openxmlformats.org/officeDocument/2006/relationships/audio" Target="../media/audio19.wav"/><Relationship Id="rId7" Type="http://schemas.openxmlformats.org/officeDocument/2006/relationships/audio" Target="../media/audio12.wav"/><Relationship Id="rId12" Type="http://schemas.openxmlformats.org/officeDocument/2006/relationships/image" Target="../media/image6.jpeg"/><Relationship Id="rId17" Type="http://schemas.openxmlformats.org/officeDocument/2006/relationships/audio" Target="../media/audio17.wav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.jpeg"/><Relationship Id="rId20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audio" Target="../media/audio14.wav"/><Relationship Id="rId5" Type="http://schemas.openxmlformats.org/officeDocument/2006/relationships/audio" Target="../media/audio11.wav"/><Relationship Id="rId15" Type="http://schemas.openxmlformats.org/officeDocument/2006/relationships/audio" Target="../media/audio16.wav"/><Relationship Id="rId10" Type="http://schemas.openxmlformats.org/officeDocument/2006/relationships/image" Target="../media/image5.jpeg"/><Relationship Id="rId19" Type="http://schemas.openxmlformats.org/officeDocument/2006/relationships/audio" Target="../media/audio18.wav"/><Relationship Id="rId4" Type="http://schemas.openxmlformats.org/officeDocument/2006/relationships/image" Target="../media/image2.jpeg"/><Relationship Id="rId9" Type="http://schemas.openxmlformats.org/officeDocument/2006/relationships/audio" Target="../media/audio13.wav"/><Relationship Id="rId14" Type="http://schemas.openxmlformats.org/officeDocument/2006/relationships/image" Target="../media/image7.jpeg"/><Relationship Id="rId22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audio" Target="../media/audio15.wav"/><Relationship Id="rId18" Type="http://schemas.openxmlformats.org/officeDocument/2006/relationships/image" Target="../media/image9.jpeg"/><Relationship Id="rId3" Type="http://schemas.openxmlformats.org/officeDocument/2006/relationships/audio" Target="../media/audio10.wav"/><Relationship Id="rId21" Type="http://schemas.openxmlformats.org/officeDocument/2006/relationships/audio" Target="../media/audio19.wav"/><Relationship Id="rId7" Type="http://schemas.openxmlformats.org/officeDocument/2006/relationships/audio" Target="../media/audio12.wav"/><Relationship Id="rId12" Type="http://schemas.openxmlformats.org/officeDocument/2006/relationships/image" Target="../media/image6.jpeg"/><Relationship Id="rId17" Type="http://schemas.openxmlformats.org/officeDocument/2006/relationships/audio" Target="../media/audio17.wav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8.jpeg"/><Relationship Id="rId20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audio" Target="../media/audio14.wav"/><Relationship Id="rId5" Type="http://schemas.openxmlformats.org/officeDocument/2006/relationships/audio" Target="../media/audio11.wav"/><Relationship Id="rId15" Type="http://schemas.openxmlformats.org/officeDocument/2006/relationships/audio" Target="../media/audio16.wav"/><Relationship Id="rId10" Type="http://schemas.openxmlformats.org/officeDocument/2006/relationships/image" Target="../media/image5.jpeg"/><Relationship Id="rId19" Type="http://schemas.openxmlformats.org/officeDocument/2006/relationships/audio" Target="../media/audio18.wav"/><Relationship Id="rId4" Type="http://schemas.openxmlformats.org/officeDocument/2006/relationships/image" Target="../media/image2.jpeg"/><Relationship Id="rId9" Type="http://schemas.openxmlformats.org/officeDocument/2006/relationships/audio" Target="../media/audio13.wav"/><Relationship Id="rId14" Type="http://schemas.openxmlformats.org/officeDocument/2006/relationships/image" Target="../media/image7.jpeg"/><Relationship Id="rId2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audio" Target="../media/audio15.wav"/><Relationship Id="rId18" Type="http://schemas.openxmlformats.org/officeDocument/2006/relationships/image" Target="../media/image9.jpeg"/><Relationship Id="rId3" Type="http://schemas.openxmlformats.org/officeDocument/2006/relationships/audio" Target="../media/audio10.wav"/><Relationship Id="rId21" Type="http://schemas.openxmlformats.org/officeDocument/2006/relationships/audio" Target="../media/audio19.wav"/><Relationship Id="rId7" Type="http://schemas.openxmlformats.org/officeDocument/2006/relationships/audio" Target="../media/audio12.wav"/><Relationship Id="rId12" Type="http://schemas.openxmlformats.org/officeDocument/2006/relationships/image" Target="../media/image6.jpeg"/><Relationship Id="rId17" Type="http://schemas.openxmlformats.org/officeDocument/2006/relationships/audio" Target="../media/audio17.wav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8.jpeg"/><Relationship Id="rId20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audio" Target="../media/audio14.wav"/><Relationship Id="rId5" Type="http://schemas.openxmlformats.org/officeDocument/2006/relationships/audio" Target="../media/audio11.wav"/><Relationship Id="rId15" Type="http://schemas.openxmlformats.org/officeDocument/2006/relationships/audio" Target="../media/audio16.wav"/><Relationship Id="rId10" Type="http://schemas.openxmlformats.org/officeDocument/2006/relationships/image" Target="../media/image12.jpeg"/><Relationship Id="rId19" Type="http://schemas.openxmlformats.org/officeDocument/2006/relationships/audio" Target="../media/audio18.wav"/><Relationship Id="rId4" Type="http://schemas.openxmlformats.org/officeDocument/2006/relationships/image" Target="../media/image2.jpeg"/><Relationship Id="rId9" Type="http://schemas.openxmlformats.org/officeDocument/2006/relationships/audio" Target="../media/audio13.wav"/><Relationship Id="rId1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7" Type="http://schemas.openxmlformats.org/officeDocument/2006/relationships/audio" Target="../media/audio16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2.wav"/><Relationship Id="rId5" Type="http://schemas.openxmlformats.org/officeDocument/2006/relationships/audio" Target="../media/audio14.wav"/><Relationship Id="rId4" Type="http://schemas.openxmlformats.org/officeDocument/2006/relationships/audio" Target="../media/audio1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5.wav"/><Relationship Id="rId3" Type="http://schemas.openxmlformats.org/officeDocument/2006/relationships/audio" Target="../media/audio20.wav"/><Relationship Id="rId7" Type="http://schemas.openxmlformats.org/officeDocument/2006/relationships/audio" Target="../media/audio24.wav"/><Relationship Id="rId12" Type="http://schemas.openxmlformats.org/officeDocument/2006/relationships/audio" Target="../media/audio29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3.wav"/><Relationship Id="rId11" Type="http://schemas.openxmlformats.org/officeDocument/2006/relationships/audio" Target="../media/audio28.wav"/><Relationship Id="rId5" Type="http://schemas.openxmlformats.org/officeDocument/2006/relationships/audio" Target="../media/audio22.wav"/><Relationship Id="rId10" Type="http://schemas.openxmlformats.org/officeDocument/2006/relationships/audio" Target="../media/audio27.wav"/><Relationship Id="rId4" Type="http://schemas.openxmlformats.org/officeDocument/2006/relationships/audio" Target="../media/audio21.wav"/><Relationship Id="rId9" Type="http://schemas.openxmlformats.org/officeDocument/2006/relationships/audio" Target="../media/audio2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90513" y="271463"/>
            <a:ext cx="8686800" cy="1143000"/>
          </a:xfrm>
        </p:spPr>
        <p:txBody>
          <a:bodyPr/>
          <a:lstStyle/>
          <a:p>
            <a:pPr eaLnBrk="1" hangingPunct="1"/>
            <a:r>
              <a:rPr lang="en-GB" altLang="en-US" sz="6000" b="1" smtClean="0">
                <a:latin typeface="Tw Cen MT" panose="020B0602020104020603" pitchFamily="34" charset="0"/>
              </a:rPr>
              <a:t>Quelle est la date aujourd’hui?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1484313"/>
            <a:ext cx="86598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6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mardi</a:t>
            </a:r>
            <a:r>
              <a:rPr lang="en-GB" altLang="en-US" sz="3600" b="1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35150" y="2025650"/>
            <a:ext cx="856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00B0F0"/>
                </a:solidFill>
                <a:latin typeface="Arial" panose="020B0604020202020204" pitchFamily="34" charset="0"/>
              </a:rPr>
              <a:t>le vingt-sept </a:t>
            </a:r>
            <a:r>
              <a:rPr lang="en-GB" altLang="en-US" sz="3600" b="1">
                <a:solidFill>
                  <a:srgbClr val="7030A0"/>
                </a:solidFill>
                <a:latin typeface="Arial" panose="020B0604020202020204" pitchFamily="34" charset="0"/>
              </a:rPr>
              <a:t>septembre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3850" y="5572125"/>
            <a:ext cx="4221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0000"/>
                </a:solidFill>
                <a:latin typeface="Arial" panose="020B0604020202020204" pitchFamily="34" charset="0"/>
              </a:rPr>
              <a:t>jour = 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23850" y="6148388"/>
            <a:ext cx="4221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0000"/>
                </a:solidFill>
                <a:latin typeface="Arial" panose="020B0604020202020204" pitchFamily="34" charset="0"/>
              </a:rPr>
              <a:t>date = ?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798763" y="5508625"/>
            <a:ext cx="4221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0000"/>
                </a:solidFill>
                <a:latin typeface="Arial" panose="020B0604020202020204" pitchFamily="34" charset="0"/>
              </a:rPr>
              <a:t>mois = ?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843213" y="6075363"/>
            <a:ext cx="42227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0000"/>
                </a:solidFill>
                <a:latin typeface="Arial" panose="020B0604020202020204" pitchFamily="34" charset="0"/>
              </a:rPr>
              <a:t>aujourd’hui =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6" grpId="0"/>
      <p:bldP spid="13" grpId="0"/>
      <p:bldP spid="15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55650" y="1503363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/>
              <a:t>5x1=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55650" y="2222500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/>
              <a:t>5x2=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55650" y="2943225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/>
              <a:t>5x3=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55650" y="3663950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/>
              <a:t>5x4=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55650" y="4383088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/>
              <a:t>5x5=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994275" y="1484313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/>
              <a:t>5x6=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994275" y="2203450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/>
              <a:t>5x7=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994275" y="2924175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/>
              <a:t>5x8=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003800" y="3644900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/>
              <a:t>5x9=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994275" y="4383088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/>
              <a:t>5x10=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.10_5x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.10_5x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2.10_5x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.10_5x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7.10_5x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2.10_5x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2.10_5x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2.10_5x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2.10_5x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2.10_5x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55650" y="1503363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/>
              <a:t>5x1=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55650" y="2222500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/>
              <a:t>5x2=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55650" y="2943225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/>
              <a:t>5x3=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55650" y="3663950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/>
              <a:t>5x4=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55650" y="4383088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/>
              <a:t>5x5=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994275" y="1484313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/>
              <a:t>5x6=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994275" y="2203450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/>
              <a:t>5x7=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994275" y="2924175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/>
              <a:t>5x8=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003800" y="3644900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/>
              <a:t>5x9=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994275" y="4383088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/>
              <a:t>5x10=</a:t>
            </a:r>
          </a:p>
        </p:txBody>
      </p:sp>
    </p:spTree>
    <p:extLst>
      <p:ext uri="{BB962C8B-B14F-4D97-AF65-F5344CB8AC3E}">
        <p14:creationId xmlns:p14="http://schemas.microsoft.com/office/powerpoint/2010/main" val="159480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eguntas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0"/>
            <a:ext cx="329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262668" y="3525837"/>
            <a:ext cx="3492500" cy="1247775"/>
          </a:xfrm>
          <a:prstGeom prst="wedgeEllipseCallout">
            <a:avLst>
              <a:gd name="adj1" fmla="val 31501"/>
              <a:gd name="adj2" fmla="val 55285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dirty="0" err="1">
                <a:solidFill>
                  <a:prstClr val="black"/>
                </a:solidFill>
              </a:rPr>
              <a:t>Où</a:t>
            </a:r>
            <a:r>
              <a:rPr lang="en-GB" sz="6600" b="1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355600" y="4652963"/>
            <a:ext cx="3568700" cy="1403350"/>
          </a:xfrm>
          <a:prstGeom prst="wedgeEllipseCallout">
            <a:avLst>
              <a:gd name="adj1" fmla="val 31501"/>
              <a:gd name="adj2" fmla="val 55285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 err="1">
                <a:solidFill>
                  <a:prstClr val="black"/>
                </a:solidFill>
              </a:rPr>
              <a:t>Quand</a:t>
            </a:r>
            <a:r>
              <a:rPr lang="en-GB" sz="5400" b="1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4775200" y="1484313"/>
            <a:ext cx="4329113" cy="1225550"/>
          </a:xfrm>
          <a:prstGeom prst="wedgeEllipseCallout">
            <a:avLst>
              <a:gd name="adj1" fmla="val -31741"/>
              <a:gd name="adj2" fmla="val 60712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 err="1">
                <a:solidFill>
                  <a:prstClr val="white"/>
                </a:solidFill>
              </a:rPr>
              <a:t>Pourquoi</a:t>
            </a:r>
            <a:r>
              <a:rPr lang="en-GB" sz="4800" b="1" dirty="0">
                <a:solidFill>
                  <a:prstClr val="white"/>
                </a:solidFill>
              </a:rPr>
              <a:t>?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5262563" y="2708275"/>
            <a:ext cx="3873500" cy="1441450"/>
          </a:xfrm>
          <a:prstGeom prst="wedgeEllipseCallout">
            <a:avLst>
              <a:gd name="adj1" fmla="val -32784"/>
              <a:gd name="adj2" fmla="val 6105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 err="1">
                <a:solidFill>
                  <a:prstClr val="black"/>
                </a:solidFill>
              </a:rPr>
              <a:t>Combien</a:t>
            </a:r>
            <a:r>
              <a:rPr lang="en-GB" sz="4400" b="1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112713" y="0"/>
            <a:ext cx="4662487" cy="1644650"/>
          </a:xfrm>
          <a:prstGeom prst="wedgeEllipseCallout">
            <a:avLst>
              <a:gd name="adj1" fmla="val 31501"/>
              <a:gd name="adj2" fmla="val 55285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>
                <a:solidFill>
                  <a:prstClr val="black"/>
                </a:solidFill>
              </a:rPr>
              <a:t>Comment?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5940425" y="44450"/>
            <a:ext cx="2881313" cy="1374775"/>
          </a:xfrm>
          <a:prstGeom prst="wedgeEllipseCallout">
            <a:avLst>
              <a:gd name="adj1" fmla="val -40403"/>
              <a:gd name="adj2" fmla="val 5817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b="1" dirty="0">
                <a:solidFill>
                  <a:prstClr val="white"/>
                </a:solidFill>
              </a:rPr>
              <a:t>Qui?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112586" y="1123951"/>
            <a:ext cx="2847975" cy="1152525"/>
          </a:xfrm>
          <a:prstGeom prst="wedgeEllipseCallout">
            <a:avLst>
              <a:gd name="adj1" fmla="val 31501"/>
              <a:gd name="adj2" fmla="val 55285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>
                <a:solidFill>
                  <a:prstClr val="white"/>
                </a:solidFill>
              </a:rPr>
              <a:t>Que?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5559425" y="4308475"/>
            <a:ext cx="3511550" cy="2360613"/>
          </a:xfrm>
          <a:prstGeom prst="wedgeEllipseCallout">
            <a:avLst>
              <a:gd name="adj1" fmla="val -36161"/>
              <a:gd name="adj2" fmla="val 51108"/>
            </a:avLst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 err="1">
                <a:solidFill>
                  <a:prstClr val="black"/>
                </a:solidFill>
              </a:rPr>
              <a:t>Quel</a:t>
            </a:r>
            <a:r>
              <a:rPr lang="en-GB" sz="4400" b="1" dirty="0">
                <a:solidFill>
                  <a:prstClr val="black"/>
                </a:solidFill>
              </a:rPr>
              <a:t>/s/ </a:t>
            </a:r>
            <a:r>
              <a:rPr lang="en-GB" sz="4400" b="1" dirty="0" err="1">
                <a:solidFill>
                  <a:prstClr val="black"/>
                </a:solidFill>
              </a:rPr>
              <a:t>Quelle</a:t>
            </a:r>
            <a:r>
              <a:rPr lang="en-GB" sz="4400" b="1" dirty="0">
                <a:solidFill>
                  <a:prstClr val="black"/>
                </a:solidFill>
              </a:rPr>
              <a:t>/s?</a:t>
            </a:r>
          </a:p>
        </p:txBody>
      </p:sp>
      <p:sp>
        <p:nvSpPr>
          <p:cNvPr id="4107" name="TextBox 1"/>
          <p:cNvSpPr txBox="1">
            <a:spLocks noChangeArrowheads="1"/>
          </p:cNvSpPr>
          <p:nvPr/>
        </p:nvSpPr>
        <p:spPr bwMode="auto">
          <a:xfrm>
            <a:off x="3452813" y="6456363"/>
            <a:ext cx="2297112" cy="371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1007285" y="1990726"/>
            <a:ext cx="3938302" cy="1568450"/>
          </a:xfrm>
          <a:prstGeom prst="wedgeEllipseCallout">
            <a:avLst>
              <a:gd name="adj1" fmla="val 31501"/>
              <a:gd name="adj2" fmla="val 55285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 err="1" smtClean="0">
                <a:solidFill>
                  <a:prstClr val="white"/>
                </a:solidFill>
              </a:rPr>
              <a:t>Qu’est-ce</a:t>
            </a:r>
            <a:r>
              <a:rPr lang="en-GB" sz="5400" b="1" dirty="0" smtClean="0">
                <a:solidFill>
                  <a:prstClr val="white"/>
                </a:solidFill>
              </a:rPr>
              <a:t> que?</a:t>
            </a:r>
            <a:endParaRPr lang="en-GB" sz="5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84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.1_comme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.1_q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.1_qu'est-ce_q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.1_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.1_qu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1.1_qu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1.1_pourqu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1.1_combi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1.1_qu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5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763" y="1058863"/>
          <a:ext cx="9169400" cy="49053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3880">
                  <a:extLst>
                    <a:ext uri="{9D8B030D-6E8A-4147-A177-3AD203B41FA5}"/>
                  </a:extLst>
                </a:gridCol>
                <a:gridCol w="1833880">
                  <a:extLst>
                    <a:ext uri="{9D8B030D-6E8A-4147-A177-3AD203B41FA5}"/>
                  </a:extLst>
                </a:gridCol>
                <a:gridCol w="1833880">
                  <a:extLst>
                    <a:ext uri="{9D8B030D-6E8A-4147-A177-3AD203B41FA5}"/>
                  </a:extLst>
                </a:gridCol>
                <a:gridCol w="1833880">
                  <a:extLst>
                    <a:ext uri="{9D8B030D-6E8A-4147-A177-3AD203B41FA5}"/>
                  </a:extLst>
                </a:gridCol>
                <a:gridCol w="1833880">
                  <a:extLst>
                    <a:ext uri="{9D8B030D-6E8A-4147-A177-3AD203B41FA5}"/>
                  </a:extLst>
                </a:gridCol>
              </a:tblGrid>
              <a:tr h="2469019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cinq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dix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quinze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vingt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vingt</a:t>
                      </a:r>
                      <a:r>
                        <a:rPr lang="en-GB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-cinq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436356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trente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trente</a:t>
                      </a:r>
                      <a:r>
                        <a:rPr lang="en-GB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GB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cinq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quarante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quarante</a:t>
                      </a:r>
                      <a:r>
                        <a:rPr lang="en-GB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cinq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cinquante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7190" name="Picture 4" descr="number_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776413"/>
            <a:ext cx="1471613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1" name="Picture 5" descr="ten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1924050"/>
            <a:ext cx="16414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Picture 6" descr="i15bi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000060"/>
              </a:clrFrom>
              <a:clrTo>
                <a:srgbClr val="00006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1916113"/>
            <a:ext cx="13208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3" name="Rectangle 7"/>
          <p:cNvSpPr>
            <a:spLocks noChangeArrowheads="1"/>
          </p:cNvSpPr>
          <p:nvPr/>
        </p:nvSpPr>
        <p:spPr bwMode="auto">
          <a:xfrm>
            <a:off x="4117975" y="1465263"/>
            <a:ext cx="874713" cy="169862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7194" name="Picture 8" descr="Twenty%20is%20plenty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8" y="1635125"/>
            <a:ext cx="1531937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5" name="Picture 9" descr="298472_7088_twenty_fiv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11217" r="8377" b="11217"/>
          <a:stretch>
            <a:fillRect/>
          </a:stretch>
        </p:blipFill>
        <p:spPr bwMode="auto">
          <a:xfrm>
            <a:off x="7427913" y="1987550"/>
            <a:ext cx="1649412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6" name="Picture 10" descr="3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4278313"/>
            <a:ext cx="14859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Picture 11" descr="birthdaycakesml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4392613"/>
            <a:ext cx="16652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8" name="Picture 12" descr="40_naughty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14"/>
          <a:stretch>
            <a:fillRect/>
          </a:stretch>
        </p:blipFill>
        <p:spPr bwMode="auto">
          <a:xfrm>
            <a:off x="3729038" y="4222750"/>
            <a:ext cx="1520825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9" name="Picture 13" descr="Number45Standoffs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0" y="4533900"/>
            <a:ext cx="14589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0" name="Picture 14" descr="pd108805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4" t="13234" r="11810" b="19850"/>
          <a:stretch>
            <a:fillRect/>
          </a:stretch>
        </p:blipFill>
        <p:spPr bwMode="auto">
          <a:xfrm>
            <a:off x="7505700" y="4568825"/>
            <a:ext cx="149383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.2_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.2_1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2.5_1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.5_2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2.14_2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2.15_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2.3_trente-cinq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5.2_quaran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5.2_quarante-cinq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5.2_cinquan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763" y="1058863"/>
          <a:ext cx="9169400" cy="49053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3880">
                  <a:extLst>
                    <a:ext uri="{9D8B030D-6E8A-4147-A177-3AD203B41FA5}"/>
                  </a:extLst>
                </a:gridCol>
                <a:gridCol w="1833880">
                  <a:extLst>
                    <a:ext uri="{9D8B030D-6E8A-4147-A177-3AD203B41FA5}"/>
                  </a:extLst>
                </a:gridCol>
                <a:gridCol w="1833880">
                  <a:extLst>
                    <a:ext uri="{9D8B030D-6E8A-4147-A177-3AD203B41FA5}"/>
                  </a:extLst>
                </a:gridCol>
                <a:gridCol w="1833880">
                  <a:extLst>
                    <a:ext uri="{9D8B030D-6E8A-4147-A177-3AD203B41FA5}"/>
                  </a:extLst>
                </a:gridCol>
                <a:gridCol w="1833880">
                  <a:extLst>
                    <a:ext uri="{9D8B030D-6E8A-4147-A177-3AD203B41FA5}"/>
                  </a:extLst>
                </a:gridCol>
              </a:tblGrid>
              <a:tr h="2469019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cinq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quinze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vingt</a:t>
                      </a:r>
                      <a:r>
                        <a:rPr lang="en-GB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GB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cinq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436356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trente</a:t>
                      </a:r>
                      <a:r>
                        <a:rPr lang="en-GB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-cinq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quarante</a:t>
                      </a:r>
                      <a:r>
                        <a:rPr lang="en-GB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-cinq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9238" name="Picture 4" descr="number_5">
            <a:hlinkClick r:id="" action="ppaction://noaction">
              <a:snd r:embed="rId3" name="3.2_5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776413"/>
            <a:ext cx="1471613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Picture 5" descr="ten">
            <a:hlinkClick r:id="" action="ppaction://noaction">
              <a:snd r:embed="rId5" name="3.2_107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1924050"/>
            <a:ext cx="16414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0" name="Picture 6" descr="i15big">
            <a:hlinkClick r:id="" action="ppaction://noaction">
              <a:snd r:embed="rId7" name="2.5_15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00060"/>
              </a:clrFrom>
              <a:clrTo>
                <a:srgbClr val="00006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1916113"/>
            <a:ext cx="13208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1" name="Rectangle 7"/>
          <p:cNvSpPr>
            <a:spLocks noChangeArrowheads="1"/>
          </p:cNvSpPr>
          <p:nvPr/>
        </p:nvSpPr>
        <p:spPr bwMode="auto">
          <a:xfrm>
            <a:off x="4117975" y="1465263"/>
            <a:ext cx="874713" cy="169862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9242" name="Picture 8" descr="Twenty%20is%20plenty">
            <a:hlinkClick r:id="" action="ppaction://noaction">
              <a:snd r:embed="rId9" name="2.5_20.wav"/>
            </a:hlinkClick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8" y="1635125"/>
            <a:ext cx="1531937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3" name="Picture 9" descr="298472_7088_twenty_five">
            <a:hlinkClick r:id="" action="ppaction://noaction">
              <a:snd r:embed="rId11" name="2.14_25.wav"/>
            </a:hlinkClick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11217" r="8377" b="11217"/>
          <a:stretch>
            <a:fillRect/>
          </a:stretch>
        </p:blipFill>
        <p:spPr bwMode="auto">
          <a:xfrm>
            <a:off x="7427913" y="1987550"/>
            <a:ext cx="1649412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4" name="Picture 10" descr="30">
            <a:hlinkClick r:id="" action="ppaction://noaction">
              <a:snd r:embed="rId13" name="2.15_30.wav"/>
            </a:hlinkClick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4278313"/>
            <a:ext cx="14859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5" name="Picture 11" descr="birthdaycakesml">
            <a:hlinkClick r:id="" action="ppaction://noaction">
              <a:snd r:embed="rId15" name="2.3_trente-cinq.wav"/>
            </a:hlinkClick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4392613"/>
            <a:ext cx="16652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6" name="Picture 12" descr="40_naughty">
            <a:hlinkClick r:id="" action="ppaction://noaction">
              <a:snd r:embed="rId17" name="5.2_quarante.wav"/>
            </a:hlinkClick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14"/>
          <a:stretch>
            <a:fillRect/>
          </a:stretch>
        </p:blipFill>
        <p:spPr bwMode="auto">
          <a:xfrm>
            <a:off x="3729038" y="4222750"/>
            <a:ext cx="1520825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7" name="Picture 13" descr="Number45Standoffs">
            <a:hlinkClick r:id="" action="ppaction://noaction">
              <a:snd r:embed="rId19" name="5.2_quarante-cinq.wav"/>
            </a:hlinkClick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8" y="4446588"/>
            <a:ext cx="145891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8" name="Picture 14" descr="pd1088055">
            <a:hlinkClick r:id="" action="ppaction://noaction">
              <a:snd r:embed="rId21" name="5.2_cinquante.wav"/>
            </a:hlinkClick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4" t="13234" r="11810" b="19850"/>
          <a:stretch>
            <a:fillRect/>
          </a:stretch>
        </p:blipFill>
        <p:spPr bwMode="auto">
          <a:xfrm>
            <a:off x="7505700" y="4568825"/>
            <a:ext cx="149383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763" y="1058863"/>
          <a:ext cx="9169400" cy="49053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3880">
                  <a:extLst>
                    <a:ext uri="{9D8B030D-6E8A-4147-A177-3AD203B41FA5}"/>
                  </a:extLst>
                </a:gridCol>
                <a:gridCol w="1833880">
                  <a:extLst>
                    <a:ext uri="{9D8B030D-6E8A-4147-A177-3AD203B41FA5}"/>
                  </a:extLst>
                </a:gridCol>
                <a:gridCol w="1833880">
                  <a:extLst>
                    <a:ext uri="{9D8B030D-6E8A-4147-A177-3AD203B41FA5}"/>
                  </a:extLst>
                </a:gridCol>
                <a:gridCol w="1833880">
                  <a:extLst>
                    <a:ext uri="{9D8B030D-6E8A-4147-A177-3AD203B41FA5}"/>
                  </a:extLst>
                </a:gridCol>
                <a:gridCol w="1833880">
                  <a:extLst>
                    <a:ext uri="{9D8B030D-6E8A-4147-A177-3AD203B41FA5}"/>
                  </a:extLst>
                </a:gridCol>
              </a:tblGrid>
              <a:tr h="2469019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dix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vingt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436356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trente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quarante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cinquante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1" marB="45721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11286" name="Picture 4" descr="number_5">
            <a:hlinkClick r:id="" action="ppaction://noaction">
              <a:snd r:embed="rId3" name="3.2_5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776413"/>
            <a:ext cx="1471613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7" name="Picture 5" descr="ten">
            <a:hlinkClick r:id="" action="ppaction://noaction">
              <a:snd r:embed="rId5" name="3.2_107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1924050"/>
            <a:ext cx="16414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8" name="Picture 6" descr="i15big">
            <a:hlinkClick r:id="" action="ppaction://noaction">
              <a:snd r:embed="rId7" name="2.5_15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00060"/>
              </a:clrFrom>
              <a:clrTo>
                <a:srgbClr val="00006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1916113"/>
            <a:ext cx="13208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9" name="Rectangle 7"/>
          <p:cNvSpPr>
            <a:spLocks noChangeArrowheads="1"/>
          </p:cNvSpPr>
          <p:nvPr/>
        </p:nvSpPr>
        <p:spPr bwMode="auto">
          <a:xfrm>
            <a:off x="4117975" y="1465263"/>
            <a:ext cx="874713" cy="169862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11290" name="Picture 8" descr="Twenty%20is%20plenty">
            <a:hlinkClick r:id="" action="ppaction://noaction">
              <a:snd r:embed="rId9" name="2.5_20.wav"/>
            </a:hlinkClick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8" y="1635125"/>
            <a:ext cx="1531937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1" name="Picture 9" descr="298472_7088_twenty_five">
            <a:hlinkClick r:id="" action="ppaction://noaction">
              <a:snd r:embed="rId11" name="2.14_25.wav"/>
            </a:hlinkClick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11217" r="8377" b="11217"/>
          <a:stretch>
            <a:fillRect/>
          </a:stretch>
        </p:blipFill>
        <p:spPr bwMode="auto">
          <a:xfrm>
            <a:off x="7427913" y="1987550"/>
            <a:ext cx="1649412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2" name="Picture 10" descr="30">
            <a:hlinkClick r:id="" action="ppaction://noaction">
              <a:snd r:embed="rId13" name="2.15_30.wav"/>
            </a:hlinkClick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4278313"/>
            <a:ext cx="14859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3" name="Picture 11" descr="birthdaycakesml">
            <a:hlinkClick r:id="" action="ppaction://noaction">
              <a:snd r:embed="rId15" name="2.3_trente-cinq.wav"/>
            </a:hlinkClick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4392613"/>
            <a:ext cx="16652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4" name="Picture 12" descr="40_naughty">
            <a:hlinkClick r:id="" action="ppaction://noaction">
              <a:snd r:embed="rId17" name="5.2_quarante.wav"/>
            </a:hlinkClick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14"/>
          <a:stretch>
            <a:fillRect/>
          </a:stretch>
        </p:blipFill>
        <p:spPr bwMode="auto">
          <a:xfrm>
            <a:off x="3729038" y="4222750"/>
            <a:ext cx="1520825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5" name="Picture 13" descr="Number45Standoffs">
            <a:hlinkClick r:id="" action="ppaction://noaction">
              <a:snd r:embed="rId19" name="5.2_quarante-cinq.wav"/>
            </a:hlinkClick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8" y="4446588"/>
            <a:ext cx="145891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6" name="Picture 14" descr="pd1088055">
            <a:hlinkClick r:id="" action="ppaction://noaction">
              <a:snd r:embed="rId21" name="5.2_cinquante.wav"/>
            </a:hlinkClick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4" t="13234" r="11810" b="19850"/>
          <a:stretch>
            <a:fillRect/>
          </a:stretch>
        </p:blipFill>
        <p:spPr bwMode="auto">
          <a:xfrm>
            <a:off x="7505700" y="4568825"/>
            <a:ext cx="149383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number_5">
            <a:hlinkClick r:id="" action="ppaction://noaction">
              <a:snd r:embed="rId3" name="3.2_5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721" y="3836144"/>
            <a:ext cx="98107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5" descr="ten">
            <a:hlinkClick r:id="" action="ppaction://noaction">
              <a:snd r:embed="rId5" name="3.2_107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00881"/>
            <a:ext cx="10795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 descr="i15big">
            <a:hlinkClick r:id="" action="ppaction://noaction">
              <a:snd r:embed="rId7" name="2.5_15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60"/>
              </a:clrFrom>
              <a:clrTo>
                <a:srgbClr val="00006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846" y="2469306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Twenty%20is%20plenty">
            <a:hlinkClick r:id="" action="ppaction://noaction">
              <a:snd r:embed="rId9" name="2.5_20.wav"/>
            </a:hlinkClick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108" y="883394"/>
            <a:ext cx="111442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8" descr="298472_7088_twenty_five">
            <a:hlinkClick r:id="" action="ppaction://noaction">
              <a:snd r:embed="rId11" name="2.14_25.wav"/>
            </a:hlinkClick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11217" r="8377" b="11217"/>
          <a:stretch>
            <a:fillRect/>
          </a:stretch>
        </p:blipFill>
        <p:spPr bwMode="auto">
          <a:xfrm>
            <a:off x="4717008" y="2540744"/>
            <a:ext cx="105251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9" descr="30">
            <a:hlinkClick r:id="" action="ppaction://noaction">
              <a:snd r:embed="rId13" name="2.15_30.wav"/>
            </a:hlinkClick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521" y="1100881"/>
            <a:ext cx="1030287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0" descr="birthdaycakesml">
            <a:hlinkClick r:id="" action="ppaction://noaction">
              <a:snd r:embed="rId15" name="2.3_trente-cinq.wav"/>
            </a:hlinkClick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83" y="2469306"/>
            <a:ext cx="112395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1" descr="40_naughty">
            <a:hlinkClick r:id="" action="ppaction://noaction">
              <a:snd r:embed="rId17" name="5.2_quarante.wav"/>
            </a:hlinkClick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14"/>
          <a:stretch>
            <a:fillRect/>
          </a:stretch>
        </p:blipFill>
        <p:spPr bwMode="auto">
          <a:xfrm>
            <a:off x="5867946" y="1027856"/>
            <a:ext cx="11239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2" descr="Number45Standoffs">
            <a:hlinkClick r:id="" action="ppaction://noaction">
              <a:snd r:embed="rId19" name="5.2_quarante-cinq.wav"/>
            </a:hlinkClick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158" y="2469306"/>
            <a:ext cx="1008063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Line 14"/>
          <p:cNvSpPr>
            <a:spLocks noChangeShapeType="1"/>
          </p:cNvSpPr>
          <p:nvPr/>
        </p:nvSpPr>
        <p:spPr bwMode="auto">
          <a:xfrm>
            <a:off x="7309396" y="1748581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4" name="Line 15"/>
          <p:cNvSpPr>
            <a:spLocks noChangeShapeType="1"/>
          </p:cNvSpPr>
          <p:nvPr/>
        </p:nvSpPr>
        <p:spPr bwMode="auto">
          <a:xfrm>
            <a:off x="7309396" y="3045569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5" name="Rectangle 16"/>
          <p:cNvSpPr>
            <a:spLocks noChangeArrowheads="1"/>
          </p:cNvSpPr>
          <p:nvPr/>
        </p:nvSpPr>
        <p:spPr bwMode="auto">
          <a:xfrm>
            <a:off x="6282283" y="2540744"/>
            <a:ext cx="611188" cy="11588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3326" name="Line 17"/>
          <p:cNvSpPr>
            <a:spLocks noChangeShapeType="1"/>
          </p:cNvSpPr>
          <p:nvPr/>
        </p:nvSpPr>
        <p:spPr bwMode="auto">
          <a:xfrm>
            <a:off x="3420021" y="4485431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3327" name="Picture 18" descr="298472_7088_twenty_five">
            <a:hlinkClick r:id="" action="ppaction://noaction">
              <a:snd r:embed="rId11" name="2.14_25.wav"/>
            </a:hlinkClick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11217" r="8377" b="11217"/>
          <a:stretch>
            <a:fillRect/>
          </a:stretch>
        </p:blipFill>
        <p:spPr bwMode="auto">
          <a:xfrm>
            <a:off x="4788446" y="3980606"/>
            <a:ext cx="1052512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9" descr="birthdaycakesml">
            <a:hlinkClick r:id="" action="ppaction://noaction">
              <a:snd r:embed="rId15" name="2.3_trente-cinq.wav"/>
            </a:hlinkClick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846" y="3909169"/>
            <a:ext cx="112395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20" descr="Number45Standoffs">
            <a:hlinkClick r:id="" action="ppaction://noaction">
              <a:snd r:embed="rId19" name="5.2_quarante-cinq.wav"/>
            </a:hlinkClick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396" y="3867894"/>
            <a:ext cx="1008062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0" name="Line 21"/>
          <p:cNvSpPr>
            <a:spLocks noChangeShapeType="1"/>
          </p:cNvSpPr>
          <p:nvPr/>
        </p:nvSpPr>
        <p:spPr bwMode="auto">
          <a:xfrm>
            <a:off x="1980158" y="5996731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3331" name="Picture 22" descr="i15big">
            <a:hlinkClick r:id="" action="ppaction://noaction">
              <a:snd r:embed="rId7" name="2.5_15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60"/>
              </a:clrFrom>
              <a:clrTo>
                <a:srgbClr val="00006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83" y="5204569"/>
            <a:ext cx="1008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2" name="Rectangle 23"/>
          <p:cNvSpPr>
            <a:spLocks noChangeArrowheads="1"/>
          </p:cNvSpPr>
          <p:nvPr/>
        </p:nvSpPr>
        <p:spPr bwMode="auto">
          <a:xfrm>
            <a:off x="3547021" y="5276006"/>
            <a:ext cx="611187" cy="115888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13333" name="Picture 24" descr="Twenty%20is%20plenty">
            <a:hlinkClick r:id="" action="ppaction://noaction">
              <a:snd r:embed="rId9" name="2.5_20.wav"/>
            </a:hlinkClick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358" y="5061694"/>
            <a:ext cx="1081088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25" descr="298472_7088_twenty_five">
            <a:hlinkClick r:id="" action="ppaction://noaction">
              <a:snd r:embed="rId11" name="2.14_25.wav"/>
            </a:hlinkClick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11217" r="8377" b="11217"/>
          <a:stretch>
            <a:fillRect/>
          </a:stretch>
        </p:blipFill>
        <p:spPr bwMode="auto">
          <a:xfrm>
            <a:off x="6083846" y="5277594"/>
            <a:ext cx="105251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26" descr="30">
            <a:hlinkClick r:id="" action="ppaction://noaction">
              <a:snd r:embed="rId13" name="2.15_30.wav"/>
            </a:hlinkClick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396" y="5223619"/>
            <a:ext cx="1030287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WordArt 33">
            <a:hlinkClick r:id="" action="ppaction://noaction">
              <a:snd r:embed="rId21" name="5.2_cinquante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7309396" y="1027856"/>
            <a:ext cx="7191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 panose="020B0A04020102020204" pitchFamily="34" charset="0"/>
              </a:rPr>
              <a:t>50</a:t>
            </a:r>
          </a:p>
        </p:txBody>
      </p:sp>
      <p:sp>
        <p:nvSpPr>
          <p:cNvPr id="25" name="WordArt 34">
            <a:hlinkClick r:id="" action="ppaction://noaction">
              <a:snd r:embed="rId3" name="3.2_5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7380833" y="2324844"/>
            <a:ext cx="6477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26" name="WordArt 35">
            <a:hlinkClick r:id="" action="ppaction://noaction">
              <a:snd r:embed="rId7" name="2.5_15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3420021" y="3693269"/>
            <a:ext cx="792162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 panose="020B0A04020102020204" pitchFamily="34" charset="0"/>
              </a:rPr>
              <a:t>15</a:t>
            </a:r>
          </a:p>
        </p:txBody>
      </p:sp>
      <p:sp>
        <p:nvSpPr>
          <p:cNvPr id="27" name="WordArt 36">
            <a:hlinkClick r:id="" action="ppaction://noaction">
              <a:snd r:embed="rId5" name="3.2_107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1980158" y="5206156"/>
            <a:ext cx="792163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2" name="Rectangle 1"/>
          <p:cNvSpPr/>
          <p:nvPr/>
        </p:nvSpPr>
        <p:spPr>
          <a:xfrm>
            <a:off x="473511" y="1027856"/>
            <a:ext cx="79541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</a:t>
            </a:r>
            <a:endParaRPr lang="en-US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3510" y="2352664"/>
            <a:ext cx="79541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</a:t>
            </a:r>
            <a:endParaRPr lang="en-US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8187" y="3668691"/>
            <a:ext cx="79541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</a:t>
            </a:r>
            <a:endParaRPr lang="en-US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50221" y="5056177"/>
            <a:ext cx="79541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</a:t>
            </a:r>
            <a:endParaRPr lang="en-US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7"/>
          <p:cNvSpPr txBox="1">
            <a:spLocks noChangeArrowheads="1"/>
          </p:cNvSpPr>
          <p:nvPr/>
        </p:nvSpPr>
        <p:spPr bwMode="auto">
          <a:xfrm>
            <a:off x="2855913" y="1501775"/>
            <a:ext cx="35163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400"/>
              <a:t>5 x 2 =</a:t>
            </a:r>
            <a:r>
              <a:rPr lang="en-GB" altLang="en-US"/>
              <a:t> </a:t>
            </a:r>
          </a:p>
        </p:txBody>
      </p:sp>
      <p:sp>
        <p:nvSpPr>
          <p:cNvPr id="15363" name="Text Box 28"/>
          <p:cNvSpPr txBox="1">
            <a:spLocks noChangeArrowheads="1"/>
          </p:cNvSpPr>
          <p:nvPr/>
        </p:nvSpPr>
        <p:spPr bwMode="auto">
          <a:xfrm>
            <a:off x="2855913" y="2222500"/>
            <a:ext cx="33385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400" dirty="0"/>
              <a:t>5 x 4 =</a:t>
            </a:r>
            <a:r>
              <a:rPr lang="en-GB" altLang="en-US" dirty="0"/>
              <a:t> </a:t>
            </a:r>
          </a:p>
        </p:txBody>
      </p:sp>
      <p:sp>
        <p:nvSpPr>
          <p:cNvPr id="15364" name="Text Box 29"/>
          <p:cNvSpPr txBox="1">
            <a:spLocks noChangeArrowheads="1"/>
          </p:cNvSpPr>
          <p:nvPr/>
        </p:nvSpPr>
        <p:spPr bwMode="auto">
          <a:xfrm>
            <a:off x="2855913" y="2943225"/>
            <a:ext cx="33385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400" dirty="0"/>
              <a:t>5 x 5 =</a:t>
            </a:r>
            <a:r>
              <a:rPr lang="en-GB" altLang="en-US" dirty="0"/>
              <a:t> </a:t>
            </a:r>
          </a:p>
        </p:txBody>
      </p:sp>
      <p:sp>
        <p:nvSpPr>
          <p:cNvPr id="15365" name="Text Box 30"/>
          <p:cNvSpPr txBox="1">
            <a:spLocks noChangeArrowheads="1"/>
          </p:cNvSpPr>
          <p:nvPr/>
        </p:nvSpPr>
        <p:spPr bwMode="auto">
          <a:xfrm>
            <a:off x="2855913" y="3648075"/>
            <a:ext cx="33416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400" dirty="0"/>
              <a:t>5 x 3 =</a:t>
            </a:r>
            <a:r>
              <a:rPr lang="en-GB" altLang="en-US" dirty="0"/>
              <a:t> </a:t>
            </a:r>
          </a:p>
        </p:txBody>
      </p:sp>
      <p:sp>
        <p:nvSpPr>
          <p:cNvPr id="15366" name="Text Box 31"/>
          <p:cNvSpPr txBox="1">
            <a:spLocks noChangeArrowheads="1"/>
          </p:cNvSpPr>
          <p:nvPr/>
        </p:nvSpPr>
        <p:spPr bwMode="auto">
          <a:xfrm>
            <a:off x="2855913" y="4367213"/>
            <a:ext cx="33385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400" dirty="0"/>
              <a:t>5 x 7 =</a:t>
            </a:r>
            <a:r>
              <a:rPr lang="en-GB" altLang="en-US" dirty="0"/>
              <a:t> </a:t>
            </a:r>
          </a:p>
        </p:txBody>
      </p:sp>
      <p:sp>
        <p:nvSpPr>
          <p:cNvPr id="8" name="Text Box 37"/>
          <p:cNvSpPr txBox="1">
            <a:spLocks noChangeArrowheads="1"/>
          </p:cNvSpPr>
          <p:nvPr/>
        </p:nvSpPr>
        <p:spPr bwMode="auto">
          <a:xfrm>
            <a:off x="4295775" y="1506538"/>
            <a:ext cx="19335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400" b="1" dirty="0"/>
              <a:t>  10</a:t>
            </a:r>
          </a:p>
        </p:txBody>
      </p:sp>
      <p:sp>
        <p:nvSpPr>
          <p:cNvPr id="9" name="Text Box 38"/>
          <p:cNvSpPr txBox="1">
            <a:spLocks noChangeArrowheads="1"/>
          </p:cNvSpPr>
          <p:nvPr/>
        </p:nvSpPr>
        <p:spPr bwMode="auto">
          <a:xfrm>
            <a:off x="4295775" y="2206625"/>
            <a:ext cx="19335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400" b="1" dirty="0"/>
              <a:t>  20</a:t>
            </a:r>
          </a:p>
        </p:txBody>
      </p:sp>
      <p:sp>
        <p:nvSpPr>
          <p:cNvPr id="10" name="Text Box 39"/>
          <p:cNvSpPr txBox="1">
            <a:spLocks noChangeArrowheads="1"/>
          </p:cNvSpPr>
          <p:nvPr/>
        </p:nvSpPr>
        <p:spPr bwMode="auto">
          <a:xfrm>
            <a:off x="4295775" y="2925763"/>
            <a:ext cx="19335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400" b="1" dirty="0"/>
              <a:t>  25</a:t>
            </a:r>
          </a:p>
        </p:txBody>
      </p:sp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4295775" y="3646488"/>
            <a:ext cx="19335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400" b="1" dirty="0"/>
              <a:t>  15</a:t>
            </a:r>
          </a:p>
        </p:txBody>
      </p:sp>
      <p:sp>
        <p:nvSpPr>
          <p:cNvPr id="12" name="Text Box 41"/>
          <p:cNvSpPr txBox="1">
            <a:spLocks noChangeArrowheads="1"/>
          </p:cNvSpPr>
          <p:nvPr/>
        </p:nvSpPr>
        <p:spPr bwMode="auto">
          <a:xfrm>
            <a:off x="4295775" y="4367213"/>
            <a:ext cx="19335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400" b="1"/>
              <a:t>35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.2_1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.5_2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2.14_2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.5_1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2.3_trente-cinq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earn French - Table de multiplication - 52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616" y="476672"/>
            <a:ext cx="7147984" cy="5361459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763688" y="468313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/>
              <a:t>5x1=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763687" y="1733550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/>
              <a:t>5x2=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777975" y="3141662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/>
              <a:t>5x3=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1667" y="4608736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/>
              <a:t>5x4=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791667" y="5848348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/>
              <a:t>5x5=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551337" y="468313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/>
              <a:t>5x6=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551337" y="1733549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/>
              <a:t>5x7=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551336" y="3067842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/>
              <a:t>5x8=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551335" y="4533824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/>
              <a:t>5x9=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4551334" y="5848347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/>
              <a:t>5x10=</a:t>
            </a:r>
          </a:p>
        </p:txBody>
      </p:sp>
    </p:spTree>
    <p:extLst>
      <p:ext uri="{BB962C8B-B14F-4D97-AF65-F5344CB8AC3E}">
        <p14:creationId xmlns:p14="http://schemas.microsoft.com/office/powerpoint/2010/main" val="361335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.7_5x1=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.7_5x2=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2.7_5x3=1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.7_5x4=2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7.2_5x5=2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7.2_5x6=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7.2_5x7=3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7.2_5x8=4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2.7_5x9=4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7.2_5x10_5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425</Words>
  <Application>Microsoft Office PowerPoint</Application>
  <PresentationFormat>On-screen Show (4:3)</PresentationFormat>
  <Paragraphs>117</Paragraphs>
  <Slides>11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Tw Cen MT</vt:lpstr>
      <vt:lpstr>Office Theme</vt:lpstr>
      <vt:lpstr>1_Office Theme</vt:lpstr>
      <vt:lpstr>Quelle est la date aujourd’hui?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Comberton Village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Leigh McClelland</dc:creator>
  <cp:lastModifiedBy>Study</cp:lastModifiedBy>
  <cp:revision>71</cp:revision>
  <dcterms:created xsi:type="dcterms:W3CDTF">2011-12-26T19:59:22Z</dcterms:created>
  <dcterms:modified xsi:type="dcterms:W3CDTF">2018-10-02T06:39:26Z</dcterms:modified>
</cp:coreProperties>
</file>