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4" r:id="rId2"/>
    <p:sldId id="271" r:id="rId3"/>
    <p:sldId id="289" r:id="rId4"/>
    <p:sldId id="290" r:id="rId5"/>
    <p:sldId id="257" r:id="rId6"/>
    <p:sldId id="259" r:id="rId7"/>
    <p:sldId id="261" r:id="rId8"/>
    <p:sldId id="281" r:id="rId9"/>
    <p:sldId id="260" r:id="rId10"/>
    <p:sldId id="262" r:id="rId11"/>
    <p:sldId id="280" r:id="rId12"/>
    <p:sldId id="265" r:id="rId13"/>
    <p:sldId id="263" r:id="rId14"/>
    <p:sldId id="283" r:id="rId15"/>
    <p:sldId id="298" r:id="rId16"/>
    <p:sldId id="303" r:id="rId17"/>
    <p:sldId id="299" r:id="rId18"/>
    <p:sldId id="304" r:id="rId19"/>
    <p:sldId id="300" r:id="rId20"/>
    <p:sldId id="305" r:id="rId21"/>
    <p:sldId id="301" r:id="rId22"/>
    <p:sldId id="306" r:id="rId23"/>
    <p:sldId id="302" r:id="rId24"/>
    <p:sldId id="266" r:id="rId25"/>
    <p:sldId id="277" r:id="rId26"/>
    <p:sldId id="284" r:id="rId27"/>
    <p:sldId id="297" r:id="rId28"/>
    <p:sldId id="295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EFFF"/>
    <a:srgbClr val="FFCCFF"/>
    <a:srgbClr val="00CC00"/>
    <a:srgbClr val="00FF00"/>
    <a:srgbClr val="FF3399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422" autoAdjust="0"/>
  </p:normalViewPr>
  <p:slideViewPr>
    <p:cSldViewPr>
      <p:cViewPr varScale="1">
        <p:scale>
          <a:sx n="63" d="100"/>
          <a:sy n="63" d="100"/>
        </p:scale>
        <p:origin x="29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34B4E3-C0ED-4B28-8DE6-CADB394667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97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 err="1" smtClean="0">
                <a:latin typeface="Arial" panose="020B0604020202020204" pitchFamily="34" charset="0"/>
              </a:rPr>
              <a:t>Batalla</a:t>
            </a:r>
            <a:r>
              <a:rPr lang="en-GB" altLang="en-US" b="1" dirty="0" smtClean="0">
                <a:latin typeface="Arial" panose="020B0604020202020204" pitchFamily="34" charset="0"/>
              </a:rPr>
              <a:t> naval (battleships)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Pupils form sentences to try to find the 5 x hidden battleships.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They can do this in two teams until all 5 are found.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Click in the middle of the purple rectangle indicated by the phrase given and it will disappear.  Pupils say ‘touché’ when they get a ship and ‘manqué when they miss.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There is a black/white slide of the game at the end of this lesson, so pupils can play again, but in pairs.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3A63D3-95F2-4351-A763-0701D77756D8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589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93C030-7074-4E9A-8CA0-F770DBBC99BB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Blue = masculine, red = feminine; </a:t>
            </a:r>
            <a:r>
              <a:rPr lang="en-GB" altLang="en-US" b="1" dirty="0" smtClean="0">
                <a:latin typeface="Arial" panose="020B0604020202020204" pitchFamily="34" charset="0"/>
              </a:rPr>
              <a:t>international</a:t>
            </a:r>
            <a:r>
              <a:rPr lang="en-GB" altLang="en-US" dirty="0" smtClean="0">
                <a:latin typeface="Arial" panose="020B0604020202020204" pitchFamily="34" charset="0"/>
              </a:rPr>
              <a:t> = international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Instructions as per previous. </a:t>
            </a:r>
          </a:p>
        </p:txBody>
      </p:sp>
    </p:spTree>
    <p:extLst>
      <p:ext uri="{BB962C8B-B14F-4D97-AF65-F5344CB8AC3E}">
        <p14:creationId xmlns:p14="http://schemas.microsoft.com/office/powerpoint/2010/main" val="3287078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FD9B04-F9A7-4E3E-A081-CDDD1EC072F9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Blue = masculine, red = feminine; </a:t>
            </a:r>
            <a:r>
              <a:rPr lang="en-GB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touristique</a:t>
            </a:r>
            <a:r>
              <a:rPr lang="en-GB" altLang="en-US" dirty="0" smtClean="0">
                <a:latin typeface="Arial" panose="020B0604020202020204" pitchFamily="34" charset="0"/>
              </a:rPr>
              <a:t> = touristy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Instructions as per previous.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3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250BCB-F608-4DFA-9048-40277721115B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Blue = masculine, red = feminine;</a:t>
            </a:r>
            <a:r>
              <a:rPr lang="en-GB" altLang="en-US" b="1" baseline="0" dirty="0" smtClean="0">
                <a:latin typeface="Arial" panose="020B0604020202020204" pitchFamily="34" charset="0"/>
              </a:rPr>
              <a:t> célèbre</a:t>
            </a:r>
            <a:r>
              <a:rPr lang="en-GB" altLang="en-US" dirty="0" smtClean="0">
                <a:latin typeface="Arial" panose="020B0604020202020204" pitchFamily="34" charset="0"/>
              </a:rPr>
              <a:t>= famous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Instructions as per previous.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70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92A327-C75C-4982-A2BF-1DACBC6076B8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Blue = masculine, red = feminine; </a:t>
            </a:r>
            <a:r>
              <a:rPr lang="en-GB" altLang="en-US" b="1" smtClean="0">
                <a:latin typeface="Arial" panose="020B0604020202020204" pitchFamily="34" charset="0"/>
              </a:rPr>
              <a:t>impresionante</a:t>
            </a:r>
            <a:r>
              <a:rPr lang="en-GB" altLang="en-US" smtClean="0">
                <a:latin typeface="Arial" panose="020B0604020202020204" pitchFamily="34" charset="0"/>
              </a:rPr>
              <a:t> = striking/impressive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Instructions as per previous. Pupils will note that there is no difference in masculine &amp; feminine forms for this word (because it doesn’t end in an –o in masculine there is no change.)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57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0A9671-CD1F-4CE2-BC13-48312E2D4047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Print out sheet, cut up into individual cards and give a set to each pair/pupil. Pupils then put the cards in the order (activities on next 2 slides) they are read out in. Run through the meanings first to check the pupils are on board with this activity. </a:t>
            </a:r>
          </a:p>
        </p:txBody>
      </p:sp>
    </p:spTree>
    <p:extLst>
      <p:ext uri="{BB962C8B-B14F-4D97-AF65-F5344CB8AC3E}">
        <p14:creationId xmlns:p14="http://schemas.microsoft.com/office/powerpoint/2010/main" val="1295810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Display this slide on FREEZE</a:t>
            </a:r>
            <a:r>
              <a:rPr lang="en-GB" baseline="0" dirty="0" smtClean="0"/>
              <a:t> whilst you use the next slide to give the listening task.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4E3-C0ED-4B28-8DE6-CADB394667E3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1420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267BE0-9EB9-450F-A80A-7053F8CB0822}" type="slidenum">
              <a:rPr lang="en-GB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Click</a:t>
            </a:r>
            <a:r>
              <a:rPr lang="en-GB" altLang="en-US" baseline="0" dirty="0" smtClean="0"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</a:rPr>
              <a:t>to hear them in </a:t>
            </a:r>
            <a:r>
              <a:rPr lang="en-GB" altLang="en-US" dirty="0" smtClean="0">
                <a:latin typeface="Arial" panose="020B0604020202020204" pitchFamily="34" charset="0"/>
              </a:rPr>
              <a:t>this order. </a:t>
            </a:r>
            <a:r>
              <a:rPr lang="en-GB" altLang="en-US" dirty="0" smtClean="0">
                <a:latin typeface="Arial" panose="020B0604020202020204" pitchFamily="34" charset="0"/>
              </a:rPr>
              <a:t>Pupils should put their picture cards in the order they hear them said. </a:t>
            </a:r>
            <a:r>
              <a:rPr lang="en-GB" altLang="en-US" dirty="0" smtClean="0">
                <a:latin typeface="Arial" panose="020B0604020202020204" pitchFamily="34" charset="0"/>
              </a:rPr>
              <a:t>NB: The</a:t>
            </a:r>
            <a:r>
              <a:rPr lang="en-GB" altLang="en-US" baseline="0" dirty="0" smtClean="0">
                <a:latin typeface="Arial" panose="020B0604020202020204" pitchFamily="34" charset="0"/>
              </a:rPr>
              <a:t> screen is on FREEZE so pupils cannot see:</a:t>
            </a:r>
            <a:br>
              <a:rPr lang="en-GB" altLang="en-US" baseline="0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The </a:t>
            </a:r>
            <a:r>
              <a:rPr lang="en-GB" altLang="en-US" dirty="0" smtClean="0">
                <a:latin typeface="Arial" panose="020B0604020202020204" pitchFamily="34" charset="0"/>
              </a:rPr>
              <a:t>audio is as follows:  </a:t>
            </a:r>
          </a:p>
          <a:p>
            <a:pPr eaLnBrk="1" hangingPunct="1"/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impressionant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sérieux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célèbre</a:t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amusant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traditionnel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moderne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joli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ennuyeux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bruyant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émouvant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touristique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tranquille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laid</a:t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Then click again to reveal the picture order so that pupils can check they have it right.</a:t>
            </a:r>
          </a:p>
        </p:txBody>
      </p:sp>
    </p:spTree>
    <p:extLst>
      <p:ext uri="{BB962C8B-B14F-4D97-AF65-F5344CB8AC3E}">
        <p14:creationId xmlns:p14="http://schemas.microsoft.com/office/powerpoint/2010/main" val="3435246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Display this slide on FREEZE</a:t>
            </a:r>
            <a:r>
              <a:rPr lang="en-GB" baseline="0" dirty="0" smtClean="0"/>
              <a:t> whilst you use the next slide to give the listening task.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4E3-C0ED-4B28-8DE6-CADB394667E3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6654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89AB2B-FB93-4E45-BF90-7BC60F60420C}" type="slidenum">
              <a:rPr lang="en-GB" altLang="en-US">
                <a:solidFill>
                  <a:srgbClr val="000000"/>
                </a:solidFill>
              </a:rPr>
              <a:pPr eaLnBrk="1" hangingPunct="1"/>
              <a:t>18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Click on the pictures to hear the order. Pupils should put their picture cards in the order they hear them said. 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joli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touristique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célèbre</a:t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amusant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moderne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traditionnel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impressionnant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laid</a:t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bruyant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tranquille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sérieux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émouvant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ennuyeux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Then click again to reveal the picture order so that pupils can check they have it right.</a:t>
            </a:r>
          </a:p>
        </p:txBody>
      </p:sp>
    </p:spTree>
    <p:extLst>
      <p:ext uri="{BB962C8B-B14F-4D97-AF65-F5344CB8AC3E}">
        <p14:creationId xmlns:p14="http://schemas.microsoft.com/office/powerpoint/2010/main" val="367155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Display this slide on FREEZE</a:t>
            </a:r>
            <a:r>
              <a:rPr lang="en-GB" baseline="0" dirty="0" smtClean="0"/>
              <a:t> whilst you use the next slide to give the listening task.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4E3-C0ED-4B28-8DE6-CADB394667E3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61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DAD884-FA5E-4E33-9146-A4C7CAD807AF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b="1" dirty="0" err="1" smtClean="0">
                <a:latin typeface="Arial" panose="020B0604020202020204" pitchFamily="34" charset="0"/>
              </a:rPr>
              <a:t>Pourquoi</a:t>
            </a:r>
            <a:r>
              <a:rPr lang="en-GB" altLang="en-US" b="1" dirty="0" smtClean="0">
                <a:latin typeface="Arial" panose="020B0604020202020204" pitchFamily="34" charset="0"/>
              </a:rPr>
              <a:t> </a:t>
            </a:r>
            <a:r>
              <a:rPr lang="en-GB" altLang="en-US" b="1" dirty="0" err="1" smtClean="0">
                <a:latin typeface="Arial" panose="020B0604020202020204" pitchFamily="34" charset="0"/>
              </a:rPr>
              <a:t>aimes-tu</a:t>
            </a:r>
            <a:r>
              <a:rPr lang="en-GB" altLang="en-US" b="1" dirty="0" smtClean="0">
                <a:latin typeface="Arial" panose="020B0604020202020204" pitchFamily="34" charset="0"/>
              </a:rPr>
              <a:t> / </a:t>
            </a:r>
            <a:r>
              <a:rPr lang="en-GB" altLang="en-US" b="1" dirty="0" err="1" smtClean="0">
                <a:latin typeface="Arial" panose="020B0604020202020204" pitchFamily="34" charset="0"/>
              </a:rPr>
              <a:t>Pourquoi</a:t>
            </a:r>
            <a:r>
              <a:rPr lang="en-GB" altLang="en-US" b="1" dirty="0" smtClean="0">
                <a:latin typeface="Arial" panose="020B0604020202020204" pitchFamily="34" charset="0"/>
              </a:rPr>
              <a:t> </a:t>
            </a:r>
            <a:r>
              <a:rPr lang="en-GB" altLang="en-US" b="1" dirty="0" err="1" smtClean="0">
                <a:latin typeface="Arial" panose="020B0604020202020204" pitchFamily="34" charset="0"/>
              </a:rPr>
              <a:t>tu</a:t>
            </a:r>
            <a:r>
              <a:rPr lang="en-GB" altLang="en-US" b="1" dirty="0" smtClean="0">
                <a:latin typeface="Arial" panose="020B0604020202020204" pitchFamily="34" charset="0"/>
              </a:rPr>
              <a:t> </a:t>
            </a:r>
            <a:r>
              <a:rPr lang="en-GB" altLang="en-US" b="1" dirty="0" err="1" smtClean="0">
                <a:latin typeface="Arial" panose="020B0604020202020204" pitchFamily="34" charset="0"/>
              </a:rPr>
              <a:t>n’aimes</a:t>
            </a:r>
            <a:r>
              <a:rPr lang="en-GB" altLang="en-US" b="1" dirty="0" smtClean="0">
                <a:latin typeface="Arial" panose="020B0604020202020204" pitchFamily="34" charset="0"/>
              </a:rPr>
              <a:t> pas? = </a:t>
            </a:r>
            <a:r>
              <a:rPr lang="en-GB" altLang="en-US" dirty="0" smtClean="0">
                <a:latin typeface="Arial" panose="020B0604020202020204" pitchFamily="34" charset="0"/>
              </a:rPr>
              <a:t>Why do you (not) like it?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Pupils are now encouraged to consider reasons why they might like or not like something.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Pupils should repeat the phrases to become familiar with them.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Click on the phrases to hear them pronounced.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77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ACF320-2CC4-4FCA-A3E0-6799FE2694A5}" type="slidenum">
              <a:rPr lang="en-GB" altLang="en-US">
                <a:solidFill>
                  <a:srgbClr val="000000"/>
                </a:solidFill>
              </a:rPr>
              <a:pPr eaLnBrk="1" hangingPunct="1"/>
              <a:t>20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3rd round of audio.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Clcik</a:t>
            </a:r>
            <a:r>
              <a:rPr lang="en-GB" altLang="en-US" dirty="0" smtClean="0">
                <a:latin typeface="Arial" panose="020B0604020202020204" pitchFamily="34" charset="0"/>
              </a:rPr>
              <a:t> to bring</a:t>
            </a:r>
            <a:r>
              <a:rPr lang="en-GB" altLang="en-US" baseline="0" dirty="0" smtClean="0">
                <a:latin typeface="Arial" panose="020B0604020202020204" pitchFamily="34" charset="0"/>
              </a:rPr>
              <a:t> up the audio (and picture) one by one.  Then UNFREEZE the board so pupils can check their answers.</a:t>
            </a:r>
            <a:br>
              <a:rPr lang="en-GB" altLang="en-US" baseline="0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traditionnel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bruyant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émouvant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impressionnant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tranquille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ennuyeux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amusant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sérieux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touristique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laid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célèbre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moderne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joli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international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Then click again to reveal the picture order so that pupils can check they have it right.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You may want to repeat this activity with your own order…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95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Display this slide on FREEZE</a:t>
            </a:r>
            <a:r>
              <a:rPr lang="en-GB" baseline="0" dirty="0" smtClean="0"/>
              <a:t> whilst you use the next slide to give the listening task.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4E3-C0ED-4B28-8DE6-CADB394667E3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1837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340541-CDC7-4B18-AE53-8AA20A29510B}" type="slidenum">
              <a:rPr lang="en-GB" altLang="en-US">
                <a:solidFill>
                  <a:srgbClr val="000000"/>
                </a:solidFill>
              </a:rPr>
              <a:pPr eaLnBrk="1" hangingPunct="1"/>
              <a:t>22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4th round ANSWERS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Same</a:t>
            </a:r>
            <a:r>
              <a:rPr lang="en-GB" altLang="en-US" baseline="0" dirty="0" smtClean="0">
                <a:latin typeface="Arial" panose="020B0604020202020204" pitchFamily="34" charset="0"/>
              </a:rPr>
              <a:t> instructions as previously.</a:t>
            </a:r>
            <a:br>
              <a:rPr lang="en-GB" altLang="en-US" baseline="0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impressionnant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moderne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émouvant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laid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tranquille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ennuyeux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amusant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traditionnel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touristique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sérieux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international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err="1" smtClean="0">
                <a:latin typeface="Arial" panose="020B0604020202020204" pitchFamily="34" charset="0"/>
              </a:rPr>
              <a:t>bruyant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célèbre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Then click again to reveal the picture order so that pupils can check they have it right.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You may want to repeat this activity with your own order…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31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DAD884-FA5E-4E33-9146-A4C7CAD807AF}" type="slidenum">
              <a:rPr lang="en-GB" altLang="en-US"/>
              <a:pPr eaLnBrk="1" hangingPunct="1"/>
              <a:t>23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b="1" dirty="0" err="1" smtClean="0">
                <a:latin typeface="Arial" panose="020B0604020202020204" pitchFamily="34" charset="0"/>
              </a:rPr>
              <a:t>Pourquoi</a:t>
            </a:r>
            <a:r>
              <a:rPr lang="en-GB" altLang="en-US" b="1" dirty="0" smtClean="0">
                <a:latin typeface="Arial" panose="020B0604020202020204" pitchFamily="34" charset="0"/>
              </a:rPr>
              <a:t> </a:t>
            </a:r>
            <a:r>
              <a:rPr lang="en-GB" altLang="en-US" b="1" dirty="0" err="1" smtClean="0">
                <a:latin typeface="Arial" panose="020B0604020202020204" pitchFamily="34" charset="0"/>
              </a:rPr>
              <a:t>aimes-tu</a:t>
            </a:r>
            <a:r>
              <a:rPr lang="en-GB" altLang="en-US" b="1" dirty="0" smtClean="0">
                <a:latin typeface="Arial" panose="020B0604020202020204" pitchFamily="34" charset="0"/>
              </a:rPr>
              <a:t> / </a:t>
            </a:r>
            <a:r>
              <a:rPr lang="en-GB" altLang="en-US" b="1" dirty="0" err="1" smtClean="0">
                <a:latin typeface="Arial" panose="020B0604020202020204" pitchFamily="34" charset="0"/>
              </a:rPr>
              <a:t>Pourquoi</a:t>
            </a:r>
            <a:r>
              <a:rPr lang="en-GB" altLang="en-US" b="1" dirty="0" smtClean="0">
                <a:latin typeface="Arial" panose="020B0604020202020204" pitchFamily="34" charset="0"/>
              </a:rPr>
              <a:t> </a:t>
            </a:r>
            <a:r>
              <a:rPr lang="en-GB" altLang="en-US" b="1" dirty="0" err="1" smtClean="0">
                <a:latin typeface="Arial" panose="020B0604020202020204" pitchFamily="34" charset="0"/>
              </a:rPr>
              <a:t>tu</a:t>
            </a:r>
            <a:r>
              <a:rPr lang="en-GB" altLang="en-US" b="1" dirty="0" smtClean="0">
                <a:latin typeface="Arial" panose="020B0604020202020204" pitchFamily="34" charset="0"/>
              </a:rPr>
              <a:t> </a:t>
            </a:r>
            <a:r>
              <a:rPr lang="en-GB" altLang="en-US" b="1" dirty="0" err="1" smtClean="0">
                <a:latin typeface="Arial" panose="020B0604020202020204" pitchFamily="34" charset="0"/>
              </a:rPr>
              <a:t>n’aimes</a:t>
            </a:r>
            <a:r>
              <a:rPr lang="en-GB" altLang="en-US" b="1" dirty="0" smtClean="0">
                <a:latin typeface="Arial" panose="020B0604020202020204" pitchFamily="34" charset="0"/>
              </a:rPr>
              <a:t> pas? = </a:t>
            </a:r>
            <a:r>
              <a:rPr lang="en-GB" altLang="en-US" dirty="0" smtClean="0">
                <a:latin typeface="Arial" panose="020B0604020202020204" pitchFamily="34" charset="0"/>
              </a:rPr>
              <a:t>Why do you (not) like it?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Pupils are now encouraged to consider reasons why they might like or not like something.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Pupils should repeat the phrases to become familiar with them.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Click on the phrases to hear them pronounced.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49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B52D68-195F-4CED-AEF8-9B2327A936BD}" type="slidenum">
              <a:rPr lang="en-GB" altLang="en-US"/>
              <a:pPr eaLnBrk="1" hangingPunct="1"/>
              <a:t>24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dirty="0" err="1" smtClean="0">
                <a:latin typeface="Calibri" panose="020F0502020204030204" pitchFamily="34" charset="0"/>
              </a:rPr>
              <a:t>Pourquoi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tu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aimes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 Gustave la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grenouille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?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Pourquoi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 (pas)?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Do you like Kermit the Frog? Why (not)?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Pupils are encouraged to give opinions using the language they have covered in lessons 1 &amp; 2, and any other language they can recycle from previous lessons. </a:t>
            </a:r>
          </a:p>
        </p:txBody>
      </p:sp>
    </p:spTree>
    <p:extLst>
      <p:ext uri="{BB962C8B-B14F-4D97-AF65-F5344CB8AC3E}">
        <p14:creationId xmlns:p14="http://schemas.microsoft.com/office/powerpoint/2010/main" val="579611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7E7BF3-3347-4AAE-B310-06B032AD0859}" type="slidenum">
              <a:rPr lang="en-GB" altLang="en-US"/>
              <a:pPr eaLnBrk="1" hangingPunct="1"/>
              <a:t>25</a:t>
            </a:fld>
            <a:endParaRPr lang="en-GB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dirty="0" err="1" smtClean="0">
                <a:latin typeface="Calibri" panose="020F0502020204030204" pitchFamily="34" charset="0"/>
              </a:rPr>
              <a:t>Tu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aimes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…?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Pourquoi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 (pas)?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Do you like him/her? Why (not)?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Pupils are encouraged to give opinions using the language they have covered in lessons 1 &amp; 2, and any other language they can recycle from previous lessons. 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Characters are revealed on mouse-clicks. Encourage pupils to use feminine singular (red) adjectives for Piggy and masculine singular (blue) adjectives for Gonzo &amp; Animal.</a:t>
            </a:r>
          </a:p>
        </p:txBody>
      </p:sp>
    </p:spTree>
    <p:extLst>
      <p:ext uri="{BB962C8B-B14F-4D97-AF65-F5344CB8AC3E}">
        <p14:creationId xmlns:p14="http://schemas.microsoft.com/office/powerpoint/2010/main" val="2477199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9C08B-DA3C-42C7-A047-9A58EF2C198B}" type="slidenum">
              <a:rPr lang="en-GB" altLang="en-US"/>
              <a:pPr eaLnBrk="1" hangingPunct="1"/>
              <a:t>26</a:t>
            </a:fld>
            <a:endParaRPr lang="en-GB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b="1" dirty="0" smtClean="0">
                <a:latin typeface="Calibri" panose="020F0502020204030204" pitchFamily="34" charset="0"/>
              </a:rPr>
              <a:t>Met un </a:t>
            </a:r>
            <a:r>
              <a:rPr lang="en-GB" altLang="en-US" sz="1000" b="1" dirty="0" err="1" smtClean="0">
                <a:latin typeface="Calibri" panose="020F0502020204030204" pitchFamily="34" charset="0"/>
              </a:rPr>
              <a:t>adjectif</a:t>
            </a:r>
            <a:r>
              <a:rPr lang="en-GB" altLang="en-US" sz="1000" b="1" dirty="0" smtClean="0">
                <a:latin typeface="Calibri" panose="020F0502020204030204" pitchFamily="34" charset="0"/>
              </a:rPr>
              <a:t> </a:t>
            </a:r>
            <a:r>
              <a:rPr lang="en-GB" altLang="en-US" sz="1000" b="1" dirty="0" err="1" smtClean="0">
                <a:latin typeface="Calibri" panose="020F0502020204030204" pitchFamily="34" charset="0"/>
              </a:rPr>
              <a:t>approprié</a:t>
            </a:r>
            <a:r>
              <a:rPr lang="en-GB" altLang="en-US" sz="1000" b="1" dirty="0" smtClean="0">
                <a:latin typeface="Calibri" panose="020F0502020204030204" pitchFamily="34" charset="0"/>
              </a:rPr>
              <a:t> </a:t>
            </a:r>
            <a:r>
              <a:rPr lang="en-GB" altLang="en-US" sz="1000" b="1" dirty="0" err="1" smtClean="0">
                <a:latin typeface="Calibri" panose="020F0502020204030204" pitchFamily="34" charset="0"/>
              </a:rPr>
              <a:t>dans</a:t>
            </a:r>
            <a:r>
              <a:rPr lang="en-GB" altLang="en-US" sz="1000" b="1" dirty="0" smtClean="0">
                <a:latin typeface="Calibri" panose="020F0502020204030204" pitchFamily="34" charset="0"/>
              </a:rPr>
              <a:t> le blanc !</a:t>
            </a:r>
          </a:p>
          <a:p>
            <a:pPr marL="228600" indent="-228600" eaLnBrk="1" hangingPunct="1">
              <a:spcBef>
                <a:spcPct val="50000"/>
              </a:spcBef>
            </a:pPr>
            <a:r>
              <a:rPr lang="en-GB" altLang="en-US" sz="1000" dirty="0" smtClean="0">
                <a:latin typeface="Arial" panose="020B0604020202020204" pitchFamily="34" charset="0"/>
              </a:rPr>
              <a:t>Write appropriate adjectives in the spaces. Choose from the list at the bottom of the slide.</a:t>
            </a:r>
          </a:p>
          <a:p>
            <a:pPr marL="228600" indent="-228600" eaLnBrk="1" hangingPunct="1">
              <a:spcBef>
                <a:spcPct val="50000"/>
              </a:spcBef>
            </a:pPr>
            <a:r>
              <a:rPr lang="en-GB" altLang="en-US" sz="1000" dirty="0" smtClean="0">
                <a:latin typeface="Arial" panose="020B0604020202020204" pitchFamily="34" charset="0"/>
              </a:rPr>
              <a:t>The rules for adjectival agreement are the same as for the colours. –o, -a, -</a:t>
            </a:r>
            <a:r>
              <a:rPr lang="en-GB" altLang="en-US" sz="1000" dirty="0" err="1" smtClean="0">
                <a:latin typeface="Arial" panose="020B0604020202020204" pitchFamily="34" charset="0"/>
              </a:rPr>
              <a:t>os</a:t>
            </a:r>
            <a:r>
              <a:rPr lang="en-GB" altLang="en-US" sz="1000" dirty="0" smtClean="0">
                <a:latin typeface="Arial" panose="020B0604020202020204" pitchFamily="34" charset="0"/>
              </a:rPr>
              <a:t>, -as. Alternatively if the adjective doesn’t end in –o in the masculine singular it will be the same for the feminine singular and add –</a:t>
            </a:r>
            <a:r>
              <a:rPr lang="en-GB" altLang="en-US" sz="1000" dirty="0" err="1" smtClean="0">
                <a:latin typeface="Arial" panose="020B0604020202020204" pitchFamily="34" charset="0"/>
              </a:rPr>
              <a:t>es</a:t>
            </a:r>
            <a:r>
              <a:rPr lang="en-GB" altLang="en-US" sz="1000" dirty="0" smtClean="0">
                <a:latin typeface="Arial" panose="020B0604020202020204" pitchFamily="34" charset="0"/>
              </a:rPr>
              <a:t> for masculine &amp; feminine plural. The idea is that pupils will use some of the adjectives they have just been introduced to and have practised.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000" dirty="0" smtClean="0">
                <a:latin typeface="Arial" panose="020B0604020202020204" pitchFamily="34" charset="0"/>
              </a:rPr>
              <a:t>I don’t like school because it’s … (adjective must be masculine singular and fit in terms of meaning).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000" dirty="0" smtClean="0">
                <a:latin typeface="Arial" panose="020B0604020202020204" pitchFamily="34" charset="0"/>
              </a:rPr>
              <a:t> I like parties because they are … (feminine plural)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000" dirty="0" smtClean="0">
                <a:latin typeface="Arial" panose="020B0604020202020204" pitchFamily="34" charset="0"/>
              </a:rPr>
              <a:t> I prefer football because it’s … (feminine singular).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000" dirty="0" smtClean="0">
                <a:latin typeface="Arial" panose="020B0604020202020204" pitchFamily="34" charset="0"/>
              </a:rPr>
              <a:t>My favourite animal is a cat because cats are … (masculine plural).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000" dirty="0" smtClean="0">
                <a:latin typeface="Arial" panose="020B0604020202020204" pitchFamily="34" charset="0"/>
              </a:rPr>
              <a:t> The girl isn’t noisy, she’s … (feminine singular).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000" dirty="0" smtClean="0">
                <a:latin typeface="Arial" panose="020B0604020202020204" pitchFamily="34" charset="0"/>
              </a:rPr>
              <a:t> My birthday party is very … (feminine singular).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000" dirty="0" smtClean="0">
                <a:latin typeface="Arial" panose="020B0604020202020204" pitchFamily="34" charset="0"/>
              </a:rPr>
              <a:t> I love butterflies because they are … (feminine plural). 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000" dirty="0" smtClean="0">
                <a:latin typeface="Arial" panose="020B0604020202020204" pitchFamily="34" charset="0"/>
              </a:rPr>
              <a:t> </a:t>
            </a:r>
            <a:r>
              <a:rPr lang="en-GB" altLang="en-US" sz="1000" dirty="0" err="1" smtClean="0">
                <a:latin typeface="Arial" panose="020B0604020202020204" pitchFamily="34" charset="0"/>
              </a:rPr>
              <a:t>Pocoy</a:t>
            </a:r>
            <a:r>
              <a:rPr lang="en-GB" alt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GB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is very … (masculine singular).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 love adventures because they are … (feminine plural).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 like the photo because it’s … (feminine singular).</a:t>
            </a:r>
          </a:p>
          <a:p>
            <a:pPr marL="228600" indent="-228600" eaLnBrk="1" hangingPunct="1">
              <a:spcBef>
                <a:spcPct val="50000"/>
              </a:spcBef>
            </a:pPr>
            <a:r>
              <a:rPr lang="en-GB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 appear on mouse-clicks and fly to spaces.</a:t>
            </a:r>
          </a:p>
          <a:p>
            <a:pPr marL="228600" indent="-228600"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000" dirty="0" smtClean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en-GB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64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32CC0A-203B-4290-82D6-F5E793647C31}" type="slidenum">
              <a:rPr lang="en-GB" altLang="en-US"/>
              <a:pPr eaLnBrk="1" hangingPunct="1"/>
              <a:t>27</a:t>
            </a:fld>
            <a:endParaRPr lang="en-GB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50000"/>
              </a:spcBef>
            </a:pPr>
            <a:r>
              <a:rPr lang="en-GB" altLang="en-US" sz="1000" smtClean="0">
                <a:latin typeface="Arial" panose="020B0604020202020204" pitchFamily="34" charset="0"/>
              </a:rPr>
              <a:t>Version for printing out </a:t>
            </a:r>
          </a:p>
          <a:p>
            <a:pPr marL="228600" indent="-228600" eaLnBrk="1" hangingPunct="1"/>
            <a:endParaRPr lang="en-GB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06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latin typeface="Arial" panose="020B0604020202020204" pitchFamily="34" charset="0"/>
              </a:rPr>
              <a:t>Batalla naval (battleships)</a:t>
            </a:r>
            <a:r>
              <a:rPr lang="en-GB" altLang="en-US" smtClean="0">
                <a:latin typeface="Arial" panose="020B0604020202020204" pitchFamily="34" charset="0"/>
              </a:rPr>
              <a:t/>
            </a:r>
            <a:br>
              <a:rPr lang="en-GB" altLang="en-US" smtClean="0">
                <a:latin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</a:rPr>
              <a:t>Pupils form sentences to try to find the 5 x hidden battleships.</a:t>
            </a:r>
            <a:br>
              <a:rPr lang="en-GB" altLang="en-US" smtClean="0">
                <a:latin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</a:rPr>
              <a:t>They can do this in two teams until all 5 are found.</a:t>
            </a:r>
            <a:br>
              <a:rPr lang="en-GB" altLang="en-US" smtClean="0">
                <a:latin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</a:rPr>
              <a:t>Click in the middle of the purple rectangle indicated by the phrase given and it will disappear.  Pupils say ‘tocado’ when they get a ship and ‘agua’ when there is only water there.</a:t>
            </a:r>
            <a:br>
              <a:rPr lang="en-GB" altLang="en-US" smtClean="0">
                <a:latin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</a:rPr>
              <a:t>There is a black/white slide of the game at the end of this lesson, so pupils can play again, but in pairs.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1F2489-83DC-46D6-B3E6-C5ACAAFE709C}" type="slidenum">
              <a:rPr lang="en-GB" altLang="en-US">
                <a:solidFill>
                  <a:srgbClr val="000000"/>
                </a:solidFill>
              </a:rPr>
              <a:pPr eaLnBrk="1" hangingPunct="1"/>
              <a:t>28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8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Give pupils the sheet to see what they can work out themselves.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4DB6F2-2D8E-4721-B789-E4AF0C158622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82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Show them the answers and allow them to complete any they missed.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56D738-4D02-4761-91B3-174CA3CFD229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955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1BAE8D-89B7-40A1-B8A8-10D5C7EF44EF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Arial" panose="020B0604020202020204" pitchFamily="34" charset="0"/>
              </a:rPr>
              <a:t>All adjectives are shown in </a:t>
            </a:r>
            <a:r>
              <a:rPr lang="en-GB" altLang="en-US" dirty="0" err="1" smtClean="0">
                <a:latin typeface="Arial" panose="020B0604020202020204" pitchFamily="34" charset="0"/>
              </a:rPr>
              <a:t>masc</a:t>
            </a:r>
            <a:r>
              <a:rPr lang="en-GB" altLang="en-US" dirty="0" smtClean="0">
                <a:latin typeface="Arial" panose="020B0604020202020204" pitchFamily="34" charset="0"/>
              </a:rPr>
              <a:t>/fem forms.</a:t>
            </a:r>
            <a:r>
              <a:rPr lang="en-GB" altLang="en-US" baseline="0" dirty="0" smtClean="0">
                <a:latin typeface="Arial" panose="020B0604020202020204" pitchFamily="34" charset="0"/>
              </a:rPr>
              <a:t> Where those forms are exactly the same, they are positioned side by side.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Blue </a:t>
            </a:r>
            <a:r>
              <a:rPr lang="en-GB" altLang="en-US" dirty="0" smtClean="0">
                <a:latin typeface="Arial" panose="020B0604020202020204" pitchFamily="34" charset="0"/>
              </a:rPr>
              <a:t>= masculine, red = feminine; </a:t>
            </a:r>
            <a:r>
              <a:rPr lang="en-GB" altLang="en-US" b="1" dirty="0" err="1" smtClean="0">
                <a:latin typeface="Arial" panose="020B0604020202020204" pitchFamily="34" charset="0"/>
              </a:rPr>
              <a:t>tranquille</a:t>
            </a:r>
            <a:r>
              <a:rPr lang="en-GB" altLang="en-US" dirty="0" smtClean="0">
                <a:latin typeface="Arial" panose="020B0604020202020204" pitchFamily="34" charset="0"/>
              </a:rPr>
              <a:t> = quiet, </a:t>
            </a:r>
            <a:r>
              <a:rPr lang="en-GB" altLang="en-US" b="1" dirty="0" err="1" smtClean="0">
                <a:latin typeface="Arial" panose="020B0604020202020204" pitchFamily="34" charset="0"/>
              </a:rPr>
              <a:t>bruyant</a:t>
            </a:r>
            <a:r>
              <a:rPr lang="en-GB" altLang="en-US" b="1" dirty="0" smtClean="0">
                <a:latin typeface="Arial" panose="020B0604020202020204" pitchFamily="34" charset="0"/>
              </a:rPr>
              <a:t>(e)</a:t>
            </a:r>
            <a:r>
              <a:rPr lang="en-GB" altLang="en-US" dirty="0" smtClean="0">
                <a:latin typeface="Arial" panose="020B0604020202020204" pitchFamily="34" charset="0"/>
              </a:rPr>
              <a:t> = noisy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Make pupils pronounce these words in both masculine and feminine forms several times. </a:t>
            </a:r>
            <a:r>
              <a:rPr lang="en-GB" altLang="en-US" dirty="0" smtClean="0">
                <a:latin typeface="Arial" panose="020B0604020202020204" pitchFamily="34" charset="0"/>
              </a:rPr>
              <a:t>It’s important that they notice when they are the same, and when different.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It </a:t>
            </a:r>
            <a:r>
              <a:rPr lang="en-GB" altLang="en-US" dirty="0" smtClean="0">
                <a:latin typeface="Arial" panose="020B0604020202020204" pitchFamily="34" charset="0"/>
              </a:rPr>
              <a:t>would be really useful to have an action that you, as teacher, do to trigger pupil memory of the word. Realise this may be challenging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Arial" panose="020B0604020202020204" pitchFamily="34" charset="0"/>
              </a:rPr>
              <a:t>The next mouse click brings up the question </a:t>
            </a:r>
            <a:r>
              <a:rPr lang="en-GB" altLang="en-US" sz="1200" dirty="0" smtClean="0">
                <a:latin typeface="Calibri" panose="020F0502020204030204" pitchFamily="34" charset="0"/>
              </a:rPr>
              <a:t>Comment </a:t>
            </a:r>
            <a:r>
              <a:rPr lang="en-GB" altLang="en-US" sz="1200" dirty="0" err="1" smtClean="0">
                <a:latin typeface="Calibri" panose="020F0502020204030204" pitchFamily="34" charset="0"/>
              </a:rPr>
              <a:t>dit</a:t>
            </a:r>
            <a:r>
              <a:rPr lang="en-GB" altLang="en-US" sz="1200" dirty="0" smtClean="0">
                <a:latin typeface="Calibri" panose="020F0502020204030204" pitchFamily="34" charset="0"/>
              </a:rPr>
              <a:t>-on </a:t>
            </a:r>
            <a:r>
              <a:rPr lang="en-GB" altLang="en-US" sz="1200" dirty="0" err="1" smtClean="0">
                <a:latin typeface="Calibri" panose="020F0502020204030204" pitchFamily="34" charset="0"/>
              </a:rPr>
              <a:t>en</a:t>
            </a:r>
            <a:r>
              <a:rPr lang="en-GB" altLang="en-US" sz="1200" dirty="0" smtClean="0">
                <a:latin typeface="Calibri" panose="020F0502020204030204" pitchFamily="34" charset="0"/>
              </a:rPr>
              <a:t> </a:t>
            </a:r>
            <a:r>
              <a:rPr lang="en-GB" altLang="en-US" sz="1200" dirty="0" err="1" smtClean="0">
                <a:latin typeface="Calibri" panose="020F0502020204030204" pitchFamily="34" charset="0"/>
              </a:rPr>
              <a:t>anglais</a:t>
            </a:r>
            <a:r>
              <a:rPr lang="en-GB" altLang="en-US" sz="1200" dirty="0" smtClean="0">
                <a:latin typeface="Calibri" panose="020F0502020204030204" pitchFamily="34" charset="0"/>
              </a:rPr>
              <a:t> ? </a:t>
            </a:r>
            <a:r>
              <a:rPr lang="en-GB" altLang="en-US" dirty="0" smtClean="0">
                <a:latin typeface="Arial" panose="020B0604020202020204" pitchFamily="34" charset="0"/>
              </a:rPr>
              <a:t>(How do you say that in English?) to make sure that pupils know the meanings of all the words. Click on words to hear audio.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0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B02821-CFEB-4C5E-85E0-7424224B9A2E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Blue = masculine, red = feminine; </a:t>
            </a:r>
            <a:r>
              <a:rPr lang="en-GB" altLang="en-US" b="1" dirty="0" err="1" smtClean="0">
                <a:latin typeface="Arial" panose="020B0604020202020204" pitchFamily="34" charset="0"/>
              </a:rPr>
              <a:t>émouvant</a:t>
            </a:r>
            <a:r>
              <a:rPr lang="en-GB" altLang="en-US" dirty="0" smtClean="0">
                <a:latin typeface="Arial" panose="020B0604020202020204" pitchFamily="34" charset="0"/>
              </a:rPr>
              <a:t> = exciting, </a:t>
            </a:r>
            <a:r>
              <a:rPr lang="en-GB" altLang="en-US" b="1" dirty="0" err="1" smtClean="0">
                <a:latin typeface="Arial" panose="020B0604020202020204" pitchFamily="34" charset="0"/>
              </a:rPr>
              <a:t>ennuyeux</a:t>
            </a:r>
            <a:r>
              <a:rPr lang="en-GB" altLang="en-US" dirty="0" smtClean="0">
                <a:latin typeface="Arial" panose="020B0604020202020204" pitchFamily="34" charset="0"/>
              </a:rPr>
              <a:t> = boring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Instructions as per previous.</a:t>
            </a:r>
          </a:p>
        </p:txBody>
      </p:sp>
    </p:spTree>
    <p:extLst>
      <p:ext uri="{BB962C8B-B14F-4D97-AF65-F5344CB8AC3E}">
        <p14:creationId xmlns:p14="http://schemas.microsoft.com/office/powerpoint/2010/main" val="365766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6619F8-E02A-4AFF-9F73-8FD7D3198208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Blue = masculine, red = feminine; </a:t>
            </a:r>
            <a:r>
              <a:rPr lang="en-GB" altLang="en-US" b="1" dirty="0" err="1" smtClean="0">
                <a:latin typeface="Arial" panose="020B0604020202020204" pitchFamily="34" charset="0"/>
              </a:rPr>
              <a:t>amusant</a:t>
            </a:r>
            <a:r>
              <a:rPr lang="en-GB" altLang="en-US" dirty="0" smtClean="0">
                <a:latin typeface="Arial" panose="020B0604020202020204" pitchFamily="34" charset="0"/>
              </a:rPr>
              <a:t> = fun(</a:t>
            </a:r>
            <a:r>
              <a:rPr lang="en-GB" altLang="en-US" dirty="0" err="1" smtClean="0">
                <a:latin typeface="Arial" panose="020B0604020202020204" pitchFamily="34" charset="0"/>
              </a:rPr>
              <a:t>ny</a:t>
            </a:r>
            <a:r>
              <a:rPr lang="en-GB" altLang="en-US" dirty="0" smtClean="0">
                <a:latin typeface="Arial" panose="020B0604020202020204" pitchFamily="34" charset="0"/>
              </a:rPr>
              <a:t>), </a:t>
            </a:r>
            <a:r>
              <a:rPr lang="en-GB" altLang="en-US" b="1" dirty="0" err="1" smtClean="0">
                <a:latin typeface="Arial" panose="020B0604020202020204" pitchFamily="34" charset="0"/>
              </a:rPr>
              <a:t>serieux</a:t>
            </a:r>
            <a:r>
              <a:rPr lang="en-GB" altLang="en-US" dirty="0" smtClean="0">
                <a:latin typeface="Arial" panose="020B0604020202020204" pitchFamily="34" charset="0"/>
              </a:rPr>
              <a:t> = serious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Instructions as per previous.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5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833898-C488-4E72-8DF5-CA73BF43940E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Blue = masculine, red = feminine; </a:t>
            </a:r>
            <a:r>
              <a:rPr lang="en-GB" altLang="en-US" b="1" dirty="0" err="1" smtClean="0">
                <a:latin typeface="Arial" panose="020B0604020202020204" pitchFamily="34" charset="0"/>
              </a:rPr>
              <a:t>joli</a:t>
            </a:r>
            <a:r>
              <a:rPr lang="en-GB" altLang="en-US" dirty="0" smtClean="0">
                <a:latin typeface="Arial" panose="020B0604020202020204" pitchFamily="34" charset="0"/>
              </a:rPr>
              <a:t> = pretty, </a:t>
            </a:r>
            <a:r>
              <a:rPr lang="en-GB" altLang="en-US" b="1" dirty="0" smtClean="0">
                <a:latin typeface="Arial" panose="020B0604020202020204" pitchFamily="34" charset="0"/>
              </a:rPr>
              <a:t>laid</a:t>
            </a:r>
            <a:r>
              <a:rPr lang="en-GB" altLang="en-US" dirty="0" smtClean="0">
                <a:latin typeface="Arial" panose="020B0604020202020204" pitchFamily="34" charset="0"/>
              </a:rPr>
              <a:t> = ugly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Instructions as per previous.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2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9CB01E-E1A2-4EA1-810C-F52858B24C73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Blue = masculine, red = feminine; </a:t>
            </a:r>
            <a:r>
              <a:rPr lang="en-GB" altLang="en-US" b="1" dirty="0" err="1" smtClean="0">
                <a:latin typeface="Arial" panose="020B0604020202020204" pitchFamily="34" charset="0"/>
              </a:rPr>
              <a:t>traditionnel</a:t>
            </a:r>
            <a:r>
              <a:rPr lang="en-GB" altLang="en-US" dirty="0" smtClean="0">
                <a:latin typeface="Arial" panose="020B0604020202020204" pitchFamily="34" charset="0"/>
              </a:rPr>
              <a:t> = traditional, </a:t>
            </a:r>
            <a:r>
              <a:rPr lang="en-GB" altLang="en-US" b="1" dirty="0" err="1" smtClean="0">
                <a:latin typeface="Arial" panose="020B0604020202020204" pitchFamily="34" charset="0"/>
              </a:rPr>
              <a:t>moderne</a:t>
            </a:r>
            <a:r>
              <a:rPr lang="en-GB" altLang="en-US" dirty="0" smtClean="0">
                <a:latin typeface="Arial" panose="020B0604020202020204" pitchFamily="34" charset="0"/>
              </a:rPr>
              <a:t> = modern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Instructions as per previous. Remind pupils of cognates </a:t>
            </a:r>
            <a:r>
              <a:rPr lang="en-GB" alt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0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03340-AA20-41C3-850B-5296F5C657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424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952AA-2F5E-49FB-A8D4-378C796D0F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16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AA38F-C138-4615-BF5D-2B5D56C90D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092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5B372-6DF1-4C68-91DC-742154CDC4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00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6A168-3BA7-40A9-A6C8-25DA2293BE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657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784BB-A22A-4E49-BE8E-1B36107388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764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9FD73-9E1A-458D-B56A-1AB1E0A84C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79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D18DD-FE51-4587-930B-89CB2799E5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95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09C58-677C-43D8-AAB7-FC2FA9A4A6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090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CE14B-61E4-4447-B8D6-301E850BDA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37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21F29-21F7-483D-A56C-E073CB58B5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2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28B9A5-798A-4420-A9AE-34560F08BA2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2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5.wav"/><Relationship Id="rId4" Type="http://schemas.openxmlformats.org/officeDocument/2006/relationships/audio" Target="../media/audio2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28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jpeg"/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6.jpeg"/><Relationship Id="rId5" Type="http://schemas.openxmlformats.org/officeDocument/2006/relationships/image" Target="../media/image11.jpeg"/><Relationship Id="rId15" Type="http://schemas.openxmlformats.org/officeDocument/2006/relationships/image" Target="../media/image22.jpe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5.jpeg"/><Relationship Id="rId1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4.wav"/><Relationship Id="rId13" Type="http://schemas.openxmlformats.org/officeDocument/2006/relationships/audio" Target="../media/audio39.wav"/><Relationship Id="rId18" Type="http://schemas.openxmlformats.org/officeDocument/2006/relationships/image" Target="../media/image23.png"/><Relationship Id="rId26" Type="http://schemas.openxmlformats.org/officeDocument/2006/relationships/image" Target="../media/image16.png"/><Relationship Id="rId3" Type="http://schemas.openxmlformats.org/officeDocument/2006/relationships/audio" Target="../media/audio29.wav"/><Relationship Id="rId21" Type="http://schemas.openxmlformats.org/officeDocument/2006/relationships/image" Target="../media/image17.png"/><Relationship Id="rId7" Type="http://schemas.openxmlformats.org/officeDocument/2006/relationships/audio" Target="../media/audio33.wav"/><Relationship Id="rId12" Type="http://schemas.openxmlformats.org/officeDocument/2006/relationships/audio" Target="../media/audio38.wav"/><Relationship Id="rId17" Type="http://schemas.openxmlformats.org/officeDocument/2006/relationships/image" Target="../media/image9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42.wav"/><Relationship Id="rId20" Type="http://schemas.openxmlformats.org/officeDocument/2006/relationships/image" Target="../media/image12.pn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2.wav"/><Relationship Id="rId11" Type="http://schemas.openxmlformats.org/officeDocument/2006/relationships/audio" Target="../media/audio37.wav"/><Relationship Id="rId24" Type="http://schemas.openxmlformats.org/officeDocument/2006/relationships/image" Target="../media/image14.png"/><Relationship Id="rId5" Type="http://schemas.openxmlformats.org/officeDocument/2006/relationships/audio" Target="../media/audio31.wav"/><Relationship Id="rId15" Type="http://schemas.openxmlformats.org/officeDocument/2006/relationships/audio" Target="../media/audio41.wav"/><Relationship Id="rId23" Type="http://schemas.openxmlformats.org/officeDocument/2006/relationships/image" Target="../media/image25.jpeg"/><Relationship Id="rId28" Type="http://schemas.openxmlformats.org/officeDocument/2006/relationships/image" Target="../media/image29.jpeg"/><Relationship Id="rId10" Type="http://schemas.openxmlformats.org/officeDocument/2006/relationships/audio" Target="../media/audio36.wav"/><Relationship Id="rId19" Type="http://schemas.openxmlformats.org/officeDocument/2006/relationships/image" Target="../media/image11.jpeg"/><Relationship Id="rId4" Type="http://schemas.openxmlformats.org/officeDocument/2006/relationships/audio" Target="../media/audio30.wav"/><Relationship Id="rId9" Type="http://schemas.openxmlformats.org/officeDocument/2006/relationships/audio" Target="../media/audio35.wav"/><Relationship Id="rId14" Type="http://schemas.openxmlformats.org/officeDocument/2006/relationships/audio" Target="../media/audio40.wav"/><Relationship Id="rId22" Type="http://schemas.openxmlformats.org/officeDocument/2006/relationships/image" Target="../media/image24.jpeg"/><Relationship Id="rId27" Type="http://schemas.openxmlformats.org/officeDocument/2006/relationships/image" Target="../media/image27.jpeg"/><Relationship Id="rId30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3.wav"/><Relationship Id="rId13" Type="http://schemas.openxmlformats.org/officeDocument/2006/relationships/audio" Target="../media/audio30.wav"/><Relationship Id="rId18" Type="http://schemas.openxmlformats.org/officeDocument/2006/relationships/image" Target="../media/image23.png"/><Relationship Id="rId26" Type="http://schemas.openxmlformats.org/officeDocument/2006/relationships/image" Target="../media/image27.jpeg"/><Relationship Id="rId3" Type="http://schemas.openxmlformats.org/officeDocument/2006/relationships/audio" Target="../media/audio35.wav"/><Relationship Id="rId21" Type="http://schemas.openxmlformats.org/officeDocument/2006/relationships/image" Target="../media/image17.png"/><Relationship Id="rId7" Type="http://schemas.openxmlformats.org/officeDocument/2006/relationships/audio" Target="../media/audio34.wav"/><Relationship Id="rId12" Type="http://schemas.openxmlformats.org/officeDocument/2006/relationships/audio" Target="../media/audio40.wav"/><Relationship Id="rId17" Type="http://schemas.openxmlformats.org/officeDocument/2006/relationships/image" Target="../media/image9.jpe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6" Type="http://schemas.openxmlformats.org/officeDocument/2006/relationships/audio" Target="../media/audio42.wav"/><Relationship Id="rId20" Type="http://schemas.openxmlformats.org/officeDocument/2006/relationships/image" Target="../media/image12.pn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2.wav"/><Relationship Id="rId11" Type="http://schemas.openxmlformats.org/officeDocument/2006/relationships/audio" Target="../media/audio37.wav"/><Relationship Id="rId24" Type="http://schemas.openxmlformats.org/officeDocument/2006/relationships/image" Target="../media/image14.png"/><Relationship Id="rId5" Type="http://schemas.openxmlformats.org/officeDocument/2006/relationships/audio" Target="../media/audio31.wav"/><Relationship Id="rId15" Type="http://schemas.openxmlformats.org/officeDocument/2006/relationships/audio" Target="../media/audio36.wav"/><Relationship Id="rId23" Type="http://schemas.openxmlformats.org/officeDocument/2006/relationships/image" Target="../media/image25.jpeg"/><Relationship Id="rId28" Type="http://schemas.openxmlformats.org/officeDocument/2006/relationships/image" Target="../media/image22.jpeg"/><Relationship Id="rId10" Type="http://schemas.openxmlformats.org/officeDocument/2006/relationships/audio" Target="../media/audio41.wav"/><Relationship Id="rId19" Type="http://schemas.openxmlformats.org/officeDocument/2006/relationships/image" Target="../media/image11.jpeg"/><Relationship Id="rId4" Type="http://schemas.openxmlformats.org/officeDocument/2006/relationships/audio" Target="../media/audio39.wav"/><Relationship Id="rId9" Type="http://schemas.openxmlformats.org/officeDocument/2006/relationships/audio" Target="../media/audio29.wav"/><Relationship Id="rId14" Type="http://schemas.openxmlformats.org/officeDocument/2006/relationships/audio" Target="../media/audio38.wav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6.wav"/><Relationship Id="rId13" Type="http://schemas.openxmlformats.org/officeDocument/2006/relationships/audio" Target="../media/audio31.wav"/><Relationship Id="rId18" Type="http://schemas.openxmlformats.org/officeDocument/2006/relationships/image" Target="../media/image23.png"/><Relationship Id="rId26" Type="http://schemas.openxmlformats.org/officeDocument/2006/relationships/image" Target="../media/image16.png"/><Relationship Id="rId3" Type="http://schemas.openxmlformats.org/officeDocument/2006/relationships/audio" Target="../media/audio33.wav"/><Relationship Id="rId21" Type="http://schemas.openxmlformats.org/officeDocument/2006/relationships/image" Target="../media/image17.png"/><Relationship Id="rId7" Type="http://schemas.openxmlformats.org/officeDocument/2006/relationships/audio" Target="../media/audio40.wav"/><Relationship Id="rId12" Type="http://schemas.openxmlformats.org/officeDocument/2006/relationships/audio" Target="../media/audio41.wav"/><Relationship Id="rId17" Type="http://schemas.openxmlformats.org/officeDocument/2006/relationships/image" Target="../media/image9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6" Type="http://schemas.openxmlformats.org/officeDocument/2006/relationships/audio" Target="../media/audio42.wav"/><Relationship Id="rId20" Type="http://schemas.openxmlformats.org/officeDocument/2006/relationships/image" Target="../media/image12.pn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11" Type="http://schemas.openxmlformats.org/officeDocument/2006/relationships/audio" Target="../media/audio39.wav"/><Relationship Id="rId24" Type="http://schemas.openxmlformats.org/officeDocument/2006/relationships/image" Target="../media/image14.png"/><Relationship Id="rId5" Type="http://schemas.openxmlformats.org/officeDocument/2006/relationships/audio" Target="../media/audio38.wav"/><Relationship Id="rId15" Type="http://schemas.openxmlformats.org/officeDocument/2006/relationships/audio" Target="../media/audio35.wav"/><Relationship Id="rId23" Type="http://schemas.openxmlformats.org/officeDocument/2006/relationships/image" Target="../media/image25.jpeg"/><Relationship Id="rId28" Type="http://schemas.openxmlformats.org/officeDocument/2006/relationships/image" Target="../media/image29.jpeg"/><Relationship Id="rId10" Type="http://schemas.openxmlformats.org/officeDocument/2006/relationships/audio" Target="../media/audio30.wav"/><Relationship Id="rId19" Type="http://schemas.openxmlformats.org/officeDocument/2006/relationships/image" Target="../media/image11.jpeg"/><Relationship Id="rId4" Type="http://schemas.openxmlformats.org/officeDocument/2006/relationships/audio" Target="../media/audio37.wav"/><Relationship Id="rId9" Type="http://schemas.openxmlformats.org/officeDocument/2006/relationships/audio" Target="../media/audio32.wav"/><Relationship Id="rId14" Type="http://schemas.openxmlformats.org/officeDocument/2006/relationships/audio" Target="../media/audio34.wav"/><Relationship Id="rId22" Type="http://schemas.openxmlformats.org/officeDocument/2006/relationships/image" Target="../media/image24.jpeg"/><Relationship Id="rId27" Type="http://schemas.openxmlformats.org/officeDocument/2006/relationships/image" Target="../media/image27.jpeg"/><Relationship Id="rId30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6.wav"/><Relationship Id="rId13" Type="http://schemas.openxmlformats.org/officeDocument/2006/relationships/audio" Target="../media/audio42.wav"/><Relationship Id="rId18" Type="http://schemas.openxmlformats.org/officeDocument/2006/relationships/image" Target="../media/image23.png"/><Relationship Id="rId26" Type="http://schemas.openxmlformats.org/officeDocument/2006/relationships/image" Target="../media/image16.png"/><Relationship Id="rId3" Type="http://schemas.openxmlformats.org/officeDocument/2006/relationships/audio" Target="../media/audio29.wav"/><Relationship Id="rId21" Type="http://schemas.openxmlformats.org/officeDocument/2006/relationships/image" Target="../media/image17.png"/><Relationship Id="rId7" Type="http://schemas.openxmlformats.org/officeDocument/2006/relationships/audio" Target="../media/audio40.wav"/><Relationship Id="rId12" Type="http://schemas.openxmlformats.org/officeDocument/2006/relationships/audio" Target="../media/audio30.wav"/><Relationship Id="rId17" Type="http://schemas.openxmlformats.org/officeDocument/2006/relationships/image" Target="../media/image9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6" Type="http://schemas.openxmlformats.org/officeDocument/2006/relationships/audio" Target="../media/audio31.wav"/><Relationship Id="rId20" Type="http://schemas.openxmlformats.org/officeDocument/2006/relationships/image" Target="../media/image12.pn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1.wav"/><Relationship Id="rId11" Type="http://schemas.openxmlformats.org/officeDocument/2006/relationships/audio" Target="../media/audio39.wav"/><Relationship Id="rId24" Type="http://schemas.openxmlformats.org/officeDocument/2006/relationships/image" Target="../media/image14.png"/><Relationship Id="rId5" Type="http://schemas.openxmlformats.org/officeDocument/2006/relationships/audio" Target="../media/audio38.wav"/><Relationship Id="rId15" Type="http://schemas.openxmlformats.org/officeDocument/2006/relationships/audio" Target="../media/audio35.wav"/><Relationship Id="rId23" Type="http://schemas.openxmlformats.org/officeDocument/2006/relationships/image" Target="../media/image25.jpeg"/><Relationship Id="rId28" Type="http://schemas.openxmlformats.org/officeDocument/2006/relationships/image" Target="../media/image29.jpeg"/><Relationship Id="rId10" Type="http://schemas.openxmlformats.org/officeDocument/2006/relationships/audio" Target="../media/audio33.wav"/><Relationship Id="rId19" Type="http://schemas.openxmlformats.org/officeDocument/2006/relationships/image" Target="../media/image11.jpeg"/><Relationship Id="rId4" Type="http://schemas.openxmlformats.org/officeDocument/2006/relationships/audio" Target="../media/audio34.wav"/><Relationship Id="rId9" Type="http://schemas.openxmlformats.org/officeDocument/2006/relationships/audio" Target="../media/audio32.wav"/><Relationship Id="rId14" Type="http://schemas.openxmlformats.org/officeDocument/2006/relationships/audio" Target="../media/audio37.wav"/><Relationship Id="rId22" Type="http://schemas.openxmlformats.org/officeDocument/2006/relationships/image" Target="../media/image24.jpeg"/><Relationship Id="rId27" Type="http://schemas.openxmlformats.org/officeDocument/2006/relationships/image" Target="../media/image27.jpeg"/><Relationship Id="rId30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7.wav"/><Relationship Id="rId3" Type="http://schemas.openxmlformats.org/officeDocument/2006/relationships/image" Target="../media/image30.jpeg"/><Relationship Id="rId7" Type="http://schemas.openxmlformats.org/officeDocument/2006/relationships/audio" Target="../media/audio46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5.wav"/><Relationship Id="rId5" Type="http://schemas.openxmlformats.org/officeDocument/2006/relationships/audio" Target="../media/audio44.wav"/><Relationship Id="rId10" Type="http://schemas.openxmlformats.org/officeDocument/2006/relationships/audio" Target="../media/audio2.wav"/><Relationship Id="rId4" Type="http://schemas.openxmlformats.org/officeDocument/2006/relationships/audio" Target="../media/audio43.wav"/><Relationship Id="rId9" Type="http://schemas.openxmlformats.org/officeDocument/2006/relationships/audio" Target="../media/audio4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audio" Target="../media/audio44.wav"/><Relationship Id="rId4" Type="http://schemas.openxmlformats.org/officeDocument/2006/relationships/audio" Target="../media/audio49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0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0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9.jpeg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10.png"/><Relationship Id="rId9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11.jpeg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image" Target="../media/image13.jpeg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image" Target="../media/image14.png"/><Relationship Id="rId9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image" Target="../media/image15.jpeg"/><Relationship Id="rId7" Type="http://schemas.openxmlformats.org/officeDocument/2006/relationships/audio" Target="../media/audio1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image" Target="../media/image16.png"/><Relationship Id="rId9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17.png"/><Relationship Id="rId7" Type="http://schemas.openxmlformats.org/officeDocument/2006/relationships/audio" Target="../media/audio2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5" Type="http://schemas.openxmlformats.org/officeDocument/2006/relationships/audio" Target="../media/audio20.wav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188" y="836613"/>
          <a:ext cx="7993062" cy="5688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1866"/>
                <a:gridCol w="1141866"/>
                <a:gridCol w="1141866"/>
                <a:gridCol w="1141866"/>
                <a:gridCol w="1141866"/>
                <a:gridCol w="1141866"/>
                <a:gridCol w="1141866"/>
              </a:tblGrid>
              <a:tr h="81257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</a:tr>
              <a:tr h="8125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 Black" panose="020B0A04020102020204" pitchFamily="34" charset="0"/>
                        </a:rPr>
                        <a:t>Je</a:t>
                      </a:r>
                      <a:r>
                        <a:rPr lang="en-GB" sz="18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1800" baseline="0" dirty="0" err="1" smtClean="0">
                          <a:latin typeface="Arial Black" panose="020B0A04020102020204" pitchFamily="34" charset="0"/>
                        </a:rPr>
                        <a:t>joue</a:t>
                      </a:r>
                      <a:endParaRPr lang="en-GB" sz="18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15" marB="45715"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</a:tr>
              <a:tr h="81257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Arial Black" panose="020B0A04020102020204" pitchFamily="34" charset="0"/>
                        </a:rPr>
                        <a:t>Tu</a:t>
                      </a:r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 Black" panose="020B0A04020102020204" pitchFamily="34" charset="0"/>
                        </a:rPr>
                        <a:t>joues</a:t>
                      </a:r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15" marB="45715"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</a:tr>
              <a:tr h="81257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Il/</a:t>
                      </a:r>
                      <a:r>
                        <a:rPr lang="en-GB" sz="1600" dirty="0" err="1" smtClean="0">
                          <a:latin typeface="Arial Black" panose="020B0A04020102020204" pitchFamily="34" charset="0"/>
                        </a:rPr>
                        <a:t>elle</a:t>
                      </a:r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 Black" panose="020B0A04020102020204" pitchFamily="34" charset="0"/>
                        </a:rPr>
                        <a:t>joue</a:t>
                      </a:r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15" marB="45715"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</a:tr>
              <a:tr h="81257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Nous </a:t>
                      </a:r>
                      <a:r>
                        <a:rPr lang="en-GB" sz="1600" dirty="0" err="1" smtClean="0">
                          <a:latin typeface="Arial Black" panose="020B0A04020102020204" pitchFamily="34" charset="0"/>
                        </a:rPr>
                        <a:t>jouons</a:t>
                      </a:r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15" marB="45715"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</a:tr>
              <a:tr h="81257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Arial Black" panose="020B0A04020102020204" pitchFamily="34" charset="0"/>
                        </a:rPr>
                        <a:t>Vous</a:t>
                      </a:r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 Black" panose="020B0A04020102020204" pitchFamily="34" charset="0"/>
                        </a:rPr>
                        <a:t>jouez</a:t>
                      </a:r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15" marB="45715"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</a:tr>
              <a:tr h="81257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Arial Black" panose="020B0A04020102020204" pitchFamily="34" charset="0"/>
                        </a:rPr>
                        <a:t>Ils</a:t>
                      </a:r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 Black" panose="020B0A04020102020204" pitchFamily="34" charset="0"/>
                        </a:rPr>
                        <a:t>jouent</a:t>
                      </a:r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15" marB="45715"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15" marB="45715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</a:tr>
            </a:tbl>
          </a:graphicData>
        </a:graphic>
      </p:graphicFrame>
      <p:pic>
        <p:nvPicPr>
          <p:cNvPr id="211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27100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8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0730">
            <a:off x="1879600" y="749300"/>
            <a:ext cx="94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392">
            <a:off x="3040063" y="758825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0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89535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709613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2" name="TextBox 10"/>
          <p:cNvSpPr txBox="1">
            <a:spLocks noChangeArrowheads="1"/>
          </p:cNvSpPr>
          <p:nvPr/>
        </p:nvSpPr>
        <p:spPr bwMode="auto">
          <a:xfrm>
            <a:off x="611188" y="188913"/>
            <a:ext cx="475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FEFFF"/>
                </a:solidFill>
              </a:rPr>
              <a:t>Bataille navale</a:t>
            </a:r>
          </a:p>
        </p:txBody>
      </p:sp>
      <p:sp>
        <p:nvSpPr>
          <p:cNvPr id="2123" name="TextBox 11"/>
          <p:cNvSpPr txBox="1">
            <a:spLocks noChangeArrowheads="1"/>
          </p:cNvSpPr>
          <p:nvPr/>
        </p:nvSpPr>
        <p:spPr bwMode="auto">
          <a:xfrm>
            <a:off x="6841587" y="129383"/>
            <a:ext cx="47513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FFEFFF"/>
                </a:solidFill>
              </a:rPr>
              <a:t>X </a:t>
            </a:r>
            <a:r>
              <a:rPr lang="en-GB" altLang="en-US" sz="3200" b="1" dirty="0" smtClean="0">
                <a:solidFill>
                  <a:srgbClr val="FFEFFF"/>
                </a:solidFill>
              </a:rPr>
              <a:t>Manqué!</a:t>
            </a:r>
            <a:endParaRPr lang="en-GB" altLang="en-US" sz="3200" b="1" dirty="0">
              <a:solidFill>
                <a:srgbClr val="FFEFFF"/>
              </a:solidFill>
            </a:endParaRPr>
          </a:p>
          <a:p>
            <a:pPr eaLnBrk="1" hangingPunct="1"/>
            <a:endParaRPr lang="en-GB" altLang="en-US" sz="3200" b="1" dirty="0">
              <a:solidFill>
                <a:srgbClr val="FFEFFF"/>
              </a:solidFill>
            </a:endParaRPr>
          </a:p>
          <a:p>
            <a:pPr eaLnBrk="1" hangingPunct="1"/>
            <a:r>
              <a:rPr lang="en-GB" altLang="en-US" sz="3200" b="1" dirty="0">
                <a:solidFill>
                  <a:srgbClr val="FFEFFF"/>
                </a:solidFill>
              </a:rPr>
              <a:t>!</a:t>
            </a:r>
          </a:p>
        </p:txBody>
      </p:sp>
      <p:sp>
        <p:nvSpPr>
          <p:cNvPr id="2124" name="TextBox 12"/>
          <p:cNvSpPr txBox="1">
            <a:spLocks noChangeArrowheads="1"/>
          </p:cNvSpPr>
          <p:nvPr/>
        </p:nvSpPr>
        <p:spPr bwMode="auto">
          <a:xfrm>
            <a:off x="3752312" y="-43362"/>
            <a:ext cx="271621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4400" b="1" dirty="0" err="1" smtClean="0">
                <a:solidFill>
                  <a:srgbClr val="FFEFFF"/>
                </a:solidFill>
                <a:latin typeface="Bookshelf Symbol 7" panose="05010101010101010101" pitchFamily="2" charset="2"/>
              </a:rPr>
              <a:t>p</a:t>
            </a:r>
            <a:r>
              <a:rPr lang="en-GB" altLang="en-US" sz="3200" b="1" dirty="0" err="1" smtClean="0">
                <a:solidFill>
                  <a:srgbClr val="FFEFFF"/>
                </a:solidFill>
              </a:rPr>
              <a:t>Touché</a:t>
            </a:r>
            <a:r>
              <a:rPr lang="en-GB" altLang="en-US" sz="3200" b="1" dirty="0" smtClean="0">
                <a:solidFill>
                  <a:srgbClr val="FFEFFF"/>
                </a:solidFill>
              </a:rPr>
              <a:t>!</a:t>
            </a:r>
            <a:endParaRPr lang="en-GB" altLang="en-US" sz="3200" b="1" dirty="0">
              <a:solidFill>
                <a:srgbClr val="FFEFFF"/>
              </a:solidFill>
            </a:endParaRPr>
          </a:p>
        </p:txBody>
      </p:sp>
      <p:pic>
        <p:nvPicPr>
          <p:cNvPr id="2125" name="Picture 13"/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357563"/>
            <a:ext cx="9921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6" name="Picture 14"/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738313"/>
            <a:ext cx="992188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15"/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3357563"/>
            <a:ext cx="9937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8" name="Picture 16"/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225925"/>
            <a:ext cx="99218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" name="Picture 17"/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547938"/>
            <a:ext cx="992188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63713" y="3284538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781175" y="1646238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766888" y="2487613"/>
            <a:ext cx="1108075" cy="790575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760538" y="407670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760538" y="490855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760538" y="5732463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919413" y="3267075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924175" y="165735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922588" y="2468563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916238" y="408940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916238" y="4891088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916238" y="571500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057650" y="3298825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060825" y="1658938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060825" y="248920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054475" y="4090988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054475" y="492125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054475" y="5732463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192713" y="330200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199063" y="1674813"/>
            <a:ext cx="1108075" cy="790575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192713" y="2474913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186363" y="4097338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189538" y="4926013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187950" y="574040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327775" y="3292475"/>
            <a:ext cx="1109663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335713" y="166370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327775" y="2465388"/>
            <a:ext cx="1109663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324600" y="4094163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324600" y="4914900"/>
            <a:ext cx="1109663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324600" y="5740400"/>
            <a:ext cx="1109663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466013" y="3276600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472363" y="1647825"/>
            <a:ext cx="1108075" cy="7921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7466013" y="2455863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481888" y="4075113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7472363" y="4887913"/>
            <a:ext cx="1108075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7491413" y="5738813"/>
            <a:ext cx="1109662" cy="79216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5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8" y="1052514"/>
            <a:ext cx="908370" cy="41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rml3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42862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hlinkClick r:id="" action="ppaction://noaction">
              <a:snd r:embed="rId4" name="internacional.wav"/>
            </a:hlinkClick>
          </p:cNvPr>
          <p:cNvSpPr>
            <a:spLocks noChangeArrowheads="1"/>
          </p:cNvSpPr>
          <p:nvPr/>
        </p:nvSpPr>
        <p:spPr bwMode="auto">
          <a:xfrm>
            <a:off x="6013450" y="3284538"/>
            <a:ext cx="2159000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international</a:t>
            </a:r>
          </a:p>
        </p:txBody>
      </p:sp>
      <p:sp>
        <p:nvSpPr>
          <p:cNvPr id="11272" name="Rectangle 8">
            <a:hlinkClick r:id="" action="ppaction://noaction">
              <a:snd r:embed="rId4" name="internacional.wav"/>
            </a:hlinkClick>
          </p:cNvPr>
          <p:cNvSpPr>
            <a:spLocks noChangeArrowheads="1"/>
          </p:cNvSpPr>
          <p:nvPr/>
        </p:nvSpPr>
        <p:spPr bwMode="auto">
          <a:xfrm>
            <a:off x="6011863" y="4222750"/>
            <a:ext cx="2159000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internationale</a:t>
            </a:r>
          </a:p>
        </p:txBody>
      </p:sp>
      <p:sp>
        <p:nvSpPr>
          <p:cNvPr id="6" name="Text Box 19">
            <a:hlinkClick r:id="" action="ppaction://noaction">
              <a:snd r:embed="rId5" name="eningles.wav"/>
            </a:hlinkClick>
          </p:cNvPr>
          <p:cNvSpPr txBox="1">
            <a:spLocks noChangeArrowheads="1"/>
          </p:cNvSpPr>
          <p:nvPr/>
        </p:nvSpPr>
        <p:spPr bwMode="auto">
          <a:xfrm>
            <a:off x="1569280" y="101891"/>
            <a:ext cx="5904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latin typeface="Calibri" panose="020F0502020204030204" pitchFamily="34" charset="0"/>
              </a:rPr>
              <a:t>Comment </a:t>
            </a:r>
            <a:r>
              <a:rPr lang="en-GB" altLang="en-US" sz="3600" dirty="0" err="1">
                <a:latin typeface="Calibri" panose="020F0502020204030204" pitchFamily="34" charset="0"/>
              </a:rPr>
              <a:t>dit</a:t>
            </a:r>
            <a:r>
              <a:rPr lang="en-GB" altLang="en-US" sz="3600" dirty="0">
                <a:latin typeface="Calibri" panose="020F0502020204030204" pitchFamily="34" charset="0"/>
              </a:rPr>
              <a:t>-on </a:t>
            </a:r>
            <a:r>
              <a:rPr lang="en-GB" altLang="en-US" sz="3600" dirty="0" err="1">
                <a:latin typeface="Calibri" panose="020F0502020204030204" pitchFamily="34" charset="0"/>
              </a:rPr>
              <a:t>en</a:t>
            </a: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 err="1" smtClean="0">
                <a:latin typeface="Calibri" panose="020F0502020204030204" pitchFamily="34" charset="0"/>
              </a:rPr>
              <a:t>anglais</a:t>
            </a:r>
            <a:r>
              <a:rPr lang="en-GB" altLang="en-US" sz="3600" dirty="0" smtClean="0"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tourists-772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3750"/>
            <a:ext cx="6191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>
            <a:hlinkClick r:id="" action="ppaction://noaction">
              <a:snd r:embed="rId4" name="turistico.wav"/>
            </a:hlinkClick>
          </p:cNvPr>
          <p:cNvSpPr>
            <a:spLocks noChangeArrowheads="1"/>
          </p:cNvSpPr>
          <p:nvPr/>
        </p:nvSpPr>
        <p:spPr bwMode="auto">
          <a:xfrm>
            <a:off x="1603570" y="4554028"/>
            <a:ext cx="2160587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touristique</a:t>
            </a:r>
          </a:p>
        </p:txBody>
      </p:sp>
      <p:sp>
        <p:nvSpPr>
          <p:cNvPr id="30727" name="Rectangle 7">
            <a:hlinkClick r:id="" action="ppaction://noaction">
              <a:snd r:embed="rId5" name="turistica.wav"/>
            </a:hlinkClick>
          </p:cNvPr>
          <p:cNvSpPr>
            <a:spLocks noChangeArrowheads="1"/>
          </p:cNvSpPr>
          <p:nvPr/>
        </p:nvSpPr>
        <p:spPr bwMode="auto">
          <a:xfrm>
            <a:off x="3764157" y="4554027"/>
            <a:ext cx="2160587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touristique</a:t>
            </a:r>
          </a:p>
        </p:txBody>
      </p:sp>
      <p:sp>
        <p:nvSpPr>
          <p:cNvPr id="6" name="Text Box 19">
            <a:hlinkClick r:id="" action="ppaction://noaction">
              <a:snd r:embed="rId6" name="eningles.wav"/>
            </a:hlinkClick>
          </p:cNvPr>
          <p:cNvSpPr txBox="1">
            <a:spLocks noChangeArrowheads="1"/>
          </p:cNvSpPr>
          <p:nvPr/>
        </p:nvSpPr>
        <p:spPr bwMode="auto">
          <a:xfrm>
            <a:off x="1569280" y="101891"/>
            <a:ext cx="5904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latin typeface="Calibri" panose="020F0502020204030204" pitchFamily="34" charset="0"/>
              </a:rPr>
              <a:t>Comment </a:t>
            </a:r>
            <a:r>
              <a:rPr lang="en-GB" altLang="en-US" sz="3600" dirty="0" err="1">
                <a:latin typeface="Calibri" panose="020F0502020204030204" pitchFamily="34" charset="0"/>
              </a:rPr>
              <a:t>dit</a:t>
            </a:r>
            <a:r>
              <a:rPr lang="en-GB" altLang="en-US" sz="3600" dirty="0">
                <a:latin typeface="Calibri" panose="020F0502020204030204" pitchFamily="34" charset="0"/>
              </a:rPr>
              <a:t>-on </a:t>
            </a:r>
            <a:r>
              <a:rPr lang="en-GB" altLang="en-US" sz="3600" dirty="0" err="1">
                <a:latin typeface="Calibri" panose="020F0502020204030204" pitchFamily="34" charset="0"/>
              </a:rPr>
              <a:t>en</a:t>
            </a: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 err="1" smtClean="0">
                <a:latin typeface="Calibri" panose="020F0502020204030204" pitchFamily="34" charset="0"/>
              </a:rPr>
              <a:t>anglais</a:t>
            </a:r>
            <a:r>
              <a:rPr lang="en-GB" altLang="en-US" sz="3600" dirty="0" smtClean="0"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prince_william2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981075"/>
            <a:ext cx="388461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>
            <a:hlinkClick r:id="" action="ppaction://noaction">
              <a:snd r:embed="rId4" name="famoso.wav"/>
            </a:hlinkClick>
          </p:cNvPr>
          <p:cNvSpPr>
            <a:spLocks noChangeArrowheads="1"/>
          </p:cNvSpPr>
          <p:nvPr/>
        </p:nvSpPr>
        <p:spPr bwMode="auto">
          <a:xfrm>
            <a:off x="4893629" y="3419088"/>
            <a:ext cx="1622588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célèbre</a:t>
            </a:r>
          </a:p>
        </p:txBody>
      </p:sp>
      <p:sp>
        <p:nvSpPr>
          <p:cNvPr id="14345" name="Rectangle 9">
            <a:hlinkClick r:id="" action="ppaction://noaction">
              <a:snd r:embed="rId5" name="famosa.wav"/>
            </a:hlinkClick>
          </p:cNvPr>
          <p:cNvSpPr>
            <a:spLocks noChangeArrowheads="1"/>
          </p:cNvSpPr>
          <p:nvPr/>
        </p:nvSpPr>
        <p:spPr bwMode="auto">
          <a:xfrm>
            <a:off x="6516216" y="3418304"/>
            <a:ext cx="1622588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célèbre</a:t>
            </a:r>
          </a:p>
        </p:txBody>
      </p:sp>
      <p:sp>
        <p:nvSpPr>
          <p:cNvPr id="6" name="Text Box 19">
            <a:hlinkClick r:id="" action="ppaction://noaction">
              <a:snd r:embed="rId6" name="eningles.wav"/>
            </a:hlinkClick>
          </p:cNvPr>
          <p:cNvSpPr txBox="1">
            <a:spLocks noChangeArrowheads="1"/>
          </p:cNvSpPr>
          <p:nvPr/>
        </p:nvSpPr>
        <p:spPr bwMode="auto">
          <a:xfrm>
            <a:off x="1569280" y="101891"/>
            <a:ext cx="5904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latin typeface="Calibri" panose="020F0502020204030204" pitchFamily="34" charset="0"/>
              </a:rPr>
              <a:t>Comment </a:t>
            </a:r>
            <a:r>
              <a:rPr lang="en-GB" altLang="en-US" sz="3600" dirty="0" err="1">
                <a:latin typeface="Calibri" panose="020F0502020204030204" pitchFamily="34" charset="0"/>
              </a:rPr>
              <a:t>dit</a:t>
            </a:r>
            <a:r>
              <a:rPr lang="en-GB" altLang="en-US" sz="3600" dirty="0">
                <a:latin typeface="Calibri" panose="020F0502020204030204" pitchFamily="34" charset="0"/>
              </a:rPr>
              <a:t>-on </a:t>
            </a:r>
            <a:r>
              <a:rPr lang="en-GB" altLang="en-US" sz="3600" dirty="0" err="1">
                <a:latin typeface="Calibri" panose="020F0502020204030204" pitchFamily="34" charset="0"/>
              </a:rPr>
              <a:t>en</a:t>
            </a: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 err="1" smtClean="0">
                <a:latin typeface="Calibri" panose="020F0502020204030204" pitchFamily="34" charset="0"/>
              </a:rPr>
              <a:t>anglais</a:t>
            </a:r>
            <a:r>
              <a:rPr lang="en-GB" altLang="en-US" sz="3600" dirty="0" smtClean="0"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img_large_watermar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648"/>
            <a:ext cx="4191843" cy="64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0">
            <a:hlinkClick r:id="" action="ppaction://noaction">
              <a:snd r:embed="rId4" name="impresionante.wav"/>
            </a:hlinkClick>
          </p:cNvPr>
          <p:cNvSpPr>
            <a:spLocks noChangeArrowheads="1"/>
          </p:cNvSpPr>
          <p:nvPr/>
        </p:nvSpPr>
        <p:spPr bwMode="auto">
          <a:xfrm>
            <a:off x="6011863" y="3429000"/>
            <a:ext cx="2376487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impressionnant</a:t>
            </a:r>
          </a:p>
        </p:txBody>
      </p:sp>
      <p:sp>
        <p:nvSpPr>
          <p:cNvPr id="12300" name="Rectangle 12">
            <a:hlinkClick r:id="" action="ppaction://noaction">
              <a:snd r:embed="rId4" name="impresionante.wav"/>
            </a:hlinkClick>
          </p:cNvPr>
          <p:cNvSpPr>
            <a:spLocks noChangeArrowheads="1"/>
          </p:cNvSpPr>
          <p:nvPr/>
        </p:nvSpPr>
        <p:spPr bwMode="auto">
          <a:xfrm>
            <a:off x="6011863" y="4367213"/>
            <a:ext cx="2520950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impressionnante</a:t>
            </a:r>
          </a:p>
        </p:txBody>
      </p:sp>
      <p:sp>
        <p:nvSpPr>
          <p:cNvPr id="6" name="Text Box 19">
            <a:hlinkClick r:id="" action="ppaction://noaction">
              <a:snd r:embed="rId5" name="eningles.wav"/>
            </a:hlinkClick>
          </p:cNvPr>
          <p:cNvSpPr txBox="1">
            <a:spLocks noChangeArrowheads="1"/>
          </p:cNvSpPr>
          <p:nvPr/>
        </p:nvSpPr>
        <p:spPr bwMode="auto">
          <a:xfrm>
            <a:off x="3491880" y="44450"/>
            <a:ext cx="5904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latin typeface="Calibri" panose="020F0502020204030204" pitchFamily="34" charset="0"/>
              </a:rPr>
              <a:t>Comment </a:t>
            </a:r>
            <a:r>
              <a:rPr lang="en-GB" altLang="en-US" sz="3600" dirty="0" err="1">
                <a:latin typeface="Calibri" panose="020F0502020204030204" pitchFamily="34" charset="0"/>
              </a:rPr>
              <a:t>dit</a:t>
            </a:r>
            <a:r>
              <a:rPr lang="en-GB" altLang="en-US" sz="3600" dirty="0">
                <a:latin typeface="Calibri" panose="020F0502020204030204" pitchFamily="34" charset="0"/>
              </a:rPr>
              <a:t>-on </a:t>
            </a:r>
            <a:r>
              <a:rPr lang="en-GB" altLang="en-US" sz="3600" dirty="0" err="1">
                <a:latin typeface="Calibri" panose="020F0502020204030204" pitchFamily="34" charset="0"/>
              </a:rPr>
              <a:t>en</a:t>
            </a: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 err="1" smtClean="0">
                <a:latin typeface="Calibri" panose="020F0502020204030204" pitchFamily="34" charset="0"/>
              </a:rPr>
              <a:t>anglais</a:t>
            </a:r>
            <a:r>
              <a:rPr lang="en-GB" altLang="en-US" sz="3600" dirty="0" smtClean="0"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300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943">
            <a:off x="1978025" y="738188"/>
            <a:ext cx="16573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sh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5888"/>
            <a:ext cx="1276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img-thing?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16922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boring_new_year_party_clipart_haha.gif image by pauljorg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4463"/>
            <a:ext cx="20129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100022ducd_10_l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38425"/>
            <a:ext cx="15335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soliloquy-eco-yacht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565400"/>
            <a:ext cx="1436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elkbuntu_FBI_Dude_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401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KFC%20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257800"/>
            <a:ext cx="18351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Beauty-and-the-Beast-Wallpaper-beauty-and-the-beast-6260118-1024-76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b="1025"/>
          <a:stretch>
            <a:fillRect/>
          </a:stretch>
        </p:blipFill>
        <p:spPr bwMode="auto">
          <a:xfrm>
            <a:off x="5824538" y="2708275"/>
            <a:ext cx="15605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04813"/>
            <a:ext cx="15827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2rml3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708275"/>
            <a:ext cx="14763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tourists-7721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41888"/>
            <a:ext cx="165576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img_large_watermarke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14493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7" descr="prince_william2_3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5988"/>
            <a:ext cx="1404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Line 18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>
            <a:off x="190817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>
            <a:off x="3708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0" name="Line 22"/>
          <p:cNvSpPr>
            <a:spLocks noChangeShapeType="1"/>
          </p:cNvSpPr>
          <p:nvPr/>
        </p:nvSpPr>
        <p:spPr bwMode="auto">
          <a:xfrm>
            <a:off x="572452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>
            <a:off x="752475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76601"/>
              </p:ext>
            </p:extLst>
          </p:nvPr>
        </p:nvGraphicFramePr>
        <p:xfrm>
          <a:off x="-2272" y="0"/>
          <a:ext cx="914627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9254"/>
                <a:gridCol w="1829254"/>
                <a:gridCol w="1829254"/>
                <a:gridCol w="1829254"/>
                <a:gridCol w="1829254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2272" y="-26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09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943">
            <a:off x="5795963" y="2924175"/>
            <a:ext cx="16573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shh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643438"/>
            <a:ext cx="1276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img-thing?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357438"/>
            <a:ext cx="16922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boring_new_year_party_clipart_haha.gif image by pauljorg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57438"/>
            <a:ext cx="20129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100022ducd_10_l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357188"/>
            <a:ext cx="15335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soliloquy-eco-yacht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00313"/>
            <a:ext cx="1436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elkbuntu_FBI_Dude_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4313"/>
            <a:ext cx="1401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KFC%20Clipar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615950"/>
            <a:ext cx="17208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0" descr="Beauty-and-the-Beast-Wallpaper-beauty-and-the-beast-6260118-1024-76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b="1025"/>
          <a:stretch>
            <a:fillRect/>
          </a:stretch>
        </p:blipFill>
        <p:spPr bwMode="auto">
          <a:xfrm>
            <a:off x="2000250" y="2643188"/>
            <a:ext cx="1560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786313"/>
            <a:ext cx="15827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 descr="2rml3i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41888"/>
            <a:ext cx="14763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3" descr="tourists-77210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25"/>
            <a:ext cx="15843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4" descr="img_large_watermarked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4493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15" descr="prince_william2_30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14049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190817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3708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72452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752475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mpressionn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éri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ele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us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dition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d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jol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nnuy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uy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emouv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ourist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ranqu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l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internation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76601"/>
              </p:ext>
            </p:extLst>
          </p:nvPr>
        </p:nvGraphicFramePr>
        <p:xfrm>
          <a:off x="-2272" y="0"/>
          <a:ext cx="914627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9254"/>
                <a:gridCol w="1829254"/>
                <a:gridCol w="1829254"/>
                <a:gridCol w="1829254"/>
                <a:gridCol w="1829254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2272" y="-26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14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943">
            <a:off x="5795963" y="2924175"/>
            <a:ext cx="16573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shh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420938"/>
            <a:ext cx="1276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img-thing?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652963"/>
            <a:ext cx="16922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boring_new_year_party_clipart_haha.gif image by pauljorg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20129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100022ducd_10_l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5335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soliloquy-eco-yacht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88913"/>
            <a:ext cx="1436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elkbuntu_FBI_Dude_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401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KFC%20Clipar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615950"/>
            <a:ext cx="17208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15827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 descr="2rml3i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41888"/>
            <a:ext cx="14763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3" descr="tourists-77210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15843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4" descr="img_large_watermarked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14493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15" descr="prince_william2_30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14049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190817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3708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572452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752475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2" name="Picture 10" descr="Beauty-and-the-Beast-Wallpaper-beauty-and-the-beast-6260118-1024-76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b="1025"/>
          <a:stretch>
            <a:fillRect/>
          </a:stretch>
        </p:blipFill>
        <p:spPr bwMode="auto">
          <a:xfrm>
            <a:off x="204788" y="351790"/>
            <a:ext cx="1560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l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urist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ele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us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od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radition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mpressionn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uy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ranqu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éri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emouv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ennuy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internation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2272" y="0"/>
          <a:ext cx="914627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9254"/>
                <a:gridCol w="1829254"/>
                <a:gridCol w="1829254"/>
                <a:gridCol w="1829254"/>
                <a:gridCol w="1829254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2272" y="-26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9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hlinkClick r:id="" action="ppaction://noaction">
              <a:snd r:embed="rId3" name="porque si.wav"/>
            </a:hlinkClick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4008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>
                <a:latin typeface="Calibri" panose="020F0502020204030204" pitchFamily="34" charset="0"/>
              </a:rPr>
              <a:t>Pourquoi aimes –tu ...?</a:t>
            </a:r>
          </a:p>
        </p:txBody>
      </p:sp>
      <p:sp>
        <p:nvSpPr>
          <p:cNvPr id="3075" name="Text Box 6">
            <a:hlinkClick r:id="" action="ppaction://noaction">
              <a:snd r:embed="rId4" name="porquecreoquees.wav"/>
            </a:hlinkClick>
          </p:cNvPr>
          <p:cNvSpPr txBox="1">
            <a:spLocks noChangeArrowheads="1"/>
          </p:cNvSpPr>
          <p:nvPr/>
        </p:nvSpPr>
        <p:spPr bwMode="auto">
          <a:xfrm>
            <a:off x="323850" y="3055938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alibri" panose="020F0502020204030204" pitchFamily="34" charset="0"/>
              </a:rPr>
              <a:t>Parce que je pense que c’est…</a:t>
            </a:r>
          </a:p>
        </p:txBody>
      </p:sp>
      <p:sp>
        <p:nvSpPr>
          <p:cNvPr id="3076" name="Text Box 7">
            <a:hlinkClick r:id="" action="ppaction://noaction">
              <a:snd r:embed="rId5" name="porque no.wav"/>
            </a:hlinkClick>
          </p:cNvPr>
          <p:cNvSpPr txBox="1">
            <a:spLocks noChangeArrowheads="1"/>
          </p:cNvSpPr>
          <p:nvPr/>
        </p:nvSpPr>
        <p:spPr bwMode="auto">
          <a:xfrm>
            <a:off x="4340224" y="2039938"/>
            <a:ext cx="4480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 err="1">
                <a:latin typeface="Calibri" panose="020F0502020204030204" pitchFamily="34" charset="0"/>
              </a:rPr>
              <a:t>Pourquoi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</a:rPr>
              <a:t>tu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</a:rPr>
              <a:t>n’aimes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pas…?</a:t>
            </a:r>
            <a:endParaRPr lang="en-GB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3077" name="Picture 9" descr="th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314825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5203825" y="307657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i="1">
                <a:latin typeface="Calibri" panose="020F0502020204030204" pitchFamily="34" charset="0"/>
              </a:rPr>
              <a:t>(Because I think it’s …)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42875" y="549275"/>
            <a:ext cx="900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Pourquoi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? (Why?)  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/>
            </a:r>
            <a:b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</a:br>
            <a:r>
              <a:rPr lang="en-GB" altLang="en-US" sz="36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parce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que…(because)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943">
            <a:off x="1971675" y="642938"/>
            <a:ext cx="16573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shh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117475"/>
            <a:ext cx="1276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img-thing?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25425"/>
            <a:ext cx="16922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boring_new_year_party_clipart_haha.gif image by pauljorg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2333625"/>
            <a:ext cx="2012951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00022ducd_10_l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5335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soliloquy-eco-yacht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72000"/>
            <a:ext cx="1436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elkbuntu_FBI_Dude_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643188"/>
            <a:ext cx="1401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KFC%20Clipar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924175"/>
            <a:ext cx="18351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Beauty-and-the-Beast-Wallpaper-beauty-and-the-beast-6260118-1024-76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b="1025"/>
          <a:stretch>
            <a:fillRect/>
          </a:stretch>
        </p:blipFill>
        <p:spPr bwMode="auto">
          <a:xfrm>
            <a:off x="3924300" y="4868863"/>
            <a:ext cx="1560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2643188"/>
            <a:ext cx="15827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2rml3i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857750"/>
            <a:ext cx="14763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tourists-77210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52738"/>
            <a:ext cx="15843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img_large_watermarked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0"/>
            <a:ext cx="14493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prince_william2_30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1404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190817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3708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572452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752475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dition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y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mouv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mpressionn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nqu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nnuy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us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éri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ourist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ele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mod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jol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internation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2272" y="0"/>
          <a:ext cx="914627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9254"/>
                <a:gridCol w="1829254"/>
                <a:gridCol w="1829254"/>
                <a:gridCol w="1829254"/>
                <a:gridCol w="1829254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2272" y="-26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88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943">
            <a:off x="1979613" y="5084763"/>
            <a:ext cx="16573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shh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117475"/>
            <a:ext cx="1276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img-thing?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25425"/>
            <a:ext cx="16922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boring_new_year_party_clipart_haha.gif image by pauljorg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2333625"/>
            <a:ext cx="2012951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00022ducd_10_l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36838"/>
            <a:ext cx="15335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soliloquy-eco-yacht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3375"/>
            <a:ext cx="1436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elkbuntu_FBI_Dude_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2636838"/>
            <a:ext cx="14017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KFC%20Clipar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924175"/>
            <a:ext cx="18351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Beauty-and-the-Beast-Wallpaper-beauty-and-the-beast-6260118-1024-76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b="1025"/>
          <a:stretch>
            <a:fillRect/>
          </a:stretch>
        </p:blipFill>
        <p:spPr bwMode="auto">
          <a:xfrm>
            <a:off x="3924300" y="4868863"/>
            <a:ext cx="1560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04813"/>
            <a:ext cx="15827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2rml3i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14763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tourists-77210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52738"/>
            <a:ext cx="15843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img_large_watermarked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7475"/>
            <a:ext cx="14493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rince_william2_30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97425"/>
            <a:ext cx="14049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190817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3708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5724525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752475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mpressionn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d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mouv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nqu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nnuy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us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radition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ourist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éri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nternation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uy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jol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ele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hlinkClick r:id="" action="ppaction://noaction">
              <a:snd r:embed="rId3" name="porque si.wav"/>
            </a:hlinkClick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4008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>
                <a:latin typeface="Calibri" panose="020F0502020204030204" pitchFamily="34" charset="0"/>
              </a:rPr>
              <a:t>Pourquoi aimes –tu ...?</a:t>
            </a:r>
          </a:p>
        </p:txBody>
      </p:sp>
      <p:sp>
        <p:nvSpPr>
          <p:cNvPr id="3075" name="Text Box 6">
            <a:hlinkClick r:id="" action="ppaction://noaction">
              <a:snd r:embed="rId4" name="porquecreoquees.wav"/>
            </a:hlinkClick>
          </p:cNvPr>
          <p:cNvSpPr txBox="1">
            <a:spLocks noChangeArrowheads="1"/>
          </p:cNvSpPr>
          <p:nvPr/>
        </p:nvSpPr>
        <p:spPr bwMode="auto">
          <a:xfrm>
            <a:off x="323850" y="3055938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alibri" panose="020F0502020204030204" pitchFamily="34" charset="0"/>
              </a:rPr>
              <a:t>Parce que je pense que c’est…</a:t>
            </a:r>
          </a:p>
        </p:txBody>
      </p:sp>
      <p:sp>
        <p:nvSpPr>
          <p:cNvPr id="3076" name="Text Box 7">
            <a:hlinkClick r:id="" action="ppaction://noaction">
              <a:snd r:embed="rId5" name="porque no.wav"/>
            </a:hlinkClick>
          </p:cNvPr>
          <p:cNvSpPr txBox="1">
            <a:spLocks noChangeArrowheads="1"/>
          </p:cNvSpPr>
          <p:nvPr/>
        </p:nvSpPr>
        <p:spPr bwMode="auto">
          <a:xfrm>
            <a:off x="4340224" y="2039938"/>
            <a:ext cx="4480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 err="1">
                <a:latin typeface="Calibri" panose="020F0502020204030204" pitchFamily="34" charset="0"/>
              </a:rPr>
              <a:t>Pourquoi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</a:rPr>
              <a:t>tu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</a:rPr>
              <a:t>n’aimes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pas…?</a:t>
            </a:r>
            <a:endParaRPr lang="en-GB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3077" name="Picture 9" descr="th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314825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5203825" y="307657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i="1">
                <a:latin typeface="Calibri" panose="020F0502020204030204" pitchFamily="34" charset="0"/>
              </a:rPr>
              <a:t>(Because I think it’s …)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42875" y="549275"/>
            <a:ext cx="900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Pourquoi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? (Why?)  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/>
            </a:r>
            <a:b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</a:br>
            <a:r>
              <a:rPr lang="en-GB" altLang="en-US" sz="36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parce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que…(because)</a:t>
            </a:r>
          </a:p>
        </p:txBody>
      </p:sp>
    </p:spTree>
    <p:extLst>
      <p:ext uri="{BB962C8B-B14F-4D97-AF65-F5344CB8AC3E}">
        <p14:creationId xmlns:p14="http://schemas.microsoft.com/office/powerpoint/2010/main" val="39545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rana-gusta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3203575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8">
            <a:hlinkClick r:id="" action="ppaction://noaction">
              <a:snd r:embed="rId4" name="gustavo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105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 err="1" smtClean="0">
                <a:latin typeface="Calibri" panose="020F0502020204030204" pitchFamily="34" charset="0"/>
              </a:rPr>
              <a:t>Aimes-tu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…</a:t>
            </a:r>
            <a:br>
              <a:rPr lang="en-GB" altLang="en-US" sz="2800" b="1" dirty="0" smtClean="0">
                <a:latin typeface="Calibri" panose="020F0502020204030204" pitchFamily="34" charset="0"/>
              </a:rPr>
            </a:br>
            <a:r>
              <a:rPr lang="en-GB" altLang="en-US" sz="2800" b="1" dirty="0" smtClean="0">
                <a:latin typeface="Calibri" panose="020F0502020204030204" pitchFamily="34" charset="0"/>
              </a:rPr>
              <a:t>Gustave </a:t>
            </a:r>
            <a:r>
              <a:rPr lang="en-GB" altLang="en-US" sz="2800" b="1" dirty="0">
                <a:latin typeface="Calibri" panose="020F0502020204030204" pitchFamily="34" charset="0"/>
              </a:rPr>
              <a:t>la </a:t>
            </a:r>
            <a:r>
              <a:rPr lang="en-GB" altLang="en-US" sz="2800" b="1" dirty="0" err="1">
                <a:latin typeface="Calibri" panose="020F0502020204030204" pitchFamily="34" charset="0"/>
              </a:rPr>
              <a:t>grenouille</a:t>
            </a:r>
            <a:r>
              <a:rPr lang="en-GB" altLang="en-US" sz="28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1508" name="Text Box 9">
            <a:hlinkClick r:id="" action="ppaction://noaction">
              <a:snd r:embed="rId5" name="porque.wav"/>
            </a:hlinkClick>
          </p:cNvPr>
          <p:cNvSpPr txBox="1">
            <a:spLocks noChangeArrowheads="1"/>
          </p:cNvSpPr>
          <p:nvPr/>
        </p:nvSpPr>
        <p:spPr bwMode="auto">
          <a:xfrm>
            <a:off x="4787900" y="188913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 err="1">
                <a:latin typeface="Calibri" panose="020F0502020204030204" pitchFamily="34" charset="0"/>
              </a:rPr>
              <a:t>Pourquoi</a:t>
            </a:r>
            <a:r>
              <a:rPr lang="en-GB" altLang="en-US" sz="2800" b="1" dirty="0">
                <a:latin typeface="Calibri" panose="020F0502020204030204" pitchFamily="34" charset="0"/>
              </a:rPr>
              <a:t> (pas)?</a:t>
            </a:r>
          </a:p>
        </p:txBody>
      </p:sp>
      <p:sp>
        <p:nvSpPr>
          <p:cNvPr id="21509" name="Text Box 10">
            <a:hlinkClick r:id="" action="ppaction://noaction">
              <a:snd r:embed="rId6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1743075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alibri" panose="020F0502020204030204" pitchFamily="34" charset="0"/>
              </a:rPr>
              <a:t>J’aime…</a:t>
            </a:r>
          </a:p>
        </p:txBody>
      </p:sp>
      <p:sp>
        <p:nvSpPr>
          <p:cNvPr id="21510" name="Text Box 11">
            <a:hlinkClick r:id="" action="ppaction://noaction">
              <a:snd r:embed="rId7" name="nomegusta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2405063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alibri" panose="020F0502020204030204" pitchFamily="34" charset="0"/>
              </a:rPr>
              <a:t>Je n’aime pas…</a:t>
            </a:r>
          </a:p>
        </p:txBody>
      </p:sp>
      <p:sp>
        <p:nvSpPr>
          <p:cNvPr id="21511" name="Text Box 12">
            <a:hlinkClick r:id="" action="ppaction://noaction">
              <a:snd r:embed="rId8" name="meencanta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3054350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alibri" panose="020F0502020204030204" pitchFamily="34" charset="0"/>
              </a:rPr>
              <a:t>J’adore…</a:t>
            </a:r>
          </a:p>
        </p:txBody>
      </p:sp>
      <p:sp>
        <p:nvSpPr>
          <p:cNvPr id="21512" name="Text Box 13">
            <a:hlinkClick r:id="" action="ppaction://noaction">
              <a:snd r:embed="rId9" name="odio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3702050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alibri" panose="020F0502020204030204" pitchFamily="34" charset="0"/>
              </a:rPr>
              <a:t>Je déteste …</a:t>
            </a:r>
          </a:p>
        </p:txBody>
      </p:sp>
      <p:sp>
        <p:nvSpPr>
          <p:cNvPr id="21513" name="Text Box 15">
            <a:hlinkClick r:id="" action="ppaction://noaction">
              <a:snd r:embed="rId10" name="porquecreoquees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5013325"/>
            <a:ext cx="3743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alibri" panose="020F0502020204030204" pitchFamily="34" charset="0"/>
              </a:rPr>
              <a:t>Parce que je pense que c’est </a:t>
            </a:r>
            <a:r>
              <a:rPr lang="en-GB" altLang="en-US" sz="2800">
                <a:solidFill>
                  <a:srgbClr val="0066FF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1514" name="Line 16"/>
          <p:cNvSpPr>
            <a:spLocks noChangeShapeType="1"/>
          </p:cNvSpPr>
          <p:nvPr/>
        </p:nvSpPr>
        <p:spPr bwMode="auto">
          <a:xfrm>
            <a:off x="2339975" y="1125538"/>
            <a:ext cx="0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iss%20Pig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81075"/>
            <a:ext cx="24479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7">
            <a:hlinkClick r:id="" action="ppaction://noaction">
              <a:snd r:embed="rId4" name="tugusta.wav"/>
            </a:hlinkClick>
          </p:cNvPr>
          <p:cNvSpPr txBox="1">
            <a:spLocks noChangeArrowheads="1"/>
          </p:cNvSpPr>
          <p:nvPr/>
        </p:nvSpPr>
        <p:spPr bwMode="auto">
          <a:xfrm>
            <a:off x="59753" y="210186"/>
            <a:ext cx="2303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 err="1" smtClean="0">
                <a:latin typeface="Calibri" panose="020F0502020204030204" pitchFamily="34" charset="0"/>
              </a:rPr>
              <a:t>Aimes-tu</a:t>
            </a:r>
            <a:r>
              <a:rPr lang="en-GB" altLang="en-US" sz="3200" b="1" dirty="0" smtClean="0">
                <a:latin typeface="Calibri" panose="020F0502020204030204" pitchFamily="34" charset="0"/>
              </a:rPr>
              <a:t>…?</a:t>
            </a:r>
            <a:endParaRPr lang="en-GB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22532" name="Text Box 8">
            <a:hlinkClick r:id="" action="ppaction://noaction">
              <a:snd r:embed="rId5" name="porque.wav"/>
            </a:hlinkClick>
          </p:cNvPr>
          <p:cNvSpPr txBox="1">
            <a:spLocks noChangeArrowheads="1"/>
          </p:cNvSpPr>
          <p:nvPr/>
        </p:nvSpPr>
        <p:spPr bwMode="auto">
          <a:xfrm>
            <a:off x="4787900" y="188913"/>
            <a:ext cx="280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>
                <a:latin typeface="Calibri" panose="020F0502020204030204" pitchFamily="34" charset="0"/>
              </a:rPr>
              <a:t>Pourquoi(pas)?</a:t>
            </a:r>
          </a:p>
        </p:txBody>
      </p:sp>
      <p:pic>
        <p:nvPicPr>
          <p:cNvPr id="26634" name="Picture 10" descr="gonz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22637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anima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57563"/>
            <a:ext cx="268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79388" y="1096963"/>
            <a:ext cx="576262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635375" y="1989138"/>
            <a:ext cx="576263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300788" y="3573463"/>
            <a:ext cx="576262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 rot="-816584">
            <a:off x="1258888" y="3171825"/>
            <a:ext cx="1798637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>
                <a:latin typeface="Fine Hand"/>
              </a:rPr>
              <a:t>Piggy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940425" y="1989138"/>
            <a:ext cx="1431925" cy="6175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>
                <a:latin typeface="Hollywood Hills"/>
              </a:rPr>
              <a:t>Gonzo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 rot="-234104">
            <a:off x="5219700" y="5764213"/>
            <a:ext cx="1798638" cy="6175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>
                <a:latin typeface="Cracked Johnnie"/>
              </a:rPr>
              <a:t>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37" grpId="0" animBg="1"/>
      <p:bldP spid="26638" grpId="0" animBg="1"/>
      <p:bldP spid="26640" grpId="0" animBg="1"/>
      <p:bldP spid="26641" grpId="0" animBg="1"/>
      <p:bldP spid="266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79388" y="476250"/>
            <a:ext cx="86423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latin typeface="Calibri" panose="020F0502020204030204" pitchFamily="34" charset="0"/>
              </a:rPr>
              <a:t>Je </a:t>
            </a:r>
            <a:r>
              <a:rPr lang="en-GB" altLang="en-US" sz="2400" dirty="0" err="1">
                <a:latin typeface="Calibri" panose="020F0502020204030204" pitchFamily="34" charset="0"/>
              </a:rPr>
              <a:t>n’aime</a:t>
            </a:r>
            <a:r>
              <a:rPr lang="en-GB" altLang="en-US" sz="2400" dirty="0">
                <a:latin typeface="Calibri" panose="020F0502020204030204" pitchFamily="34" charset="0"/>
              </a:rPr>
              <a:t> pas mon </a:t>
            </a:r>
            <a:r>
              <a:rPr lang="en-GB" altLang="en-US" sz="2400" dirty="0" err="1">
                <a:latin typeface="Calibri" panose="020F0502020204030204" pitchFamily="34" charset="0"/>
              </a:rPr>
              <a:t>collège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parce</a:t>
            </a:r>
            <a:r>
              <a:rPr lang="en-GB" altLang="en-US" sz="2400" dirty="0">
                <a:latin typeface="Calibri" panose="020F0502020204030204" pitchFamily="34" charset="0"/>
              </a:rPr>
              <a:t> que </a:t>
            </a:r>
            <a:r>
              <a:rPr lang="en-GB" altLang="en-US" sz="2400" dirty="0" err="1">
                <a:latin typeface="Calibri" panose="020F0502020204030204" pitchFamily="34" charset="0"/>
              </a:rPr>
              <a:t>c’est</a:t>
            </a:r>
            <a:r>
              <a:rPr lang="en-GB" altLang="en-US" sz="2400" dirty="0">
                <a:latin typeface="Calibri" panose="020F0502020204030204" pitchFamily="34" charset="0"/>
              </a:rPr>
              <a:t>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 err="1">
                <a:latin typeface="Calibri" panose="020F0502020204030204" pitchFamily="34" charset="0"/>
              </a:rPr>
              <a:t>J’adore</a:t>
            </a:r>
            <a:r>
              <a:rPr lang="en-GB" altLang="en-US" sz="2400" dirty="0">
                <a:latin typeface="Calibri" panose="020F0502020204030204" pitchFamily="34" charset="0"/>
              </a:rPr>
              <a:t> les fêtes </a:t>
            </a:r>
            <a:r>
              <a:rPr lang="en-GB" altLang="en-US" sz="2400" dirty="0" err="1">
                <a:latin typeface="Calibri" panose="020F0502020204030204" pitchFamily="34" charset="0"/>
              </a:rPr>
              <a:t>parce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qu’elles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sont</a:t>
            </a:r>
            <a:r>
              <a:rPr lang="en-GB" altLang="en-US" sz="2400" dirty="0">
                <a:latin typeface="Calibri" panose="020F0502020204030204" pitchFamily="34" charset="0"/>
              </a:rPr>
              <a:t> 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latin typeface="Calibri" panose="020F0502020204030204" pitchFamily="34" charset="0"/>
              </a:rPr>
              <a:t>Je </a:t>
            </a:r>
            <a:r>
              <a:rPr lang="en-GB" altLang="en-US" sz="2400" dirty="0" err="1">
                <a:latin typeface="Calibri" panose="020F0502020204030204" pitchFamily="34" charset="0"/>
              </a:rPr>
              <a:t>préfère</a:t>
            </a:r>
            <a:r>
              <a:rPr lang="en-GB" altLang="en-US" sz="2400" dirty="0">
                <a:latin typeface="Calibri" panose="020F0502020204030204" pitchFamily="34" charset="0"/>
              </a:rPr>
              <a:t> le football </a:t>
            </a:r>
            <a:r>
              <a:rPr lang="en-GB" altLang="en-US" sz="2400" dirty="0" err="1">
                <a:latin typeface="Calibri" panose="020F0502020204030204" pitchFamily="34" charset="0"/>
              </a:rPr>
              <a:t>parce</a:t>
            </a:r>
            <a:r>
              <a:rPr lang="en-GB" altLang="en-US" sz="2400" dirty="0">
                <a:latin typeface="Calibri" panose="020F0502020204030204" pitchFamily="34" charset="0"/>
              </a:rPr>
              <a:t> que </a:t>
            </a:r>
            <a:r>
              <a:rPr lang="en-GB" altLang="en-US" sz="2400" dirty="0" err="1">
                <a:latin typeface="Calibri" panose="020F0502020204030204" pitchFamily="34" charset="0"/>
              </a:rPr>
              <a:t>c’est</a:t>
            </a:r>
            <a:r>
              <a:rPr lang="en-GB" altLang="en-US" sz="2400" dirty="0">
                <a:latin typeface="Calibri" panose="020F0502020204030204" pitchFamily="34" charset="0"/>
              </a:rPr>
              <a:t>____________.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latin typeface="Calibri" panose="020F0502020204030204" pitchFamily="34" charset="0"/>
              </a:rPr>
              <a:t>Mon animal </a:t>
            </a:r>
            <a:r>
              <a:rPr lang="en-GB" altLang="en-US" sz="2400" dirty="0" err="1">
                <a:latin typeface="Calibri" panose="020F0502020204030204" pitchFamily="34" charset="0"/>
              </a:rPr>
              <a:t>favori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est</a:t>
            </a:r>
            <a:r>
              <a:rPr lang="en-GB" altLang="en-US" sz="2400" dirty="0">
                <a:latin typeface="Calibri" panose="020F0502020204030204" pitchFamily="34" charset="0"/>
              </a:rPr>
              <a:t> un chat </a:t>
            </a:r>
            <a:r>
              <a:rPr lang="en-GB" altLang="en-US" sz="2400" dirty="0" err="1">
                <a:latin typeface="Calibri" panose="020F0502020204030204" pitchFamily="34" charset="0"/>
              </a:rPr>
              <a:t>parce</a:t>
            </a:r>
            <a:r>
              <a:rPr lang="en-GB" altLang="en-US" sz="2400" dirty="0">
                <a:latin typeface="Calibri" panose="020F0502020204030204" pitchFamily="34" charset="0"/>
              </a:rPr>
              <a:t> que les chats </a:t>
            </a:r>
            <a:r>
              <a:rPr lang="en-GB" altLang="en-US" sz="2400" dirty="0" err="1">
                <a:latin typeface="Calibri" panose="020F0502020204030204" pitchFamily="34" charset="0"/>
              </a:rPr>
              <a:t>sont</a:t>
            </a:r>
            <a:r>
              <a:rPr lang="en-GB" altLang="en-US" sz="2400" dirty="0">
                <a:latin typeface="Calibri" panose="020F0502020204030204" pitchFamily="34" charset="0"/>
              </a:rPr>
              <a:t> 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latin typeface="Calibri" panose="020F0502020204030204" pitchFamily="34" charset="0"/>
              </a:rPr>
              <a:t>La </a:t>
            </a:r>
            <a:r>
              <a:rPr lang="en-GB" altLang="en-US" sz="2400" dirty="0" err="1">
                <a:latin typeface="Calibri" panose="020F0502020204030204" pitchFamily="34" charset="0"/>
              </a:rPr>
              <a:t>fille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n’est</a:t>
            </a:r>
            <a:r>
              <a:rPr lang="en-GB" altLang="en-US" sz="2400" dirty="0">
                <a:latin typeface="Calibri" panose="020F0502020204030204" pitchFamily="34" charset="0"/>
              </a:rPr>
              <a:t> pas </a:t>
            </a:r>
            <a:r>
              <a:rPr lang="en-GB" altLang="en-US" sz="2400" dirty="0" err="1">
                <a:latin typeface="Calibri" panose="020F0502020204030204" pitchFamily="34" charset="0"/>
              </a:rPr>
              <a:t>bruyante</a:t>
            </a:r>
            <a:r>
              <a:rPr lang="en-GB" altLang="en-US" sz="2400" dirty="0">
                <a:latin typeface="Calibri" panose="020F0502020204030204" pitchFamily="34" charset="0"/>
              </a:rPr>
              <a:t>, </a:t>
            </a:r>
            <a:r>
              <a:rPr lang="en-GB" altLang="en-US" sz="2400" dirty="0" err="1">
                <a:latin typeface="Calibri" panose="020F0502020204030204" pitchFamily="34" charset="0"/>
              </a:rPr>
              <a:t>elle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est</a:t>
            </a:r>
            <a:r>
              <a:rPr lang="en-GB" altLang="en-US" sz="2400" dirty="0">
                <a:latin typeface="Calibri" panose="020F0502020204030204" pitchFamily="34" charset="0"/>
              </a:rPr>
              <a:t> 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latin typeface="Calibri" panose="020F0502020204030204" pitchFamily="34" charset="0"/>
              </a:rPr>
              <a:t>Mon </a:t>
            </a:r>
            <a:r>
              <a:rPr lang="en-GB" altLang="en-US" sz="2400" dirty="0" err="1">
                <a:latin typeface="Calibri" panose="020F0502020204030204" pitchFamily="34" charset="0"/>
              </a:rPr>
              <a:t>anniversaire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est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très</a:t>
            </a:r>
            <a:r>
              <a:rPr lang="en-GB" altLang="en-US" sz="2400" dirty="0">
                <a:latin typeface="Calibri" panose="020F0502020204030204" pitchFamily="34" charset="0"/>
              </a:rPr>
              <a:t> 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 err="1">
                <a:latin typeface="Calibri" panose="020F0502020204030204" pitchFamily="34" charset="0"/>
              </a:rPr>
              <a:t>J’adore</a:t>
            </a:r>
            <a:r>
              <a:rPr lang="en-GB" altLang="en-US" sz="2400" dirty="0">
                <a:latin typeface="Calibri" panose="020F0502020204030204" pitchFamily="34" charset="0"/>
              </a:rPr>
              <a:t> les  </a:t>
            </a:r>
            <a:r>
              <a:rPr lang="en-GB" altLang="en-US" sz="2400" dirty="0" err="1">
                <a:latin typeface="Calibri" panose="020F0502020204030204" pitchFamily="34" charset="0"/>
              </a:rPr>
              <a:t>papillons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parce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qu’ils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sont</a:t>
            </a:r>
            <a:r>
              <a:rPr lang="en-GB" altLang="en-US" sz="2400" dirty="0">
                <a:latin typeface="Calibri" panose="020F0502020204030204" pitchFamily="34" charset="0"/>
              </a:rPr>
              <a:t> 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 err="1">
                <a:latin typeface="Calibri" panose="020F0502020204030204" pitchFamily="34" charset="0"/>
              </a:rPr>
              <a:t>Pocoyo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est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très</a:t>
            </a:r>
            <a:r>
              <a:rPr lang="en-GB" altLang="en-US" sz="2400" dirty="0">
                <a:latin typeface="Calibri" panose="020F0502020204030204" pitchFamily="34" charset="0"/>
              </a:rPr>
              <a:t> 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 err="1">
                <a:latin typeface="Calibri" panose="020F0502020204030204" pitchFamily="34" charset="0"/>
              </a:rPr>
              <a:t>J’adore</a:t>
            </a:r>
            <a:r>
              <a:rPr lang="en-GB" altLang="en-US" sz="2400" dirty="0">
                <a:latin typeface="Calibri" panose="020F0502020204030204" pitchFamily="34" charset="0"/>
              </a:rPr>
              <a:t> les </a:t>
            </a:r>
            <a:r>
              <a:rPr lang="en-GB" altLang="en-US" sz="2400" dirty="0" err="1">
                <a:latin typeface="Calibri" panose="020F0502020204030204" pitchFamily="34" charset="0"/>
              </a:rPr>
              <a:t>aventures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parce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qu’elles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sont</a:t>
            </a:r>
            <a:r>
              <a:rPr lang="en-GB" altLang="en-US" sz="2400" dirty="0">
                <a:latin typeface="Calibri" panose="020F0502020204030204" pitchFamily="34" charset="0"/>
              </a:rPr>
              <a:t> ____________.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J’aime</a:t>
            </a:r>
            <a:r>
              <a:rPr lang="en-GB" altLang="en-US" sz="2400" dirty="0">
                <a:latin typeface="Calibri" panose="020F0502020204030204" pitchFamily="34" charset="0"/>
              </a:rPr>
              <a:t> la photo </a:t>
            </a:r>
            <a:r>
              <a:rPr lang="en-GB" altLang="en-US" sz="2400" dirty="0" err="1">
                <a:latin typeface="Calibri" panose="020F0502020204030204" pitchFamily="34" charset="0"/>
              </a:rPr>
              <a:t>parcque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c’est</a:t>
            </a:r>
            <a:r>
              <a:rPr lang="en-GB" altLang="en-US" sz="2400" dirty="0">
                <a:latin typeface="Calibri" panose="020F0502020204030204" pitchFamily="34" charset="0"/>
              </a:rPr>
              <a:t>__________.</a:t>
            </a:r>
          </a:p>
        </p:txBody>
      </p:sp>
      <p:sp>
        <p:nvSpPr>
          <p:cNvPr id="23555" name="Text Box 7">
            <a:hlinkClick r:id="" action="ppaction://noaction">
              <a:snd r:embed="rId3" name="adjetivos.wav"/>
            </a:hlinkClick>
          </p:cNvPr>
          <p:cNvSpPr txBox="1">
            <a:spLocks noChangeArrowheads="1"/>
          </p:cNvSpPr>
          <p:nvPr/>
        </p:nvSpPr>
        <p:spPr bwMode="auto">
          <a:xfrm>
            <a:off x="107950" y="-26988"/>
            <a:ext cx="7056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 smtClean="0">
                <a:latin typeface="Calibri" panose="020F0502020204030204" pitchFamily="34" charset="0"/>
              </a:rPr>
              <a:t>Met </a:t>
            </a:r>
            <a:r>
              <a:rPr lang="en-GB" altLang="en-US" sz="2800" b="1" dirty="0">
                <a:latin typeface="Calibri" panose="020F0502020204030204" pitchFamily="34" charset="0"/>
              </a:rPr>
              <a:t>un </a:t>
            </a:r>
            <a:r>
              <a:rPr lang="en-GB" altLang="en-US" sz="2800" b="1" dirty="0" err="1">
                <a:latin typeface="Calibri" panose="020F0502020204030204" pitchFamily="34" charset="0"/>
              </a:rPr>
              <a:t>adjectif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</a:rPr>
              <a:t>approprié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</a:rPr>
              <a:t>dans</a:t>
            </a:r>
            <a:r>
              <a:rPr lang="en-GB" altLang="en-US" sz="2800" b="1" dirty="0">
                <a:latin typeface="Calibri" panose="020F0502020204030204" pitchFamily="34" charset="0"/>
              </a:rPr>
              <a:t> le blanc !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769225" y="64008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2060"/>
                </a:solidFill>
                <a:latin typeface="Calibri" panose="020F0502020204030204" pitchFamily="34" charset="0"/>
              </a:rPr>
              <a:t>jolis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50825" y="64008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Calibri" panose="020F0502020204030204" pitchFamily="34" charset="0"/>
              </a:rPr>
              <a:t>ennuyeux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7451725" y="5876925"/>
            <a:ext cx="1801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amusantes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692275" y="5876925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  <a:latin typeface="Calibri" panose="020F0502020204030204" pitchFamily="34" charset="0"/>
              </a:rPr>
              <a:t>émouvant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722688" y="5872162"/>
            <a:ext cx="144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tranquille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722688" y="6384925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70C0"/>
                </a:solidFill>
                <a:latin typeface="Calibri" panose="020F0502020204030204" pitchFamily="34" charset="0"/>
              </a:rPr>
              <a:t>bruyant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79388" y="5876925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  <a:latin typeface="Calibri" panose="020F0502020204030204" pitchFamily="34" charset="0"/>
              </a:rPr>
              <a:t>amusant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508625" y="640080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émouvantes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1762125" y="640080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jolie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508625" y="5876925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2060"/>
                </a:solidFill>
                <a:latin typeface="Calibri" panose="020F0502020204030204" pitchFamily="34" charset="0"/>
              </a:rPr>
              <a:t>jolis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61041 -0.86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-4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6 -0.00023 L -0.26389 -0.7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37413 -0.631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19688 -0.54584 " pathEditMode="relative" ptsTypes="AA">
                                      <p:cBhvr>
                                        <p:cTn id="18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1805 -0.474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2187 -0.46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463 L -0.25173 -0.382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L 0.26772 -0.23102 " pathEditMode="relative" ptsTypes="AA">
                                      <p:cBhvr>
                                        <p:cTn id="34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0782 -0.225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30937 -0.141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  <p:bldP spid="55306" grpId="0"/>
      <p:bldP spid="55307" grpId="0"/>
      <p:bldP spid="55308" grpId="0"/>
      <p:bldP spid="55309" grpId="0"/>
      <p:bldP spid="55310" grpId="0"/>
      <p:bldP spid="55311" grpId="0"/>
      <p:bldP spid="55312" grpId="0"/>
      <p:bldP spid="553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79388" y="476250"/>
            <a:ext cx="86423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Je n’aime pas mon collège parce que c’est__________.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J’adore les fêtes parce qu’elles sont 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Je préfère le football parce que c’est____________.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Mon animal favori est un chat parce que les chats sont 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La fille n’est pas bruyante, elle est 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Mon anniversaire est très 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J’adore les  papillons parce qu’ils sont 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Pocoyo est très 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J’adore les aventures parce qu’elles sont ____________.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 J’aime la photo parcque c’est__________.</a:t>
            </a:r>
          </a:p>
        </p:txBody>
      </p:sp>
      <p:sp>
        <p:nvSpPr>
          <p:cNvPr id="24579" name="Text Box 7">
            <a:hlinkClick r:id="" action="ppaction://noaction">
              <a:snd r:embed="rId3" name="adjetivos.wav"/>
            </a:hlinkClick>
          </p:cNvPr>
          <p:cNvSpPr txBox="1">
            <a:spLocks noChangeArrowheads="1"/>
          </p:cNvSpPr>
          <p:nvPr/>
        </p:nvSpPr>
        <p:spPr bwMode="auto">
          <a:xfrm>
            <a:off x="107950" y="-26988"/>
            <a:ext cx="7056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 smtClean="0">
                <a:latin typeface="Calibri" panose="020F0502020204030204" pitchFamily="34" charset="0"/>
              </a:rPr>
              <a:t>Met </a:t>
            </a:r>
            <a:r>
              <a:rPr lang="en-GB" altLang="en-US" sz="2800" b="1" dirty="0">
                <a:latin typeface="Calibri" panose="020F0502020204030204" pitchFamily="34" charset="0"/>
              </a:rPr>
              <a:t>un </a:t>
            </a:r>
            <a:r>
              <a:rPr lang="en-GB" altLang="en-US" sz="2800" b="1" dirty="0" err="1">
                <a:latin typeface="Calibri" panose="020F0502020204030204" pitchFamily="34" charset="0"/>
              </a:rPr>
              <a:t>adjectif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</a:rPr>
              <a:t>approprié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</a:rPr>
              <a:t>dans</a:t>
            </a:r>
            <a:r>
              <a:rPr lang="en-GB" altLang="en-US" sz="2800" b="1" dirty="0">
                <a:latin typeface="Calibri" panose="020F0502020204030204" pitchFamily="34" charset="0"/>
              </a:rPr>
              <a:t> le blanc !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769225" y="64008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joli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50825" y="64008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alibri" panose="020F0502020204030204" pitchFamily="34" charset="0"/>
              </a:rPr>
              <a:t>ennuyeux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7451725" y="5876925"/>
            <a:ext cx="1801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amusant</a:t>
            </a:r>
            <a:endParaRPr lang="en-GB" altLang="en-US" sz="2400">
              <a:solidFill>
                <a:srgbClr val="00CC00"/>
              </a:solidFill>
              <a:latin typeface="Calibri" panose="020F0502020204030204" pitchFamily="34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692275" y="5876925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émouvant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708400" y="5876925"/>
            <a:ext cx="144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tranquille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722688" y="6384925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bruyant</a:t>
            </a:r>
            <a:endParaRPr lang="en-GB" altLang="en-US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79388" y="5876925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amusant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508625" y="640080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émouvant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1762125" y="640080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joli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508625" y="5876925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joli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51962 -0.86111 " pathEditMode="relative" ptsTypes="AA">
                                      <p:cBhvr>
                                        <p:cTn id="6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1893 -0.7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00" y="-35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559 -0.631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00" y="-315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19688 -0.54584 " pathEditMode="relative" ptsTypes="AA">
                                      <p:cBhvr>
                                        <p:cTn id="18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00799 -0.47246 " pathEditMode="relative" ptsTypes="AA">
                                      <p:cBhvr>
                                        <p:cTn id="22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4.81481E-6 L 0.11024 -0.46204 " pathEditMode="relative" ptsTypes="AA">
                                      <p:cBhvr>
                                        <p:cTn id="26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463 L -0.22361 -0.382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00" y="-189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L 0.26772 -0.23102 " pathEditMode="relative" ptsTypes="AA">
                                      <p:cBhvr>
                                        <p:cTn id="34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00798 -0.235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00" y="-117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7037E-7 L 0.29131 -0.14699 " pathEditMode="relative" ptsTypes="AA">
                                      <p:cBhvr>
                                        <p:cTn id="42" dur="2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  <p:bldP spid="55306" grpId="0"/>
      <p:bldP spid="55307" grpId="0"/>
      <p:bldP spid="55308" grpId="0"/>
      <p:bldP spid="55309" grpId="0"/>
      <p:bldP spid="55310" grpId="0"/>
      <p:bldP spid="55311" grpId="0"/>
      <p:bldP spid="55312" grpId="0"/>
      <p:bldP spid="553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188" y="836613"/>
          <a:ext cx="7993062" cy="5719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1866"/>
                <a:gridCol w="1141866"/>
                <a:gridCol w="1141866"/>
                <a:gridCol w="1141866"/>
                <a:gridCol w="1141866"/>
                <a:gridCol w="1141866"/>
                <a:gridCol w="1141866"/>
              </a:tblGrid>
              <a:tr h="81269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 Black" panose="020B0A04020102020204" pitchFamily="34" charset="0"/>
                        </a:rPr>
                        <a:t>Je </a:t>
                      </a:r>
                      <a:r>
                        <a:rPr lang="en-GB" sz="2400" dirty="0" err="1" smtClean="0">
                          <a:latin typeface="Arial Black" panose="020B0A04020102020204" pitchFamily="34" charset="0"/>
                        </a:rPr>
                        <a:t>joue</a:t>
                      </a:r>
                      <a:endParaRPr lang="en-GB" sz="24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rial Black" panose="020B0A04020102020204" pitchFamily="34" charset="0"/>
                        </a:rPr>
                        <a:t>Tu</a:t>
                      </a:r>
                      <a:r>
                        <a:rPr lang="en-GB" sz="24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Arial Black" panose="020B0A04020102020204" pitchFamily="34" charset="0"/>
                        </a:rPr>
                        <a:t>joues</a:t>
                      </a:r>
                      <a:endParaRPr lang="en-GB" sz="24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 Black" panose="020B0A04020102020204" pitchFamily="34" charset="0"/>
                        </a:rPr>
                        <a:t>Il </a:t>
                      </a:r>
                      <a:r>
                        <a:rPr lang="en-GB" sz="2400" dirty="0" err="1" smtClean="0">
                          <a:latin typeface="Arial Black" panose="020B0A04020102020204" pitchFamily="34" charset="0"/>
                        </a:rPr>
                        <a:t>joue</a:t>
                      </a:r>
                      <a:endParaRPr lang="en-GB" sz="24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26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Nous </a:t>
                      </a:r>
                      <a:r>
                        <a:rPr lang="en-GB" sz="1600" dirty="0" err="1" smtClean="0">
                          <a:latin typeface="Arial Black" panose="020B0A04020102020204" pitchFamily="34" charset="0"/>
                        </a:rPr>
                        <a:t>jouons</a:t>
                      </a:r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26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 Black" panose="020B0A04020102020204" pitchFamily="34" charset="0"/>
                        </a:rPr>
                        <a:t>Vous</a:t>
                      </a:r>
                      <a:r>
                        <a:rPr lang="en-GB" sz="20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 Black" panose="020B0A04020102020204" pitchFamily="34" charset="0"/>
                        </a:rPr>
                        <a:t>jouez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26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 Black" panose="020B0A04020102020204" pitchFamily="34" charset="0"/>
                        </a:rPr>
                        <a:t>Ils</a:t>
                      </a:r>
                      <a:r>
                        <a:rPr lang="en-GB" sz="20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 Black" panose="020B0A04020102020204" pitchFamily="34" charset="0"/>
                        </a:rPr>
                        <a:t>jouent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 marL="91442" marR="91442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2" marR="91442" marT="45722" marB="457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66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27100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9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83820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0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0730">
            <a:off x="1879600" y="749300"/>
            <a:ext cx="94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1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392">
            <a:off x="3040063" y="758825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2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89535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709613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74" name="TextBox 10"/>
          <p:cNvSpPr txBox="1">
            <a:spLocks noChangeArrowheads="1"/>
          </p:cNvSpPr>
          <p:nvPr/>
        </p:nvSpPr>
        <p:spPr bwMode="auto">
          <a:xfrm>
            <a:off x="611188" y="188913"/>
            <a:ext cx="475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/>
              <a:t>Bataille navale</a:t>
            </a:r>
          </a:p>
        </p:txBody>
      </p:sp>
      <p:sp>
        <p:nvSpPr>
          <p:cNvPr id="25675" name="TextBox 11"/>
          <p:cNvSpPr txBox="1">
            <a:spLocks noChangeArrowheads="1"/>
          </p:cNvSpPr>
          <p:nvPr/>
        </p:nvSpPr>
        <p:spPr bwMode="auto">
          <a:xfrm>
            <a:off x="6768306" y="77531"/>
            <a:ext cx="475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 dirty="0"/>
              <a:t>X </a:t>
            </a:r>
            <a:r>
              <a:rPr lang="en-GB" altLang="en-US" sz="3200" b="1" dirty="0" smtClean="0"/>
              <a:t>Manqué!</a:t>
            </a:r>
            <a:endParaRPr lang="en-GB" altLang="en-US" sz="3200" b="1" dirty="0"/>
          </a:p>
        </p:txBody>
      </p:sp>
      <p:sp>
        <p:nvSpPr>
          <p:cNvPr id="25676" name="TextBox 12"/>
          <p:cNvSpPr txBox="1">
            <a:spLocks noChangeArrowheads="1"/>
          </p:cNvSpPr>
          <p:nvPr/>
        </p:nvSpPr>
        <p:spPr bwMode="auto">
          <a:xfrm>
            <a:off x="3853184" y="-77660"/>
            <a:ext cx="271621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4400" b="1" dirty="0" err="1" smtClean="0">
                <a:latin typeface="Bookshelf Symbol 7" panose="05010101010101010101" pitchFamily="2" charset="2"/>
              </a:rPr>
              <a:t>p</a:t>
            </a:r>
            <a:r>
              <a:rPr lang="en-GB" altLang="en-US" sz="3200" b="1" dirty="0" err="1" smtClean="0"/>
              <a:t>Touché</a:t>
            </a:r>
            <a:r>
              <a:rPr lang="en-GB" altLang="en-US" sz="3200" b="1" dirty="0" smtClean="0"/>
              <a:t>!</a:t>
            </a:r>
            <a:endParaRPr lang="en-GB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5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28189"/>
              </p:ext>
            </p:extLst>
          </p:nvPr>
        </p:nvGraphicFramePr>
        <p:xfrm>
          <a:off x="323850" y="1052513"/>
          <a:ext cx="8351838" cy="4359278"/>
        </p:xfrm>
        <a:graphic>
          <a:graphicData uri="http://schemas.openxmlformats.org/drawingml/2006/table">
            <a:tbl>
              <a:tblPr/>
              <a:tblGrid>
                <a:gridCol w="2087563"/>
                <a:gridCol w="2089150"/>
                <a:gridCol w="2087562"/>
                <a:gridCol w="2087563"/>
              </a:tblGrid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anglais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anglais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serious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amusant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traditional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pretty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laid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quiet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bruyant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boring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exciting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émouvant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international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these 4 words don’t have opposites listed, but they are like the English words. See if you can find them all.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touristy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famous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amazing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52" name="Text Box 64"/>
          <p:cNvSpPr txBox="1">
            <a:spLocks noChangeArrowheads="1"/>
          </p:cNvSpPr>
          <p:nvPr/>
        </p:nvSpPr>
        <p:spPr bwMode="auto">
          <a:xfrm>
            <a:off x="323850" y="260350"/>
            <a:ext cx="8351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Here are some useful words for giving reasons.  Use your detective skills and work out the missing French and English word meanings.</a:t>
            </a:r>
          </a:p>
        </p:txBody>
      </p:sp>
      <p:graphicFrame>
        <p:nvGraphicFramePr>
          <p:cNvPr id="80009" name="Group 137"/>
          <p:cNvGraphicFramePr>
            <a:graphicFrameLocks noGrp="1"/>
          </p:cNvGraphicFramePr>
          <p:nvPr/>
        </p:nvGraphicFramePr>
        <p:xfrm>
          <a:off x="250825" y="5516563"/>
          <a:ext cx="8642350" cy="952500"/>
        </p:xfrm>
        <a:graphic>
          <a:graphicData uri="http://schemas.openxmlformats.org/drawingml/2006/table">
            <a:tbl>
              <a:tblPr/>
              <a:tblGrid>
                <a:gridCol w="1235075"/>
                <a:gridCol w="1233488"/>
                <a:gridCol w="1236662"/>
                <a:gridCol w="903288"/>
                <a:gridCol w="1152525"/>
                <a:gridCol w="1223962"/>
                <a:gridCol w="165735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international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joli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moderne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joli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tranquille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impressionnant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ugly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célèbre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ennuyeux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sérieux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touristique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noisy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traditionel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27224"/>
              </p:ext>
            </p:extLst>
          </p:nvPr>
        </p:nvGraphicFramePr>
        <p:xfrm>
          <a:off x="323850" y="1052513"/>
          <a:ext cx="8351838" cy="4359278"/>
        </p:xfrm>
        <a:graphic>
          <a:graphicData uri="http://schemas.openxmlformats.org/drawingml/2006/table">
            <a:tbl>
              <a:tblPr/>
              <a:tblGrid>
                <a:gridCol w="2087563"/>
                <a:gridCol w="2089150"/>
                <a:gridCol w="2087562"/>
                <a:gridCol w="2087563"/>
              </a:tblGrid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anglais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anglais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serious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sérieux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amusant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moderne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traditional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traditionnel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pretty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joli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ugly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laid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quiet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tranquille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noisy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bruyant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boring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ennuyeux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exciting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émouvant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international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International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These 4 words don’t have opposites listed, but they are like the English words.  See if you can find them all.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touristy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touristique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famous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célèbre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amazing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impressionnant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0953" name="Group 57"/>
          <p:cNvGraphicFramePr>
            <a:graphicFrameLocks noGrp="1"/>
          </p:cNvGraphicFramePr>
          <p:nvPr/>
        </p:nvGraphicFramePr>
        <p:xfrm>
          <a:off x="250825" y="5516563"/>
          <a:ext cx="8642350" cy="952500"/>
        </p:xfrm>
        <a:graphic>
          <a:graphicData uri="http://schemas.openxmlformats.org/drawingml/2006/table">
            <a:tbl>
              <a:tblPr/>
              <a:tblGrid>
                <a:gridCol w="1235075"/>
                <a:gridCol w="1233488"/>
                <a:gridCol w="1236662"/>
                <a:gridCol w="903288"/>
                <a:gridCol w="1152525"/>
                <a:gridCol w="1223962"/>
                <a:gridCol w="165735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international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joli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moderne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joli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tranquille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impressionnant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ugly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célèbre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ennuyeux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sérieux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touristique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noisy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émouvant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02" name="Text Box 64"/>
          <p:cNvSpPr txBox="1">
            <a:spLocks noChangeArrowheads="1"/>
          </p:cNvSpPr>
          <p:nvPr/>
        </p:nvSpPr>
        <p:spPr bwMode="auto">
          <a:xfrm>
            <a:off x="323850" y="260350"/>
            <a:ext cx="8351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Here are some useful words for giving reasons.  Use your detective skills and work out the missing French and English word meanings.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608512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3" descr="sh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268413"/>
            <a:ext cx="21415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>
            <a:hlinkClick r:id="" action="ppaction://noaction">
              <a:snd r:embed="rId5" name="tranquilo.wav"/>
            </a:hlinkClick>
          </p:cNvPr>
          <p:cNvSpPr>
            <a:spLocks noChangeArrowheads="1"/>
          </p:cNvSpPr>
          <p:nvPr/>
        </p:nvSpPr>
        <p:spPr bwMode="auto">
          <a:xfrm>
            <a:off x="613098" y="4989831"/>
            <a:ext cx="1654646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tranquille</a:t>
            </a:r>
          </a:p>
        </p:txBody>
      </p:sp>
      <p:sp>
        <p:nvSpPr>
          <p:cNvPr id="3088" name="Rectangle 16">
            <a:hlinkClick r:id="" action="ppaction://noaction">
              <a:snd r:embed="rId6" name="ruidoso.wav"/>
            </a:hlinkClick>
          </p:cNvPr>
          <p:cNvSpPr>
            <a:spLocks noChangeArrowheads="1"/>
          </p:cNvSpPr>
          <p:nvPr/>
        </p:nvSpPr>
        <p:spPr bwMode="auto">
          <a:xfrm>
            <a:off x="5292725" y="4941888"/>
            <a:ext cx="2159000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bruyant</a:t>
            </a:r>
          </a:p>
        </p:txBody>
      </p:sp>
      <p:sp>
        <p:nvSpPr>
          <p:cNvPr id="3089" name="Rectangle 17">
            <a:hlinkClick r:id="" action="ppaction://noaction">
              <a:snd r:embed="rId7" name="tranquila.wav"/>
            </a:hlinkClick>
          </p:cNvPr>
          <p:cNvSpPr>
            <a:spLocks noChangeArrowheads="1"/>
          </p:cNvSpPr>
          <p:nvPr/>
        </p:nvSpPr>
        <p:spPr bwMode="auto">
          <a:xfrm>
            <a:off x="2267744" y="4988243"/>
            <a:ext cx="1656234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tranquille</a:t>
            </a:r>
          </a:p>
        </p:txBody>
      </p:sp>
      <p:sp>
        <p:nvSpPr>
          <p:cNvPr id="3090" name="Rectangle 18">
            <a:hlinkClick r:id="" action="ppaction://noaction">
              <a:snd r:embed="rId8" name="ruidosa.wav"/>
            </a:hlinkClick>
          </p:cNvPr>
          <p:cNvSpPr>
            <a:spLocks noChangeArrowheads="1"/>
          </p:cNvSpPr>
          <p:nvPr/>
        </p:nvSpPr>
        <p:spPr bwMode="auto">
          <a:xfrm>
            <a:off x="5292725" y="5807075"/>
            <a:ext cx="2159000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bruyante</a:t>
            </a:r>
          </a:p>
        </p:txBody>
      </p:sp>
      <p:sp>
        <p:nvSpPr>
          <p:cNvPr id="3091" name="Text Box 19">
            <a:hlinkClick r:id="" action="ppaction://noaction">
              <a:snd r:embed="rId9" name="eningles.wav"/>
            </a:hlinkClick>
          </p:cNvPr>
          <p:cNvSpPr txBox="1">
            <a:spLocks noChangeArrowheads="1"/>
          </p:cNvSpPr>
          <p:nvPr/>
        </p:nvSpPr>
        <p:spPr bwMode="auto">
          <a:xfrm>
            <a:off x="1569280" y="101891"/>
            <a:ext cx="5904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latin typeface="Calibri" panose="020F0502020204030204" pitchFamily="34" charset="0"/>
              </a:rPr>
              <a:t>Comment </a:t>
            </a:r>
            <a:r>
              <a:rPr lang="en-GB" altLang="en-US" sz="3600" dirty="0" err="1">
                <a:latin typeface="Calibri" panose="020F0502020204030204" pitchFamily="34" charset="0"/>
              </a:rPr>
              <a:t>dit</a:t>
            </a:r>
            <a:r>
              <a:rPr lang="en-GB" altLang="en-US" sz="3600" dirty="0">
                <a:latin typeface="Calibri" panose="020F0502020204030204" pitchFamily="34" charset="0"/>
              </a:rPr>
              <a:t>-on </a:t>
            </a:r>
            <a:r>
              <a:rPr lang="en-GB" altLang="en-US" sz="3600" dirty="0" err="1">
                <a:latin typeface="Calibri" panose="020F0502020204030204" pitchFamily="34" charset="0"/>
              </a:rPr>
              <a:t>en</a:t>
            </a: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 err="1" smtClean="0">
                <a:latin typeface="Calibri" panose="020F0502020204030204" pitchFamily="34" charset="0"/>
              </a:rPr>
              <a:t>anglais</a:t>
            </a:r>
            <a:r>
              <a:rPr lang="en-GB" altLang="en-US" sz="3600" dirty="0" smtClean="0"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8" grpId="0" animBg="1"/>
      <p:bldP spid="3089" grpId="0" animBg="1"/>
      <p:bldP spid="3090" grpId="0" animBg="1"/>
      <p:bldP spid="30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img-thi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12763"/>
            <a:ext cx="47164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oring_new_year_party_clipart_haha.gif image by pauljorg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052513"/>
            <a:ext cx="368458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>
            <a:hlinkClick r:id="" action="ppaction://noaction">
              <a:snd r:embed="rId5" name="emocionante.wav"/>
            </a:hlinkClick>
          </p:cNvPr>
          <p:cNvSpPr>
            <a:spLocks noChangeArrowheads="1"/>
          </p:cNvSpPr>
          <p:nvPr/>
        </p:nvSpPr>
        <p:spPr bwMode="auto">
          <a:xfrm>
            <a:off x="971550" y="4941888"/>
            <a:ext cx="2160588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émouvant</a:t>
            </a:r>
          </a:p>
        </p:txBody>
      </p:sp>
      <p:sp>
        <p:nvSpPr>
          <p:cNvPr id="6157" name="Rectangle 13">
            <a:hlinkClick r:id="" action="ppaction://noaction">
              <a:snd r:embed="rId6" name="aburrido.wav"/>
            </a:hlinkClick>
          </p:cNvPr>
          <p:cNvSpPr>
            <a:spLocks noChangeArrowheads="1"/>
          </p:cNvSpPr>
          <p:nvPr/>
        </p:nvSpPr>
        <p:spPr bwMode="auto">
          <a:xfrm>
            <a:off x="6011863" y="4941888"/>
            <a:ext cx="2160587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ennuyeux</a:t>
            </a:r>
          </a:p>
        </p:txBody>
      </p:sp>
      <p:sp>
        <p:nvSpPr>
          <p:cNvPr id="6158" name="Rectangle 14">
            <a:hlinkClick r:id="" action="ppaction://noaction">
              <a:snd r:embed="rId5" name="emocionante.wav"/>
            </a:hlinkClick>
          </p:cNvPr>
          <p:cNvSpPr>
            <a:spLocks noChangeArrowheads="1"/>
          </p:cNvSpPr>
          <p:nvPr/>
        </p:nvSpPr>
        <p:spPr bwMode="auto">
          <a:xfrm>
            <a:off x="973138" y="5878513"/>
            <a:ext cx="2159000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émouvante</a:t>
            </a:r>
          </a:p>
        </p:txBody>
      </p:sp>
      <p:sp>
        <p:nvSpPr>
          <p:cNvPr id="6159" name="Rectangle 15">
            <a:hlinkClick r:id="" action="ppaction://noaction">
              <a:snd r:embed="rId7" name="aburrida.wav"/>
            </a:hlinkClick>
          </p:cNvPr>
          <p:cNvSpPr>
            <a:spLocks noChangeArrowheads="1"/>
          </p:cNvSpPr>
          <p:nvPr/>
        </p:nvSpPr>
        <p:spPr bwMode="auto">
          <a:xfrm>
            <a:off x="6011863" y="5878513"/>
            <a:ext cx="2160587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ennuyeuse</a:t>
            </a:r>
          </a:p>
        </p:txBody>
      </p:sp>
      <p:sp>
        <p:nvSpPr>
          <p:cNvPr id="9" name="Text Box 19">
            <a:hlinkClick r:id="" action="ppaction://noaction">
              <a:snd r:embed="rId8" name="eningles.wav"/>
            </a:hlinkClick>
          </p:cNvPr>
          <p:cNvSpPr txBox="1">
            <a:spLocks noChangeArrowheads="1"/>
          </p:cNvSpPr>
          <p:nvPr/>
        </p:nvSpPr>
        <p:spPr bwMode="auto">
          <a:xfrm>
            <a:off x="1569280" y="101891"/>
            <a:ext cx="5904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latin typeface="Calibri" panose="020F0502020204030204" pitchFamily="34" charset="0"/>
              </a:rPr>
              <a:t>Comment </a:t>
            </a:r>
            <a:r>
              <a:rPr lang="en-GB" altLang="en-US" sz="3600" dirty="0" err="1">
                <a:latin typeface="Calibri" panose="020F0502020204030204" pitchFamily="34" charset="0"/>
              </a:rPr>
              <a:t>dit</a:t>
            </a:r>
            <a:r>
              <a:rPr lang="en-GB" altLang="en-US" sz="3600" dirty="0">
                <a:latin typeface="Calibri" panose="020F0502020204030204" pitchFamily="34" charset="0"/>
              </a:rPr>
              <a:t>-on </a:t>
            </a:r>
            <a:r>
              <a:rPr lang="en-GB" altLang="en-US" sz="3600" dirty="0" err="1">
                <a:latin typeface="Calibri" panose="020F0502020204030204" pitchFamily="34" charset="0"/>
              </a:rPr>
              <a:t>en</a:t>
            </a: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 err="1" smtClean="0">
                <a:latin typeface="Calibri" panose="020F0502020204030204" pitchFamily="34" charset="0"/>
              </a:rPr>
              <a:t>anglais</a:t>
            </a:r>
            <a:r>
              <a:rPr lang="en-GB" altLang="en-US" sz="3600" dirty="0" smtClean="0"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7" grpId="0" animBg="1"/>
      <p:bldP spid="6158" grpId="0" animBg="1"/>
      <p:bldP spid="6159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elkbuntu_FBI_Dud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2747963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KFC%20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7700"/>
            <a:ext cx="446405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2">
            <a:hlinkClick r:id="" action="ppaction://noaction">
              <a:snd r:embed="rId5" name="divertido.wav"/>
            </a:hlinkClick>
          </p:cNvPr>
          <p:cNvSpPr>
            <a:spLocks noChangeArrowheads="1"/>
          </p:cNvSpPr>
          <p:nvPr/>
        </p:nvSpPr>
        <p:spPr bwMode="auto">
          <a:xfrm>
            <a:off x="971550" y="4724400"/>
            <a:ext cx="2160588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amusant</a:t>
            </a:r>
          </a:p>
        </p:txBody>
      </p:sp>
      <p:sp>
        <p:nvSpPr>
          <p:cNvPr id="8205" name="Rectangle 13">
            <a:hlinkClick r:id="" action="ppaction://noaction">
              <a:snd r:embed="rId6" name="serio.wav"/>
            </a:hlinkClick>
          </p:cNvPr>
          <p:cNvSpPr>
            <a:spLocks noChangeArrowheads="1"/>
          </p:cNvSpPr>
          <p:nvPr/>
        </p:nvSpPr>
        <p:spPr bwMode="auto">
          <a:xfrm>
            <a:off x="6011863" y="4724400"/>
            <a:ext cx="2160587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sérieux</a:t>
            </a:r>
          </a:p>
        </p:txBody>
      </p:sp>
      <p:sp>
        <p:nvSpPr>
          <p:cNvPr id="8206" name="Rectangle 14">
            <a:hlinkClick r:id="" action="ppaction://noaction">
              <a:snd r:embed="rId7" name="divertida.wav"/>
            </a:hlinkClick>
          </p:cNvPr>
          <p:cNvSpPr>
            <a:spLocks noChangeArrowheads="1"/>
          </p:cNvSpPr>
          <p:nvPr/>
        </p:nvSpPr>
        <p:spPr bwMode="auto">
          <a:xfrm>
            <a:off x="971550" y="5662613"/>
            <a:ext cx="2160588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amusante</a:t>
            </a:r>
          </a:p>
        </p:txBody>
      </p:sp>
      <p:sp>
        <p:nvSpPr>
          <p:cNvPr id="8207" name="Rectangle 15">
            <a:hlinkClick r:id="" action="ppaction://noaction">
              <a:snd r:embed="rId8" name="seria.wav"/>
            </a:hlinkClick>
          </p:cNvPr>
          <p:cNvSpPr>
            <a:spLocks noChangeArrowheads="1"/>
          </p:cNvSpPr>
          <p:nvPr/>
        </p:nvSpPr>
        <p:spPr bwMode="auto">
          <a:xfrm>
            <a:off x="6011863" y="5662613"/>
            <a:ext cx="2160587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sérieuse</a:t>
            </a:r>
          </a:p>
        </p:txBody>
      </p:sp>
      <p:sp>
        <p:nvSpPr>
          <p:cNvPr id="9" name="Text Box 19">
            <a:hlinkClick r:id="" action="ppaction://noaction">
              <a:snd r:embed="rId9" name="eningles.wav"/>
            </a:hlinkClick>
          </p:cNvPr>
          <p:cNvSpPr txBox="1">
            <a:spLocks noChangeArrowheads="1"/>
          </p:cNvSpPr>
          <p:nvPr/>
        </p:nvSpPr>
        <p:spPr bwMode="auto">
          <a:xfrm>
            <a:off x="1569280" y="101891"/>
            <a:ext cx="5904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latin typeface="Calibri" panose="020F0502020204030204" pitchFamily="34" charset="0"/>
              </a:rPr>
              <a:t>Comment </a:t>
            </a:r>
            <a:r>
              <a:rPr lang="en-GB" altLang="en-US" sz="3600" dirty="0" err="1">
                <a:latin typeface="Calibri" panose="020F0502020204030204" pitchFamily="34" charset="0"/>
              </a:rPr>
              <a:t>dit</a:t>
            </a:r>
            <a:r>
              <a:rPr lang="en-GB" altLang="en-US" sz="3600" dirty="0">
                <a:latin typeface="Calibri" panose="020F0502020204030204" pitchFamily="34" charset="0"/>
              </a:rPr>
              <a:t>-on </a:t>
            </a:r>
            <a:r>
              <a:rPr lang="en-GB" altLang="en-US" sz="3600" dirty="0" err="1">
                <a:latin typeface="Calibri" panose="020F0502020204030204" pitchFamily="34" charset="0"/>
              </a:rPr>
              <a:t>en</a:t>
            </a: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 err="1" smtClean="0">
                <a:latin typeface="Calibri" panose="020F0502020204030204" pitchFamily="34" charset="0"/>
              </a:rPr>
              <a:t>anglais</a:t>
            </a:r>
            <a:r>
              <a:rPr lang="en-GB" altLang="en-US" sz="3600" dirty="0" smtClean="0"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5" grpId="0" animBg="1"/>
      <p:bldP spid="8206" grpId="0" animBg="1"/>
      <p:bldP spid="820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Beauty-and-the-Beast-Wallpaper-beauty-and-the-beast-6260118-1024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b="1025"/>
          <a:stretch>
            <a:fillRect/>
          </a:stretch>
        </p:blipFill>
        <p:spPr bwMode="auto">
          <a:xfrm>
            <a:off x="323850" y="981075"/>
            <a:ext cx="357028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55675"/>
            <a:ext cx="38163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>
            <a:hlinkClick r:id="" action="ppaction://noaction">
              <a:snd r:embed="rId5" name="bonito.wav"/>
            </a:hlinkClick>
          </p:cNvPr>
          <p:cNvSpPr>
            <a:spLocks noChangeArrowheads="1"/>
          </p:cNvSpPr>
          <p:nvPr/>
        </p:nvSpPr>
        <p:spPr bwMode="auto">
          <a:xfrm>
            <a:off x="971550" y="4724400"/>
            <a:ext cx="2160588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joli</a:t>
            </a:r>
          </a:p>
        </p:txBody>
      </p:sp>
      <p:sp>
        <p:nvSpPr>
          <p:cNvPr id="31752" name="Rectangle 8">
            <a:hlinkClick r:id="" action="ppaction://noaction">
              <a:snd r:embed="rId6" name="feo.wav"/>
            </a:hlinkClick>
          </p:cNvPr>
          <p:cNvSpPr>
            <a:spLocks noChangeArrowheads="1"/>
          </p:cNvSpPr>
          <p:nvPr/>
        </p:nvSpPr>
        <p:spPr bwMode="auto">
          <a:xfrm>
            <a:off x="6011863" y="4724400"/>
            <a:ext cx="2160587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solidFill>
                  <a:schemeClr val="bg1"/>
                </a:solidFill>
              </a:rPr>
              <a:t>laid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sp>
        <p:nvSpPr>
          <p:cNvPr id="31753" name="Rectangle 9">
            <a:hlinkClick r:id="" action="ppaction://noaction">
              <a:snd r:embed="rId7" name="bonita.wav"/>
            </a:hlinkClick>
          </p:cNvPr>
          <p:cNvSpPr>
            <a:spLocks noChangeArrowheads="1"/>
          </p:cNvSpPr>
          <p:nvPr/>
        </p:nvSpPr>
        <p:spPr bwMode="auto">
          <a:xfrm>
            <a:off x="971550" y="5662613"/>
            <a:ext cx="2160588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jolie</a:t>
            </a:r>
          </a:p>
        </p:txBody>
      </p:sp>
      <p:sp>
        <p:nvSpPr>
          <p:cNvPr id="31754" name="Rectangle 10">
            <a:hlinkClick r:id="" action="ppaction://noaction">
              <a:snd r:embed="rId8" name="fea.wav"/>
            </a:hlinkClick>
          </p:cNvPr>
          <p:cNvSpPr>
            <a:spLocks noChangeArrowheads="1"/>
          </p:cNvSpPr>
          <p:nvPr/>
        </p:nvSpPr>
        <p:spPr bwMode="auto">
          <a:xfrm>
            <a:off x="6011863" y="5662613"/>
            <a:ext cx="2160587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 dirty="0" err="1" smtClean="0">
                <a:solidFill>
                  <a:schemeClr val="bg1"/>
                </a:solidFill>
              </a:rPr>
              <a:t>laide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 Box 19">
            <a:hlinkClick r:id="" action="ppaction://noaction">
              <a:snd r:embed="rId9" name="eningles.wav"/>
            </a:hlinkClick>
          </p:cNvPr>
          <p:cNvSpPr txBox="1">
            <a:spLocks noChangeArrowheads="1"/>
          </p:cNvSpPr>
          <p:nvPr/>
        </p:nvSpPr>
        <p:spPr bwMode="auto">
          <a:xfrm>
            <a:off x="1569280" y="101891"/>
            <a:ext cx="5904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latin typeface="Calibri" panose="020F0502020204030204" pitchFamily="34" charset="0"/>
              </a:rPr>
              <a:t>Comment </a:t>
            </a:r>
            <a:r>
              <a:rPr lang="en-GB" altLang="en-US" sz="3600" dirty="0" err="1">
                <a:latin typeface="Calibri" panose="020F0502020204030204" pitchFamily="34" charset="0"/>
              </a:rPr>
              <a:t>dit</a:t>
            </a:r>
            <a:r>
              <a:rPr lang="en-GB" altLang="en-US" sz="3600" dirty="0">
                <a:latin typeface="Calibri" panose="020F0502020204030204" pitchFamily="34" charset="0"/>
              </a:rPr>
              <a:t>-on </a:t>
            </a:r>
            <a:r>
              <a:rPr lang="en-GB" altLang="en-US" sz="3600" dirty="0" err="1">
                <a:latin typeface="Calibri" panose="020F0502020204030204" pitchFamily="34" charset="0"/>
              </a:rPr>
              <a:t>en</a:t>
            </a: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 err="1" smtClean="0">
                <a:latin typeface="Calibri" panose="020F0502020204030204" pitchFamily="34" charset="0"/>
              </a:rPr>
              <a:t>anglais</a:t>
            </a:r>
            <a:r>
              <a:rPr lang="en-GB" altLang="en-US" sz="3600" dirty="0" smtClean="0"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3" grpId="0" animBg="1"/>
      <p:bldP spid="3175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00022ducd_10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765175"/>
            <a:ext cx="3863975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soliloquy-eco-yach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162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>
            <a:hlinkClick r:id="" action="ppaction://noaction">
              <a:snd r:embed="rId5" name="tradicional.wav"/>
            </a:hlinkClick>
          </p:cNvPr>
          <p:cNvSpPr>
            <a:spLocks noChangeArrowheads="1"/>
          </p:cNvSpPr>
          <p:nvPr/>
        </p:nvSpPr>
        <p:spPr bwMode="auto">
          <a:xfrm>
            <a:off x="971550" y="5086350"/>
            <a:ext cx="2160588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traditionnel</a:t>
            </a:r>
          </a:p>
        </p:txBody>
      </p:sp>
      <p:sp>
        <p:nvSpPr>
          <p:cNvPr id="7177" name="Rectangle 9">
            <a:hlinkClick r:id="" action="ppaction://noaction">
              <a:snd r:embed="rId6" name="moderno.wav"/>
            </a:hlinkClick>
          </p:cNvPr>
          <p:cNvSpPr>
            <a:spLocks noChangeArrowheads="1"/>
          </p:cNvSpPr>
          <p:nvPr/>
        </p:nvSpPr>
        <p:spPr bwMode="auto">
          <a:xfrm>
            <a:off x="5220072" y="5086349"/>
            <a:ext cx="1656481" cy="790575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moderne</a:t>
            </a:r>
          </a:p>
        </p:txBody>
      </p:sp>
      <p:sp>
        <p:nvSpPr>
          <p:cNvPr id="7178" name="Rectangle 10">
            <a:hlinkClick r:id="" action="ppaction://noaction">
              <a:snd r:embed="rId5" name="tradicional.wav"/>
            </a:hlinkClick>
          </p:cNvPr>
          <p:cNvSpPr>
            <a:spLocks noChangeArrowheads="1"/>
          </p:cNvSpPr>
          <p:nvPr/>
        </p:nvSpPr>
        <p:spPr bwMode="auto">
          <a:xfrm>
            <a:off x="971550" y="5951538"/>
            <a:ext cx="2160588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traditionnelle</a:t>
            </a:r>
          </a:p>
        </p:txBody>
      </p:sp>
      <p:sp>
        <p:nvSpPr>
          <p:cNvPr id="7179" name="Rectangle 11">
            <a:hlinkClick r:id="" action="ppaction://noaction">
              <a:snd r:embed="rId7" name="moderna.wav"/>
            </a:hlinkClick>
          </p:cNvPr>
          <p:cNvSpPr>
            <a:spLocks noChangeArrowheads="1"/>
          </p:cNvSpPr>
          <p:nvPr/>
        </p:nvSpPr>
        <p:spPr bwMode="auto">
          <a:xfrm>
            <a:off x="6876553" y="5086348"/>
            <a:ext cx="1656481" cy="7905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</a:rPr>
              <a:t>moderne</a:t>
            </a:r>
          </a:p>
        </p:txBody>
      </p:sp>
      <p:sp>
        <p:nvSpPr>
          <p:cNvPr id="9" name="Text Box 19">
            <a:hlinkClick r:id="" action="ppaction://noaction">
              <a:snd r:embed="rId8" name="eningles.wav"/>
            </a:hlinkClick>
          </p:cNvPr>
          <p:cNvSpPr txBox="1">
            <a:spLocks noChangeArrowheads="1"/>
          </p:cNvSpPr>
          <p:nvPr/>
        </p:nvSpPr>
        <p:spPr bwMode="auto">
          <a:xfrm>
            <a:off x="1569280" y="101891"/>
            <a:ext cx="5904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latin typeface="Calibri" panose="020F0502020204030204" pitchFamily="34" charset="0"/>
              </a:rPr>
              <a:t>Comment </a:t>
            </a:r>
            <a:r>
              <a:rPr lang="en-GB" altLang="en-US" sz="3600" dirty="0" err="1">
                <a:latin typeface="Calibri" panose="020F0502020204030204" pitchFamily="34" charset="0"/>
              </a:rPr>
              <a:t>dit</a:t>
            </a:r>
            <a:r>
              <a:rPr lang="en-GB" altLang="en-US" sz="3600" dirty="0">
                <a:latin typeface="Calibri" panose="020F0502020204030204" pitchFamily="34" charset="0"/>
              </a:rPr>
              <a:t>-on </a:t>
            </a:r>
            <a:r>
              <a:rPr lang="en-GB" altLang="en-US" sz="3600" dirty="0" err="1">
                <a:latin typeface="Calibri" panose="020F0502020204030204" pitchFamily="34" charset="0"/>
              </a:rPr>
              <a:t>en</a:t>
            </a: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 err="1" smtClean="0">
                <a:latin typeface="Calibri" panose="020F0502020204030204" pitchFamily="34" charset="0"/>
              </a:rPr>
              <a:t>anglais</a:t>
            </a:r>
            <a:r>
              <a:rPr lang="en-GB" altLang="en-US" sz="3600" dirty="0" smtClean="0"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7179" grpId="0" animBg="1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7322</TotalTime>
  <Words>1544</Words>
  <Application>Microsoft Office PowerPoint</Application>
  <PresentationFormat>On-screen Show (4:3)</PresentationFormat>
  <Paragraphs>310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Cracked Johnnie</vt:lpstr>
      <vt:lpstr>Fine Hand</vt:lpstr>
      <vt:lpstr>Hollywood Hills</vt:lpstr>
      <vt:lpstr>Arial</vt:lpstr>
      <vt:lpstr>Arial Black</vt:lpstr>
      <vt:lpstr>Bookshelf Symbol 7</vt:lpstr>
      <vt:lpstr>Calibri</vt:lpstr>
      <vt:lpstr>Segoe Print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Study</cp:lastModifiedBy>
  <cp:revision>109</cp:revision>
  <dcterms:created xsi:type="dcterms:W3CDTF">2010-03-07T19:14:09Z</dcterms:created>
  <dcterms:modified xsi:type="dcterms:W3CDTF">2019-06-01T09:47:21Z</dcterms:modified>
</cp:coreProperties>
</file>