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1"/>
  </p:notesMasterIdLst>
  <p:sldIdLst>
    <p:sldId id="256" r:id="rId3"/>
    <p:sldId id="258" r:id="rId4"/>
    <p:sldId id="309" r:id="rId5"/>
    <p:sldId id="310" r:id="rId6"/>
    <p:sldId id="311" r:id="rId7"/>
    <p:sldId id="261" r:id="rId8"/>
    <p:sldId id="262" r:id="rId9"/>
    <p:sldId id="263" r:id="rId10"/>
    <p:sldId id="312" r:id="rId11"/>
    <p:sldId id="264" r:id="rId12"/>
    <p:sldId id="265" r:id="rId13"/>
    <p:sldId id="295" r:id="rId14"/>
    <p:sldId id="296" r:id="rId15"/>
    <p:sldId id="297" r:id="rId16"/>
    <p:sldId id="298" r:id="rId17"/>
    <p:sldId id="270" r:id="rId18"/>
    <p:sldId id="299" r:id="rId19"/>
    <p:sldId id="300" r:id="rId20"/>
    <p:sldId id="302" r:id="rId21"/>
    <p:sldId id="303" r:id="rId22"/>
    <p:sldId id="304" r:id="rId23"/>
    <p:sldId id="276" r:id="rId24"/>
    <p:sldId id="277" r:id="rId25"/>
    <p:sldId id="278" r:id="rId26"/>
    <p:sldId id="279" r:id="rId27"/>
    <p:sldId id="280" r:id="rId28"/>
    <p:sldId id="281" r:id="rId29"/>
    <p:sldId id="282" r:id="rId30"/>
    <p:sldId id="305" r:id="rId31"/>
    <p:sldId id="284" r:id="rId32"/>
    <p:sldId id="285" r:id="rId33"/>
    <p:sldId id="288" r:id="rId34"/>
    <p:sldId id="308" r:id="rId35"/>
    <p:sldId id="306" r:id="rId36"/>
    <p:sldId id="291" r:id="rId37"/>
    <p:sldId id="307" r:id="rId38"/>
    <p:sldId id="294" r:id="rId39"/>
    <p:sldId id="257" r:id="rId4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465" autoAdjust="0"/>
  </p:normalViewPr>
  <p:slideViewPr>
    <p:cSldViewPr snapToGrid="0">
      <p:cViewPr varScale="1">
        <p:scale>
          <a:sx n="95" d="100"/>
          <a:sy n="95" d="100"/>
        </p:scale>
        <p:origin x="924" y="72"/>
      </p:cViewPr>
      <p:guideLst>
        <p:guide orient="horz" pos="2160"/>
        <p:guide pos="2880"/>
      </p:guideLst>
    </p:cSldViewPr>
  </p:slideViewPr>
  <p:notesTextViewPr>
    <p:cViewPr>
      <p:scale>
        <a:sx n="1" d="1"/>
        <a:sy n="1" d="1"/>
      </p:scale>
      <p:origin x="0" y="0"/>
    </p:cViewPr>
  </p:notesTextViewPr>
  <p:sorterViewPr>
    <p:cViewPr>
      <p:scale>
        <a:sx n="100" d="100"/>
        <a:sy n="100" d="100"/>
      </p:scale>
      <p:origin x="0" y="-466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CE31505E-1768-4965-AFA0-FA1D23DEC45B}" type="datetimeFigureOut">
              <a:rPr lang="en-GB"/>
              <a:pPr>
                <a:defRPr/>
              </a:pPr>
              <a:t>01/06/2019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7B81B70B-3B9F-4A85-82E6-B9C663148352}" type="slidenum">
              <a:rPr lang="en-GB" altLang="en-US"/>
              <a:pPr/>
              <a:t>‹#›</a:t>
            </a:fld>
            <a:endParaRPr lang="en-GB" altLang="en-US"/>
          </a:p>
        </p:txBody>
      </p:sp>
    </p:spTree>
    <p:extLst>
      <p:ext uri="{BB962C8B-B14F-4D97-AF65-F5344CB8AC3E}">
        <p14:creationId xmlns:p14="http://schemas.microsoft.com/office/powerpoint/2010/main" val="16855618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dirty="0" smtClean="0"/>
              <a:t>Je and Je </a:t>
            </a:r>
            <a:r>
              <a:rPr lang="en-GB" altLang="en-US" dirty="0" err="1" smtClean="0"/>
              <a:t>joue</a:t>
            </a:r>
            <a:r>
              <a:rPr lang="en-GB" altLang="en-US" dirty="0" smtClean="0"/>
              <a:t> are animated and appear with audio, as do the</a:t>
            </a:r>
            <a:r>
              <a:rPr lang="en-GB" altLang="en-US" baseline="0" dirty="0" smtClean="0"/>
              <a:t> next few slides.</a:t>
            </a:r>
            <a:endParaRPr lang="en-GB" altLang="en-US" dirty="0" smtClean="0"/>
          </a:p>
          <a:p>
            <a:pPr>
              <a:spcBef>
                <a:spcPct val="0"/>
              </a:spcBef>
            </a:pPr>
            <a:endParaRPr lang="en-GB" altLang="en-US" dirty="0" smtClean="0"/>
          </a:p>
          <a:p>
            <a:pPr>
              <a:spcBef>
                <a:spcPct val="0"/>
              </a:spcBef>
            </a:pPr>
            <a:r>
              <a:rPr lang="en-GB" altLang="en-US" dirty="0" smtClean="0"/>
              <a:t>NB: This is the 2</a:t>
            </a:r>
            <a:r>
              <a:rPr lang="en-GB" altLang="en-US" baseline="30000" dirty="0" smtClean="0"/>
              <a:t>nd</a:t>
            </a:r>
            <a:r>
              <a:rPr lang="en-GB" altLang="en-US" dirty="0" smtClean="0"/>
              <a:t> full ER verb paradigm pupils have been introduced to – they met ‘manger’ with foods in the autumn term.</a:t>
            </a:r>
          </a:p>
          <a:p>
            <a:pPr>
              <a:spcBef>
                <a:spcPct val="0"/>
              </a:spcBef>
            </a:pPr>
            <a:r>
              <a:rPr lang="en-GB" altLang="en-US" dirty="0" smtClean="0"/>
              <a:t>Encourage pupils to point to the person being referred to in order to make this a physical memory activity.</a:t>
            </a:r>
          </a:p>
          <a:p>
            <a:pPr>
              <a:spcBef>
                <a:spcPct val="0"/>
              </a:spcBef>
            </a:pPr>
            <a:r>
              <a:rPr lang="en-GB" altLang="en-US" dirty="0" smtClean="0"/>
              <a:t>I have included the English here to make it perfectly clear what the pictures stand for, in case there is any ambiguity.</a:t>
            </a:r>
          </a:p>
          <a:p>
            <a:pPr>
              <a:spcBef>
                <a:spcPct val="0"/>
              </a:spcBef>
            </a:pPr>
            <a:r>
              <a:rPr lang="en-GB" altLang="en-US" dirty="0" smtClean="0"/>
              <a:t>Encourage pupils here to repeat aloud ‘je’ and point at themselves with one finger. (One finger should be used for singular forms and two for plural.)</a:t>
            </a:r>
          </a:p>
          <a:p>
            <a:pPr>
              <a:spcBef>
                <a:spcPct val="0"/>
              </a:spcBef>
            </a:pPr>
            <a:endParaRPr lang="en-GB"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AC5B0ECF-B3CA-456B-ADE1-3853B7A1522B}" type="slidenum">
              <a:rPr lang="en-GB" altLang="en-US">
                <a:solidFill>
                  <a:srgbClr val="000000"/>
                </a:solidFill>
              </a:rPr>
              <a:pPr/>
              <a:t>2</a:t>
            </a:fld>
            <a:endParaRPr lang="en-GB" altLang="en-US">
              <a:solidFill>
                <a:srgbClr val="000000"/>
              </a:solidFill>
            </a:endParaRPr>
          </a:p>
        </p:txBody>
      </p:sp>
    </p:spTree>
    <p:extLst>
      <p:ext uri="{BB962C8B-B14F-4D97-AF65-F5344CB8AC3E}">
        <p14:creationId xmlns:p14="http://schemas.microsoft.com/office/powerpoint/2010/main" val="1167641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mtClean="0"/>
              <a:t>Here I have tried to make it obvious what information each part of the verb is conveying and why therefore it will be so important to get the ending of the verb right.</a:t>
            </a:r>
          </a:p>
          <a:p>
            <a:pPr>
              <a:spcBef>
                <a:spcPct val="0"/>
              </a:spcBef>
            </a:pPr>
            <a:endParaRPr lang="en-GB" altLang="en-US"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02911938-C9EC-4606-9C03-C062F98E0C4B}" type="slidenum">
              <a:rPr lang="en-GB" altLang="en-US">
                <a:solidFill>
                  <a:srgbClr val="000000"/>
                </a:solidFill>
              </a:rPr>
              <a:pPr/>
              <a:t>11</a:t>
            </a:fld>
            <a:endParaRPr lang="en-GB" altLang="en-US">
              <a:solidFill>
                <a:srgbClr val="000000"/>
              </a:solidFill>
            </a:endParaRPr>
          </a:p>
        </p:txBody>
      </p:sp>
    </p:spTree>
    <p:extLst>
      <p:ext uri="{BB962C8B-B14F-4D97-AF65-F5344CB8AC3E}">
        <p14:creationId xmlns:p14="http://schemas.microsoft.com/office/powerpoint/2010/main" val="1572393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mtClean="0"/>
              <a:t>Here I have tried to make it obvious what information each part of the verb is conveying and why therefore it will be so important to get the ending of the verb right.</a:t>
            </a:r>
          </a:p>
          <a:p>
            <a:pPr>
              <a:spcBef>
                <a:spcPct val="0"/>
              </a:spcBef>
            </a:pPr>
            <a:endParaRPr lang="en-GB" altLang="en-US"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A8A0B1FA-8D4A-471C-BF8A-1B9A20E4B7F4}" type="slidenum">
              <a:rPr lang="en-GB" altLang="en-US">
                <a:solidFill>
                  <a:srgbClr val="000000"/>
                </a:solidFill>
              </a:rPr>
              <a:pPr/>
              <a:t>12</a:t>
            </a:fld>
            <a:endParaRPr lang="en-GB" altLang="en-US">
              <a:solidFill>
                <a:srgbClr val="000000"/>
              </a:solidFill>
            </a:endParaRPr>
          </a:p>
        </p:txBody>
      </p:sp>
    </p:spTree>
    <p:extLst>
      <p:ext uri="{BB962C8B-B14F-4D97-AF65-F5344CB8AC3E}">
        <p14:creationId xmlns:p14="http://schemas.microsoft.com/office/powerpoint/2010/main" val="3777542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dirty="0" smtClean="0"/>
              <a:t>Here I have tried to make it obvious what information each part of the verb is conveying and why therefore it will be so important to get the ending of the verb right.</a:t>
            </a:r>
          </a:p>
          <a:p>
            <a:pPr>
              <a:spcBef>
                <a:spcPct val="0"/>
              </a:spcBef>
            </a:pPr>
            <a:endParaRPr lang="en-GB" altLang="en-US" dirty="0"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9A3FA389-C8C2-48C7-B294-08C4BDE4DA9C}" type="slidenum">
              <a:rPr lang="en-GB" altLang="en-US">
                <a:solidFill>
                  <a:srgbClr val="000000"/>
                </a:solidFill>
              </a:rPr>
              <a:pPr/>
              <a:t>13</a:t>
            </a:fld>
            <a:endParaRPr lang="en-GB" altLang="en-US">
              <a:solidFill>
                <a:srgbClr val="000000"/>
              </a:solidFill>
            </a:endParaRPr>
          </a:p>
        </p:txBody>
      </p:sp>
    </p:spTree>
    <p:extLst>
      <p:ext uri="{BB962C8B-B14F-4D97-AF65-F5344CB8AC3E}">
        <p14:creationId xmlns:p14="http://schemas.microsoft.com/office/powerpoint/2010/main" val="2519071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mtClean="0"/>
              <a:t>Here I have tried to make it obvious what information each part of the verb is conveying and why therefore it will be so important to get the ending of the verb right.</a:t>
            </a:r>
          </a:p>
          <a:p>
            <a:pPr>
              <a:spcBef>
                <a:spcPct val="0"/>
              </a:spcBef>
            </a:pPr>
            <a:endParaRPr lang="en-GB" altLang="en-US" smtClean="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8683656F-D21E-4E33-A499-150675FF4034}" type="slidenum">
              <a:rPr lang="en-GB" altLang="en-US">
                <a:solidFill>
                  <a:srgbClr val="000000"/>
                </a:solidFill>
              </a:rPr>
              <a:pPr/>
              <a:t>14</a:t>
            </a:fld>
            <a:endParaRPr lang="en-GB" altLang="en-US">
              <a:solidFill>
                <a:srgbClr val="000000"/>
              </a:solidFill>
            </a:endParaRPr>
          </a:p>
        </p:txBody>
      </p:sp>
    </p:spTree>
    <p:extLst>
      <p:ext uri="{BB962C8B-B14F-4D97-AF65-F5344CB8AC3E}">
        <p14:creationId xmlns:p14="http://schemas.microsoft.com/office/powerpoint/2010/main" val="716252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mtClean="0"/>
              <a:t>Here I have tried to make it obvious what information each part of the verb is conveying and why therefore it will be so important to get the ending of the verb right.</a:t>
            </a:r>
          </a:p>
          <a:p>
            <a:pPr>
              <a:spcBef>
                <a:spcPct val="0"/>
              </a:spcBef>
            </a:pPr>
            <a:endParaRPr lang="en-GB" altLang="en-US"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AC4B46C4-C6EF-4502-AE0E-CC1952FB9CA4}" type="slidenum">
              <a:rPr lang="en-GB" altLang="en-US">
                <a:solidFill>
                  <a:srgbClr val="000000"/>
                </a:solidFill>
              </a:rPr>
              <a:pPr/>
              <a:t>15</a:t>
            </a:fld>
            <a:endParaRPr lang="en-GB" altLang="en-US">
              <a:solidFill>
                <a:srgbClr val="000000"/>
              </a:solidFill>
            </a:endParaRPr>
          </a:p>
        </p:txBody>
      </p:sp>
    </p:spTree>
    <p:extLst>
      <p:ext uri="{BB962C8B-B14F-4D97-AF65-F5344CB8AC3E}">
        <p14:creationId xmlns:p14="http://schemas.microsoft.com/office/powerpoint/2010/main" val="29948233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dirty="0" smtClean="0"/>
              <a:t>Here pupils should be encouraged to see these two items rather like two matching cards in a card game of Snap!</a:t>
            </a:r>
          </a:p>
          <a:p>
            <a:pPr>
              <a:spcBef>
                <a:spcPct val="0"/>
              </a:spcBef>
            </a:pPr>
            <a:r>
              <a:rPr lang="en-GB" altLang="en-US" dirty="0" smtClean="0"/>
              <a:t>Pupils are shown here what snaps together so that they can later play a game of snap and match up the correct French and English by</a:t>
            </a:r>
            <a:r>
              <a:rPr lang="en-GB" altLang="en-US" baseline="0" dirty="0" smtClean="0"/>
              <a:t> calling ‘Snap’.</a:t>
            </a:r>
            <a:endParaRPr lang="en-GB" altLang="en-US" dirty="0"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C84D8D1C-1A03-427C-BAF2-D2A6B5019C80}" type="slidenum">
              <a:rPr lang="en-GB" altLang="en-US">
                <a:solidFill>
                  <a:srgbClr val="000000"/>
                </a:solidFill>
              </a:rPr>
              <a:pPr/>
              <a:t>16</a:t>
            </a:fld>
            <a:endParaRPr lang="en-GB" altLang="en-US">
              <a:solidFill>
                <a:srgbClr val="000000"/>
              </a:solidFill>
            </a:endParaRPr>
          </a:p>
        </p:txBody>
      </p:sp>
    </p:spTree>
    <p:extLst>
      <p:ext uri="{BB962C8B-B14F-4D97-AF65-F5344CB8AC3E}">
        <p14:creationId xmlns:p14="http://schemas.microsoft.com/office/powerpoint/2010/main" val="26468066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dirty="0" smtClean="0"/>
              <a:t>Here pupils should be encouraged to see these two items rather like two matching cards in a card game of Snap!</a:t>
            </a:r>
          </a:p>
          <a:p>
            <a:pPr>
              <a:spcBef>
                <a:spcPct val="0"/>
              </a:spcBef>
            </a:pPr>
            <a:r>
              <a:rPr lang="en-GB" altLang="en-US" dirty="0" smtClean="0"/>
              <a:t>Pupils are shown here what snaps together so that they can later play a game of snap and match up the correct French and English by</a:t>
            </a:r>
            <a:r>
              <a:rPr lang="en-GB" altLang="en-US" baseline="0" dirty="0" smtClean="0"/>
              <a:t> calling ‘Snap’.</a:t>
            </a:r>
            <a:endParaRPr lang="en-GB" altLang="en-US" dirty="0"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7D05A78A-8BDE-427A-B55F-56ECCA16102C}" type="slidenum">
              <a:rPr lang="en-GB" altLang="en-US">
                <a:solidFill>
                  <a:srgbClr val="000000"/>
                </a:solidFill>
              </a:rPr>
              <a:pPr/>
              <a:t>17</a:t>
            </a:fld>
            <a:endParaRPr lang="en-GB" altLang="en-US">
              <a:solidFill>
                <a:srgbClr val="000000"/>
              </a:solidFill>
            </a:endParaRPr>
          </a:p>
        </p:txBody>
      </p:sp>
    </p:spTree>
    <p:extLst>
      <p:ext uri="{BB962C8B-B14F-4D97-AF65-F5344CB8AC3E}">
        <p14:creationId xmlns:p14="http://schemas.microsoft.com/office/powerpoint/2010/main" val="2856752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dirty="0" smtClean="0"/>
              <a:t>Here pupils should be encouraged to see these two items rather like two matching cards in a card game of Snap!</a:t>
            </a:r>
          </a:p>
          <a:p>
            <a:pPr>
              <a:spcBef>
                <a:spcPct val="0"/>
              </a:spcBef>
            </a:pPr>
            <a:r>
              <a:rPr lang="en-GB" altLang="en-US" dirty="0" smtClean="0"/>
              <a:t>Pupils are shown here what snaps together so that they can later play a game of snap and match up the correct French and English by</a:t>
            </a:r>
            <a:r>
              <a:rPr lang="en-GB" altLang="en-US" baseline="0" dirty="0" smtClean="0"/>
              <a:t> calling ‘Snap’.</a:t>
            </a:r>
            <a:endParaRPr lang="en-GB" altLang="en-US" dirty="0" smtClean="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B2FE1DFD-318D-4109-93A0-01603456410C}" type="slidenum">
              <a:rPr lang="en-GB" altLang="en-US">
                <a:solidFill>
                  <a:srgbClr val="000000"/>
                </a:solidFill>
              </a:rPr>
              <a:pPr/>
              <a:t>18</a:t>
            </a:fld>
            <a:endParaRPr lang="en-GB" altLang="en-US">
              <a:solidFill>
                <a:srgbClr val="000000"/>
              </a:solidFill>
            </a:endParaRPr>
          </a:p>
        </p:txBody>
      </p:sp>
    </p:spTree>
    <p:extLst>
      <p:ext uri="{BB962C8B-B14F-4D97-AF65-F5344CB8AC3E}">
        <p14:creationId xmlns:p14="http://schemas.microsoft.com/office/powerpoint/2010/main" val="742398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dirty="0" smtClean="0"/>
              <a:t>Here pupils should be encouraged to see these two items rather like two matching cards in a card game of Snap!</a:t>
            </a:r>
          </a:p>
          <a:p>
            <a:pPr>
              <a:spcBef>
                <a:spcPct val="0"/>
              </a:spcBef>
            </a:pPr>
            <a:r>
              <a:rPr lang="en-GB" altLang="en-US" dirty="0" smtClean="0"/>
              <a:t>Pupils are shown here what snaps together so that they can later play a game of snap and match up the correct French and English by</a:t>
            </a:r>
            <a:r>
              <a:rPr lang="en-GB" altLang="en-US" baseline="0" dirty="0" smtClean="0"/>
              <a:t> calling ‘Snap’.</a:t>
            </a:r>
            <a:endParaRPr lang="en-GB" altLang="en-US" dirty="0"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F66DC441-CE13-482F-A095-D3162ECEA60D}" type="slidenum">
              <a:rPr lang="en-GB" altLang="en-US">
                <a:solidFill>
                  <a:srgbClr val="000000"/>
                </a:solidFill>
              </a:rPr>
              <a:pPr/>
              <a:t>19</a:t>
            </a:fld>
            <a:endParaRPr lang="en-GB" altLang="en-US">
              <a:solidFill>
                <a:srgbClr val="000000"/>
              </a:solidFill>
            </a:endParaRPr>
          </a:p>
        </p:txBody>
      </p:sp>
    </p:spTree>
    <p:extLst>
      <p:ext uri="{BB962C8B-B14F-4D97-AF65-F5344CB8AC3E}">
        <p14:creationId xmlns:p14="http://schemas.microsoft.com/office/powerpoint/2010/main" val="21796701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dirty="0" smtClean="0"/>
              <a:t>Here pupils should be encouraged to see these two items rather like two matching cards in a card game of Snap!</a:t>
            </a:r>
          </a:p>
          <a:p>
            <a:pPr>
              <a:spcBef>
                <a:spcPct val="0"/>
              </a:spcBef>
            </a:pPr>
            <a:r>
              <a:rPr lang="en-GB" altLang="en-US" dirty="0" smtClean="0"/>
              <a:t>Pupils are shown here what snaps together so that they can later play a game of snap and match up the correct French and English by</a:t>
            </a:r>
            <a:r>
              <a:rPr lang="en-GB" altLang="en-US" baseline="0" dirty="0" smtClean="0"/>
              <a:t> calling ‘Snap’.</a:t>
            </a:r>
            <a:endParaRPr lang="en-GB" altLang="en-US" dirty="0" smtClean="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A7F32673-4C7E-43A8-8E22-03C2A8EFAB43}" type="slidenum">
              <a:rPr lang="en-GB" altLang="en-US">
                <a:solidFill>
                  <a:srgbClr val="000000"/>
                </a:solidFill>
              </a:rPr>
              <a:pPr/>
              <a:t>20</a:t>
            </a:fld>
            <a:endParaRPr lang="en-GB" altLang="en-US">
              <a:solidFill>
                <a:srgbClr val="000000"/>
              </a:solidFill>
            </a:endParaRPr>
          </a:p>
        </p:txBody>
      </p:sp>
    </p:spTree>
    <p:extLst>
      <p:ext uri="{BB962C8B-B14F-4D97-AF65-F5344CB8AC3E}">
        <p14:creationId xmlns:p14="http://schemas.microsoft.com/office/powerpoint/2010/main" val="1339126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dirty="0" smtClean="0"/>
              <a:t>Encourage pupils here to repeat aloud ‘</a:t>
            </a:r>
            <a:r>
              <a:rPr lang="en-GB" altLang="en-US" dirty="0" err="1" smtClean="0"/>
              <a:t>tu</a:t>
            </a:r>
            <a:r>
              <a:rPr lang="en-GB" altLang="en-US" dirty="0" smtClean="0"/>
              <a:t>’  and ‘</a:t>
            </a:r>
            <a:r>
              <a:rPr lang="en-GB" altLang="en-US" dirty="0" err="1" smtClean="0"/>
              <a:t>tu</a:t>
            </a:r>
            <a:r>
              <a:rPr lang="en-GB" altLang="en-US" dirty="0" smtClean="0"/>
              <a:t> </a:t>
            </a:r>
            <a:r>
              <a:rPr lang="en-GB" altLang="en-US" dirty="0" err="1" smtClean="0"/>
              <a:t>joues’and</a:t>
            </a:r>
            <a:r>
              <a:rPr lang="en-GB" altLang="en-US" dirty="0" smtClean="0"/>
              <a:t> point directly at one other person (looking at them) with one finger. </a:t>
            </a: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AC5B0ECF-B3CA-456B-ADE1-3853B7A1522B}" type="slidenum">
              <a:rPr lang="en-GB" altLang="en-US">
                <a:solidFill>
                  <a:srgbClr val="000000"/>
                </a:solidFill>
              </a:rPr>
              <a:pPr/>
              <a:t>3</a:t>
            </a:fld>
            <a:endParaRPr lang="en-GB" altLang="en-US">
              <a:solidFill>
                <a:srgbClr val="000000"/>
              </a:solidFill>
            </a:endParaRPr>
          </a:p>
        </p:txBody>
      </p:sp>
    </p:spTree>
    <p:extLst>
      <p:ext uri="{BB962C8B-B14F-4D97-AF65-F5344CB8AC3E}">
        <p14:creationId xmlns:p14="http://schemas.microsoft.com/office/powerpoint/2010/main" val="3417013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dirty="0" smtClean="0"/>
              <a:t>Here pupils should be encouraged to see these two items rather like two matching cards in a card game of Snap!</a:t>
            </a:r>
          </a:p>
          <a:p>
            <a:pPr>
              <a:spcBef>
                <a:spcPct val="0"/>
              </a:spcBef>
            </a:pPr>
            <a:r>
              <a:rPr lang="en-GB" altLang="en-US" dirty="0" smtClean="0"/>
              <a:t>Pupils are shown here what snaps together so that they can later play a game of snap and match up the correct French and English by</a:t>
            </a:r>
            <a:r>
              <a:rPr lang="en-GB" altLang="en-US" baseline="0" dirty="0" smtClean="0"/>
              <a:t> calling ‘Snap’.</a:t>
            </a:r>
            <a:endParaRPr lang="en-GB" altLang="en-US" dirty="0"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5FB49727-098E-4C8A-886E-23478DE89CE3}" type="slidenum">
              <a:rPr lang="en-GB" altLang="en-US">
                <a:solidFill>
                  <a:srgbClr val="000000"/>
                </a:solidFill>
              </a:rPr>
              <a:pPr/>
              <a:t>21</a:t>
            </a:fld>
            <a:endParaRPr lang="en-GB" altLang="en-US">
              <a:solidFill>
                <a:srgbClr val="000000"/>
              </a:solidFill>
            </a:endParaRPr>
          </a:p>
        </p:txBody>
      </p:sp>
    </p:spTree>
    <p:extLst>
      <p:ext uri="{BB962C8B-B14F-4D97-AF65-F5344CB8AC3E}">
        <p14:creationId xmlns:p14="http://schemas.microsoft.com/office/powerpoint/2010/main" val="37283801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mtClean="0"/>
              <a:t>Play this as a game against the class. Perhaps give them a count of 3 to then call out whether it is snap or not. A point to the class every time they get it right, and a point to you every time someone calls out ‘Snap!’ incorrectly. </a:t>
            </a: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7F58307A-AEAF-45C5-8EC8-DEE588C9969F}" type="slidenum">
              <a:rPr lang="en-GB" altLang="en-US">
                <a:solidFill>
                  <a:srgbClr val="000000"/>
                </a:solidFill>
              </a:rPr>
              <a:pPr/>
              <a:t>22</a:t>
            </a:fld>
            <a:endParaRPr lang="en-GB" altLang="en-US">
              <a:solidFill>
                <a:srgbClr val="000000"/>
              </a:solidFill>
            </a:endParaRPr>
          </a:p>
        </p:txBody>
      </p:sp>
    </p:spTree>
    <p:extLst>
      <p:ext uri="{BB962C8B-B14F-4D97-AF65-F5344CB8AC3E}">
        <p14:creationId xmlns:p14="http://schemas.microsoft.com/office/powerpoint/2010/main" val="26220627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mtClean="0"/>
              <a:t>Play this as a game against the class. Perhaps give them a count of 3 to then call out whether it is snap or not. A point to the class every time they get it right, and a point to you every time someone calls out ‘Snap!’ incorrectly. </a:t>
            </a: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76BDE2F2-35EB-4D81-AD4B-53E571F05D5D}" type="slidenum">
              <a:rPr lang="en-GB" altLang="en-US">
                <a:solidFill>
                  <a:srgbClr val="000000"/>
                </a:solidFill>
              </a:rPr>
              <a:pPr/>
              <a:t>23</a:t>
            </a:fld>
            <a:endParaRPr lang="en-GB" altLang="en-US">
              <a:solidFill>
                <a:srgbClr val="000000"/>
              </a:solidFill>
            </a:endParaRPr>
          </a:p>
        </p:txBody>
      </p:sp>
    </p:spTree>
    <p:extLst>
      <p:ext uri="{BB962C8B-B14F-4D97-AF65-F5344CB8AC3E}">
        <p14:creationId xmlns:p14="http://schemas.microsoft.com/office/powerpoint/2010/main" val="15157157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mtClean="0"/>
              <a:t>Play this as a game against the class. Perhaps give them a count of 3 to then call out whether it is snap or not. A point to the class every time they get it right, and a point to you every time someone calls out ‘Snap!’ incorrectly. </a:t>
            </a:r>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62660491-E988-4BD3-9796-9D013BF819D4}" type="slidenum">
              <a:rPr lang="en-GB" altLang="en-US">
                <a:solidFill>
                  <a:srgbClr val="000000"/>
                </a:solidFill>
              </a:rPr>
              <a:pPr/>
              <a:t>24</a:t>
            </a:fld>
            <a:endParaRPr lang="en-GB" altLang="en-US">
              <a:solidFill>
                <a:srgbClr val="000000"/>
              </a:solidFill>
            </a:endParaRPr>
          </a:p>
        </p:txBody>
      </p:sp>
    </p:spTree>
    <p:extLst>
      <p:ext uri="{BB962C8B-B14F-4D97-AF65-F5344CB8AC3E}">
        <p14:creationId xmlns:p14="http://schemas.microsoft.com/office/powerpoint/2010/main" val="22794621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mtClean="0"/>
              <a:t>Play this as a game against the class. Perhaps give them a count of 3 to then call out whether it is snap or not. A point to the class every time they get it right, and a point to you every time someone calls out ‘Snap!’ incorrectly. </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F05C6068-F76E-4B01-B252-32E4C702E500}" type="slidenum">
              <a:rPr lang="en-GB" altLang="en-US">
                <a:solidFill>
                  <a:srgbClr val="000000"/>
                </a:solidFill>
              </a:rPr>
              <a:pPr/>
              <a:t>25</a:t>
            </a:fld>
            <a:endParaRPr lang="en-GB" altLang="en-US">
              <a:solidFill>
                <a:srgbClr val="000000"/>
              </a:solidFill>
            </a:endParaRPr>
          </a:p>
        </p:txBody>
      </p:sp>
    </p:spTree>
    <p:extLst>
      <p:ext uri="{BB962C8B-B14F-4D97-AF65-F5344CB8AC3E}">
        <p14:creationId xmlns:p14="http://schemas.microsoft.com/office/powerpoint/2010/main" val="293030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mtClean="0"/>
              <a:t>Play this as a game against the class. Perhaps give them a count of 3 to then call out whether it is snap or not. A point to the class every time they get it right, and a point to you every time someone calls out ‘Snap!’ incorrectly. </a:t>
            </a:r>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7B20CCB0-CD72-4A23-90B1-4804E7A6355D}" type="slidenum">
              <a:rPr lang="en-GB" altLang="en-US">
                <a:solidFill>
                  <a:srgbClr val="000000"/>
                </a:solidFill>
              </a:rPr>
              <a:pPr/>
              <a:t>26</a:t>
            </a:fld>
            <a:endParaRPr lang="en-GB" altLang="en-US">
              <a:solidFill>
                <a:srgbClr val="000000"/>
              </a:solidFill>
            </a:endParaRPr>
          </a:p>
        </p:txBody>
      </p:sp>
    </p:spTree>
    <p:extLst>
      <p:ext uri="{BB962C8B-B14F-4D97-AF65-F5344CB8AC3E}">
        <p14:creationId xmlns:p14="http://schemas.microsoft.com/office/powerpoint/2010/main" val="195577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mtClean="0"/>
              <a:t>Play this as a game against the class. Perhaps give them a count of 3 to then call out whether it is snap or not. A point to the class every time they get it right, and a point to you every time someone calls out ‘Snap!’ incorrectly. </a:t>
            </a: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046D586C-F125-4B8C-9380-7E31A995C8D2}" type="slidenum">
              <a:rPr lang="en-GB" altLang="en-US">
                <a:solidFill>
                  <a:srgbClr val="000000"/>
                </a:solidFill>
              </a:rPr>
              <a:pPr/>
              <a:t>27</a:t>
            </a:fld>
            <a:endParaRPr lang="en-GB" altLang="en-US">
              <a:solidFill>
                <a:srgbClr val="000000"/>
              </a:solidFill>
            </a:endParaRPr>
          </a:p>
        </p:txBody>
      </p:sp>
    </p:spTree>
    <p:extLst>
      <p:ext uri="{BB962C8B-B14F-4D97-AF65-F5344CB8AC3E}">
        <p14:creationId xmlns:p14="http://schemas.microsoft.com/office/powerpoint/2010/main" val="28845544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mtClean="0"/>
              <a:t>Play this as a game against the class. Perhaps give them a count of 3 to then call out whether it is snap or not. A point to the class every time they get it right, and a point to you every time someone calls out ‘Snap!’ incorrectly. </a:t>
            </a:r>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26C7660A-9FCD-443A-B4AA-CB718E085AD6}" type="slidenum">
              <a:rPr lang="en-GB" altLang="en-US">
                <a:solidFill>
                  <a:srgbClr val="000000"/>
                </a:solidFill>
              </a:rPr>
              <a:pPr/>
              <a:t>28</a:t>
            </a:fld>
            <a:endParaRPr lang="en-GB" altLang="en-US">
              <a:solidFill>
                <a:srgbClr val="000000"/>
              </a:solidFill>
            </a:endParaRPr>
          </a:p>
        </p:txBody>
      </p:sp>
    </p:spTree>
    <p:extLst>
      <p:ext uri="{BB962C8B-B14F-4D97-AF65-F5344CB8AC3E}">
        <p14:creationId xmlns:p14="http://schemas.microsoft.com/office/powerpoint/2010/main" val="27981369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mtClean="0"/>
              <a:t>Play this as a game against the class. Perhaps give them a count of 3 to then call out whether it is snap or not. A point to the class every time they get it right, and a point to you every time someone calls out ‘Snap!’ incorrectly. </a:t>
            </a: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18B3C771-05D5-4485-9581-4EE37F2BA60B}" type="slidenum">
              <a:rPr lang="en-GB" altLang="en-US">
                <a:solidFill>
                  <a:srgbClr val="000000"/>
                </a:solidFill>
              </a:rPr>
              <a:pPr/>
              <a:t>29</a:t>
            </a:fld>
            <a:endParaRPr lang="en-GB" altLang="en-US">
              <a:solidFill>
                <a:srgbClr val="000000"/>
              </a:solidFill>
            </a:endParaRPr>
          </a:p>
        </p:txBody>
      </p:sp>
    </p:spTree>
    <p:extLst>
      <p:ext uri="{BB962C8B-B14F-4D97-AF65-F5344CB8AC3E}">
        <p14:creationId xmlns:p14="http://schemas.microsoft.com/office/powerpoint/2010/main" val="3864154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mtClean="0"/>
              <a:t>Play this as a game against the class. Perhaps give them a count of 3 to then call out whether it is snap or not. A point to the class every time they get it right, and a point to you every time someone calls out ‘Snap!’ incorrectly. </a:t>
            </a:r>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05223642-0CF4-4890-8552-09D6DE33EEC3}" type="slidenum">
              <a:rPr lang="en-GB" altLang="en-US">
                <a:solidFill>
                  <a:srgbClr val="000000"/>
                </a:solidFill>
              </a:rPr>
              <a:pPr/>
              <a:t>30</a:t>
            </a:fld>
            <a:endParaRPr lang="en-GB" altLang="en-US">
              <a:solidFill>
                <a:srgbClr val="000000"/>
              </a:solidFill>
            </a:endParaRPr>
          </a:p>
        </p:txBody>
      </p:sp>
    </p:spTree>
    <p:extLst>
      <p:ext uri="{BB962C8B-B14F-4D97-AF65-F5344CB8AC3E}">
        <p14:creationId xmlns:p14="http://schemas.microsoft.com/office/powerpoint/2010/main" val="4274530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AC5B0ECF-B3CA-456B-ADE1-3853B7A1522B}" type="slidenum">
              <a:rPr lang="en-GB" altLang="en-US">
                <a:solidFill>
                  <a:srgbClr val="000000"/>
                </a:solidFill>
              </a:rPr>
              <a:pPr/>
              <a:t>4</a:t>
            </a:fld>
            <a:endParaRPr lang="en-GB" altLang="en-US">
              <a:solidFill>
                <a:srgbClr val="000000"/>
              </a:solidFill>
            </a:endParaRPr>
          </a:p>
        </p:txBody>
      </p:sp>
    </p:spTree>
    <p:extLst>
      <p:ext uri="{BB962C8B-B14F-4D97-AF65-F5344CB8AC3E}">
        <p14:creationId xmlns:p14="http://schemas.microsoft.com/office/powerpoint/2010/main" val="22295640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mtClean="0"/>
              <a:t>Play this as a game against the class. Perhaps give them a count of 3 to then call out whether it is snap or not. A point to the class every time they get it right, and a point to you every time someone calls out ‘Snap!’ incorrectly. </a:t>
            </a: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BE698FC6-4A23-4CC7-A7F1-C77AD2CD7B06}" type="slidenum">
              <a:rPr lang="en-GB" altLang="en-US">
                <a:solidFill>
                  <a:srgbClr val="000000"/>
                </a:solidFill>
              </a:rPr>
              <a:pPr/>
              <a:t>31</a:t>
            </a:fld>
            <a:endParaRPr lang="en-GB" altLang="en-US">
              <a:solidFill>
                <a:srgbClr val="000000"/>
              </a:solidFill>
            </a:endParaRPr>
          </a:p>
        </p:txBody>
      </p:sp>
    </p:spTree>
    <p:extLst>
      <p:ext uri="{BB962C8B-B14F-4D97-AF65-F5344CB8AC3E}">
        <p14:creationId xmlns:p14="http://schemas.microsoft.com/office/powerpoint/2010/main" val="37293309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mtClean="0"/>
              <a:t>Play this as a game against the class. Perhaps give them a count of 3 to then call out whether it is snap or not. A point to the class every time they get it right, and a point to you every time someone calls out ‘Snap!’ incorrectly. </a:t>
            </a:r>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FD478A28-5915-4B76-B772-F34D9038BC33}" type="slidenum">
              <a:rPr lang="en-GB" altLang="en-US">
                <a:solidFill>
                  <a:srgbClr val="000000"/>
                </a:solidFill>
              </a:rPr>
              <a:pPr/>
              <a:t>32</a:t>
            </a:fld>
            <a:endParaRPr lang="en-GB" altLang="en-US">
              <a:solidFill>
                <a:srgbClr val="000000"/>
              </a:solidFill>
            </a:endParaRPr>
          </a:p>
        </p:txBody>
      </p:sp>
    </p:spTree>
    <p:extLst>
      <p:ext uri="{BB962C8B-B14F-4D97-AF65-F5344CB8AC3E}">
        <p14:creationId xmlns:p14="http://schemas.microsoft.com/office/powerpoint/2010/main" val="6839271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mtClean="0"/>
              <a:t>Play this as a game against the class. Perhaps give them a count of 3 to then call out whether it is snap or not. A point to the class every time they get it right, and a point to you every time someone calls out ‘Snap!’ incorrectly. </a:t>
            </a: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05D29BDB-3274-42B3-A554-E22B68EA136E}" type="slidenum">
              <a:rPr lang="en-GB" altLang="en-US">
                <a:solidFill>
                  <a:srgbClr val="000000"/>
                </a:solidFill>
              </a:rPr>
              <a:pPr/>
              <a:t>33</a:t>
            </a:fld>
            <a:endParaRPr lang="en-GB" altLang="en-US">
              <a:solidFill>
                <a:srgbClr val="000000"/>
              </a:solidFill>
            </a:endParaRPr>
          </a:p>
        </p:txBody>
      </p:sp>
    </p:spTree>
    <p:extLst>
      <p:ext uri="{BB962C8B-B14F-4D97-AF65-F5344CB8AC3E}">
        <p14:creationId xmlns:p14="http://schemas.microsoft.com/office/powerpoint/2010/main" val="151453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mtClean="0"/>
              <a:t>Play this as a game against the class. Perhaps give them a count of 3 to then call out whether it is snap or not. A point to the class every time they get it right, and a point to you every time someone calls out ‘Snap!’ incorrectly. </a:t>
            </a:r>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6312AAFF-227A-48EE-9485-6447DB7DA195}" type="slidenum">
              <a:rPr lang="en-GB" altLang="en-US">
                <a:solidFill>
                  <a:srgbClr val="000000"/>
                </a:solidFill>
              </a:rPr>
              <a:pPr/>
              <a:t>34</a:t>
            </a:fld>
            <a:endParaRPr lang="en-GB" altLang="en-US">
              <a:solidFill>
                <a:srgbClr val="000000"/>
              </a:solidFill>
            </a:endParaRPr>
          </a:p>
        </p:txBody>
      </p:sp>
    </p:spTree>
    <p:extLst>
      <p:ext uri="{BB962C8B-B14F-4D97-AF65-F5344CB8AC3E}">
        <p14:creationId xmlns:p14="http://schemas.microsoft.com/office/powerpoint/2010/main" val="13433394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754C7387-B2B5-4316-BB85-805C8A8993BE}" type="slidenum">
              <a:rPr lang="en-GB" altLang="en-US">
                <a:solidFill>
                  <a:srgbClr val="000000"/>
                </a:solidFill>
              </a:rPr>
              <a:pPr/>
              <a:t>35</a:t>
            </a:fld>
            <a:endParaRPr lang="en-GB" altLang="en-US">
              <a:solidFill>
                <a:srgbClr val="000000"/>
              </a:solidFill>
            </a:endParaRPr>
          </a:p>
        </p:txBody>
      </p:sp>
    </p:spTree>
    <p:extLst>
      <p:ext uri="{BB962C8B-B14F-4D97-AF65-F5344CB8AC3E}">
        <p14:creationId xmlns:p14="http://schemas.microsoft.com/office/powerpoint/2010/main" val="5248673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mtClean="0"/>
              <a:t>Play this as a game against the class. Perhaps give them a count of 3 to then call out whether it is snap or not. A point to the class every time they get it right, and a point to you every time someone calls out ‘Snap!’ incorrectly. </a:t>
            </a:r>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F0B4A18A-BA3B-45E1-B2BE-1EB9D6E02068}" type="slidenum">
              <a:rPr lang="en-GB" altLang="en-US">
                <a:solidFill>
                  <a:srgbClr val="000000"/>
                </a:solidFill>
              </a:rPr>
              <a:pPr/>
              <a:t>36</a:t>
            </a:fld>
            <a:endParaRPr lang="en-GB" altLang="en-US">
              <a:solidFill>
                <a:srgbClr val="000000"/>
              </a:solidFill>
            </a:endParaRPr>
          </a:p>
        </p:txBody>
      </p:sp>
    </p:spTree>
    <p:extLst>
      <p:ext uri="{BB962C8B-B14F-4D97-AF65-F5344CB8AC3E}">
        <p14:creationId xmlns:p14="http://schemas.microsoft.com/office/powerpoint/2010/main" val="36211136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mtClean="0"/>
              <a:t>Here is the full verb pattern. </a:t>
            </a:r>
          </a:p>
          <a:p>
            <a:pPr>
              <a:spcBef>
                <a:spcPct val="0"/>
              </a:spcBef>
            </a:pPr>
            <a:r>
              <a:rPr lang="en-GB" altLang="en-US" smtClean="0"/>
              <a:t>Now pupils can play snap with cards of their own (see accompanying resource).</a:t>
            </a: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BF35B034-25C4-43E4-AA62-C95CC2F6C545}" type="slidenum">
              <a:rPr lang="en-GB" altLang="en-US">
                <a:solidFill>
                  <a:srgbClr val="000000"/>
                </a:solidFill>
              </a:rPr>
              <a:pPr/>
              <a:t>37</a:t>
            </a:fld>
            <a:endParaRPr lang="en-GB" altLang="en-US">
              <a:solidFill>
                <a:srgbClr val="000000"/>
              </a:solidFill>
            </a:endParaRPr>
          </a:p>
        </p:txBody>
      </p:sp>
    </p:spTree>
    <p:extLst>
      <p:ext uri="{BB962C8B-B14F-4D97-AF65-F5344CB8AC3E}">
        <p14:creationId xmlns:p14="http://schemas.microsoft.com/office/powerpoint/2010/main" val="17652475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dirty="0" smtClean="0"/>
              <a:t>Pupils need to use their reading skills to work out which part of ‘</a:t>
            </a:r>
            <a:r>
              <a:rPr lang="en-GB" altLang="en-US" dirty="0" err="1" smtClean="0"/>
              <a:t>jouer</a:t>
            </a:r>
            <a:r>
              <a:rPr lang="en-GB" altLang="en-US" dirty="0" smtClean="0"/>
              <a:t>’ fits in the three gaps.</a:t>
            </a:r>
            <a:br>
              <a:rPr lang="en-GB" altLang="en-US" dirty="0" smtClean="0"/>
            </a:br>
            <a:r>
              <a:rPr lang="en-GB" altLang="en-US" dirty="0" smtClean="0"/>
              <a:t>Give pupils a few moments to puzzle this out – this is challenging but brighter pupils in the group will enjoy the task.</a:t>
            </a:r>
            <a:br>
              <a:rPr lang="en-GB" altLang="en-US" dirty="0" smtClean="0"/>
            </a:br>
            <a:r>
              <a:rPr lang="en-GB" altLang="en-US" dirty="0" smtClean="0"/>
              <a:t>Then work through with the whole class, drawing out how they can work out from the surrounding words which part of the verb fits.</a:t>
            </a:r>
          </a:p>
          <a:p>
            <a:pPr>
              <a:spcBef>
                <a:spcPct val="0"/>
              </a:spcBef>
            </a:pPr>
            <a:endParaRPr lang="en-GB" altLang="en-US" dirty="0" smtClean="0"/>
          </a:p>
          <a:p>
            <a:pPr>
              <a:spcBef>
                <a:spcPct val="0"/>
              </a:spcBef>
            </a:pPr>
            <a:r>
              <a:rPr lang="en-GB" altLang="en-US" dirty="0" smtClean="0"/>
              <a:t>Click on the verb box to hear the whole verb paradigm.</a:t>
            </a:r>
            <a:br>
              <a:rPr lang="en-GB" altLang="en-US" dirty="0" smtClean="0"/>
            </a:br>
            <a:r>
              <a:rPr lang="en-GB" altLang="en-US" dirty="0" smtClean="0"/>
              <a:t>Click on the </a:t>
            </a:r>
            <a:r>
              <a:rPr lang="en-GB" altLang="en-US" dirty="0" smtClean="0"/>
              <a:t>blue action button to </a:t>
            </a:r>
            <a:r>
              <a:rPr lang="en-GB" altLang="en-US" dirty="0" smtClean="0"/>
              <a:t>hear the whole Sophie text.</a:t>
            </a:r>
          </a:p>
          <a:p>
            <a:pPr>
              <a:spcBef>
                <a:spcPct val="0"/>
              </a:spcBef>
            </a:pPr>
            <a:endParaRPr lang="en-GB" altLang="en-US" dirty="0" smtClean="0"/>
          </a:p>
          <a:p>
            <a:pPr>
              <a:spcBef>
                <a:spcPct val="0"/>
              </a:spcBef>
            </a:pPr>
            <a:r>
              <a:rPr lang="en-GB" altLang="en-US" dirty="0" smtClean="0"/>
              <a:t>This slide is taken from ALL Connect KS2 Writing module.</a:t>
            </a:r>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FFFE0226-180B-433B-A6D8-09417FE62D03}" type="slidenum">
              <a:rPr lang="en-GB" altLang="en-US"/>
              <a:pPr/>
              <a:t>38</a:t>
            </a:fld>
            <a:endParaRPr lang="en-GB" altLang="en-US"/>
          </a:p>
        </p:txBody>
      </p:sp>
    </p:spTree>
    <p:extLst>
      <p:ext uri="{BB962C8B-B14F-4D97-AF65-F5344CB8AC3E}">
        <p14:creationId xmlns:p14="http://schemas.microsoft.com/office/powerpoint/2010/main" val="4021841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AC5B0ECF-B3CA-456B-ADE1-3853B7A1522B}" type="slidenum">
              <a:rPr lang="en-GB" altLang="en-US">
                <a:solidFill>
                  <a:srgbClr val="000000"/>
                </a:solidFill>
              </a:rPr>
              <a:pPr/>
              <a:t>5</a:t>
            </a:fld>
            <a:endParaRPr lang="en-GB" altLang="en-US">
              <a:solidFill>
                <a:srgbClr val="000000"/>
              </a:solidFill>
            </a:endParaRPr>
          </a:p>
        </p:txBody>
      </p:sp>
    </p:spTree>
    <p:extLst>
      <p:ext uri="{BB962C8B-B14F-4D97-AF65-F5344CB8AC3E}">
        <p14:creationId xmlns:p14="http://schemas.microsoft.com/office/powerpoint/2010/main" val="1783314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dirty="0" smtClean="0"/>
              <a:t>Encourage pupils here to repeat aloud ‘nous’ and ‘nous </a:t>
            </a:r>
            <a:r>
              <a:rPr lang="en-GB" altLang="en-US" dirty="0" err="1" smtClean="0"/>
              <a:t>jouons</a:t>
            </a:r>
            <a:r>
              <a:rPr lang="en-GB" altLang="en-US" dirty="0" smtClean="0"/>
              <a:t>’ and point two fingers (one finger on each hand) at themselves. </a:t>
            </a:r>
          </a:p>
          <a:p>
            <a:pPr>
              <a:spcBef>
                <a:spcPct val="0"/>
              </a:spcBef>
            </a:pPr>
            <a:endParaRPr lang="en-GB" altLang="en-US" dirty="0" smtClean="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E0C70324-6236-4AF2-B753-684EB61E758A}" type="slidenum">
              <a:rPr lang="en-GB" altLang="en-US">
                <a:solidFill>
                  <a:srgbClr val="000000"/>
                </a:solidFill>
              </a:rPr>
              <a:pPr/>
              <a:t>6</a:t>
            </a:fld>
            <a:endParaRPr lang="en-GB" altLang="en-US">
              <a:solidFill>
                <a:srgbClr val="000000"/>
              </a:solidFill>
            </a:endParaRPr>
          </a:p>
        </p:txBody>
      </p:sp>
    </p:spTree>
    <p:extLst>
      <p:ext uri="{BB962C8B-B14F-4D97-AF65-F5344CB8AC3E}">
        <p14:creationId xmlns:p14="http://schemas.microsoft.com/office/powerpoint/2010/main" val="434931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dirty="0" smtClean="0"/>
              <a:t>Encourage pupils here to repeat aloud ‘</a:t>
            </a:r>
            <a:r>
              <a:rPr lang="en-GB" altLang="en-US" dirty="0" err="1" smtClean="0"/>
              <a:t>vous</a:t>
            </a:r>
            <a:r>
              <a:rPr lang="en-GB" altLang="en-US" dirty="0" smtClean="0"/>
              <a:t>’ and ‘</a:t>
            </a:r>
            <a:r>
              <a:rPr lang="en-GB" altLang="en-US" dirty="0" err="1" smtClean="0"/>
              <a:t>vous</a:t>
            </a:r>
            <a:r>
              <a:rPr lang="en-GB" altLang="en-US" dirty="0" smtClean="0"/>
              <a:t> </a:t>
            </a:r>
            <a:r>
              <a:rPr lang="en-GB" altLang="en-US" dirty="0" err="1" smtClean="0"/>
              <a:t>jouez</a:t>
            </a:r>
            <a:r>
              <a:rPr lang="en-GB" altLang="en-US" dirty="0" smtClean="0"/>
              <a:t>’ and point two fingers (one finger on each hand) directly at other people. </a:t>
            </a:r>
          </a:p>
          <a:p>
            <a:pPr>
              <a:spcBef>
                <a:spcPct val="0"/>
              </a:spcBef>
            </a:pPr>
            <a:endParaRPr lang="en-GB" altLang="en-US" dirty="0" smtClean="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DB17DD36-EC17-4C78-9D17-194588FB395C}" type="slidenum">
              <a:rPr lang="en-GB" altLang="en-US">
                <a:solidFill>
                  <a:srgbClr val="000000"/>
                </a:solidFill>
              </a:rPr>
              <a:pPr/>
              <a:t>7</a:t>
            </a:fld>
            <a:endParaRPr lang="en-GB" altLang="en-US">
              <a:solidFill>
                <a:srgbClr val="000000"/>
              </a:solidFill>
            </a:endParaRPr>
          </a:p>
        </p:txBody>
      </p:sp>
    </p:spTree>
    <p:extLst>
      <p:ext uri="{BB962C8B-B14F-4D97-AF65-F5344CB8AC3E}">
        <p14:creationId xmlns:p14="http://schemas.microsoft.com/office/powerpoint/2010/main" val="1786429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dirty="0" smtClean="0"/>
              <a:t>Encourage pupils here to repeat aloud </a:t>
            </a:r>
            <a:r>
              <a:rPr lang="en-GB" altLang="en-US" dirty="0" err="1" smtClean="0"/>
              <a:t>ils</a:t>
            </a:r>
            <a:r>
              <a:rPr lang="en-GB" altLang="en-US" dirty="0" smtClean="0"/>
              <a:t> </a:t>
            </a:r>
            <a:r>
              <a:rPr lang="en-GB" altLang="en-US" dirty="0" err="1" smtClean="0"/>
              <a:t>jouent</a:t>
            </a:r>
            <a:r>
              <a:rPr lang="en-GB" altLang="en-US" dirty="0" smtClean="0"/>
              <a:t>’ </a:t>
            </a:r>
            <a:r>
              <a:rPr lang="en-GB" altLang="en-US" dirty="0" smtClean="0"/>
              <a:t>and point two fingers (one finger on each hand) away at other people. </a:t>
            </a:r>
          </a:p>
          <a:p>
            <a:pPr>
              <a:spcBef>
                <a:spcPct val="0"/>
              </a:spcBef>
            </a:pPr>
            <a:endParaRPr lang="en-GB" altLang="en-US" dirty="0"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0616E63F-1B15-4069-BC7D-AAF5A98D12DB}" type="slidenum">
              <a:rPr lang="en-GB" altLang="en-US">
                <a:solidFill>
                  <a:srgbClr val="000000"/>
                </a:solidFill>
              </a:rPr>
              <a:pPr/>
              <a:t>8</a:t>
            </a:fld>
            <a:endParaRPr lang="en-GB" altLang="en-US">
              <a:solidFill>
                <a:srgbClr val="000000"/>
              </a:solidFill>
            </a:endParaRPr>
          </a:p>
        </p:txBody>
      </p:sp>
    </p:spTree>
    <p:extLst>
      <p:ext uri="{BB962C8B-B14F-4D97-AF65-F5344CB8AC3E}">
        <p14:creationId xmlns:p14="http://schemas.microsoft.com/office/powerpoint/2010/main" val="721797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altLang="en-US" dirty="0" smtClean="0"/>
              <a:t>Encourage pupils here to repeat aloud </a:t>
            </a:r>
            <a:r>
              <a:rPr lang="en-GB" altLang="en-US" dirty="0" err="1" smtClean="0"/>
              <a:t>ils</a:t>
            </a:r>
            <a:r>
              <a:rPr lang="en-GB" altLang="en-US" dirty="0" smtClean="0"/>
              <a:t> </a:t>
            </a:r>
            <a:r>
              <a:rPr lang="en-GB" altLang="en-US" dirty="0" err="1" smtClean="0"/>
              <a:t>jouent</a:t>
            </a:r>
            <a:r>
              <a:rPr lang="en-GB" altLang="en-US" dirty="0" smtClean="0"/>
              <a:t>’ and point two fingers (one finger on each hand) away at other people. </a:t>
            </a:r>
          </a:p>
          <a:p>
            <a:pPr>
              <a:spcBef>
                <a:spcPct val="0"/>
              </a:spcBef>
            </a:pPr>
            <a:endParaRPr lang="en-GB"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AC5B0ECF-B3CA-456B-ADE1-3853B7A1522B}" type="slidenum">
              <a:rPr lang="en-GB" altLang="en-US">
                <a:solidFill>
                  <a:srgbClr val="000000"/>
                </a:solidFill>
              </a:rPr>
              <a:pPr/>
              <a:t>9</a:t>
            </a:fld>
            <a:endParaRPr lang="en-GB" altLang="en-US">
              <a:solidFill>
                <a:srgbClr val="000000"/>
              </a:solidFill>
            </a:endParaRPr>
          </a:p>
        </p:txBody>
      </p:sp>
    </p:spTree>
    <p:extLst>
      <p:ext uri="{BB962C8B-B14F-4D97-AF65-F5344CB8AC3E}">
        <p14:creationId xmlns:p14="http://schemas.microsoft.com/office/powerpoint/2010/main" val="377962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mtClean="0"/>
              <a:t>Here I have tried to make it obvious what information each part of the verb is conveying and why therefore it will be so important to get the ending of the verb right.</a:t>
            </a: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06CE60E9-FC06-4211-BC17-AF3375F90DBB}" type="slidenum">
              <a:rPr lang="en-GB" altLang="en-US">
                <a:solidFill>
                  <a:srgbClr val="000000"/>
                </a:solidFill>
              </a:rPr>
              <a:pPr/>
              <a:t>10</a:t>
            </a:fld>
            <a:endParaRPr lang="en-GB" altLang="en-US">
              <a:solidFill>
                <a:srgbClr val="000000"/>
              </a:solidFill>
            </a:endParaRPr>
          </a:p>
        </p:txBody>
      </p:sp>
    </p:spTree>
    <p:extLst>
      <p:ext uri="{BB962C8B-B14F-4D97-AF65-F5344CB8AC3E}">
        <p14:creationId xmlns:p14="http://schemas.microsoft.com/office/powerpoint/2010/main" val="3884800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A6DA5F4A-04A8-47F0-BC32-E18E8A9475BD}" type="datetimeFigureOut">
              <a:rPr lang="en-GB"/>
              <a:pPr>
                <a:defRPr/>
              </a:pPr>
              <a:t>01/06/2019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95E3B3C4-CFA0-4B74-A42A-71FD1D528A54}" type="slidenum">
              <a:rPr lang="en-GB" altLang="en-US"/>
              <a:pPr/>
              <a:t>‹#›</a:t>
            </a:fld>
            <a:endParaRPr lang="en-GB" altLang="en-US"/>
          </a:p>
        </p:txBody>
      </p:sp>
    </p:spTree>
    <p:extLst>
      <p:ext uri="{BB962C8B-B14F-4D97-AF65-F5344CB8AC3E}">
        <p14:creationId xmlns:p14="http://schemas.microsoft.com/office/powerpoint/2010/main" val="135384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C64F4969-A94D-4948-BD32-C041E9DF9D14}" type="datetimeFigureOut">
              <a:rPr lang="en-GB"/>
              <a:pPr>
                <a:defRPr/>
              </a:pPr>
              <a:t>01/06/2019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7D3A27A6-7F2B-41BD-AB52-A5337C98301B}" type="slidenum">
              <a:rPr lang="en-GB" altLang="en-US"/>
              <a:pPr/>
              <a:t>‹#›</a:t>
            </a:fld>
            <a:endParaRPr lang="en-GB" altLang="en-US"/>
          </a:p>
        </p:txBody>
      </p:sp>
    </p:spTree>
    <p:extLst>
      <p:ext uri="{BB962C8B-B14F-4D97-AF65-F5344CB8AC3E}">
        <p14:creationId xmlns:p14="http://schemas.microsoft.com/office/powerpoint/2010/main" val="1328227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B997FD17-6A35-4BF9-B2F9-240A381CCCE6}" type="datetimeFigureOut">
              <a:rPr lang="en-GB"/>
              <a:pPr>
                <a:defRPr/>
              </a:pPr>
              <a:t>01/06/2019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2C34EECB-856D-4B95-867C-603631E7B6FF}" type="slidenum">
              <a:rPr lang="en-GB" altLang="en-US"/>
              <a:pPr/>
              <a:t>‹#›</a:t>
            </a:fld>
            <a:endParaRPr lang="en-GB" altLang="en-US"/>
          </a:p>
        </p:txBody>
      </p:sp>
    </p:spTree>
    <p:extLst>
      <p:ext uri="{BB962C8B-B14F-4D97-AF65-F5344CB8AC3E}">
        <p14:creationId xmlns:p14="http://schemas.microsoft.com/office/powerpoint/2010/main" val="2055810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07E99ECA-E0DA-409F-A7AB-034CB4661A79}" type="datetimeFigureOut">
              <a:rPr lang="en-GB"/>
              <a:pPr>
                <a:defRPr/>
              </a:pPr>
              <a:t>01/06/2019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4A7DDCEC-0336-416E-AAFA-0B07CED6939C}" type="slidenum">
              <a:rPr lang="en-GB" altLang="en-US"/>
              <a:pPr/>
              <a:t>‹#›</a:t>
            </a:fld>
            <a:endParaRPr lang="en-GB" altLang="en-US"/>
          </a:p>
        </p:txBody>
      </p:sp>
    </p:spTree>
    <p:extLst>
      <p:ext uri="{BB962C8B-B14F-4D97-AF65-F5344CB8AC3E}">
        <p14:creationId xmlns:p14="http://schemas.microsoft.com/office/powerpoint/2010/main" val="4008905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C58BF81E-AFB6-4B8C-B250-572F58DA4364}" type="datetimeFigureOut">
              <a:rPr lang="en-GB"/>
              <a:pPr>
                <a:defRPr/>
              </a:pPr>
              <a:t>01/06/2019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2AB938DC-3557-43A1-96A2-914D692CF350}" type="slidenum">
              <a:rPr lang="en-GB" altLang="en-US"/>
              <a:pPr/>
              <a:t>‹#›</a:t>
            </a:fld>
            <a:endParaRPr lang="en-GB" altLang="en-US"/>
          </a:p>
        </p:txBody>
      </p:sp>
    </p:spTree>
    <p:extLst>
      <p:ext uri="{BB962C8B-B14F-4D97-AF65-F5344CB8AC3E}">
        <p14:creationId xmlns:p14="http://schemas.microsoft.com/office/powerpoint/2010/main" val="17606289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9471450-50E1-4E8A-BEE3-85A9D832248E}" type="datetimeFigureOut">
              <a:rPr lang="en-GB"/>
              <a:pPr>
                <a:defRPr/>
              </a:pPr>
              <a:t>01/06/2019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04F0011D-07E4-4840-9D8E-787C011874A7}" type="slidenum">
              <a:rPr lang="en-GB" altLang="en-US"/>
              <a:pPr/>
              <a:t>‹#›</a:t>
            </a:fld>
            <a:endParaRPr lang="en-GB" altLang="en-US"/>
          </a:p>
        </p:txBody>
      </p:sp>
    </p:spTree>
    <p:extLst>
      <p:ext uri="{BB962C8B-B14F-4D97-AF65-F5344CB8AC3E}">
        <p14:creationId xmlns:p14="http://schemas.microsoft.com/office/powerpoint/2010/main" val="17803722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42901" y="2133601"/>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3505201" y="2133601"/>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E15F145C-3FB5-4A35-B5DC-D5F493265C01}" type="datetimeFigureOut">
              <a:rPr lang="en-GB"/>
              <a:pPr>
                <a:defRPr/>
              </a:pPr>
              <a:t>01/06/2019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9CD2DF21-B358-4D28-A8CC-CFD75CD2F50A}" type="slidenum">
              <a:rPr lang="en-GB" altLang="en-US"/>
              <a:pPr/>
              <a:t>‹#›</a:t>
            </a:fld>
            <a:endParaRPr lang="en-GB" altLang="en-US"/>
          </a:p>
        </p:txBody>
      </p:sp>
    </p:spTree>
    <p:extLst>
      <p:ext uri="{BB962C8B-B14F-4D97-AF65-F5344CB8AC3E}">
        <p14:creationId xmlns:p14="http://schemas.microsoft.com/office/powerpoint/2010/main" val="2999007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B2CF2769-75FC-42DB-AA4B-F1C1676F1AD8}" type="datetimeFigureOut">
              <a:rPr lang="en-GB"/>
              <a:pPr>
                <a:defRPr/>
              </a:pPr>
              <a:t>01/06/2019</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fld id="{684581BC-C4FE-4E5F-BC93-B3BA13400C60}" type="slidenum">
              <a:rPr lang="en-GB" altLang="en-US"/>
              <a:pPr/>
              <a:t>‹#›</a:t>
            </a:fld>
            <a:endParaRPr lang="en-GB" altLang="en-US"/>
          </a:p>
        </p:txBody>
      </p:sp>
    </p:spTree>
    <p:extLst>
      <p:ext uri="{BB962C8B-B14F-4D97-AF65-F5344CB8AC3E}">
        <p14:creationId xmlns:p14="http://schemas.microsoft.com/office/powerpoint/2010/main" val="1259897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3EE59190-D116-4984-9C0E-6833BDF7CD81}" type="datetimeFigureOut">
              <a:rPr lang="en-GB"/>
              <a:pPr>
                <a:defRPr/>
              </a:pPr>
              <a:t>01/06/2019</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fld id="{E4C098E5-631F-4B49-8A9B-C22652415993}" type="slidenum">
              <a:rPr lang="en-GB" altLang="en-US"/>
              <a:pPr/>
              <a:t>‹#›</a:t>
            </a:fld>
            <a:endParaRPr lang="en-GB" altLang="en-US"/>
          </a:p>
        </p:txBody>
      </p:sp>
    </p:spTree>
    <p:extLst>
      <p:ext uri="{BB962C8B-B14F-4D97-AF65-F5344CB8AC3E}">
        <p14:creationId xmlns:p14="http://schemas.microsoft.com/office/powerpoint/2010/main" val="34485689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B637DEE-7449-4388-AE92-82A291D81D21}" type="datetimeFigureOut">
              <a:rPr lang="en-GB"/>
              <a:pPr>
                <a:defRPr/>
              </a:pPr>
              <a:t>01/06/2019</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fld id="{C7845DD2-4848-4E34-9DFA-F62F3F8A0247}" type="slidenum">
              <a:rPr lang="en-GB" altLang="en-US"/>
              <a:pPr/>
              <a:t>‹#›</a:t>
            </a:fld>
            <a:endParaRPr lang="en-GB" altLang="en-US"/>
          </a:p>
        </p:txBody>
      </p:sp>
    </p:spTree>
    <p:extLst>
      <p:ext uri="{BB962C8B-B14F-4D97-AF65-F5344CB8AC3E}">
        <p14:creationId xmlns:p14="http://schemas.microsoft.com/office/powerpoint/2010/main" val="1279079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E88E2E8-65CA-44B2-887E-C74F73BB03B0}" type="datetimeFigureOut">
              <a:rPr lang="en-GB"/>
              <a:pPr>
                <a:defRPr/>
              </a:pPr>
              <a:t>01/06/2019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9A7B5081-3E67-4C9C-82BF-AE419191105A}" type="slidenum">
              <a:rPr lang="en-GB" altLang="en-US"/>
              <a:pPr/>
              <a:t>‹#›</a:t>
            </a:fld>
            <a:endParaRPr lang="en-GB" altLang="en-US"/>
          </a:p>
        </p:txBody>
      </p:sp>
    </p:spTree>
    <p:extLst>
      <p:ext uri="{BB962C8B-B14F-4D97-AF65-F5344CB8AC3E}">
        <p14:creationId xmlns:p14="http://schemas.microsoft.com/office/powerpoint/2010/main" val="920551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71C10D2-8C95-46A7-9A45-A6289B95B020}" type="datetimeFigureOut">
              <a:rPr lang="en-GB"/>
              <a:pPr>
                <a:defRPr/>
              </a:pPr>
              <a:t>01/06/2019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387BA60F-8B9A-4BA6-915E-06D0C083BB5E}" type="slidenum">
              <a:rPr lang="en-GB" altLang="en-US"/>
              <a:pPr/>
              <a:t>‹#›</a:t>
            </a:fld>
            <a:endParaRPr lang="en-GB" altLang="en-US"/>
          </a:p>
        </p:txBody>
      </p:sp>
    </p:spTree>
    <p:extLst>
      <p:ext uri="{BB962C8B-B14F-4D97-AF65-F5344CB8AC3E}">
        <p14:creationId xmlns:p14="http://schemas.microsoft.com/office/powerpoint/2010/main" val="16489123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2FD7F00-4793-499A-82ED-DF0CE988D7EF}" type="datetimeFigureOut">
              <a:rPr lang="en-GB"/>
              <a:pPr>
                <a:defRPr/>
              </a:pPr>
              <a:t>01/06/2019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EFF6CAA9-4955-48B3-9FA2-3EB444CCCAE4}" type="slidenum">
              <a:rPr lang="en-GB" altLang="en-US"/>
              <a:pPr/>
              <a:t>‹#›</a:t>
            </a:fld>
            <a:endParaRPr lang="en-GB" altLang="en-US"/>
          </a:p>
        </p:txBody>
      </p:sp>
    </p:spTree>
    <p:extLst>
      <p:ext uri="{BB962C8B-B14F-4D97-AF65-F5344CB8AC3E}">
        <p14:creationId xmlns:p14="http://schemas.microsoft.com/office/powerpoint/2010/main" val="7047685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F9A9E6F5-ADB4-43C2-A831-3DF29A0AF677}" type="datetimeFigureOut">
              <a:rPr lang="en-GB"/>
              <a:pPr>
                <a:defRPr/>
              </a:pPr>
              <a:t>01/06/2019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BFDDA15B-7ED6-4CC3-BFAD-587B1F81BECA}" type="slidenum">
              <a:rPr lang="en-GB" altLang="en-US"/>
              <a:pPr/>
              <a:t>‹#›</a:t>
            </a:fld>
            <a:endParaRPr lang="en-GB" altLang="en-US"/>
          </a:p>
        </p:txBody>
      </p:sp>
    </p:spTree>
    <p:extLst>
      <p:ext uri="{BB962C8B-B14F-4D97-AF65-F5344CB8AC3E}">
        <p14:creationId xmlns:p14="http://schemas.microsoft.com/office/powerpoint/2010/main" val="1054897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49" y="366713"/>
            <a:ext cx="1543051" cy="780097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42901" y="366713"/>
            <a:ext cx="4476751" cy="7800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B5121D23-8508-4FB7-9B58-33C32FBADB4F}" type="datetimeFigureOut">
              <a:rPr lang="en-GB"/>
              <a:pPr>
                <a:defRPr/>
              </a:pPr>
              <a:t>01/06/2019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BCA058D7-2D98-4F96-B042-09271D1D3A57}" type="slidenum">
              <a:rPr lang="en-GB" altLang="en-US"/>
              <a:pPr/>
              <a:t>‹#›</a:t>
            </a:fld>
            <a:endParaRPr lang="en-GB" altLang="en-US"/>
          </a:p>
        </p:txBody>
      </p:sp>
    </p:spTree>
    <p:extLst>
      <p:ext uri="{BB962C8B-B14F-4D97-AF65-F5344CB8AC3E}">
        <p14:creationId xmlns:p14="http://schemas.microsoft.com/office/powerpoint/2010/main" val="44586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2F9015A-B502-4D95-8B2B-1D1EA150A239}" type="datetimeFigureOut">
              <a:rPr lang="en-GB"/>
              <a:pPr>
                <a:defRPr/>
              </a:pPr>
              <a:t>01/06/2019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74D476D2-88D8-4519-BD00-E40994BEE5EF}" type="slidenum">
              <a:rPr lang="en-GB" altLang="en-US"/>
              <a:pPr/>
              <a:t>‹#›</a:t>
            </a:fld>
            <a:endParaRPr lang="en-GB" altLang="en-US"/>
          </a:p>
        </p:txBody>
      </p:sp>
    </p:spTree>
    <p:extLst>
      <p:ext uri="{BB962C8B-B14F-4D97-AF65-F5344CB8AC3E}">
        <p14:creationId xmlns:p14="http://schemas.microsoft.com/office/powerpoint/2010/main" val="3201440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0500F9F4-BC47-4620-908A-958850A6A6CD}" type="datetimeFigureOut">
              <a:rPr lang="en-GB"/>
              <a:pPr>
                <a:defRPr/>
              </a:pPr>
              <a:t>01/06/2019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9BA0DD6D-6D68-44C0-8431-5B0EE45AB3D1}" type="slidenum">
              <a:rPr lang="en-GB" altLang="en-US"/>
              <a:pPr/>
              <a:t>‹#›</a:t>
            </a:fld>
            <a:endParaRPr lang="en-GB" altLang="en-US"/>
          </a:p>
        </p:txBody>
      </p:sp>
    </p:spTree>
    <p:extLst>
      <p:ext uri="{BB962C8B-B14F-4D97-AF65-F5344CB8AC3E}">
        <p14:creationId xmlns:p14="http://schemas.microsoft.com/office/powerpoint/2010/main" val="3887556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C2AC938D-E4F6-4384-996B-5D64CE666FF2}" type="datetimeFigureOut">
              <a:rPr lang="en-GB"/>
              <a:pPr>
                <a:defRPr/>
              </a:pPr>
              <a:t>01/06/2019</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fld id="{8DE70571-37E1-4D1C-A2C5-F3FF1317001A}" type="slidenum">
              <a:rPr lang="en-GB" altLang="en-US"/>
              <a:pPr/>
              <a:t>‹#›</a:t>
            </a:fld>
            <a:endParaRPr lang="en-GB" altLang="en-US"/>
          </a:p>
        </p:txBody>
      </p:sp>
    </p:spTree>
    <p:extLst>
      <p:ext uri="{BB962C8B-B14F-4D97-AF65-F5344CB8AC3E}">
        <p14:creationId xmlns:p14="http://schemas.microsoft.com/office/powerpoint/2010/main" val="3544798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ADD5608C-CBED-43A9-AEC9-173A67073876}" type="datetimeFigureOut">
              <a:rPr lang="en-GB"/>
              <a:pPr>
                <a:defRPr/>
              </a:pPr>
              <a:t>01/06/2019</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fld id="{36CBBD7B-F5E3-49E3-B31A-FBD4B3E28983}" type="slidenum">
              <a:rPr lang="en-GB" altLang="en-US"/>
              <a:pPr/>
              <a:t>‹#›</a:t>
            </a:fld>
            <a:endParaRPr lang="en-GB" altLang="en-US"/>
          </a:p>
        </p:txBody>
      </p:sp>
    </p:spTree>
    <p:extLst>
      <p:ext uri="{BB962C8B-B14F-4D97-AF65-F5344CB8AC3E}">
        <p14:creationId xmlns:p14="http://schemas.microsoft.com/office/powerpoint/2010/main" val="3907569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55673ED-A74C-4AA8-80D4-0B5CC87E3AAE}" type="datetimeFigureOut">
              <a:rPr lang="en-GB"/>
              <a:pPr>
                <a:defRPr/>
              </a:pPr>
              <a:t>01/06/2019</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fld id="{63E1D960-70D9-42B5-8D82-9A07CE721203}" type="slidenum">
              <a:rPr lang="en-GB" altLang="en-US"/>
              <a:pPr/>
              <a:t>‹#›</a:t>
            </a:fld>
            <a:endParaRPr lang="en-GB" altLang="en-US"/>
          </a:p>
        </p:txBody>
      </p:sp>
    </p:spTree>
    <p:extLst>
      <p:ext uri="{BB962C8B-B14F-4D97-AF65-F5344CB8AC3E}">
        <p14:creationId xmlns:p14="http://schemas.microsoft.com/office/powerpoint/2010/main" val="3153380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A256D91-EB12-43EC-9746-E382F804082D}" type="datetimeFigureOut">
              <a:rPr lang="en-GB"/>
              <a:pPr>
                <a:defRPr/>
              </a:pPr>
              <a:t>01/06/2019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43A2992C-0408-4B52-9CC5-0541A2E28DE0}" type="slidenum">
              <a:rPr lang="en-GB" altLang="en-US"/>
              <a:pPr/>
              <a:t>‹#›</a:t>
            </a:fld>
            <a:endParaRPr lang="en-GB" altLang="en-US"/>
          </a:p>
        </p:txBody>
      </p:sp>
    </p:spTree>
    <p:extLst>
      <p:ext uri="{BB962C8B-B14F-4D97-AF65-F5344CB8AC3E}">
        <p14:creationId xmlns:p14="http://schemas.microsoft.com/office/powerpoint/2010/main" val="3108144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668DD90-9CD8-4167-AE17-E57138CC56C4}" type="datetimeFigureOut">
              <a:rPr lang="en-GB"/>
              <a:pPr>
                <a:defRPr/>
              </a:pPr>
              <a:t>01/06/2019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620182E1-B125-4103-9720-5187FD6EE429}" type="slidenum">
              <a:rPr lang="en-GB" altLang="en-US"/>
              <a:pPr/>
              <a:t>‹#›</a:t>
            </a:fld>
            <a:endParaRPr lang="en-GB" altLang="en-US"/>
          </a:p>
        </p:txBody>
      </p:sp>
    </p:spTree>
    <p:extLst>
      <p:ext uri="{BB962C8B-B14F-4D97-AF65-F5344CB8AC3E}">
        <p14:creationId xmlns:p14="http://schemas.microsoft.com/office/powerpoint/2010/main" val="3108671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6A491033-EA33-4735-A952-55859426A492}" type="datetimeFigureOut">
              <a:rPr lang="en-GB"/>
              <a:pPr>
                <a:defRPr/>
              </a:pPr>
              <a:t>01/06/2019</a:t>
            </a:fld>
            <a:endParaRPr lang="en-GB"/>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9798834D-E459-428A-89FC-AC4A8D22B5FF}"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cs typeface="+mn-cs"/>
              </a:defRPr>
            </a:lvl1pPr>
          </a:lstStyle>
          <a:p>
            <a:pPr>
              <a:defRPr/>
            </a:pPr>
            <a:fld id="{CADDAB88-12C7-490D-90B0-F399BEF2213D}" type="datetimeFigureOut">
              <a:rPr lang="en-GB"/>
              <a:pPr>
                <a:defRPr/>
              </a:pPr>
              <a:t>01/06/2019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27F2B8B8-2C05-4E32-9136-045598C8AF2A}"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12.gif"/><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13.jpe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14.jpeg"/><Relationship Id="rId5" Type="http://schemas.openxmlformats.org/officeDocument/2006/relationships/image" Target="../media/image6.jpe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15.png"/><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16.jpe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17.gif"/><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3.jpe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4.jpeg"/><Relationship Id="rId4" Type="http://schemas.openxmlformats.org/officeDocument/2006/relationships/audio" Target="../media/audio4.wav"/></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audio" Target="../media/audio23.wav"/><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5.jpeg"/><Relationship Id="rId4" Type="http://schemas.openxmlformats.org/officeDocument/2006/relationships/audio" Target="../media/audio6.wav"/></Relationships>
</file>

<file path=ppt/slides/_rels/slide5.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6.jpeg"/><Relationship Id="rId4" Type="http://schemas.openxmlformats.org/officeDocument/2006/relationships/audio" Target="../media/audio8.wav"/></Relationships>
</file>

<file path=ppt/slides/_rels/slide6.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7.jpeg"/><Relationship Id="rId4" Type="http://schemas.openxmlformats.org/officeDocument/2006/relationships/audio" Target="../media/audio10.wav"/></Relationships>
</file>

<file path=ppt/slides/_rels/slide7.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8.jpeg"/><Relationship Id="rId4" Type="http://schemas.openxmlformats.org/officeDocument/2006/relationships/audio" Target="../media/audio12.wav"/></Relationships>
</file>

<file path=ppt/slides/_rels/slide8.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9.jpeg"/><Relationship Id="rId4" Type="http://schemas.openxmlformats.org/officeDocument/2006/relationships/audio" Target="../media/audio14.wav"/></Relationships>
</file>

<file path=ppt/slides/_rels/slide9.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6.jpeg"/><Relationship Id="rId4" Type="http://schemas.openxmlformats.org/officeDocument/2006/relationships/audio" Target="../media/audio15.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1313" y="288925"/>
            <a:ext cx="8320087" cy="1325563"/>
          </a:xfrm>
        </p:spPr>
        <p:txBody>
          <a:bodyPr rtlCol="0">
            <a:normAutofit fontScale="90000"/>
          </a:bodyPr>
          <a:lstStyle/>
          <a:p>
            <a:pPr fontAlgn="auto">
              <a:spcAft>
                <a:spcPts val="0"/>
              </a:spcAft>
              <a:defRPr/>
            </a:pPr>
            <a:r>
              <a:rPr lang="en-GB" sz="6600" dirty="0" err="1">
                <a:latin typeface="AR ESSENCE" panose="02000000000000000000" pitchFamily="2" charset="0"/>
              </a:rPr>
              <a:t>j</a:t>
            </a:r>
            <a:r>
              <a:rPr lang="en-GB" sz="6600" dirty="0" err="1" smtClean="0">
                <a:latin typeface="AR ESSENCE" panose="02000000000000000000" pitchFamily="2" charset="0"/>
              </a:rPr>
              <a:t>ouer</a:t>
            </a:r>
            <a:r>
              <a:rPr lang="en-GB" sz="6600" dirty="0" smtClean="0">
                <a:latin typeface="AR ESSENCE" panose="02000000000000000000" pitchFamily="2" charset="0"/>
              </a:rPr>
              <a:t> du/de la – </a:t>
            </a:r>
            <a:r>
              <a:rPr lang="en-GB" sz="3600" dirty="0" smtClean="0">
                <a:latin typeface="AR ESSENCE" panose="02000000000000000000" pitchFamily="2" charset="0"/>
              </a:rPr>
              <a:t>to play (instruments)</a:t>
            </a:r>
            <a:endParaRPr lang="en-GB" sz="6600" dirty="0">
              <a:latin typeface="AR ESSENCE" panose="02000000000000000000" pitchFamily="2" charset="0"/>
            </a:endParaRPr>
          </a:p>
        </p:txBody>
      </p:sp>
      <p:sp>
        <p:nvSpPr>
          <p:cNvPr id="5" name="Title 3"/>
          <p:cNvSpPr txBox="1">
            <a:spLocks/>
          </p:cNvSpPr>
          <p:nvPr/>
        </p:nvSpPr>
        <p:spPr>
          <a:xfrm>
            <a:off x="341313" y="5411788"/>
            <a:ext cx="7886700" cy="1325562"/>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GB" sz="6600" dirty="0" err="1">
                <a:latin typeface="AR ESSENCE" panose="02000000000000000000" pitchFamily="2" charset="0"/>
              </a:rPr>
              <a:t>j</a:t>
            </a:r>
            <a:r>
              <a:rPr lang="en-GB" sz="6600" dirty="0" err="1" smtClean="0">
                <a:latin typeface="AR ESSENCE" panose="02000000000000000000" pitchFamily="2" charset="0"/>
              </a:rPr>
              <a:t>ouer</a:t>
            </a:r>
            <a:r>
              <a:rPr lang="en-GB" sz="6600" dirty="0" smtClean="0">
                <a:latin typeface="AR ESSENCE" panose="02000000000000000000" pitchFamily="2" charset="0"/>
              </a:rPr>
              <a:t> au – </a:t>
            </a:r>
            <a:r>
              <a:rPr lang="en-GB" sz="5200" dirty="0" smtClean="0">
                <a:latin typeface="AR ESSENCE" panose="02000000000000000000" pitchFamily="2" charset="0"/>
              </a:rPr>
              <a:t>to play (sports)</a:t>
            </a:r>
            <a:endParaRPr lang="en-GB" sz="5200" dirty="0">
              <a:latin typeface="AR ESSENCE" panose="02000000000000000000" pitchFamily="2" charset="0"/>
            </a:endParaRPr>
          </a:p>
        </p:txBody>
      </p:sp>
      <p:pic>
        <p:nvPicPr>
          <p:cNvPr id="307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72188" y="1985963"/>
            <a:ext cx="2706687"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Curved Connector 7"/>
          <p:cNvCxnSpPr/>
          <p:nvPr/>
        </p:nvCxnSpPr>
        <p:spPr>
          <a:xfrm>
            <a:off x="1791730" y="1272746"/>
            <a:ext cx="4280458" cy="1948292"/>
          </a:xfrm>
          <a:prstGeom prst="curvedConnector3">
            <a:avLst>
              <a:gd name="adj1" fmla="val 50000"/>
            </a:avLst>
          </a:prstGeom>
          <a:ln w="76200">
            <a:solidFill>
              <a:srgbClr val="7030A0"/>
            </a:solidFill>
            <a:tailEnd type="arrow"/>
          </a:ln>
        </p:spPr>
        <p:style>
          <a:lnRef idx="1">
            <a:schemeClr val="accent1"/>
          </a:lnRef>
          <a:fillRef idx="0">
            <a:schemeClr val="accent1"/>
          </a:fillRef>
          <a:effectRef idx="0">
            <a:schemeClr val="accent1"/>
          </a:effectRef>
          <a:fontRef idx="minor">
            <a:schemeClr val="tx1"/>
          </a:fontRef>
        </p:style>
      </p:cxnSp>
      <p:pic>
        <p:nvPicPr>
          <p:cNvPr id="3078"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5163" y="2468563"/>
            <a:ext cx="3148012"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Curved Connector 13"/>
          <p:cNvCxnSpPr/>
          <p:nvPr/>
        </p:nvCxnSpPr>
        <p:spPr>
          <a:xfrm rot="5400000" flipH="1" flipV="1">
            <a:off x="963613" y="4498975"/>
            <a:ext cx="1563688" cy="1290637"/>
          </a:xfrm>
          <a:prstGeom prst="curvedConnector3">
            <a:avLst>
              <a:gd name="adj1" fmla="val 50000"/>
            </a:avLst>
          </a:prstGeom>
          <a:ln w="76200">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lowchart: Process 11"/>
          <p:cNvSpPr/>
          <p:nvPr/>
        </p:nvSpPr>
        <p:spPr>
          <a:xfrm>
            <a:off x="457200" y="925645"/>
            <a:ext cx="4176584" cy="2160241"/>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8800" b="1" dirty="0">
                <a:solidFill>
                  <a:schemeClr val="tx1"/>
                </a:solidFill>
                <a:latin typeface="Arial" panose="020B0604020202020204" pitchFamily="34" charset="0"/>
                <a:cs typeface="Arial" panose="020B0604020202020204" pitchFamily="34" charset="0"/>
              </a:rPr>
              <a:t>Je </a:t>
            </a:r>
            <a:r>
              <a:rPr lang="en-GB" sz="8800" b="1" dirty="0" err="1">
                <a:solidFill>
                  <a:schemeClr val="tx1"/>
                </a:solidFill>
                <a:latin typeface="Arial" panose="020B0604020202020204" pitchFamily="34" charset="0"/>
                <a:cs typeface="Arial" panose="020B0604020202020204" pitchFamily="34" charset="0"/>
              </a:rPr>
              <a:t>jou</a:t>
            </a:r>
            <a:r>
              <a:rPr lang="en-GB" sz="8800" b="1" u="sng" dirty="0" err="1">
                <a:solidFill>
                  <a:srgbClr val="7030A0"/>
                </a:solidFill>
                <a:latin typeface="Arial" panose="020B0604020202020204" pitchFamily="34" charset="0"/>
                <a:cs typeface="Arial" panose="020B0604020202020204" pitchFamily="34" charset="0"/>
              </a:rPr>
              <a:t>e</a:t>
            </a:r>
            <a:endParaRPr lang="en-GB" sz="8800" b="1" u="sng" dirty="0">
              <a:solidFill>
                <a:srgbClr val="7030A0"/>
              </a:solidFill>
              <a:latin typeface="Arial" panose="020B0604020202020204" pitchFamily="34" charset="0"/>
              <a:cs typeface="Arial" panose="020B0604020202020204" pitchFamily="34" charset="0"/>
            </a:endParaRPr>
          </a:p>
        </p:txBody>
      </p:sp>
      <p:pic>
        <p:nvPicPr>
          <p:cNvPr id="9" name="Picture 3" descr="D:\My Stuff\primary spanish\Yr5 SoW resources 2014\subject pronoun pics\Slide1.JPG"/>
          <p:cNvPicPr>
            <a:picLocks noChangeAspect="1" noChangeArrowheads="1"/>
          </p:cNvPicPr>
          <p:nvPr/>
        </p:nvPicPr>
        <p:blipFill>
          <a:blip r:embed="rId4"/>
          <a:srcRect/>
          <a:stretch>
            <a:fillRect/>
          </a:stretch>
        </p:blipFill>
        <p:spPr bwMode="auto">
          <a:xfrm>
            <a:off x="5292725" y="1268413"/>
            <a:ext cx="2255838" cy="1692275"/>
          </a:xfrm>
          <a:prstGeom prst="rect">
            <a:avLst/>
          </a:prstGeom>
          <a:ln>
            <a:noFill/>
          </a:ln>
          <a:effectLst>
            <a:outerShdw blurRad="292100" dist="139700" dir="2700000" algn="tl" rotWithShape="0">
              <a:srgbClr val="333333">
                <a:alpha val="65000"/>
              </a:srgbClr>
            </a:outerShdw>
          </a:effectLst>
          <a:extLst/>
        </p:spPr>
      </p:pic>
      <p:cxnSp>
        <p:nvCxnSpPr>
          <p:cNvPr id="3" name="Straight Arrow Connector 2"/>
          <p:cNvCxnSpPr/>
          <p:nvPr/>
        </p:nvCxnSpPr>
        <p:spPr>
          <a:xfrm>
            <a:off x="1307777" y="737437"/>
            <a:ext cx="42305" cy="963655"/>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0247" name="TextBox 4"/>
          <p:cNvSpPr txBox="1">
            <a:spLocks noChangeArrowheads="1"/>
          </p:cNvSpPr>
          <p:nvPr/>
        </p:nvSpPr>
        <p:spPr bwMode="auto">
          <a:xfrm>
            <a:off x="1061951" y="230123"/>
            <a:ext cx="57626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sz="3200" dirty="0">
                <a:solidFill>
                  <a:srgbClr val="00B050"/>
                </a:solidFill>
                <a:latin typeface="Comic Sans MS" panose="030F0702030302020204" pitchFamily="66" charset="0"/>
              </a:rPr>
              <a:t>I</a:t>
            </a:r>
            <a:endParaRPr lang="en-GB" altLang="en-US" sz="2000" dirty="0">
              <a:solidFill>
                <a:srgbClr val="00B050"/>
              </a:solidFill>
              <a:latin typeface="Comic Sans MS" panose="030F0702030302020204" pitchFamily="66" charset="0"/>
            </a:endParaRPr>
          </a:p>
        </p:txBody>
      </p:sp>
      <p:cxnSp>
        <p:nvCxnSpPr>
          <p:cNvPr id="7" name="Straight Arrow Connector 6"/>
          <p:cNvCxnSpPr/>
          <p:nvPr/>
        </p:nvCxnSpPr>
        <p:spPr>
          <a:xfrm flipV="1">
            <a:off x="2603157" y="2627956"/>
            <a:ext cx="0" cy="129698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249" name="TextBox 16"/>
          <p:cNvSpPr txBox="1">
            <a:spLocks noChangeArrowheads="1"/>
          </p:cNvSpPr>
          <p:nvPr/>
        </p:nvSpPr>
        <p:spPr bwMode="auto">
          <a:xfrm>
            <a:off x="2051050" y="3721100"/>
            <a:ext cx="10779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3200">
                <a:solidFill>
                  <a:srgbClr val="000000"/>
                </a:solidFill>
                <a:latin typeface="AR ESSENCE" panose="02000000000000000000" pitchFamily="2" charset="0"/>
              </a:rPr>
              <a:t>play</a:t>
            </a:r>
            <a:endParaRPr lang="en-GB" altLang="en-US" sz="2000">
              <a:solidFill>
                <a:srgbClr val="000000"/>
              </a:solidFill>
              <a:latin typeface="AR ESSENCE" panose="02000000000000000000" pitchFamily="2" charset="0"/>
            </a:endParaRPr>
          </a:p>
        </p:txBody>
      </p:sp>
      <p:sp>
        <p:nvSpPr>
          <p:cNvPr id="10250" name="TextBox 9"/>
          <p:cNvSpPr txBox="1">
            <a:spLocks noChangeArrowheads="1"/>
          </p:cNvSpPr>
          <p:nvPr/>
        </p:nvSpPr>
        <p:spPr bwMode="auto">
          <a:xfrm>
            <a:off x="250825" y="4868863"/>
            <a:ext cx="865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sz="2800">
                <a:solidFill>
                  <a:srgbClr val="000000"/>
                </a:solidFill>
                <a:latin typeface="AR ESSENCE" panose="02000000000000000000" pitchFamily="2" charset="0"/>
              </a:rPr>
              <a:t>e.g. </a:t>
            </a:r>
          </a:p>
        </p:txBody>
      </p:sp>
      <p:sp>
        <p:nvSpPr>
          <p:cNvPr id="11" name="TextBox 10"/>
          <p:cNvSpPr txBox="1">
            <a:spLocks noChangeArrowheads="1"/>
          </p:cNvSpPr>
          <p:nvPr/>
        </p:nvSpPr>
        <p:spPr bwMode="auto">
          <a:xfrm>
            <a:off x="4256088" y="4941888"/>
            <a:ext cx="46370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sz="3600" dirty="0">
                <a:solidFill>
                  <a:srgbClr val="000000"/>
                </a:solidFill>
                <a:latin typeface="AR ESSENCE" panose="02000000000000000000" pitchFamily="2" charset="0"/>
              </a:rPr>
              <a:t>Je </a:t>
            </a:r>
            <a:r>
              <a:rPr lang="en-GB" altLang="en-US" sz="3600" dirty="0" err="1">
                <a:solidFill>
                  <a:srgbClr val="000000"/>
                </a:solidFill>
                <a:latin typeface="AR ESSENCE" panose="02000000000000000000" pitchFamily="2" charset="0"/>
              </a:rPr>
              <a:t>joue</a:t>
            </a:r>
            <a:r>
              <a:rPr lang="en-GB" altLang="en-US" sz="3600" dirty="0">
                <a:solidFill>
                  <a:srgbClr val="000000"/>
                </a:solidFill>
                <a:latin typeface="AR ESSENCE" panose="02000000000000000000" pitchFamily="2" charset="0"/>
              </a:rPr>
              <a:t> du piano.</a:t>
            </a:r>
          </a:p>
        </p:txBody>
      </p:sp>
      <p:pic>
        <p:nvPicPr>
          <p:cNvPr id="1025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3450" y="4140200"/>
            <a:ext cx="33147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p:cNvCxnSpPr/>
          <p:nvPr/>
        </p:nvCxnSpPr>
        <p:spPr>
          <a:xfrm>
            <a:off x="1482003" y="720940"/>
            <a:ext cx="2669867" cy="980152"/>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0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je joue du pian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lowchart: Process 14"/>
          <p:cNvSpPr/>
          <p:nvPr/>
        </p:nvSpPr>
        <p:spPr>
          <a:xfrm>
            <a:off x="358346" y="845428"/>
            <a:ext cx="4769708" cy="2160241"/>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8800" b="1" dirty="0" err="1">
                <a:solidFill>
                  <a:schemeClr val="tx1"/>
                </a:solidFill>
                <a:latin typeface="Arial" panose="020B0604020202020204" pitchFamily="34" charset="0"/>
                <a:cs typeface="Arial" panose="020B0604020202020204" pitchFamily="34" charset="0"/>
              </a:rPr>
              <a:t>Tu</a:t>
            </a:r>
            <a:r>
              <a:rPr lang="en-GB" sz="8800" b="1" dirty="0">
                <a:solidFill>
                  <a:schemeClr val="tx1"/>
                </a:solidFill>
                <a:latin typeface="Arial" panose="020B0604020202020204" pitchFamily="34" charset="0"/>
                <a:cs typeface="Arial" panose="020B0604020202020204" pitchFamily="34" charset="0"/>
              </a:rPr>
              <a:t> </a:t>
            </a:r>
            <a:r>
              <a:rPr lang="en-GB" sz="8800" b="1" dirty="0" err="1">
                <a:solidFill>
                  <a:schemeClr val="tx1"/>
                </a:solidFill>
                <a:latin typeface="Arial" panose="020B0604020202020204" pitchFamily="34" charset="0"/>
                <a:cs typeface="Arial" panose="020B0604020202020204" pitchFamily="34" charset="0"/>
              </a:rPr>
              <a:t>jou</a:t>
            </a:r>
            <a:r>
              <a:rPr lang="en-GB" sz="8800" b="1" u="sng" dirty="0" err="1">
                <a:solidFill>
                  <a:srgbClr val="7030A0"/>
                </a:solidFill>
                <a:latin typeface="Arial" panose="020B0604020202020204" pitchFamily="34" charset="0"/>
                <a:cs typeface="Arial" panose="020B0604020202020204" pitchFamily="34" charset="0"/>
              </a:rPr>
              <a:t>es</a:t>
            </a:r>
            <a:endParaRPr lang="en-GB" sz="8800" b="1" u="sng" dirty="0">
              <a:solidFill>
                <a:srgbClr val="7030A0"/>
              </a:solidFill>
              <a:latin typeface="Arial" panose="020B0604020202020204" pitchFamily="34" charset="0"/>
              <a:cs typeface="Arial" panose="020B0604020202020204" pitchFamily="34" charset="0"/>
            </a:endParaRPr>
          </a:p>
        </p:txBody>
      </p:sp>
      <p:cxnSp>
        <p:nvCxnSpPr>
          <p:cNvPr id="3" name="Straight Arrow Connector 2"/>
          <p:cNvCxnSpPr>
            <a:stCxn id="11270" idx="2"/>
          </p:cNvCxnSpPr>
          <p:nvPr/>
        </p:nvCxnSpPr>
        <p:spPr>
          <a:xfrm flipH="1">
            <a:off x="953659" y="659691"/>
            <a:ext cx="458422" cy="746144"/>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1270" name="TextBox 4"/>
          <p:cNvSpPr txBox="1">
            <a:spLocks noChangeArrowheads="1"/>
          </p:cNvSpPr>
          <p:nvPr/>
        </p:nvSpPr>
        <p:spPr bwMode="auto">
          <a:xfrm>
            <a:off x="525462" y="75491"/>
            <a:ext cx="17732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3200" dirty="0">
                <a:solidFill>
                  <a:srgbClr val="00B050"/>
                </a:solidFill>
                <a:latin typeface="AR ESSENCE" panose="02000000000000000000" pitchFamily="2" charset="0"/>
              </a:rPr>
              <a:t>you</a:t>
            </a:r>
            <a:endParaRPr lang="en-GB" altLang="en-US" sz="2000" dirty="0">
              <a:solidFill>
                <a:srgbClr val="00B050"/>
              </a:solidFill>
              <a:latin typeface="AR ESSENCE" panose="02000000000000000000" pitchFamily="2" charset="0"/>
            </a:endParaRPr>
          </a:p>
        </p:txBody>
      </p:sp>
      <p:cxnSp>
        <p:nvCxnSpPr>
          <p:cNvPr id="7" name="Straight Arrow Connector 6"/>
          <p:cNvCxnSpPr/>
          <p:nvPr/>
        </p:nvCxnSpPr>
        <p:spPr>
          <a:xfrm flipV="1">
            <a:off x="2187489" y="2601656"/>
            <a:ext cx="0" cy="12954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272" name="TextBox 16"/>
          <p:cNvSpPr txBox="1">
            <a:spLocks noChangeArrowheads="1"/>
          </p:cNvSpPr>
          <p:nvPr/>
        </p:nvSpPr>
        <p:spPr bwMode="auto">
          <a:xfrm>
            <a:off x="1859757" y="3746501"/>
            <a:ext cx="10763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3200" dirty="0">
                <a:solidFill>
                  <a:srgbClr val="000000"/>
                </a:solidFill>
                <a:latin typeface="AR ESSENCE" panose="02000000000000000000" pitchFamily="2" charset="0"/>
              </a:rPr>
              <a:t>play</a:t>
            </a:r>
            <a:endParaRPr lang="en-GB" altLang="en-US" sz="2000" dirty="0">
              <a:solidFill>
                <a:srgbClr val="000000"/>
              </a:solidFill>
              <a:latin typeface="AR ESSENCE" panose="02000000000000000000" pitchFamily="2" charset="0"/>
            </a:endParaRPr>
          </a:p>
        </p:txBody>
      </p:sp>
      <p:sp>
        <p:nvSpPr>
          <p:cNvPr id="11273" name="TextBox 9"/>
          <p:cNvSpPr txBox="1">
            <a:spLocks noChangeArrowheads="1"/>
          </p:cNvSpPr>
          <p:nvPr/>
        </p:nvSpPr>
        <p:spPr bwMode="auto">
          <a:xfrm>
            <a:off x="250825" y="4868863"/>
            <a:ext cx="865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sz="2800">
                <a:solidFill>
                  <a:srgbClr val="000000"/>
                </a:solidFill>
                <a:latin typeface="AR ESSENCE" panose="02000000000000000000" pitchFamily="2" charset="0"/>
              </a:rPr>
              <a:t>e.g. </a:t>
            </a:r>
          </a:p>
        </p:txBody>
      </p:sp>
      <p:sp>
        <p:nvSpPr>
          <p:cNvPr id="11" name="TextBox 10"/>
          <p:cNvSpPr txBox="1">
            <a:spLocks noChangeArrowheads="1"/>
          </p:cNvSpPr>
          <p:nvPr/>
        </p:nvSpPr>
        <p:spPr bwMode="auto">
          <a:xfrm>
            <a:off x="3481388" y="4911725"/>
            <a:ext cx="50784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sz="3600" dirty="0" err="1">
                <a:solidFill>
                  <a:srgbClr val="000000"/>
                </a:solidFill>
                <a:latin typeface="AR ESSENCE" panose="02000000000000000000" pitchFamily="2" charset="0"/>
              </a:rPr>
              <a:t>Tu</a:t>
            </a:r>
            <a:r>
              <a:rPr lang="en-GB" altLang="en-US" sz="3600" dirty="0">
                <a:solidFill>
                  <a:srgbClr val="000000"/>
                </a:solidFill>
                <a:latin typeface="AR ESSENCE" panose="02000000000000000000" pitchFamily="2" charset="0"/>
              </a:rPr>
              <a:t> </a:t>
            </a:r>
            <a:r>
              <a:rPr lang="en-GB" altLang="en-US" sz="3600" dirty="0" err="1">
                <a:solidFill>
                  <a:srgbClr val="000000"/>
                </a:solidFill>
                <a:latin typeface="AR ESSENCE" panose="02000000000000000000" pitchFamily="2" charset="0"/>
              </a:rPr>
              <a:t>joues</a:t>
            </a:r>
            <a:r>
              <a:rPr lang="en-GB" altLang="en-US" sz="3600" dirty="0">
                <a:solidFill>
                  <a:srgbClr val="000000"/>
                </a:solidFill>
                <a:latin typeface="AR ESSENCE" panose="02000000000000000000" pitchFamily="2" charset="0"/>
              </a:rPr>
              <a:t> de la </a:t>
            </a:r>
            <a:r>
              <a:rPr lang="en-GB" altLang="en-US" sz="3600" dirty="0" err="1">
                <a:solidFill>
                  <a:srgbClr val="000000"/>
                </a:solidFill>
                <a:latin typeface="AR ESSENCE" panose="02000000000000000000" pitchFamily="2" charset="0"/>
              </a:rPr>
              <a:t>clarinette</a:t>
            </a:r>
            <a:r>
              <a:rPr lang="en-GB" altLang="en-US" sz="3600" dirty="0">
                <a:solidFill>
                  <a:srgbClr val="000000"/>
                </a:solidFill>
                <a:latin typeface="AR ESSENCE" panose="02000000000000000000" pitchFamily="2" charset="0"/>
              </a:rPr>
              <a:t> ?</a:t>
            </a:r>
          </a:p>
        </p:txBody>
      </p:sp>
      <p:pic>
        <p:nvPicPr>
          <p:cNvPr id="13" name="Picture 4" descr="D:\My Stuff\primary spanish\Yr5 SoW resources 2014\subject pronoun pics\Slide2.JPG"/>
          <p:cNvPicPr>
            <a:picLocks noChangeAspect="1" noChangeArrowheads="1"/>
          </p:cNvPicPr>
          <p:nvPr/>
        </p:nvPicPr>
        <p:blipFill>
          <a:blip r:embed="rId4"/>
          <a:srcRect/>
          <a:stretch>
            <a:fillRect/>
          </a:stretch>
        </p:blipFill>
        <p:spPr bwMode="auto">
          <a:xfrm>
            <a:off x="5795963" y="1289050"/>
            <a:ext cx="2447925" cy="1836738"/>
          </a:xfrm>
          <a:prstGeom prst="rect">
            <a:avLst/>
          </a:prstGeom>
          <a:ln>
            <a:noFill/>
          </a:ln>
          <a:effectLst>
            <a:outerShdw blurRad="292100" dist="139700" dir="2700000" algn="tl" rotWithShape="0">
              <a:srgbClr val="333333">
                <a:alpha val="65000"/>
              </a:srgbClr>
            </a:outerShdw>
          </a:effectLst>
          <a:extLst/>
        </p:spPr>
      </p:pic>
      <p:pic>
        <p:nvPicPr>
          <p:cNvPr id="1127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73213" y="4305300"/>
            <a:ext cx="1450975"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Arrow Connector 13"/>
          <p:cNvCxnSpPr/>
          <p:nvPr/>
        </p:nvCxnSpPr>
        <p:spPr>
          <a:xfrm>
            <a:off x="1573213" y="659691"/>
            <a:ext cx="2726938" cy="1020828"/>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0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Tu joues de la clarinet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lowchart: Process 14"/>
          <p:cNvSpPr/>
          <p:nvPr/>
        </p:nvSpPr>
        <p:spPr>
          <a:xfrm>
            <a:off x="28356" y="1005897"/>
            <a:ext cx="5617013" cy="2160241"/>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8800" dirty="0">
                <a:solidFill>
                  <a:schemeClr val="tx1"/>
                </a:solidFill>
                <a:latin typeface="AR ESSENCE" panose="02000000000000000000" pitchFamily="2" charset="0"/>
              </a:rPr>
              <a:t>Il/</a:t>
            </a:r>
            <a:r>
              <a:rPr lang="en-GB" sz="8800" dirty="0" err="1">
                <a:solidFill>
                  <a:schemeClr val="tx1"/>
                </a:solidFill>
                <a:latin typeface="AR ESSENCE" panose="02000000000000000000" pitchFamily="2" charset="0"/>
              </a:rPr>
              <a:t>elle</a:t>
            </a:r>
            <a:r>
              <a:rPr lang="en-GB" sz="8800" dirty="0">
                <a:solidFill>
                  <a:schemeClr val="tx1"/>
                </a:solidFill>
                <a:latin typeface="AR ESSENCE" panose="02000000000000000000" pitchFamily="2" charset="0"/>
              </a:rPr>
              <a:t> </a:t>
            </a:r>
            <a:r>
              <a:rPr lang="en-GB" sz="8800" dirty="0" err="1">
                <a:solidFill>
                  <a:schemeClr val="tx1"/>
                </a:solidFill>
                <a:latin typeface="AR ESSENCE" panose="02000000000000000000" pitchFamily="2" charset="0"/>
              </a:rPr>
              <a:t>jou</a:t>
            </a:r>
            <a:r>
              <a:rPr lang="en-GB" sz="8800" u="sng" dirty="0" err="1">
                <a:solidFill>
                  <a:srgbClr val="7030A0"/>
                </a:solidFill>
                <a:latin typeface="AR ESSENCE" panose="02000000000000000000" pitchFamily="2" charset="0"/>
              </a:rPr>
              <a:t>e</a:t>
            </a:r>
            <a:endParaRPr lang="en-GB" sz="8800" u="sng" dirty="0">
              <a:solidFill>
                <a:srgbClr val="7030A0"/>
              </a:solidFill>
              <a:latin typeface="AR ESSENCE" panose="02000000000000000000" pitchFamily="2" charset="0"/>
            </a:endParaRPr>
          </a:p>
        </p:txBody>
      </p:sp>
      <p:cxnSp>
        <p:nvCxnSpPr>
          <p:cNvPr id="3" name="Straight Arrow Connector 2"/>
          <p:cNvCxnSpPr/>
          <p:nvPr/>
        </p:nvCxnSpPr>
        <p:spPr>
          <a:xfrm flipH="1">
            <a:off x="1070491" y="706916"/>
            <a:ext cx="267944" cy="905496"/>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294" name="TextBox 4"/>
          <p:cNvSpPr txBox="1">
            <a:spLocks noChangeArrowheads="1"/>
          </p:cNvSpPr>
          <p:nvPr/>
        </p:nvSpPr>
        <p:spPr bwMode="auto">
          <a:xfrm>
            <a:off x="1116013" y="78797"/>
            <a:ext cx="17732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3200" dirty="0">
                <a:solidFill>
                  <a:srgbClr val="00B050"/>
                </a:solidFill>
                <a:latin typeface="AR ESSENCE" panose="02000000000000000000" pitchFamily="2" charset="0"/>
              </a:rPr>
              <a:t>he / she</a:t>
            </a:r>
            <a:endParaRPr lang="en-GB" altLang="en-US" sz="2000" dirty="0">
              <a:solidFill>
                <a:srgbClr val="00B050"/>
              </a:solidFill>
              <a:latin typeface="AR ESSENCE" panose="02000000000000000000" pitchFamily="2" charset="0"/>
            </a:endParaRPr>
          </a:p>
        </p:txBody>
      </p:sp>
      <p:cxnSp>
        <p:nvCxnSpPr>
          <p:cNvPr id="7" name="Straight Arrow Connector 6"/>
          <p:cNvCxnSpPr/>
          <p:nvPr/>
        </p:nvCxnSpPr>
        <p:spPr>
          <a:xfrm flipV="1">
            <a:off x="3423165" y="2746375"/>
            <a:ext cx="0" cy="12954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297" name="TextBox 9"/>
          <p:cNvSpPr txBox="1">
            <a:spLocks noChangeArrowheads="1"/>
          </p:cNvSpPr>
          <p:nvPr/>
        </p:nvSpPr>
        <p:spPr bwMode="auto">
          <a:xfrm>
            <a:off x="250825" y="4868863"/>
            <a:ext cx="865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sz="2800">
                <a:solidFill>
                  <a:srgbClr val="000000"/>
                </a:solidFill>
                <a:latin typeface="AR ESSENCE" panose="02000000000000000000" pitchFamily="2" charset="0"/>
              </a:rPr>
              <a:t>e.g. </a:t>
            </a:r>
          </a:p>
        </p:txBody>
      </p:sp>
      <p:sp>
        <p:nvSpPr>
          <p:cNvPr id="11" name="TextBox 10"/>
          <p:cNvSpPr txBox="1">
            <a:spLocks noChangeArrowheads="1"/>
          </p:cNvSpPr>
          <p:nvPr/>
        </p:nvSpPr>
        <p:spPr bwMode="auto">
          <a:xfrm>
            <a:off x="3763663" y="5144026"/>
            <a:ext cx="4635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sz="3600" dirty="0">
                <a:solidFill>
                  <a:srgbClr val="000000"/>
                </a:solidFill>
                <a:latin typeface="AR ESSENCE" panose="02000000000000000000" pitchFamily="2" charset="0"/>
              </a:rPr>
              <a:t>Il </a:t>
            </a:r>
            <a:r>
              <a:rPr lang="en-GB" altLang="en-US" sz="3600" dirty="0" err="1">
                <a:solidFill>
                  <a:srgbClr val="000000"/>
                </a:solidFill>
                <a:latin typeface="AR ESSENCE" panose="02000000000000000000" pitchFamily="2" charset="0"/>
              </a:rPr>
              <a:t>joue</a:t>
            </a:r>
            <a:r>
              <a:rPr lang="en-GB" altLang="en-US" sz="3600" dirty="0">
                <a:solidFill>
                  <a:srgbClr val="000000"/>
                </a:solidFill>
                <a:latin typeface="AR ESSENCE" panose="02000000000000000000" pitchFamily="2" charset="0"/>
              </a:rPr>
              <a:t> de la </a:t>
            </a:r>
            <a:r>
              <a:rPr lang="en-GB" altLang="en-US" sz="3600" dirty="0" err="1">
                <a:solidFill>
                  <a:srgbClr val="000000"/>
                </a:solidFill>
                <a:latin typeface="AR ESSENCE" panose="02000000000000000000" pitchFamily="2" charset="0"/>
              </a:rPr>
              <a:t>guitare</a:t>
            </a:r>
            <a:r>
              <a:rPr lang="en-GB" altLang="en-US" sz="3600" dirty="0">
                <a:solidFill>
                  <a:srgbClr val="000000"/>
                </a:solidFill>
                <a:latin typeface="AR ESSENCE" panose="02000000000000000000" pitchFamily="2" charset="0"/>
              </a:rPr>
              <a:t>.</a:t>
            </a:r>
          </a:p>
        </p:txBody>
      </p:sp>
      <p:pic>
        <p:nvPicPr>
          <p:cNvPr id="12" name="Picture 5" descr="D:\My Stuff\primary spanish\Yr5 SoW resources 2014\subject pronoun pics\Slide3.JPG"/>
          <p:cNvPicPr>
            <a:picLocks noChangeAspect="1" noChangeArrowheads="1"/>
          </p:cNvPicPr>
          <p:nvPr/>
        </p:nvPicPr>
        <p:blipFill>
          <a:blip r:embed="rId4"/>
          <a:srcRect/>
          <a:stretch>
            <a:fillRect/>
          </a:stretch>
        </p:blipFill>
        <p:spPr bwMode="auto">
          <a:xfrm>
            <a:off x="5951238" y="362067"/>
            <a:ext cx="2447925" cy="1835150"/>
          </a:xfrm>
          <a:prstGeom prst="rect">
            <a:avLst/>
          </a:prstGeom>
          <a:ln>
            <a:noFill/>
          </a:ln>
          <a:effectLst>
            <a:outerShdw blurRad="292100" dist="139700" dir="2700000" algn="tl" rotWithShape="0">
              <a:srgbClr val="333333">
                <a:alpha val="65000"/>
              </a:srgbClr>
            </a:outerShdw>
          </a:effectLst>
          <a:extLst/>
        </p:spPr>
      </p:pic>
      <p:pic>
        <p:nvPicPr>
          <p:cNvPr id="14" name="Picture 6" descr="D:\My Stuff\primary spanish\Yr5 SoW resources 2014\subject pronoun pics\Slide4.JPG"/>
          <p:cNvPicPr>
            <a:picLocks noChangeAspect="1" noChangeArrowheads="1"/>
          </p:cNvPicPr>
          <p:nvPr/>
        </p:nvPicPr>
        <p:blipFill>
          <a:blip r:embed="rId5"/>
          <a:srcRect/>
          <a:stretch>
            <a:fillRect/>
          </a:stretch>
        </p:blipFill>
        <p:spPr bwMode="auto">
          <a:xfrm>
            <a:off x="5894389" y="2475706"/>
            <a:ext cx="2447925" cy="1836737"/>
          </a:xfrm>
          <a:prstGeom prst="rect">
            <a:avLst/>
          </a:prstGeom>
          <a:ln>
            <a:noFill/>
          </a:ln>
          <a:effectLst>
            <a:outerShdw blurRad="292100" dist="139700" dir="2700000" algn="tl" rotWithShape="0">
              <a:srgbClr val="333333">
                <a:alpha val="65000"/>
              </a:srgbClr>
            </a:outerShdw>
          </a:effectLst>
          <a:extLst/>
        </p:spPr>
      </p:pic>
      <p:pic>
        <p:nvPicPr>
          <p:cNvPr id="12301" name="Picture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60438" y="4183063"/>
            <a:ext cx="2676525"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Arrow Connector 15"/>
          <p:cNvCxnSpPr/>
          <p:nvPr/>
        </p:nvCxnSpPr>
        <p:spPr>
          <a:xfrm flipH="1">
            <a:off x="2298700" y="608090"/>
            <a:ext cx="133972" cy="1027014"/>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296" name="TextBox 16"/>
          <p:cNvSpPr txBox="1">
            <a:spLocks noChangeArrowheads="1"/>
          </p:cNvSpPr>
          <p:nvPr/>
        </p:nvSpPr>
        <p:spPr bwMode="auto">
          <a:xfrm>
            <a:off x="2889251" y="4001260"/>
            <a:ext cx="10763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3200" dirty="0">
                <a:solidFill>
                  <a:srgbClr val="000000"/>
                </a:solidFill>
                <a:latin typeface="AR ESSENCE" panose="02000000000000000000" pitchFamily="2" charset="0"/>
              </a:rPr>
              <a:t>plays</a:t>
            </a:r>
            <a:endParaRPr lang="en-GB" altLang="en-US" sz="2000" dirty="0">
              <a:solidFill>
                <a:srgbClr val="000000"/>
              </a:solidFill>
              <a:latin typeface="AR ESSENCE" panose="02000000000000000000" pitchFamily="2" charset="0"/>
            </a:endParaRPr>
          </a:p>
        </p:txBody>
      </p:sp>
      <p:cxnSp>
        <p:nvCxnSpPr>
          <p:cNvPr id="17" name="Straight Arrow Connector 16"/>
          <p:cNvCxnSpPr/>
          <p:nvPr/>
        </p:nvCxnSpPr>
        <p:spPr>
          <a:xfrm>
            <a:off x="2607276" y="662997"/>
            <a:ext cx="2100648" cy="1202873"/>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644304" y="608090"/>
            <a:ext cx="3058712" cy="1257780"/>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0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il joue de la guita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lowchart: Process 14"/>
          <p:cNvSpPr/>
          <p:nvPr/>
        </p:nvSpPr>
        <p:spPr>
          <a:xfrm>
            <a:off x="1315128" y="845428"/>
            <a:ext cx="4208341" cy="2160241"/>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6600" dirty="0">
                <a:solidFill>
                  <a:schemeClr val="tx1"/>
                </a:solidFill>
                <a:latin typeface="AR ESSENCE" panose="02000000000000000000" pitchFamily="2" charset="0"/>
              </a:rPr>
              <a:t>Nous </a:t>
            </a:r>
            <a:r>
              <a:rPr lang="en-GB" sz="6600" dirty="0" err="1">
                <a:solidFill>
                  <a:schemeClr val="tx1"/>
                </a:solidFill>
                <a:latin typeface="AR ESSENCE" panose="02000000000000000000" pitchFamily="2" charset="0"/>
              </a:rPr>
              <a:t>jou</a:t>
            </a:r>
            <a:r>
              <a:rPr lang="en-GB" sz="6600" u="sng" dirty="0" err="1">
                <a:solidFill>
                  <a:srgbClr val="7030A0"/>
                </a:solidFill>
                <a:latin typeface="AR ESSENCE" panose="02000000000000000000" pitchFamily="2" charset="0"/>
              </a:rPr>
              <a:t>ons</a:t>
            </a:r>
            <a:endParaRPr lang="en-GB" sz="6600" u="sng" dirty="0">
              <a:solidFill>
                <a:srgbClr val="7030A0"/>
              </a:solidFill>
              <a:latin typeface="AR ESSENCE" panose="02000000000000000000" pitchFamily="2" charset="0"/>
            </a:endParaRPr>
          </a:p>
        </p:txBody>
      </p:sp>
      <p:cxnSp>
        <p:nvCxnSpPr>
          <p:cNvPr id="3" name="Straight Arrow Connector 2"/>
          <p:cNvCxnSpPr/>
          <p:nvPr/>
        </p:nvCxnSpPr>
        <p:spPr>
          <a:xfrm flipH="1">
            <a:off x="1717332" y="845428"/>
            <a:ext cx="383317" cy="735422"/>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3318" name="TextBox 4"/>
          <p:cNvSpPr txBox="1">
            <a:spLocks noChangeArrowheads="1"/>
          </p:cNvSpPr>
          <p:nvPr/>
        </p:nvSpPr>
        <p:spPr bwMode="auto">
          <a:xfrm>
            <a:off x="1315128" y="229478"/>
            <a:ext cx="1771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3200" dirty="0">
                <a:solidFill>
                  <a:srgbClr val="00B050"/>
                </a:solidFill>
                <a:latin typeface="AR ESSENCE" panose="02000000000000000000" pitchFamily="2" charset="0"/>
              </a:rPr>
              <a:t>we</a:t>
            </a:r>
            <a:endParaRPr lang="en-GB" altLang="en-US" sz="2000" dirty="0">
              <a:solidFill>
                <a:srgbClr val="00B050"/>
              </a:solidFill>
              <a:latin typeface="AR ESSENCE" panose="02000000000000000000" pitchFamily="2" charset="0"/>
            </a:endParaRPr>
          </a:p>
        </p:txBody>
      </p:sp>
      <p:cxnSp>
        <p:nvCxnSpPr>
          <p:cNvPr id="7" name="Straight Arrow Connector 6"/>
          <p:cNvCxnSpPr/>
          <p:nvPr/>
        </p:nvCxnSpPr>
        <p:spPr>
          <a:xfrm flipV="1">
            <a:off x="3562736" y="2493169"/>
            <a:ext cx="0" cy="129698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320" name="TextBox 16"/>
          <p:cNvSpPr txBox="1">
            <a:spLocks noChangeArrowheads="1"/>
          </p:cNvSpPr>
          <p:nvPr/>
        </p:nvSpPr>
        <p:spPr bwMode="auto">
          <a:xfrm>
            <a:off x="3024573" y="3790156"/>
            <a:ext cx="1076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3200" dirty="0">
                <a:solidFill>
                  <a:srgbClr val="000000"/>
                </a:solidFill>
                <a:latin typeface="AR ESSENCE" panose="02000000000000000000" pitchFamily="2" charset="0"/>
              </a:rPr>
              <a:t>play</a:t>
            </a:r>
            <a:endParaRPr lang="en-GB" altLang="en-US" sz="2000" dirty="0">
              <a:solidFill>
                <a:srgbClr val="000000"/>
              </a:solidFill>
              <a:latin typeface="AR ESSENCE" panose="02000000000000000000" pitchFamily="2" charset="0"/>
            </a:endParaRPr>
          </a:p>
        </p:txBody>
      </p:sp>
      <p:sp>
        <p:nvSpPr>
          <p:cNvPr id="13321" name="TextBox 9"/>
          <p:cNvSpPr txBox="1">
            <a:spLocks noChangeArrowheads="1"/>
          </p:cNvSpPr>
          <p:nvPr/>
        </p:nvSpPr>
        <p:spPr bwMode="auto">
          <a:xfrm>
            <a:off x="250825" y="4868863"/>
            <a:ext cx="865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sz="2800">
                <a:solidFill>
                  <a:srgbClr val="000000"/>
                </a:solidFill>
                <a:latin typeface="AR ESSENCE" panose="02000000000000000000" pitchFamily="2" charset="0"/>
              </a:rPr>
              <a:t>e.g. </a:t>
            </a:r>
          </a:p>
        </p:txBody>
      </p:sp>
      <p:sp>
        <p:nvSpPr>
          <p:cNvPr id="11" name="TextBox 10"/>
          <p:cNvSpPr txBox="1">
            <a:spLocks noChangeArrowheads="1"/>
          </p:cNvSpPr>
          <p:nvPr/>
        </p:nvSpPr>
        <p:spPr bwMode="auto">
          <a:xfrm>
            <a:off x="3536950" y="4975622"/>
            <a:ext cx="46355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sz="3600" dirty="0">
                <a:solidFill>
                  <a:srgbClr val="000000"/>
                </a:solidFill>
                <a:latin typeface="AR ESSENCE" panose="02000000000000000000" pitchFamily="2" charset="0"/>
              </a:rPr>
              <a:t>Nous </a:t>
            </a:r>
            <a:r>
              <a:rPr lang="en-GB" altLang="en-US" sz="3600" dirty="0" err="1">
                <a:solidFill>
                  <a:srgbClr val="000000"/>
                </a:solidFill>
                <a:latin typeface="AR ESSENCE" panose="02000000000000000000" pitchFamily="2" charset="0"/>
              </a:rPr>
              <a:t>jouons</a:t>
            </a:r>
            <a:r>
              <a:rPr lang="en-GB" altLang="en-US" sz="3600" dirty="0">
                <a:solidFill>
                  <a:srgbClr val="000000"/>
                </a:solidFill>
                <a:latin typeface="AR ESSENCE" panose="02000000000000000000" pitchFamily="2" charset="0"/>
              </a:rPr>
              <a:t> de la </a:t>
            </a:r>
            <a:r>
              <a:rPr lang="en-GB" altLang="en-US" sz="3600" dirty="0" err="1">
                <a:solidFill>
                  <a:srgbClr val="000000"/>
                </a:solidFill>
                <a:latin typeface="AR ESSENCE" panose="02000000000000000000" pitchFamily="2" charset="0"/>
              </a:rPr>
              <a:t>flûte</a:t>
            </a:r>
            <a:r>
              <a:rPr lang="en-GB" altLang="en-US" sz="3600" dirty="0">
                <a:solidFill>
                  <a:srgbClr val="000000"/>
                </a:solidFill>
                <a:latin typeface="AR ESSENCE" panose="02000000000000000000" pitchFamily="2" charset="0"/>
              </a:rPr>
              <a:t>.</a:t>
            </a:r>
          </a:p>
        </p:txBody>
      </p:sp>
      <p:pic>
        <p:nvPicPr>
          <p:cNvPr id="13" name="Picture 7" descr="D:\My Stuff\primary spanish\Yr5 SoW resources 2014\subject pronoun pics\Slide5.JPG"/>
          <p:cNvPicPr>
            <a:picLocks noChangeAspect="1" noChangeArrowheads="1"/>
          </p:cNvPicPr>
          <p:nvPr/>
        </p:nvPicPr>
        <p:blipFill>
          <a:blip r:embed="rId4"/>
          <a:srcRect/>
          <a:stretch>
            <a:fillRect/>
          </a:stretch>
        </p:blipFill>
        <p:spPr bwMode="auto">
          <a:xfrm>
            <a:off x="5925673" y="1004587"/>
            <a:ext cx="2447925" cy="1836738"/>
          </a:xfrm>
          <a:prstGeom prst="rect">
            <a:avLst/>
          </a:prstGeom>
          <a:ln>
            <a:noFill/>
          </a:ln>
          <a:effectLst>
            <a:outerShdw blurRad="292100" dist="139700" dir="2700000" algn="tl" rotWithShape="0">
              <a:srgbClr val="333333">
                <a:alpha val="65000"/>
              </a:srgbClr>
            </a:outerShdw>
          </a:effectLst>
          <a:extLst/>
        </p:spPr>
      </p:pic>
      <p:pic>
        <p:nvPicPr>
          <p:cNvPr id="13324"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73188" y="4251325"/>
            <a:ext cx="1965325"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Arrow Connector 13"/>
          <p:cNvCxnSpPr/>
          <p:nvPr/>
        </p:nvCxnSpPr>
        <p:spPr>
          <a:xfrm>
            <a:off x="2551331" y="705346"/>
            <a:ext cx="1875301" cy="926331"/>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0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nous jouons de la flu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lowchart: Process 14"/>
          <p:cNvSpPr/>
          <p:nvPr/>
        </p:nvSpPr>
        <p:spPr>
          <a:xfrm>
            <a:off x="167846" y="885055"/>
            <a:ext cx="6341333" cy="2160241"/>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8800" b="1" dirty="0" err="1" smtClean="0">
                <a:solidFill>
                  <a:schemeClr val="tx1"/>
                </a:solidFill>
                <a:latin typeface="Arial" panose="020B0604020202020204" pitchFamily="34" charset="0"/>
                <a:cs typeface="Arial" panose="020B0604020202020204" pitchFamily="34" charset="0"/>
              </a:rPr>
              <a:t>vous</a:t>
            </a:r>
            <a:r>
              <a:rPr lang="en-GB" sz="8800" b="1" dirty="0" smtClean="0">
                <a:solidFill>
                  <a:schemeClr val="tx1"/>
                </a:solidFill>
                <a:latin typeface="Arial" panose="020B0604020202020204" pitchFamily="34" charset="0"/>
                <a:cs typeface="Arial" panose="020B0604020202020204" pitchFamily="34" charset="0"/>
              </a:rPr>
              <a:t> </a:t>
            </a:r>
            <a:r>
              <a:rPr lang="en-GB" sz="8800" b="1" dirty="0" err="1">
                <a:solidFill>
                  <a:schemeClr val="tx1"/>
                </a:solidFill>
                <a:latin typeface="Arial" panose="020B0604020202020204" pitchFamily="34" charset="0"/>
                <a:cs typeface="Arial" panose="020B0604020202020204" pitchFamily="34" charset="0"/>
              </a:rPr>
              <a:t>jou</a:t>
            </a:r>
            <a:r>
              <a:rPr lang="en-GB" sz="8800" b="1" u="sng" dirty="0" err="1">
                <a:solidFill>
                  <a:srgbClr val="7030A0"/>
                </a:solidFill>
                <a:latin typeface="Arial" panose="020B0604020202020204" pitchFamily="34" charset="0"/>
                <a:cs typeface="Arial" panose="020B0604020202020204" pitchFamily="34" charset="0"/>
              </a:rPr>
              <a:t>ez</a:t>
            </a:r>
            <a:endParaRPr lang="en-GB" sz="8800" b="1" u="sng" dirty="0">
              <a:solidFill>
                <a:srgbClr val="7030A0"/>
              </a:solidFill>
              <a:latin typeface="Arial" panose="020B0604020202020204" pitchFamily="34" charset="0"/>
              <a:cs typeface="Arial" panose="020B0604020202020204" pitchFamily="34" charset="0"/>
            </a:endParaRPr>
          </a:p>
        </p:txBody>
      </p:sp>
      <p:cxnSp>
        <p:nvCxnSpPr>
          <p:cNvPr id="3" name="Straight Arrow Connector 2"/>
          <p:cNvCxnSpPr/>
          <p:nvPr/>
        </p:nvCxnSpPr>
        <p:spPr>
          <a:xfrm flipH="1">
            <a:off x="1760538" y="590550"/>
            <a:ext cx="1577975" cy="1077612"/>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342" name="TextBox 4"/>
          <p:cNvSpPr txBox="1">
            <a:spLocks noChangeArrowheads="1"/>
          </p:cNvSpPr>
          <p:nvPr/>
        </p:nvSpPr>
        <p:spPr bwMode="auto">
          <a:xfrm>
            <a:off x="1314450" y="76200"/>
            <a:ext cx="4371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3200">
                <a:solidFill>
                  <a:srgbClr val="00B050"/>
                </a:solidFill>
                <a:latin typeface="AR ESSENCE" panose="02000000000000000000" pitchFamily="2" charset="0"/>
              </a:rPr>
              <a:t>you (more than one)</a:t>
            </a:r>
            <a:endParaRPr lang="en-GB" altLang="en-US" sz="2000">
              <a:solidFill>
                <a:srgbClr val="00B050"/>
              </a:solidFill>
              <a:latin typeface="AR ESSENCE" panose="02000000000000000000" pitchFamily="2" charset="0"/>
            </a:endParaRPr>
          </a:p>
        </p:txBody>
      </p:sp>
      <p:cxnSp>
        <p:nvCxnSpPr>
          <p:cNvPr id="7" name="Straight Arrow Connector 6"/>
          <p:cNvCxnSpPr/>
          <p:nvPr/>
        </p:nvCxnSpPr>
        <p:spPr>
          <a:xfrm flipV="1">
            <a:off x="2298700" y="2478088"/>
            <a:ext cx="0" cy="12954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344" name="TextBox 16"/>
          <p:cNvSpPr txBox="1">
            <a:spLocks noChangeArrowheads="1"/>
          </p:cNvSpPr>
          <p:nvPr/>
        </p:nvSpPr>
        <p:spPr bwMode="auto">
          <a:xfrm>
            <a:off x="1760538" y="3665538"/>
            <a:ext cx="10763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3200">
                <a:solidFill>
                  <a:srgbClr val="000000"/>
                </a:solidFill>
                <a:latin typeface="AR ESSENCE" panose="02000000000000000000" pitchFamily="2" charset="0"/>
              </a:rPr>
              <a:t>play</a:t>
            </a:r>
            <a:endParaRPr lang="en-GB" altLang="en-US" sz="2000">
              <a:solidFill>
                <a:srgbClr val="000000"/>
              </a:solidFill>
              <a:latin typeface="AR ESSENCE" panose="02000000000000000000" pitchFamily="2" charset="0"/>
            </a:endParaRPr>
          </a:p>
        </p:txBody>
      </p:sp>
      <p:sp>
        <p:nvSpPr>
          <p:cNvPr id="14345" name="TextBox 9"/>
          <p:cNvSpPr txBox="1">
            <a:spLocks noChangeArrowheads="1"/>
          </p:cNvSpPr>
          <p:nvPr/>
        </p:nvSpPr>
        <p:spPr bwMode="auto">
          <a:xfrm>
            <a:off x="250825" y="4868863"/>
            <a:ext cx="865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sz="2800">
                <a:solidFill>
                  <a:srgbClr val="000000"/>
                </a:solidFill>
                <a:latin typeface="AR ESSENCE" panose="02000000000000000000" pitchFamily="2" charset="0"/>
              </a:rPr>
              <a:t>e.g. </a:t>
            </a:r>
          </a:p>
        </p:txBody>
      </p:sp>
      <p:sp>
        <p:nvSpPr>
          <p:cNvPr id="11" name="TextBox 10"/>
          <p:cNvSpPr txBox="1">
            <a:spLocks noChangeArrowheads="1"/>
          </p:cNvSpPr>
          <p:nvPr/>
        </p:nvSpPr>
        <p:spPr bwMode="auto">
          <a:xfrm>
            <a:off x="3924300" y="4911725"/>
            <a:ext cx="50219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sz="3600" dirty="0" err="1">
                <a:solidFill>
                  <a:srgbClr val="000000"/>
                </a:solidFill>
                <a:latin typeface="AR ESSENCE" panose="02000000000000000000" pitchFamily="2" charset="0"/>
              </a:rPr>
              <a:t>Vous</a:t>
            </a:r>
            <a:r>
              <a:rPr lang="en-GB" altLang="en-US" sz="3600" dirty="0">
                <a:solidFill>
                  <a:srgbClr val="000000"/>
                </a:solidFill>
                <a:latin typeface="AR ESSENCE" panose="02000000000000000000" pitchFamily="2" charset="0"/>
              </a:rPr>
              <a:t> </a:t>
            </a:r>
            <a:r>
              <a:rPr lang="en-GB" altLang="en-US" sz="3600" dirty="0" err="1">
                <a:solidFill>
                  <a:srgbClr val="000000"/>
                </a:solidFill>
                <a:latin typeface="AR ESSENCE" panose="02000000000000000000" pitchFamily="2" charset="0"/>
              </a:rPr>
              <a:t>jouez</a:t>
            </a:r>
            <a:r>
              <a:rPr lang="en-GB" altLang="en-US" sz="3600" dirty="0">
                <a:solidFill>
                  <a:srgbClr val="000000"/>
                </a:solidFill>
                <a:latin typeface="AR ESSENCE" panose="02000000000000000000" pitchFamily="2" charset="0"/>
              </a:rPr>
              <a:t> du </a:t>
            </a:r>
            <a:r>
              <a:rPr lang="en-GB" altLang="en-US" sz="3600" dirty="0" smtClean="0">
                <a:solidFill>
                  <a:srgbClr val="000000"/>
                </a:solidFill>
                <a:latin typeface="AR ESSENCE" panose="02000000000000000000" pitchFamily="2" charset="0"/>
              </a:rPr>
              <a:t>saxophone?</a:t>
            </a:r>
            <a:endParaRPr lang="en-GB" altLang="en-US" sz="3600" dirty="0">
              <a:solidFill>
                <a:srgbClr val="000000"/>
              </a:solidFill>
              <a:latin typeface="AR ESSENCE" panose="02000000000000000000" pitchFamily="2" charset="0"/>
            </a:endParaRPr>
          </a:p>
        </p:txBody>
      </p:sp>
      <p:pic>
        <p:nvPicPr>
          <p:cNvPr id="13" name="Picture 8" descr="D:\My Stuff\primary spanish\Yr5 SoW resources 2014\subject pronoun pics\Slide6.JPG"/>
          <p:cNvPicPr>
            <a:picLocks noChangeAspect="1" noChangeArrowheads="1"/>
          </p:cNvPicPr>
          <p:nvPr/>
        </p:nvPicPr>
        <p:blipFill>
          <a:blip r:embed="rId4"/>
          <a:srcRect/>
          <a:stretch>
            <a:fillRect/>
          </a:stretch>
        </p:blipFill>
        <p:spPr bwMode="auto">
          <a:xfrm>
            <a:off x="6600696" y="1121550"/>
            <a:ext cx="2447925" cy="1836737"/>
          </a:xfrm>
          <a:prstGeom prst="rect">
            <a:avLst/>
          </a:prstGeom>
          <a:ln>
            <a:noFill/>
          </a:ln>
          <a:effectLst>
            <a:outerShdw blurRad="292100" dist="139700" dir="2700000" algn="tl" rotWithShape="0">
              <a:srgbClr val="333333">
                <a:alpha val="65000"/>
              </a:srgbClr>
            </a:outerShdw>
          </a:effectLst>
          <a:extLst/>
        </p:spPr>
      </p:pic>
      <p:pic>
        <p:nvPicPr>
          <p:cNvPr id="1434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4433888"/>
            <a:ext cx="249555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Arrow Connector 13"/>
          <p:cNvCxnSpPr>
            <a:stCxn id="14342" idx="2"/>
          </p:cNvCxnSpPr>
          <p:nvPr/>
        </p:nvCxnSpPr>
        <p:spPr>
          <a:xfrm>
            <a:off x="3500438" y="660400"/>
            <a:ext cx="2185987" cy="1007762"/>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0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vous jouez du saxopho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lowchart: Process 14"/>
          <p:cNvSpPr/>
          <p:nvPr/>
        </p:nvSpPr>
        <p:spPr>
          <a:xfrm>
            <a:off x="557042" y="767729"/>
            <a:ext cx="4559642" cy="2160241"/>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8800" dirty="0" err="1" smtClean="0">
                <a:solidFill>
                  <a:schemeClr val="tx1"/>
                </a:solidFill>
                <a:latin typeface="AR ESSENCE" panose="02000000000000000000" pitchFamily="2" charset="0"/>
              </a:rPr>
              <a:t>Ils</a:t>
            </a:r>
            <a:r>
              <a:rPr lang="en-GB" sz="8800" dirty="0" smtClean="0">
                <a:solidFill>
                  <a:schemeClr val="tx1"/>
                </a:solidFill>
                <a:latin typeface="AR ESSENCE" panose="02000000000000000000" pitchFamily="2" charset="0"/>
              </a:rPr>
              <a:t> </a:t>
            </a:r>
            <a:r>
              <a:rPr lang="en-GB" sz="8800" dirty="0" err="1" smtClean="0">
                <a:solidFill>
                  <a:schemeClr val="tx1"/>
                </a:solidFill>
                <a:latin typeface="AR ESSENCE" panose="02000000000000000000" pitchFamily="2" charset="0"/>
              </a:rPr>
              <a:t>jou</a:t>
            </a:r>
            <a:r>
              <a:rPr lang="en-GB" sz="8800" u="sng" dirty="0" err="1" smtClean="0">
                <a:solidFill>
                  <a:srgbClr val="7030A0"/>
                </a:solidFill>
                <a:latin typeface="AR ESSENCE" panose="02000000000000000000" pitchFamily="2" charset="0"/>
              </a:rPr>
              <a:t>ent</a:t>
            </a:r>
            <a:endParaRPr lang="en-GB" sz="8800" u="sng" dirty="0">
              <a:solidFill>
                <a:srgbClr val="7030A0"/>
              </a:solidFill>
              <a:latin typeface="AR ESSENCE" panose="02000000000000000000" pitchFamily="2" charset="0"/>
            </a:endParaRPr>
          </a:p>
        </p:txBody>
      </p:sp>
      <p:cxnSp>
        <p:nvCxnSpPr>
          <p:cNvPr id="3" name="Straight Arrow Connector 2"/>
          <p:cNvCxnSpPr/>
          <p:nvPr/>
        </p:nvCxnSpPr>
        <p:spPr>
          <a:xfrm flipH="1">
            <a:off x="1497356" y="767729"/>
            <a:ext cx="263182" cy="751509"/>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5366" name="TextBox 4"/>
          <p:cNvSpPr txBox="1">
            <a:spLocks noChangeArrowheads="1"/>
          </p:cNvSpPr>
          <p:nvPr/>
        </p:nvSpPr>
        <p:spPr bwMode="auto">
          <a:xfrm>
            <a:off x="-217788" y="84137"/>
            <a:ext cx="4371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3200" dirty="0">
                <a:solidFill>
                  <a:srgbClr val="00B050"/>
                </a:solidFill>
                <a:latin typeface="AR ESSENCE" panose="02000000000000000000" pitchFamily="2" charset="0"/>
              </a:rPr>
              <a:t>they</a:t>
            </a:r>
            <a:endParaRPr lang="en-GB" altLang="en-US" sz="2000" dirty="0">
              <a:solidFill>
                <a:srgbClr val="00B050"/>
              </a:solidFill>
              <a:latin typeface="AR ESSENCE" panose="02000000000000000000" pitchFamily="2" charset="0"/>
            </a:endParaRPr>
          </a:p>
        </p:txBody>
      </p:sp>
      <p:cxnSp>
        <p:nvCxnSpPr>
          <p:cNvPr id="7" name="Straight Arrow Connector 6"/>
          <p:cNvCxnSpPr/>
          <p:nvPr/>
        </p:nvCxnSpPr>
        <p:spPr>
          <a:xfrm flipV="1">
            <a:off x="2298700" y="2478088"/>
            <a:ext cx="0" cy="12954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368" name="TextBox 16"/>
          <p:cNvSpPr txBox="1">
            <a:spLocks noChangeArrowheads="1"/>
          </p:cNvSpPr>
          <p:nvPr/>
        </p:nvSpPr>
        <p:spPr bwMode="auto">
          <a:xfrm>
            <a:off x="1760538" y="3665538"/>
            <a:ext cx="10763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3200">
                <a:solidFill>
                  <a:srgbClr val="000000"/>
                </a:solidFill>
                <a:latin typeface="AR ESSENCE" panose="02000000000000000000" pitchFamily="2" charset="0"/>
              </a:rPr>
              <a:t>play</a:t>
            </a:r>
            <a:endParaRPr lang="en-GB" altLang="en-US" sz="2000">
              <a:solidFill>
                <a:srgbClr val="000000"/>
              </a:solidFill>
              <a:latin typeface="AR ESSENCE" panose="02000000000000000000" pitchFamily="2" charset="0"/>
            </a:endParaRPr>
          </a:p>
        </p:txBody>
      </p:sp>
      <p:sp>
        <p:nvSpPr>
          <p:cNvPr id="15369" name="TextBox 9"/>
          <p:cNvSpPr txBox="1">
            <a:spLocks noChangeArrowheads="1"/>
          </p:cNvSpPr>
          <p:nvPr/>
        </p:nvSpPr>
        <p:spPr bwMode="auto">
          <a:xfrm>
            <a:off x="250825" y="4868863"/>
            <a:ext cx="865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sz="2800">
                <a:solidFill>
                  <a:srgbClr val="000000"/>
                </a:solidFill>
                <a:latin typeface="AR ESSENCE" panose="02000000000000000000" pitchFamily="2" charset="0"/>
              </a:rPr>
              <a:t>e.g. </a:t>
            </a:r>
          </a:p>
        </p:txBody>
      </p:sp>
      <p:sp>
        <p:nvSpPr>
          <p:cNvPr id="11" name="TextBox 10"/>
          <p:cNvSpPr txBox="1">
            <a:spLocks noChangeArrowheads="1"/>
          </p:cNvSpPr>
          <p:nvPr/>
        </p:nvSpPr>
        <p:spPr bwMode="auto">
          <a:xfrm>
            <a:off x="1098550" y="5591349"/>
            <a:ext cx="46355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sz="3600" dirty="0" err="1">
                <a:solidFill>
                  <a:srgbClr val="000000"/>
                </a:solidFill>
                <a:latin typeface="AR ESSENCE" panose="02000000000000000000" pitchFamily="2" charset="0"/>
              </a:rPr>
              <a:t>Ils</a:t>
            </a:r>
            <a:r>
              <a:rPr lang="en-GB" altLang="en-US" sz="3600" dirty="0">
                <a:solidFill>
                  <a:srgbClr val="000000"/>
                </a:solidFill>
                <a:latin typeface="AR ESSENCE" panose="02000000000000000000" pitchFamily="2" charset="0"/>
              </a:rPr>
              <a:t> </a:t>
            </a:r>
            <a:r>
              <a:rPr lang="en-GB" altLang="en-US" sz="3600" dirty="0" err="1">
                <a:solidFill>
                  <a:srgbClr val="000000"/>
                </a:solidFill>
                <a:latin typeface="AR ESSENCE" panose="02000000000000000000" pitchFamily="2" charset="0"/>
              </a:rPr>
              <a:t>jouent</a:t>
            </a:r>
            <a:r>
              <a:rPr lang="en-GB" altLang="en-US" sz="3600" dirty="0">
                <a:solidFill>
                  <a:srgbClr val="000000"/>
                </a:solidFill>
                <a:latin typeface="AR ESSENCE" panose="02000000000000000000" pitchFamily="2" charset="0"/>
              </a:rPr>
              <a:t> de la </a:t>
            </a:r>
            <a:r>
              <a:rPr lang="en-GB" altLang="en-US" sz="3600" dirty="0" err="1">
                <a:solidFill>
                  <a:srgbClr val="000000"/>
                </a:solidFill>
                <a:latin typeface="AR ESSENCE" panose="02000000000000000000" pitchFamily="2" charset="0"/>
              </a:rPr>
              <a:t>trompette</a:t>
            </a:r>
            <a:r>
              <a:rPr lang="en-GB" altLang="en-US" sz="3600" dirty="0">
                <a:solidFill>
                  <a:srgbClr val="000000"/>
                </a:solidFill>
                <a:latin typeface="AR ESSENCE" panose="02000000000000000000" pitchFamily="2" charset="0"/>
              </a:rPr>
              <a:t>.</a:t>
            </a:r>
          </a:p>
        </p:txBody>
      </p:sp>
      <p:pic>
        <p:nvPicPr>
          <p:cNvPr id="12" name="Picture 2" descr="D:\My Stuff\primary spanish\Yr5 SoW resources 2014\subject pronoun pics\Slide7.JPG"/>
          <p:cNvPicPr>
            <a:picLocks noChangeAspect="1" noChangeArrowheads="1"/>
          </p:cNvPicPr>
          <p:nvPr/>
        </p:nvPicPr>
        <p:blipFill>
          <a:blip r:embed="rId4"/>
          <a:srcRect/>
          <a:stretch>
            <a:fillRect/>
          </a:stretch>
        </p:blipFill>
        <p:spPr bwMode="auto">
          <a:xfrm>
            <a:off x="5867400" y="1304925"/>
            <a:ext cx="2449513" cy="1836738"/>
          </a:xfrm>
          <a:prstGeom prst="rect">
            <a:avLst/>
          </a:prstGeom>
          <a:ln>
            <a:noFill/>
          </a:ln>
          <a:effectLst>
            <a:outerShdw blurRad="292100" dist="139700" dir="2700000" algn="tl" rotWithShape="0">
              <a:srgbClr val="333333">
                <a:alpha val="65000"/>
              </a:srgbClr>
            </a:outerShdw>
          </a:effectLst>
          <a:extLst/>
        </p:spPr>
      </p:pic>
      <p:pic>
        <p:nvPicPr>
          <p:cNvPr id="15372"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98550" y="4535488"/>
            <a:ext cx="4327525"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p:cNvCxnSpPr/>
          <p:nvPr/>
        </p:nvCxnSpPr>
        <p:spPr>
          <a:xfrm>
            <a:off x="2023720" y="637148"/>
            <a:ext cx="2041653" cy="981482"/>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ils_jouent de la trompet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clrChange>
              <a:clrFrom>
                <a:srgbClr val="F1FDF1"/>
              </a:clrFrom>
              <a:clrTo>
                <a:srgbClr val="F1FDF1">
                  <a:alpha val="0"/>
                </a:srgbClr>
              </a:clrTo>
            </a:clrChange>
            <a:extLst>
              <a:ext uri="{28A0092B-C50C-407E-A947-70E740481C1C}">
                <a14:useLocalDpi xmlns:a14="http://schemas.microsoft.com/office/drawing/2010/main" val="0"/>
              </a:ext>
            </a:extLst>
          </a:blip>
          <a:srcRect/>
          <a:stretch>
            <a:fillRect/>
          </a:stretch>
        </p:blipFill>
        <p:spPr bwMode="auto">
          <a:xfrm>
            <a:off x="3059113" y="4699000"/>
            <a:ext cx="2905125"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436563" y="936625"/>
            <a:ext cx="3803650" cy="2655888"/>
            <a:chOff x="436418" y="937319"/>
            <a:chExt cx="3803073" cy="2654967"/>
          </a:xfrm>
        </p:grpSpPr>
        <p:sp>
          <p:nvSpPr>
            <p:cNvPr id="6" name="Flowchart: Process 5"/>
            <p:cNvSpPr/>
            <p:nvPr/>
          </p:nvSpPr>
          <p:spPr>
            <a:xfrm>
              <a:off x="436418" y="937319"/>
              <a:ext cx="3803073" cy="2654967"/>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GB" sz="8800" dirty="0">
                  <a:solidFill>
                    <a:schemeClr val="tx1"/>
                  </a:solidFill>
                  <a:latin typeface="AR ESSENCE" panose="02000000000000000000" pitchFamily="2" charset="0"/>
                </a:rPr>
                <a:t>Je </a:t>
              </a:r>
              <a:r>
                <a:rPr lang="en-GB" sz="8800" dirty="0" err="1">
                  <a:solidFill>
                    <a:schemeClr val="tx1"/>
                  </a:solidFill>
                  <a:latin typeface="AR ESSENCE" panose="02000000000000000000" pitchFamily="2" charset="0"/>
                </a:rPr>
                <a:t>joue</a:t>
              </a:r>
              <a:endParaRPr lang="en-GB" sz="8800" dirty="0">
                <a:solidFill>
                  <a:schemeClr val="tx1"/>
                </a:solidFill>
                <a:latin typeface="AR ESSENCE" panose="02000000000000000000" pitchFamily="2" charset="0"/>
              </a:endParaRPr>
            </a:p>
          </p:txBody>
        </p:sp>
        <p:pic>
          <p:nvPicPr>
            <p:cNvPr id="1639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62837" y="2264802"/>
              <a:ext cx="7810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Flowchart: Process 6"/>
          <p:cNvSpPr/>
          <p:nvPr/>
        </p:nvSpPr>
        <p:spPr>
          <a:xfrm>
            <a:off x="4950767" y="937319"/>
            <a:ext cx="3172003" cy="2654967"/>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GB" sz="8800" dirty="0">
                <a:solidFill>
                  <a:srgbClr val="00B050"/>
                </a:solidFill>
                <a:latin typeface="AR ESSENCE" panose="02000000000000000000" pitchFamily="2" charset="0"/>
              </a:rPr>
              <a:t>I</a:t>
            </a:r>
            <a:r>
              <a:rPr lang="en-GB" sz="8800" dirty="0">
                <a:solidFill>
                  <a:schemeClr val="tx1"/>
                </a:solidFill>
                <a:latin typeface="AR ESSENCE" panose="02000000000000000000" pitchFamily="2" charset="0"/>
              </a:rPr>
              <a:t> play</a:t>
            </a:r>
            <a:endParaRPr lang="en-GB" sz="8800" dirty="0">
              <a:solidFill>
                <a:srgbClr val="00B050"/>
              </a:solidFill>
              <a:latin typeface="AR ESSENCE"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1265"/>
                                        </p:tgtEl>
                                        <p:attrNameLst>
                                          <p:attrName>style.visibility</p:attrName>
                                        </p:attrNameLst>
                                      </p:cBhvr>
                                      <p:to>
                                        <p:strVal val="visible"/>
                                      </p:to>
                                    </p:set>
                                    <p:animEffect transition="in" filter="fade">
                                      <p:cBhvr>
                                        <p:cTn id="17" dur="500"/>
                                        <p:tgtEl>
                                          <p:spTgt spid="11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clrChange>
              <a:clrFrom>
                <a:srgbClr val="F1FDF1"/>
              </a:clrFrom>
              <a:clrTo>
                <a:srgbClr val="F1FDF1">
                  <a:alpha val="0"/>
                </a:srgbClr>
              </a:clrTo>
            </a:clrChange>
            <a:extLst>
              <a:ext uri="{28A0092B-C50C-407E-A947-70E740481C1C}">
                <a14:useLocalDpi xmlns:a14="http://schemas.microsoft.com/office/drawing/2010/main" val="0"/>
              </a:ext>
            </a:extLst>
          </a:blip>
          <a:srcRect/>
          <a:stretch>
            <a:fillRect/>
          </a:stretch>
        </p:blipFill>
        <p:spPr bwMode="auto">
          <a:xfrm>
            <a:off x="3059113" y="4699000"/>
            <a:ext cx="2905125"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lowchart: Process 6"/>
          <p:cNvSpPr/>
          <p:nvPr/>
        </p:nvSpPr>
        <p:spPr>
          <a:xfrm>
            <a:off x="5225143" y="937319"/>
            <a:ext cx="3566160" cy="2654967"/>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b"/>
          <a:lstStyle/>
          <a:p>
            <a:pPr algn="ctr" fontAlgn="auto">
              <a:spcBef>
                <a:spcPts val="0"/>
              </a:spcBef>
              <a:spcAft>
                <a:spcPts val="0"/>
              </a:spcAft>
              <a:defRPr/>
            </a:pPr>
            <a:r>
              <a:rPr lang="en-GB" sz="8000" dirty="0">
                <a:solidFill>
                  <a:srgbClr val="00B050"/>
                </a:solidFill>
                <a:latin typeface="AR ESSENCE" panose="02000000000000000000" pitchFamily="2" charset="0"/>
              </a:rPr>
              <a:t>you</a:t>
            </a:r>
            <a:r>
              <a:rPr lang="en-GB" sz="8000" dirty="0">
                <a:solidFill>
                  <a:schemeClr val="tx1"/>
                </a:solidFill>
                <a:latin typeface="AR ESSENCE" panose="02000000000000000000" pitchFamily="2" charset="0"/>
              </a:rPr>
              <a:t> play</a:t>
            </a:r>
            <a:r>
              <a:rPr lang="en-GB" sz="2400" dirty="0">
                <a:solidFill>
                  <a:schemeClr val="tx1"/>
                </a:solidFill>
                <a:latin typeface="AR ESSENCE" panose="02000000000000000000" pitchFamily="2" charset="0"/>
              </a:rPr>
              <a:t/>
            </a:r>
            <a:br>
              <a:rPr lang="en-GB" sz="2400" dirty="0">
                <a:solidFill>
                  <a:schemeClr val="tx1"/>
                </a:solidFill>
                <a:latin typeface="AR ESSENCE" panose="02000000000000000000" pitchFamily="2" charset="0"/>
              </a:rPr>
            </a:br>
            <a:r>
              <a:rPr lang="en-GB" sz="2400" dirty="0">
                <a:solidFill>
                  <a:schemeClr val="tx1"/>
                </a:solidFill>
                <a:latin typeface="AR ESSENCE" panose="02000000000000000000" pitchFamily="2" charset="0"/>
              </a:rPr>
              <a:t/>
            </a:r>
            <a:br>
              <a:rPr lang="en-GB" sz="2400" dirty="0">
                <a:solidFill>
                  <a:schemeClr val="tx1"/>
                </a:solidFill>
                <a:latin typeface="AR ESSENCE" panose="02000000000000000000" pitchFamily="2" charset="0"/>
              </a:rPr>
            </a:br>
            <a:endParaRPr lang="en-GB" sz="2400" dirty="0">
              <a:solidFill>
                <a:schemeClr val="tx1"/>
              </a:solidFill>
              <a:latin typeface="AR ESSENCE" panose="02000000000000000000" pitchFamily="2" charset="0"/>
            </a:endParaRPr>
          </a:p>
          <a:p>
            <a:pPr algn="r" fontAlgn="auto">
              <a:spcBef>
                <a:spcPts val="0"/>
              </a:spcBef>
              <a:spcAft>
                <a:spcPts val="0"/>
              </a:spcAft>
              <a:defRPr/>
            </a:pPr>
            <a:r>
              <a:rPr lang="en-GB" sz="2400" dirty="0">
                <a:solidFill>
                  <a:srgbClr val="00B050"/>
                </a:solidFill>
                <a:latin typeface="AR ESSENCE" panose="02000000000000000000" pitchFamily="2" charset="0"/>
              </a:rPr>
              <a:t>(one person)</a:t>
            </a:r>
            <a:endParaRPr lang="en-GB" sz="8000" dirty="0">
              <a:solidFill>
                <a:srgbClr val="00B050"/>
              </a:solidFill>
              <a:latin typeface="AR ESSENCE" panose="02000000000000000000" pitchFamily="2" charset="0"/>
            </a:endParaRPr>
          </a:p>
        </p:txBody>
      </p:sp>
      <p:grpSp>
        <p:nvGrpSpPr>
          <p:cNvPr id="3" name="Group 3"/>
          <p:cNvGrpSpPr>
            <a:grpSpLocks/>
          </p:cNvGrpSpPr>
          <p:nvPr/>
        </p:nvGrpSpPr>
        <p:grpSpPr bwMode="auto">
          <a:xfrm>
            <a:off x="249238" y="936625"/>
            <a:ext cx="4322762" cy="2655888"/>
            <a:chOff x="644378" y="937319"/>
            <a:chExt cx="3574925" cy="2654967"/>
          </a:xfrm>
        </p:grpSpPr>
        <p:sp>
          <p:nvSpPr>
            <p:cNvPr id="6" name="Flowchart: Process 5"/>
            <p:cNvSpPr/>
            <p:nvPr/>
          </p:nvSpPr>
          <p:spPr>
            <a:xfrm>
              <a:off x="644378" y="937319"/>
              <a:ext cx="3574925" cy="2654967"/>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GB" sz="7200" dirty="0" err="1">
                  <a:solidFill>
                    <a:schemeClr val="tx1"/>
                  </a:solidFill>
                  <a:latin typeface="AR ESSENCE" panose="02000000000000000000" pitchFamily="2" charset="0"/>
                </a:rPr>
                <a:t>Tu</a:t>
              </a:r>
              <a:r>
                <a:rPr lang="en-GB" sz="7200" dirty="0">
                  <a:solidFill>
                    <a:schemeClr val="tx1"/>
                  </a:solidFill>
                  <a:latin typeface="AR ESSENCE" panose="02000000000000000000" pitchFamily="2" charset="0"/>
                </a:rPr>
                <a:t> </a:t>
              </a:r>
              <a:r>
                <a:rPr lang="en-GB" sz="7200" dirty="0" err="1">
                  <a:solidFill>
                    <a:schemeClr val="tx1"/>
                  </a:solidFill>
                  <a:latin typeface="AR ESSENCE" panose="02000000000000000000" pitchFamily="2" charset="0"/>
                </a:rPr>
                <a:t>joues</a:t>
              </a:r>
              <a:endParaRPr lang="en-GB" sz="7200" dirty="0">
                <a:solidFill>
                  <a:srgbClr val="00B050"/>
                </a:solidFill>
                <a:latin typeface="AR ESSENCE" panose="02000000000000000000" pitchFamily="2" charset="0"/>
              </a:endParaRPr>
            </a:p>
          </p:txBody>
        </p:sp>
        <p:pic>
          <p:nvPicPr>
            <p:cNvPr id="1741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97599" y="2357573"/>
              <a:ext cx="13906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1265"/>
                                        </p:tgtEl>
                                        <p:attrNameLst>
                                          <p:attrName>style.visibility</p:attrName>
                                        </p:attrNameLst>
                                      </p:cBhvr>
                                      <p:to>
                                        <p:strVal val="visible"/>
                                      </p:to>
                                    </p:set>
                                    <p:animEffect transition="in" filter="fade">
                                      <p:cBhvr>
                                        <p:cTn id="17" dur="500"/>
                                        <p:tgtEl>
                                          <p:spTgt spid="11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ocess 6"/>
          <p:cNvSpPr/>
          <p:nvPr/>
        </p:nvSpPr>
        <p:spPr>
          <a:xfrm>
            <a:off x="5055326" y="299188"/>
            <a:ext cx="3735977" cy="2654967"/>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GB" sz="8000" dirty="0">
                <a:solidFill>
                  <a:srgbClr val="00B050"/>
                </a:solidFill>
                <a:latin typeface="AR ESSENCE" panose="02000000000000000000" pitchFamily="2" charset="0"/>
              </a:rPr>
              <a:t>he</a:t>
            </a:r>
            <a:r>
              <a:rPr lang="en-GB" sz="8000" dirty="0">
                <a:solidFill>
                  <a:schemeClr val="tx1"/>
                </a:solidFill>
                <a:latin typeface="AR ESSENCE" panose="02000000000000000000" pitchFamily="2" charset="0"/>
              </a:rPr>
              <a:t> plays</a:t>
            </a:r>
            <a:r>
              <a:rPr lang="en-GB" sz="2400" dirty="0">
                <a:solidFill>
                  <a:schemeClr val="tx1"/>
                </a:solidFill>
                <a:latin typeface="AR ESSENCE" panose="02000000000000000000" pitchFamily="2" charset="0"/>
              </a:rPr>
              <a:t/>
            </a:r>
            <a:br>
              <a:rPr lang="en-GB" sz="2400" dirty="0">
                <a:solidFill>
                  <a:schemeClr val="tx1"/>
                </a:solidFill>
                <a:latin typeface="AR ESSENCE" panose="02000000000000000000" pitchFamily="2" charset="0"/>
              </a:rPr>
            </a:br>
            <a:r>
              <a:rPr lang="en-GB" sz="2400" dirty="0">
                <a:solidFill>
                  <a:schemeClr val="tx1"/>
                </a:solidFill>
                <a:latin typeface="AR ESSENCE" panose="02000000000000000000" pitchFamily="2" charset="0"/>
              </a:rPr>
              <a:t/>
            </a:r>
            <a:br>
              <a:rPr lang="en-GB" sz="2400" dirty="0">
                <a:solidFill>
                  <a:schemeClr val="tx1"/>
                </a:solidFill>
                <a:latin typeface="AR ESSENCE" panose="02000000000000000000" pitchFamily="2" charset="0"/>
              </a:rPr>
            </a:br>
            <a:endParaRPr lang="en-GB" sz="2400" dirty="0">
              <a:solidFill>
                <a:schemeClr val="tx1"/>
              </a:solidFill>
              <a:latin typeface="AR ESSENCE" panose="02000000000000000000" pitchFamily="2" charset="0"/>
            </a:endParaRPr>
          </a:p>
        </p:txBody>
      </p:sp>
      <p:grpSp>
        <p:nvGrpSpPr>
          <p:cNvPr id="2" name="Group 4"/>
          <p:cNvGrpSpPr>
            <a:grpSpLocks/>
          </p:cNvGrpSpPr>
          <p:nvPr/>
        </p:nvGrpSpPr>
        <p:grpSpPr bwMode="auto">
          <a:xfrm>
            <a:off x="696913" y="298450"/>
            <a:ext cx="3575050" cy="2655888"/>
            <a:chOff x="696630" y="299188"/>
            <a:chExt cx="3574925" cy="2654967"/>
          </a:xfrm>
        </p:grpSpPr>
        <p:sp>
          <p:nvSpPr>
            <p:cNvPr id="6" name="Flowchart: Process 5"/>
            <p:cNvSpPr/>
            <p:nvPr/>
          </p:nvSpPr>
          <p:spPr>
            <a:xfrm>
              <a:off x="696630" y="299188"/>
              <a:ext cx="3574925" cy="2654967"/>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GB" sz="8800" dirty="0">
                  <a:solidFill>
                    <a:schemeClr val="tx1"/>
                  </a:solidFill>
                  <a:latin typeface="AR ESSENCE" panose="02000000000000000000" pitchFamily="2" charset="0"/>
                </a:rPr>
                <a:t>Il </a:t>
              </a:r>
              <a:r>
                <a:rPr lang="en-GB" sz="8800" dirty="0" err="1">
                  <a:solidFill>
                    <a:schemeClr val="tx1"/>
                  </a:solidFill>
                  <a:latin typeface="AR ESSENCE" panose="02000000000000000000" pitchFamily="2" charset="0"/>
                </a:rPr>
                <a:t>joue</a:t>
              </a:r>
              <a:endParaRPr lang="en-GB" sz="8800" dirty="0">
                <a:solidFill>
                  <a:srgbClr val="00B050"/>
                </a:solidFill>
                <a:latin typeface="AR ESSENCE" panose="02000000000000000000" pitchFamily="2" charset="0"/>
              </a:endParaRPr>
            </a:p>
          </p:txBody>
        </p:sp>
        <p:pic>
          <p:nvPicPr>
            <p:cNvPr id="1845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0880" y="1626671"/>
              <a:ext cx="159067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Flowchart: Process 7"/>
          <p:cNvSpPr/>
          <p:nvPr/>
        </p:nvSpPr>
        <p:spPr>
          <a:xfrm>
            <a:off x="5055326" y="3136977"/>
            <a:ext cx="3735977" cy="2654967"/>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GB" sz="8000" dirty="0">
                <a:solidFill>
                  <a:srgbClr val="00B050"/>
                </a:solidFill>
                <a:latin typeface="AR ESSENCE" panose="02000000000000000000" pitchFamily="2" charset="0"/>
              </a:rPr>
              <a:t>she</a:t>
            </a:r>
            <a:r>
              <a:rPr lang="en-GB" sz="8000" dirty="0">
                <a:solidFill>
                  <a:schemeClr val="tx1"/>
                </a:solidFill>
                <a:latin typeface="AR ESSENCE" panose="02000000000000000000" pitchFamily="2" charset="0"/>
              </a:rPr>
              <a:t> plays</a:t>
            </a:r>
            <a:r>
              <a:rPr lang="en-GB" sz="2400" dirty="0">
                <a:solidFill>
                  <a:schemeClr val="tx1"/>
                </a:solidFill>
                <a:latin typeface="AR ESSENCE" panose="02000000000000000000" pitchFamily="2" charset="0"/>
              </a:rPr>
              <a:t/>
            </a:r>
            <a:br>
              <a:rPr lang="en-GB" sz="2400" dirty="0">
                <a:solidFill>
                  <a:schemeClr val="tx1"/>
                </a:solidFill>
                <a:latin typeface="AR ESSENCE" panose="02000000000000000000" pitchFamily="2" charset="0"/>
              </a:rPr>
            </a:br>
            <a:r>
              <a:rPr lang="en-GB" sz="2400" dirty="0">
                <a:solidFill>
                  <a:schemeClr val="tx1"/>
                </a:solidFill>
                <a:latin typeface="AR ESSENCE" panose="02000000000000000000" pitchFamily="2" charset="0"/>
              </a:rPr>
              <a:t/>
            </a:r>
            <a:br>
              <a:rPr lang="en-GB" sz="2400" dirty="0">
                <a:solidFill>
                  <a:schemeClr val="tx1"/>
                </a:solidFill>
                <a:latin typeface="AR ESSENCE" panose="02000000000000000000" pitchFamily="2" charset="0"/>
              </a:rPr>
            </a:br>
            <a:endParaRPr lang="en-GB" sz="2400" dirty="0">
              <a:solidFill>
                <a:schemeClr val="tx1"/>
              </a:solidFill>
              <a:latin typeface="AR ESSENCE" panose="02000000000000000000" pitchFamily="2" charset="0"/>
            </a:endParaRPr>
          </a:p>
        </p:txBody>
      </p:sp>
      <p:grpSp>
        <p:nvGrpSpPr>
          <p:cNvPr id="5" name="Group 9"/>
          <p:cNvGrpSpPr>
            <a:grpSpLocks/>
          </p:cNvGrpSpPr>
          <p:nvPr/>
        </p:nvGrpSpPr>
        <p:grpSpPr bwMode="auto">
          <a:xfrm>
            <a:off x="395288" y="3136900"/>
            <a:ext cx="3876675" cy="2654300"/>
            <a:chOff x="394855" y="3136977"/>
            <a:chExt cx="3876699" cy="2654967"/>
          </a:xfrm>
        </p:grpSpPr>
        <p:sp>
          <p:nvSpPr>
            <p:cNvPr id="9" name="Flowchart: Process 8"/>
            <p:cNvSpPr/>
            <p:nvPr/>
          </p:nvSpPr>
          <p:spPr>
            <a:xfrm>
              <a:off x="394855" y="3136977"/>
              <a:ext cx="3876699" cy="2654967"/>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GB" sz="7200" dirty="0">
                  <a:solidFill>
                    <a:schemeClr val="tx1"/>
                  </a:solidFill>
                  <a:latin typeface="AR ESSENCE" panose="02000000000000000000" pitchFamily="2" charset="0"/>
                </a:rPr>
                <a:t>Elle </a:t>
              </a:r>
              <a:r>
                <a:rPr lang="en-GB" sz="7200" dirty="0" err="1">
                  <a:solidFill>
                    <a:schemeClr val="tx1"/>
                  </a:solidFill>
                  <a:latin typeface="AR ESSENCE" panose="02000000000000000000" pitchFamily="2" charset="0"/>
                </a:rPr>
                <a:t>joue</a:t>
              </a:r>
              <a:endParaRPr lang="en-GB" sz="7200" dirty="0">
                <a:solidFill>
                  <a:srgbClr val="00B050"/>
                </a:solidFill>
                <a:latin typeface="AR ESSENCE" panose="02000000000000000000" pitchFamily="2" charset="0"/>
              </a:endParaRPr>
            </a:p>
          </p:txBody>
        </p:sp>
        <p:pic>
          <p:nvPicPr>
            <p:cNvPr id="1844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34794" y="4464460"/>
              <a:ext cx="160972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265" name="Picture 1"/>
          <p:cNvPicPr>
            <a:picLocks noChangeAspect="1" noChangeArrowheads="1"/>
          </p:cNvPicPr>
          <p:nvPr/>
        </p:nvPicPr>
        <p:blipFill>
          <a:blip r:embed="rId5">
            <a:clrChange>
              <a:clrFrom>
                <a:srgbClr val="F1FDF1"/>
              </a:clrFrom>
              <a:clrTo>
                <a:srgbClr val="F1FDF1">
                  <a:alpha val="0"/>
                </a:srgbClr>
              </a:clrTo>
            </a:clrChange>
            <a:extLst>
              <a:ext uri="{28A0092B-C50C-407E-A947-70E740481C1C}">
                <a14:useLocalDpi xmlns:a14="http://schemas.microsoft.com/office/drawing/2010/main" val="0"/>
              </a:ext>
            </a:extLst>
          </a:blip>
          <a:srcRect/>
          <a:stretch>
            <a:fillRect/>
          </a:stretch>
        </p:blipFill>
        <p:spPr bwMode="auto">
          <a:xfrm>
            <a:off x="3059113" y="4699000"/>
            <a:ext cx="2905125"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1265"/>
                                        </p:tgtEl>
                                        <p:attrNameLst>
                                          <p:attrName>style.visibility</p:attrName>
                                        </p:attrNameLst>
                                      </p:cBhvr>
                                      <p:to>
                                        <p:strVal val="visible"/>
                                      </p:to>
                                    </p:set>
                                    <p:animEffect transition="in" filter="fade">
                                      <p:cBhvr>
                                        <p:cTn id="27" dur="500"/>
                                        <p:tgtEl>
                                          <p:spTgt spid="11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clrChange>
              <a:clrFrom>
                <a:srgbClr val="F1FDF1"/>
              </a:clrFrom>
              <a:clrTo>
                <a:srgbClr val="F1FDF1">
                  <a:alpha val="0"/>
                </a:srgbClr>
              </a:clrTo>
            </a:clrChange>
            <a:extLst>
              <a:ext uri="{28A0092B-C50C-407E-A947-70E740481C1C}">
                <a14:useLocalDpi xmlns:a14="http://schemas.microsoft.com/office/drawing/2010/main" val="0"/>
              </a:ext>
            </a:extLst>
          </a:blip>
          <a:srcRect/>
          <a:stretch>
            <a:fillRect/>
          </a:stretch>
        </p:blipFill>
        <p:spPr bwMode="auto">
          <a:xfrm>
            <a:off x="3059113" y="4699000"/>
            <a:ext cx="2905125"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lowchart: Process 6"/>
          <p:cNvSpPr/>
          <p:nvPr/>
        </p:nvSpPr>
        <p:spPr>
          <a:xfrm>
            <a:off x="5225143" y="937319"/>
            <a:ext cx="3566160" cy="2654967"/>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b"/>
          <a:lstStyle/>
          <a:p>
            <a:pPr algn="ctr" fontAlgn="auto">
              <a:spcBef>
                <a:spcPts val="0"/>
              </a:spcBef>
              <a:spcAft>
                <a:spcPts val="0"/>
              </a:spcAft>
              <a:defRPr/>
            </a:pPr>
            <a:r>
              <a:rPr lang="en-GB" sz="8000" dirty="0">
                <a:solidFill>
                  <a:srgbClr val="00B050"/>
                </a:solidFill>
                <a:latin typeface="AR ESSENCE" panose="02000000000000000000" pitchFamily="2" charset="0"/>
              </a:rPr>
              <a:t>we</a:t>
            </a:r>
            <a:r>
              <a:rPr lang="en-GB" sz="8000" dirty="0">
                <a:solidFill>
                  <a:schemeClr val="tx1"/>
                </a:solidFill>
                <a:latin typeface="AR ESSENCE" panose="02000000000000000000" pitchFamily="2" charset="0"/>
              </a:rPr>
              <a:t> play</a:t>
            </a:r>
            <a:r>
              <a:rPr lang="en-GB" sz="2400" dirty="0">
                <a:solidFill>
                  <a:schemeClr val="tx1"/>
                </a:solidFill>
                <a:latin typeface="AR ESSENCE" panose="02000000000000000000" pitchFamily="2" charset="0"/>
              </a:rPr>
              <a:t/>
            </a:r>
            <a:br>
              <a:rPr lang="en-GB" sz="2400" dirty="0">
                <a:solidFill>
                  <a:schemeClr val="tx1"/>
                </a:solidFill>
                <a:latin typeface="AR ESSENCE" panose="02000000000000000000" pitchFamily="2" charset="0"/>
              </a:rPr>
            </a:br>
            <a:r>
              <a:rPr lang="en-GB" sz="2400" dirty="0">
                <a:solidFill>
                  <a:schemeClr val="tx1"/>
                </a:solidFill>
                <a:latin typeface="AR ESSENCE" panose="02000000000000000000" pitchFamily="2" charset="0"/>
              </a:rPr>
              <a:t/>
            </a:r>
            <a:br>
              <a:rPr lang="en-GB" sz="2400" dirty="0">
                <a:solidFill>
                  <a:schemeClr val="tx1"/>
                </a:solidFill>
                <a:latin typeface="AR ESSENCE" panose="02000000000000000000" pitchFamily="2" charset="0"/>
              </a:rPr>
            </a:br>
            <a:endParaRPr lang="en-GB" sz="2400" dirty="0">
              <a:solidFill>
                <a:schemeClr val="tx1"/>
              </a:solidFill>
              <a:latin typeface="AR ESSENCE" panose="02000000000000000000" pitchFamily="2" charset="0"/>
            </a:endParaRPr>
          </a:p>
        </p:txBody>
      </p:sp>
      <p:grpSp>
        <p:nvGrpSpPr>
          <p:cNvPr id="2" name="Group 3"/>
          <p:cNvGrpSpPr>
            <a:grpSpLocks/>
          </p:cNvGrpSpPr>
          <p:nvPr/>
        </p:nvGrpSpPr>
        <p:grpSpPr bwMode="auto">
          <a:xfrm>
            <a:off x="644525" y="936625"/>
            <a:ext cx="3968750" cy="2655888"/>
            <a:chOff x="644378" y="937319"/>
            <a:chExt cx="3574925" cy="2654967"/>
          </a:xfrm>
        </p:grpSpPr>
        <p:sp>
          <p:nvSpPr>
            <p:cNvPr id="6" name="Flowchart: Process 5"/>
            <p:cNvSpPr/>
            <p:nvPr/>
          </p:nvSpPr>
          <p:spPr>
            <a:xfrm>
              <a:off x="644378" y="937319"/>
              <a:ext cx="3574925" cy="2654967"/>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GB" sz="4800" dirty="0">
                  <a:solidFill>
                    <a:schemeClr val="tx1"/>
                  </a:solidFill>
                  <a:latin typeface="AR ESSENCE" panose="02000000000000000000" pitchFamily="2" charset="0"/>
                </a:rPr>
                <a:t>Nous </a:t>
              </a:r>
              <a:r>
                <a:rPr lang="en-GB" sz="4800" dirty="0" err="1">
                  <a:solidFill>
                    <a:schemeClr val="tx1"/>
                  </a:solidFill>
                  <a:latin typeface="AR ESSENCE" panose="02000000000000000000" pitchFamily="2" charset="0"/>
                </a:rPr>
                <a:t>jouons</a:t>
              </a:r>
              <a:endParaRPr lang="en-GB" sz="4800" dirty="0">
                <a:solidFill>
                  <a:schemeClr val="tx1"/>
                </a:solidFill>
                <a:latin typeface="AR ESSENCE" panose="02000000000000000000" pitchFamily="2" charset="0"/>
              </a:endParaRPr>
            </a:p>
          </p:txBody>
        </p:sp>
        <p:pic>
          <p:nvPicPr>
            <p:cNvPr id="1946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3682" y="2264802"/>
              <a:ext cx="1552300" cy="1327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1265"/>
                                        </p:tgtEl>
                                        <p:attrNameLst>
                                          <p:attrName>style.visibility</p:attrName>
                                        </p:attrNameLst>
                                      </p:cBhvr>
                                      <p:to>
                                        <p:strVal val="visible"/>
                                      </p:to>
                                    </p:set>
                                    <p:animEffect transition="in" filter="fade">
                                      <p:cBhvr>
                                        <p:cTn id="17" dur="500"/>
                                        <p:tgtEl>
                                          <p:spTgt spid="11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My Stuff\primary spanish\Yr5 SoW resources 2014\subject pronoun pics\Slide1.JPG"/>
          <p:cNvPicPr>
            <a:picLocks noChangeAspect="1" noChangeArrowheads="1"/>
          </p:cNvPicPr>
          <p:nvPr/>
        </p:nvPicPr>
        <p:blipFill>
          <a:blip r:embed="rId5"/>
          <a:srcRect/>
          <a:stretch>
            <a:fillRect/>
          </a:stretch>
        </p:blipFill>
        <p:spPr bwMode="auto">
          <a:xfrm>
            <a:off x="1403350" y="1268413"/>
            <a:ext cx="2447925" cy="1836737"/>
          </a:xfrm>
          <a:prstGeom prst="rect">
            <a:avLst/>
          </a:prstGeom>
          <a:ln>
            <a:noFill/>
          </a:ln>
          <a:effectLst>
            <a:outerShdw blurRad="292100" dist="139700" dir="2700000" algn="tl" rotWithShape="0">
              <a:srgbClr val="333333">
                <a:alpha val="65000"/>
              </a:srgbClr>
            </a:outerShdw>
          </a:effectLst>
          <a:extLst/>
        </p:spPr>
      </p:pic>
      <p:sp>
        <p:nvSpPr>
          <p:cNvPr id="5" name="Flowchart: Process 4"/>
          <p:cNvSpPr/>
          <p:nvPr/>
        </p:nvSpPr>
        <p:spPr>
          <a:xfrm>
            <a:off x="2261287" y="3689943"/>
            <a:ext cx="4720281" cy="2500793"/>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8800" b="1" dirty="0" smtClean="0">
                <a:solidFill>
                  <a:schemeClr val="tx1"/>
                </a:solidFill>
                <a:latin typeface="Arial" panose="020B0604020202020204" pitchFamily="34" charset="0"/>
                <a:cs typeface="Arial" panose="020B0604020202020204" pitchFamily="34" charset="0"/>
              </a:rPr>
              <a:t>je </a:t>
            </a:r>
            <a:r>
              <a:rPr lang="en-GB" sz="8800" b="1" dirty="0" err="1" smtClean="0">
                <a:solidFill>
                  <a:schemeClr val="tx1"/>
                </a:solidFill>
                <a:latin typeface="Arial" panose="020B0604020202020204" pitchFamily="34" charset="0"/>
                <a:cs typeface="Arial" panose="020B0604020202020204" pitchFamily="34" charset="0"/>
              </a:rPr>
              <a:t>joue</a:t>
            </a:r>
            <a:r>
              <a:rPr lang="en-GB" sz="8800" b="1" dirty="0" smtClean="0">
                <a:solidFill>
                  <a:schemeClr val="tx1"/>
                </a:solidFill>
                <a:latin typeface="Arial" panose="020B0604020202020204" pitchFamily="34" charset="0"/>
                <a:cs typeface="Arial" panose="020B0604020202020204" pitchFamily="34" charset="0"/>
              </a:rPr>
              <a:t/>
            </a:r>
            <a:br>
              <a:rPr lang="en-GB" sz="8800" b="1" dirty="0" smtClean="0">
                <a:solidFill>
                  <a:schemeClr val="tx1"/>
                </a:solidFill>
                <a:latin typeface="Arial" panose="020B0604020202020204" pitchFamily="34" charset="0"/>
                <a:cs typeface="Arial" panose="020B0604020202020204" pitchFamily="34" charset="0"/>
              </a:rPr>
            </a:br>
            <a:r>
              <a:rPr lang="en-GB" sz="6600" dirty="0" smtClean="0">
                <a:solidFill>
                  <a:schemeClr val="tx1"/>
                </a:solidFill>
                <a:latin typeface="Arial" panose="020B0604020202020204" pitchFamily="34" charset="0"/>
                <a:cs typeface="Arial" panose="020B0604020202020204" pitchFamily="34" charset="0"/>
              </a:rPr>
              <a:t>[I play]</a:t>
            </a:r>
            <a:endParaRPr lang="en-GB" sz="6600" dirty="0">
              <a:solidFill>
                <a:srgbClr val="00B050"/>
              </a:solidFill>
              <a:latin typeface="Arial" panose="020B0604020202020204" pitchFamily="34" charset="0"/>
              <a:cs typeface="Arial" panose="020B0604020202020204" pitchFamily="34" charset="0"/>
            </a:endParaRPr>
          </a:p>
        </p:txBody>
      </p:sp>
      <p:sp>
        <p:nvSpPr>
          <p:cNvPr id="7" name="TextBox 6"/>
          <p:cNvSpPr txBox="1"/>
          <p:nvPr/>
        </p:nvSpPr>
        <p:spPr>
          <a:xfrm>
            <a:off x="4998736" y="1217285"/>
            <a:ext cx="2547167" cy="1938992"/>
          </a:xfrm>
          <a:prstGeom prst="rect">
            <a:avLst/>
          </a:prstGeom>
          <a:solidFill>
            <a:schemeClr val="bg1"/>
          </a:solidFill>
          <a:effectLst>
            <a:outerShdw blurRad="304800" dist="152400" dir="2880000" algn="t" rotWithShape="0">
              <a:prstClr val="black">
                <a:alpha val="60000"/>
              </a:prstClr>
            </a:outerShdw>
          </a:effectLst>
        </p:spPr>
        <p:txBody>
          <a:bodyPr wrap="square" rtlCol="0" anchor="ctr">
            <a:spAutoFit/>
          </a:bodyPr>
          <a:lstStyle/>
          <a:p>
            <a:pPr algn="ctr"/>
            <a:r>
              <a:rPr lang="en-GB" sz="7200" b="1" dirty="0" smtClean="0"/>
              <a:t>je</a:t>
            </a:r>
            <a:r>
              <a:rPr lang="en-GB" sz="7200" dirty="0" smtClean="0"/>
              <a:t>    </a:t>
            </a:r>
            <a:br>
              <a:rPr lang="en-GB" sz="7200" dirty="0" smtClean="0"/>
            </a:br>
            <a:r>
              <a:rPr lang="en-GB" sz="4400" dirty="0" smtClean="0"/>
              <a:t>[I]</a:t>
            </a:r>
            <a:endParaRPr lang="en-GB" sz="4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subTnLst>
                                    <p:audio>
                                      <p:cMediaNode>
                                        <p:cTn display="0" masterRel="sameClick">
                                          <p:stCondLst>
                                            <p:cond evt="begin" delay="0">
                                              <p:tn val="9"/>
                                            </p:cond>
                                          </p:stCondLst>
                                          <p:endCondLst>
                                            <p:cond evt="onStopAudio" delay="0">
                                              <p:tgtEl>
                                                <p:sldTgt/>
                                              </p:tgtEl>
                                            </p:cond>
                                          </p:endCondLst>
                                        </p:cTn>
                                        <p:tgtEl>
                                          <p:sndTgt r:embed="rId3" name="je.wav"/>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subTnLst>
                                    <p:audio>
                                      <p:cMediaNode>
                                        <p:cTn display="0" masterRel="sameClick">
                                          <p:stCondLst>
                                            <p:cond evt="begin" delay="0">
                                              <p:tn val="14"/>
                                            </p:cond>
                                          </p:stCondLst>
                                          <p:endCondLst>
                                            <p:cond evt="onStopAudio" delay="0">
                                              <p:tgtEl>
                                                <p:sldTgt/>
                                              </p:tgtEl>
                                            </p:cond>
                                          </p:endCondLst>
                                        </p:cTn>
                                        <p:tgtEl>
                                          <p:sndTgt r:embed="rId4" name="je_jou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clrChange>
              <a:clrFrom>
                <a:srgbClr val="F1FDF1"/>
              </a:clrFrom>
              <a:clrTo>
                <a:srgbClr val="F1FDF1">
                  <a:alpha val="0"/>
                </a:srgbClr>
              </a:clrTo>
            </a:clrChange>
            <a:extLst>
              <a:ext uri="{28A0092B-C50C-407E-A947-70E740481C1C}">
                <a14:useLocalDpi xmlns:a14="http://schemas.microsoft.com/office/drawing/2010/main" val="0"/>
              </a:ext>
            </a:extLst>
          </a:blip>
          <a:srcRect/>
          <a:stretch>
            <a:fillRect/>
          </a:stretch>
        </p:blipFill>
        <p:spPr bwMode="auto">
          <a:xfrm>
            <a:off x="3059113" y="4699000"/>
            <a:ext cx="2905125"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Process 7"/>
          <p:cNvSpPr/>
          <p:nvPr/>
        </p:nvSpPr>
        <p:spPr>
          <a:xfrm>
            <a:off x="5225143" y="937319"/>
            <a:ext cx="3566160" cy="2654967"/>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b"/>
          <a:lstStyle/>
          <a:p>
            <a:pPr algn="ctr" fontAlgn="auto">
              <a:spcBef>
                <a:spcPts val="0"/>
              </a:spcBef>
              <a:spcAft>
                <a:spcPts val="0"/>
              </a:spcAft>
              <a:defRPr/>
            </a:pPr>
            <a:r>
              <a:rPr lang="en-GB" sz="8000" dirty="0">
                <a:solidFill>
                  <a:srgbClr val="00B050"/>
                </a:solidFill>
                <a:latin typeface="AR ESSENCE" panose="02000000000000000000" pitchFamily="2" charset="0"/>
              </a:rPr>
              <a:t>you</a:t>
            </a:r>
            <a:r>
              <a:rPr lang="en-GB" sz="8000" dirty="0">
                <a:solidFill>
                  <a:schemeClr val="tx1"/>
                </a:solidFill>
                <a:latin typeface="AR ESSENCE" panose="02000000000000000000" pitchFamily="2" charset="0"/>
              </a:rPr>
              <a:t> play</a:t>
            </a:r>
            <a:r>
              <a:rPr lang="en-GB" sz="2400" dirty="0">
                <a:solidFill>
                  <a:schemeClr val="tx1"/>
                </a:solidFill>
                <a:latin typeface="AR ESSENCE" panose="02000000000000000000" pitchFamily="2" charset="0"/>
              </a:rPr>
              <a:t/>
            </a:r>
            <a:br>
              <a:rPr lang="en-GB" sz="2400" dirty="0">
                <a:solidFill>
                  <a:schemeClr val="tx1"/>
                </a:solidFill>
                <a:latin typeface="AR ESSENCE" panose="02000000000000000000" pitchFamily="2" charset="0"/>
              </a:rPr>
            </a:br>
            <a:r>
              <a:rPr lang="en-GB" sz="2400" dirty="0">
                <a:solidFill>
                  <a:schemeClr val="tx1"/>
                </a:solidFill>
                <a:latin typeface="AR ESSENCE" panose="02000000000000000000" pitchFamily="2" charset="0"/>
              </a:rPr>
              <a:t/>
            </a:r>
            <a:br>
              <a:rPr lang="en-GB" sz="2400" dirty="0">
                <a:solidFill>
                  <a:schemeClr val="tx1"/>
                </a:solidFill>
                <a:latin typeface="AR ESSENCE" panose="02000000000000000000" pitchFamily="2" charset="0"/>
              </a:rPr>
            </a:br>
            <a:endParaRPr lang="en-GB" sz="2400" dirty="0">
              <a:solidFill>
                <a:schemeClr val="tx1"/>
              </a:solidFill>
              <a:latin typeface="AR ESSENCE" panose="02000000000000000000" pitchFamily="2" charset="0"/>
            </a:endParaRPr>
          </a:p>
          <a:p>
            <a:pPr algn="r" fontAlgn="auto">
              <a:spcBef>
                <a:spcPts val="0"/>
              </a:spcBef>
              <a:spcAft>
                <a:spcPts val="0"/>
              </a:spcAft>
              <a:defRPr/>
            </a:pPr>
            <a:r>
              <a:rPr lang="en-GB" sz="2400" dirty="0">
                <a:solidFill>
                  <a:srgbClr val="00B050"/>
                </a:solidFill>
                <a:latin typeface="AR ESSENCE" panose="02000000000000000000" pitchFamily="2" charset="0"/>
              </a:rPr>
              <a:t>(more than one person)</a:t>
            </a:r>
            <a:endParaRPr lang="en-GB" sz="8000" dirty="0">
              <a:solidFill>
                <a:srgbClr val="00B050"/>
              </a:solidFill>
              <a:latin typeface="AR ESSENCE" panose="02000000000000000000" pitchFamily="2" charset="0"/>
            </a:endParaRPr>
          </a:p>
        </p:txBody>
      </p:sp>
      <p:grpSp>
        <p:nvGrpSpPr>
          <p:cNvPr id="3" name="Group 3"/>
          <p:cNvGrpSpPr>
            <a:grpSpLocks/>
          </p:cNvGrpSpPr>
          <p:nvPr/>
        </p:nvGrpSpPr>
        <p:grpSpPr bwMode="auto">
          <a:xfrm>
            <a:off x="644525" y="936625"/>
            <a:ext cx="3575050" cy="2655888"/>
            <a:chOff x="644378" y="937319"/>
            <a:chExt cx="3574925" cy="2654967"/>
          </a:xfrm>
        </p:grpSpPr>
        <p:sp>
          <p:nvSpPr>
            <p:cNvPr id="6" name="Flowchart: Process 5"/>
            <p:cNvSpPr/>
            <p:nvPr/>
          </p:nvSpPr>
          <p:spPr>
            <a:xfrm>
              <a:off x="644378" y="937319"/>
              <a:ext cx="3574925" cy="2654967"/>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GB" sz="5400" dirty="0" err="1">
                  <a:solidFill>
                    <a:schemeClr val="tx1"/>
                  </a:solidFill>
                  <a:latin typeface="AR ESSENCE" panose="02000000000000000000" pitchFamily="2" charset="0"/>
                </a:rPr>
                <a:t>Vous</a:t>
              </a:r>
              <a:r>
                <a:rPr lang="en-GB" sz="5400" dirty="0">
                  <a:solidFill>
                    <a:schemeClr val="tx1"/>
                  </a:solidFill>
                  <a:latin typeface="AR ESSENCE" panose="02000000000000000000" pitchFamily="2" charset="0"/>
                </a:rPr>
                <a:t> </a:t>
              </a:r>
              <a:r>
                <a:rPr lang="en-GB" sz="5400" dirty="0" err="1">
                  <a:solidFill>
                    <a:schemeClr val="tx1"/>
                  </a:solidFill>
                  <a:latin typeface="AR ESSENCE" panose="02000000000000000000" pitchFamily="2" charset="0"/>
                </a:rPr>
                <a:t>jouez</a:t>
              </a:r>
              <a:endParaRPr lang="en-GB" sz="5400" dirty="0">
                <a:solidFill>
                  <a:srgbClr val="00B050"/>
                </a:solidFill>
                <a:latin typeface="AR ESSENCE" panose="02000000000000000000" pitchFamily="2" charset="0"/>
              </a:endParaRPr>
            </a:p>
          </p:txBody>
        </p:sp>
        <p:pic>
          <p:nvPicPr>
            <p:cNvPr id="2049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36197" y="2183927"/>
              <a:ext cx="1983105" cy="1173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1265"/>
                                        </p:tgtEl>
                                        <p:attrNameLst>
                                          <p:attrName>style.visibility</p:attrName>
                                        </p:attrNameLst>
                                      </p:cBhvr>
                                      <p:to>
                                        <p:strVal val="visible"/>
                                      </p:to>
                                    </p:set>
                                    <p:animEffect transition="in" filter="fade">
                                      <p:cBhvr>
                                        <p:cTn id="17" dur="500"/>
                                        <p:tgtEl>
                                          <p:spTgt spid="11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clrChange>
              <a:clrFrom>
                <a:srgbClr val="F1FDF1"/>
              </a:clrFrom>
              <a:clrTo>
                <a:srgbClr val="F1FDF1">
                  <a:alpha val="0"/>
                </a:srgbClr>
              </a:clrTo>
            </a:clrChange>
            <a:extLst>
              <a:ext uri="{28A0092B-C50C-407E-A947-70E740481C1C}">
                <a14:useLocalDpi xmlns:a14="http://schemas.microsoft.com/office/drawing/2010/main" val="0"/>
              </a:ext>
            </a:extLst>
          </a:blip>
          <a:srcRect/>
          <a:stretch>
            <a:fillRect/>
          </a:stretch>
        </p:blipFill>
        <p:spPr bwMode="auto">
          <a:xfrm>
            <a:off x="3059113" y="4699000"/>
            <a:ext cx="2905125"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Process 7"/>
          <p:cNvSpPr/>
          <p:nvPr/>
        </p:nvSpPr>
        <p:spPr>
          <a:xfrm>
            <a:off x="5172891" y="937319"/>
            <a:ext cx="3618412" cy="2654967"/>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GB" sz="8000" dirty="0">
                <a:solidFill>
                  <a:srgbClr val="00B050"/>
                </a:solidFill>
                <a:latin typeface="AR ESSENCE" panose="02000000000000000000" pitchFamily="2" charset="0"/>
              </a:rPr>
              <a:t>they</a:t>
            </a:r>
            <a:r>
              <a:rPr lang="en-GB" sz="8000" dirty="0">
                <a:solidFill>
                  <a:schemeClr val="tx1"/>
                </a:solidFill>
                <a:latin typeface="AR ESSENCE" panose="02000000000000000000" pitchFamily="2" charset="0"/>
              </a:rPr>
              <a:t> play</a:t>
            </a:r>
            <a:r>
              <a:rPr lang="en-GB" sz="2400" dirty="0">
                <a:solidFill>
                  <a:schemeClr val="tx1"/>
                </a:solidFill>
                <a:latin typeface="AR ESSENCE" panose="02000000000000000000" pitchFamily="2" charset="0"/>
              </a:rPr>
              <a:t/>
            </a:r>
            <a:br>
              <a:rPr lang="en-GB" sz="2400" dirty="0">
                <a:solidFill>
                  <a:schemeClr val="tx1"/>
                </a:solidFill>
                <a:latin typeface="AR ESSENCE" panose="02000000000000000000" pitchFamily="2" charset="0"/>
              </a:rPr>
            </a:br>
            <a:r>
              <a:rPr lang="en-GB" sz="2400" dirty="0">
                <a:solidFill>
                  <a:schemeClr val="tx1"/>
                </a:solidFill>
                <a:latin typeface="AR ESSENCE" panose="02000000000000000000" pitchFamily="2" charset="0"/>
              </a:rPr>
              <a:t/>
            </a:r>
            <a:br>
              <a:rPr lang="en-GB" sz="2400" dirty="0">
                <a:solidFill>
                  <a:schemeClr val="tx1"/>
                </a:solidFill>
                <a:latin typeface="AR ESSENCE" panose="02000000000000000000" pitchFamily="2" charset="0"/>
              </a:rPr>
            </a:br>
            <a:endParaRPr lang="en-GB" sz="2400" dirty="0">
              <a:solidFill>
                <a:schemeClr val="tx1"/>
              </a:solidFill>
              <a:latin typeface="AR ESSENCE" panose="02000000000000000000" pitchFamily="2" charset="0"/>
            </a:endParaRPr>
          </a:p>
        </p:txBody>
      </p:sp>
      <p:grpSp>
        <p:nvGrpSpPr>
          <p:cNvPr id="2" name="Group 3"/>
          <p:cNvGrpSpPr>
            <a:grpSpLocks/>
          </p:cNvGrpSpPr>
          <p:nvPr/>
        </p:nvGrpSpPr>
        <p:grpSpPr bwMode="auto">
          <a:xfrm>
            <a:off x="644525" y="936625"/>
            <a:ext cx="3575050" cy="2655888"/>
            <a:chOff x="644378" y="937319"/>
            <a:chExt cx="3574925" cy="2654967"/>
          </a:xfrm>
        </p:grpSpPr>
        <p:sp>
          <p:nvSpPr>
            <p:cNvPr id="6" name="Flowchart: Process 5"/>
            <p:cNvSpPr/>
            <p:nvPr/>
          </p:nvSpPr>
          <p:spPr>
            <a:xfrm>
              <a:off x="644378" y="937319"/>
              <a:ext cx="3574925" cy="2654967"/>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GB" sz="5400" dirty="0" err="1">
                  <a:solidFill>
                    <a:schemeClr val="tx1"/>
                  </a:solidFill>
                  <a:latin typeface="AR ESSENCE" panose="02000000000000000000" pitchFamily="2" charset="0"/>
                </a:rPr>
                <a:t>Ils</a:t>
              </a:r>
              <a:r>
                <a:rPr lang="en-GB" sz="5400" dirty="0">
                  <a:solidFill>
                    <a:schemeClr val="tx1"/>
                  </a:solidFill>
                  <a:latin typeface="AR ESSENCE" panose="02000000000000000000" pitchFamily="2" charset="0"/>
                </a:rPr>
                <a:t> </a:t>
              </a:r>
              <a:r>
                <a:rPr lang="en-GB" sz="5400" dirty="0" err="1">
                  <a:solidFill>
                    <a:schemeClr val="tx1"/>
                  </a:solidFill>
                  <a:latin typeface="AR ESSENCE" panose="02000000000000000000" pitchFamily="2" charset="0"/>
                </a:rPr>
                <a:t>jouent</a:t>
              </a:r>
              <a:endParaRPr lang="en-GB" sz="5400" dirty="0">
                <a:solidFill>
                  <a:srgbClr val="00B050"/>
                </a:solidFill>
                <a:latin typeface="AR ESSENCE" panose="02000000000000000000" pitchFamily="2" charset="0"/>
              </a:endParaRPr>
            </a:p>
          </p:txBody>
        </p:sp>
        <p:pic>
          <p:nvPicPr>
            <p:cNvPr id="2151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49923" y="2233748"/>
              <a:ext cx="1869380" cy="1239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1265"/>
                                        </p:tgtEl>
                                        <p:attrNameLst>
                                          <p:attrName>style.visibility</p:attrName>
                                        </p:attrNameLst>
                                      </p:cBhvr>
                                      <p:to>
                                        <p:strVal val="visible"/>
                                      </p:to>
                                    </p:set>
                                    <p:animEffect transition="in" filter="fade">
                                      <p:cBhvr>
                                        <p:cTn id="17" dur="500"/>
                                        <p:tgtEl>
                                          <p:spTgt spid="11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33094" y="188640"/>
            <a:ext cx="2077813" cy="923330"/>
          </a:xfrm>
          <a:prstGeom prst="rect">
            <a:avLst/>
          </a:prstGeom>
          <a:noFill/>
        </p:spPr>
        <p:txBody>
          <a:bodyPr wrap="none">
            <a:spAutoFit/>
          </a:bodyPr>
          <a:lstStyle/>
          <a:p>
            <a:pPr algn="ctr" fontAlgn="auto">
              <a:spcBef>
                <a:spcPts val="0"/>
              </a:spcBef>
              <a:spcAft>
                <a:spcPts val="0"/>
              </a:spcAft>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rPr>
              <a:t>SNAP?</a:t>
            </a:r>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25" y="5013325"/>
            <a:ext cx="15240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5"/>
          <p:cNvGrpSpPr>
            <a:grpSpLocks/>
          </p:cNvGrpSpPr>
          <p:nvPr/>
        </p:nvGrpSpPr>
        <p:grpSpPr bwMode="auto">
          <a:xfrm>
            <a:off x="631825" y="1735138"/>
            <a:ext cx="3575050" cy="2654300"/>
            <a:chOff x="644378" y="937319"/>
            <a:chExt cx="3574925" cy="2654967"/>
          </a:xfrm>
        </p:grpSpPr>
        <p:sp>
          <p:nvSpPr>
            <p:cNvPr id="7" name="Flowchart: Process 6"/>
            <p:cNvSpPr/>
            <p:nvPr/>
          </p:nvSpPr>
          <p:spPr>
            <a:xfrm>
              <a:off x="644378" y="937319"/>
              <a:ext cx="3574925" cy="2654967"/>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GB" sz="5400" dirty="0" err="1">
                  <a:solidFill>
                    <a:schemeClr val="tx1"/>
                  </a:solidFill>
                  <a:latin typeface="AR ESSENCE" panose="02000000000000000000" pitchFamily="2" charset="0"/>
                </a:rPr>
                <a:t>Tu</a:t>
              </a:r>
              <a:r>
                <a:rPr lang="en-GB" sz="5400" dirty="0">
                  <a:solidFill>
                    <a:schemeClr val="tx1"/>
                  </a:solidFill>
                  <a:latin typeface="AR ESSENCE" panose="02000000000000000000" pitchFamily="2" charset="0"/>
                </a:rPr>
                <a:t> </a:t>
              </a:r>
              <a:r>
                <a:rPr lang="en-GB" sz="5400" dirty="0" err="1">
                  <a:solidFill>
                    <a:schemeClr val="tx1"/>
                  </a:solidFill>
                  <a:latin typeface="AR ESSENCE" panose="02000000000000000000" pitchFamily="2" charset="0"/>
                </a:rPr>
                <a:t>joues</a:t>
              </a:r>
              <a:endParaRPr lang="en-GB" sz="5400" dirty="0">
                <a:solidFill>
                  <a:srgbClr val="00B050"/>
                </a:solidFill>
                <a:latin typeface="AR ESSENCE" panose="02000000000000000000" pitchFamily="2" charset="0"/>
              </a:endParaRPr>
            </a:p>
          </p:txBody>
        </p:sp>
        <p:pic>
          <p:nvPicPr>
            <p:cNvPr id="22539"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97599" y="2357573"/>
              <a:ext cx="13906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Flowchart: Process 8"/>
          <p:cNvSpPr/>
          <p:nvPr/>
        </p:nvSpPr>
        <p:spPr>
          <a:xfrm>
            <a:off x="5003075" y="1735088"/>
            <a:ext cx="3735977" cy="2654967"/>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GB" sz="8000" dirty="0">
                <a:solidFill>
                  <a:srgbClr val="00B050"/>
                </a:solidFill>
                <a:latin typeface="AR ESSENCE" panose="02000000000000000000" pitchFamily="2" charset="0"/>
              </a:rPr>
              <a:t>she</a:t>
            </a:r>
            <a:r>
              <a:rPr lang="en-GB" sz="8000" dirty="0">
                <a:solidFill>
                  <a:schemeClr val="tx1"/>
                </a:solidFill>
                <a:latin typeface="AR ESSENCE" panose="02000000000000000000" pitchFamily="2" charset="0"/>
              </a:rPr>
              <a:t> plays</a:t>
            </a:r>
            <a:r>
              <a:rPr lang="en-GB" sz="2400" dirty="0">
                <a:solidFill>
                  <a:schemeClr val="tx1"/>
                </a:solidFill>
                <a:latin typeface="AR ESSENCE" panose="02000000000000000000" pitchFamily="2" charset="0"/>
              </a:rPr>
              <a:t/>
            </a:r>
            <a:br>
              <a:rPr lang="en-GB" sz="2400" dirty="0">
                <a:solidFill>
                  <a:schemeClr val="tx1"/>
                </a:solidFill>
                <a:latin typeface="AR ESSENCE" panose="02000000000000000000" pitchFamily="2" charset="0"/>
              </a:rPr>
            </a:br>
            <a:r>
              <a:rPr lang="en-GB" sz="2400" dirty="0">
                <a:solidFill>
                  <a:schemeClr val="tx1"/>
                </a:solidFill>
                <a:latin typeface="AR ESSENCE" panose="02000000000000000000" pitchFamily="2" charset="0"/>
              </a:rPr>
              <a:t/>
            </a:r>
            <a:br>
              <a:rPr lang="en-GB" sz="2400" dirty="0">
                <a:solidFill>
                  <a:schemeClr val="tx1"/>
                </a:solidFill>
                <a:latin typeface="AR ESSENCE" panose="02000000000000000000" pitchFamily="2" charset="0"/>
              </a:rPr>
            </a:br>
            <a:endParaRPr lang="en-GB" sz="2400" dirty="0">
              <a:solidFill>
                <a:schemeClr val="tx1"/>
              </a:solidFill>
              <a:latin typeface="AR ESSENCE"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45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33094" y="188640"/>
            <a:ext cx="2077813" cy="923330"/>
          </a:xfrm>
          <a:prstGeom prst="rect">
            <a:avLst/>
          </a:prstGeom>
          <a:noFill/>
        </p:spPr>
        <p:txBody>
          <a:bodyPr wrap="none">
            <a:spAutoFit/>
          </a:bodyPr>
          <a:lstStyle/>
          <a:p>
            <a:pPr algn="ctr" fontAlgn="auto">
              <a:spcBef>
                <a:spcPts val="0"/>
              </a:spcBef>
              <a:spcAft>
                <a:spcPts val="0"/>
              </a:spcAft>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rPr>
              <a:t>SNAP?</a:t>
            </a:r>
          </a:p>
        </p:txBody>
      </p:sp>
      <p:pic>
        <p:nvPicPr>
          <p:cNvPr id="8" name="Picture 1"/>
          <p:cNvPicPr>
            <a:picLocks noChangeAspect="1" noChangeArrowheads="1"/>
          </p:cNvPicPr>
          <p:nvPr/>
        </p:nvPicPr>
        <p:blipFill>
          <a:blip r:embed="rId3">
            <a:clrChange>
              <a:clrFrom>
                <a:srgbClr val="F1FDF1"/>
              </a:clrFrom>
              <a:clrTo>
                <a:srgbClr val="F1FDF1">
                  <a:alpha val="0"/>
                </a:srgbClr>
              </a:clrTo>
            </a:clrChange>
            <a:extLst>
              <a:ext uri="{28A0092B-C50C-407E-A947-70E740481C1C}">
                <a14:useLocalDpi xmlns:a14="http://schemas.microsoft.com/office/drawing/2010/main" val="0"/>
              </a:ext>
            </a:extLst>
          </a:blip>
          <a:srcRect/>
          <a:stretch>
            <a:fillRect/>
          </a:stretch>
        </p:blipFill>
        <p:spPr bwMode="auto">
          <a:xfrm>
            <a:off x="3059113" y="4699000"/>
            <a:ext cx="2905125"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lowchart: Process 12"/>
          <p:cNvSpPr/>
          <p:nvPr/>
        </p:nvSpPr>
        <p:spPr>
          <a:xfrm>
            <a:off x="5238206" y="1355330"/>
            <a:ext cx="3566160" cy="2654967"/>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GB" sz="8000" dirty="0">
                <a:solidFill>
                  <a:srgbClr val="00B050"/>
                </a:solidFill>
                <a:latin typeface="AR ESSENCE" panose="02000000000000000000" pitchFamily="2" charset="0"/>
              </a:rPr>
              <a:t>we</a:t>
            </a:r>
            <a:r>
              <a:rPr lang="en-GB" sz="8000" dirty="0">
                <a:solidFill>
                  <a:schemeClr val="tx1"/>
                </a:solidFill>
                <a:latin typeface="AR ESSENCE" panose="02000000000000000000" pitchFamily="2" charset="0"/>
              </a:rPr>
              <a:t> play</a:t>
            </a:r>
            <a:r>
              <a:rPr lang="en-GB" sz="2400" dirty="0">
                <a:solidFill>
                  <a:schemeClr val="tx1"/>
                </a:solidFill>
                <a:latin typeface="AR ESSENCE" panose="02000000000000000000" pitchFamily="2" charset="0"/>
              </a:rPr>
              <a:t/>
            </a:r>
            <a:br>
              <a:rPr lang="en-GB" sz="2400" dirty="0">
                <a:solidFill>
                  <a:schemeClr val="tx1"/>
                </a:solidFill>
                <a:latin typeface="AR ESSENCE" panose="02000000000000000000" pitchFamily="2" charset="0"/>
              </a:rPr>
            </a:br>
            <a:r>
              <a:rPr lang="en-GB" sz="2400" dirty="0">
                <a:solidFill>
                  <a:schemeClr val="tx1"/>
                </a:solidFill>
                <a:latin typeface="AR ESSENCE" panose="02000000000000000000" pitchFamily="2" charset="0"/>
              </a:rPr>
              <a:t/>
            </a:r>
            <a:br>
              <a:rPr lang="en-GB" sz="2400" dirty="0">
                <a:solidFill>
                  <a:schemeClr val="tx1"/>
                </a:solidFill>
                <a:latin typeface="AR ESSENCE" panose="02000000000000000000" pitchFamily="2" charset="0"/>
              </a:rPr>
            </a:br>
            <a:endParaRPr lang="en-GB" sz="2400" dirty="0">
              <a:solidFill>
                <a:schemeClr val="tx1"/>
              </a:solidFill>
              <a:latin typeface="AR ESSENCE" panose="02000000000000000000" pitchFamily="2" charset="0"/>
            </a:endParaRPr>
          </a:p>
        </p:txBody>
      </p:sp>
      <p:grpSp>
        <p:nvGrpSpPr>
          <p:cNvPr id="3" name="Group 13"/>
          <p:cNvGrpSpPr>
            <a:grpSpLocks/>
          </p:cNvGrpSpPr>
          <p:nvPr/>
        </p:nvGrpSpPr>
        <p:grpSpPr bwMode="auto">
          <a:xfrm>
            <a:off x="477838" y="1355725"/>
            <a:ext cx="3921125" cy="2654300"/>
            <a:chOff x="644378" y="937319"/>
            <a:chExt cx="3574925" cy="2654967"/>
          </a:xfrm>
        </p:grpSpPr>
        <p:sp>
          <p:nvSpPr>
            <p:cNvPr id="15" name="Flowchart: Process 14"/>
            <p:cNvSpPr/>
            <p:nvPr/>
          </p:nvSpPr>
          <p:spPr>
            <a:xfrm>
              <a:off x="644378" y="937319"/>
              <a:ext cx="3574925" cy="2654967"/>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GB" sz="4800" dirty="0">
                  <a:solidFill>
                    <a:schemeClr val="tx1"/>
                  </a:solidFill>
                  <a:latin typeface="AR ESSENCE" panose="02000000000000000000" pitchFamily="2" charset="0"/>
                </a:rPr>
                <a:t>Nous </a:t>
              </a:r>
              <a:r>
                <a:rPr lang="en-GB" sz="4800" dirty="0" err="1">
                  <a:solidFill>
                    <a:schemeClr val="tx1"/>
                  </a:solidFill>
                  <a:latin typeface="AR ESSENCE" panose="02000000000000000000" pitchFamily="2" charset="0"/>
                </a:rPr>
                <a:t>jouons</a:t>
              </a:r>
              <a:endParaRPr lang="en-GB" sz="4800" dirty="0">
                <a:solidFill>
                  <a:schemeClr val="tx1"/>
                </a:solidFill>
                <a:latin typeface="AR ESSENCE" panose="02000000000000000000" pitchFamily="2" charset="0"/>
              </a:endParaRPr>
            </a:p>
          </p:txBody>
        </p:sp>
        <p:pic>
          <p:nvPicPr>
            <p:cNvPr id="23563"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3682" y="2264802"/>
              <a:ext cx="1552300" cy="1327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33094" y="188640"/>
            <a:ext cx="2077813" cy="923330"/>
          </a:xfrm>
          <a:prstGeom prst="rect">
            <a:avLst/>
          </a:prstGeom>
          <a:noFill/>
        </p:spPr>
        <p:txBody>
          <a:bodyPr wrap="none">
            <a:spAutoFit/>
          </a:bodyPr>
          <a:lstStyle/>
          <a:p>
            <a:pPr algn="ctr" fontAlgn="auto">
              <a:spcBef>
                <a:spcPts val="0"/>
              </a:spcBef>
              <a:spcAft>
                <a:spcPts val="0"/>
              </a:spcAft>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rPr>
              <a:t>SNAP?</a:t>
            </a:r>
          </a:p>
        </p:txBody>
      </p:sp>
      <p:pic>
        <p:nvPicPr>
          <p:cNvPr id="8" name="Picture 1"/>
          <p:cNvPicPr>
            <a:picLocks noChangeAspect="1" noChangeArrowheads="1"/>
          </p:cNvPicPr>
          <p:nvPr/>
        </p:nvPicPr>
        <p:blipFill>
          <a:blip r:embed="rId3">
            <a:clrChange>
              <a:clrFrom>
                <a:srgbClr val="F1FDF1"/>
              </a:clrFrom>
              <a:clrTo>
                <a:srgbClr val="F1FDF1">
                  <a:alpha val="0"/>
                </a:srgbClr>
              </a:clrTo>
            </a:clrChange>
            <a:extLst>
              <a:ext uri="{28A0092B-C50C-407E-A947-70E740481C1C}">
                <a14:useLocalDpi xmlns:a14="http://schemas.microsoft.com/office/drawing/2010/main" val="0"/>
              </a:ext>
            </a:extLst>
          </a:blip>
          <a:srcRect/>
          <a:stretch>
            <a:fillRect/>
          </a:stretch>
        </p:blipFill>
        <p:spPr bwMode="auto">
          <a:xfrm>
            <a:off x="3059113" y="4699000"/>
            <a:ext cx="2905125"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lowchart: Process 5"/>
          <p:cNvSpPr/>
          <p:nvPr/>
        </p:nvSpPr>
        <p:spPr>
          <a:xfrm>
            <a:off x="5107577" y="1577753"/>
            <a:ext cx="3618412" cy="2654967"/>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GB" sz="8000" dirty="0">
                <a:solidFill>
                  <a:srgbClr val="00B050"/>
                </a:solidFill>
                <a:latin typeface="AR ESSENCE" panose="02000000000000000000" pitchFamily="2" charset="0"/>
              </a:rPr>
              <a:t>they</a:t>
            </a:r>
            <a:r>
              <a:rPr lang="en-GB" sz="8000" dirty="0">
                <a:solidFill>
                  <a:schemeClr val="tx1"/>
                </a:solidFill>
                <a:latin typeface="AR ESSENCE" panose="02000000000000000000" pitchFamily="2" charset="0"/>
              </a:rPr>
              <a:t> play</a:t>
            </a:r>
            <a:r>
              <a:rPr lang="en-GB" sz="2400" dirty="0">
                <a:solidFill>
                  <a:schemeClr val="tx1"/>
                </a:solidFill>
                <a:latin typeface="AR ESSENCE" panose="02000000000000000000" pitchFamily="2" charset="0"/>
              </a:rPr>
              <a:t/>
            </a:r>
            <a:br>
              <a:rPr lang="en-GB" sz="2400" dirty="0">
                <a:solidFill>
                  <a:schemeClr val="tx1"/>
                </a:solidFill>
                <a:latin typeface="AR ESSENCE" panose="02000000000000000000" pitchFamily="2" charset="0"/>
              </a:rPr>
            </a:br>
            <a:r>
              <a:rPr lang="en-GB" sz="2400" dirty="0">
                <a:solidFill>
                  <a:schemeClr val="tx1"/>
                </a:solidFill>
                <a:latin typeface="AR ESSENCE" panose="02000000000000000000" pitchFamily="2" charset="0"/>
              </a:rPr>
              <a:t/>
            </a:r>
            <a:br>
              <a:rPr lang="en-GB" sz="2400" dirty="0">
                <a:solidFill>
                  <a:schemeClr val="tx1"/>
                </a:solidFill>
                <a:latin typeface="AR ESSENCE" panose="02000000000000000000" pitchFamily="2" charset="0"/>
              </a:rPr>
            </a:br>
            <a:endParaRPr lang="en-GB" sz="2400" dirty="0">
              <a:solidFill>
                <a:schemeClr val="tx1"/>
              </a:solidFill>
              <a:latin typeface="AR ESSENCE" panose="02000000000000000000" pitchFamily="2" charset="0"/>
            </a:endParaRPr>
          </a:p>
        </p:txBody>
      </p:sp>
      <p:grpSp>
        <p:nvGrpSpPr>
          <p:cNvPr id="3" name="Group 6"/>
          <p:cNvGrpSpPr>
            <a:grpSpLocks/>
          </p:cNvGrpSpPr>
          <p:nvPr/>
        </p:nvGrpSpPr>
        <p:grpSpPr bwMode="auto">
          <a:xfrm>
            <a:off x="579438" y="1577975"/>
            <a:ext cx="3575050" cy="2654300"/>
            <a:chOff x="644378" y="937319"/>
            <a:chExt cx="3574925" cy="2654967"/>
          </a:xfrm>
        </p:grpSpPr>
        <p:sp>
          <p:nvSpPr>
            <p:cNvPr id="11" name="Flowchart: Process 10"/>
            <p:cNvSpPr/>
            <p:nvPr/>
          </p:nvSpPr>
          <p:spPr>
            <a:xfrm>
              <a:off x="644378" y="937319"/>
              <a:ext cx="3574925" cy="2654967"/>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GB" sz="4800" dirty="0" err="1">
                  <a:solidFill>
                    <a:schemeClr val="tx1"/>
                  </a:solidFill>
                  <a:latin typeface="AR ESSENCE" panose="02000000000000000000" pitchFamily="2" charset="0"/>
                </a:rPr>
                <a:t>Ils</a:t>
              </a:r>
              <a:r>
                <a:rPr lang="en-GB" sz="4800" dirty="0">
                  <a:solidFill>
                    <a:schemeClr val="tx1"/>
                  </a:solidFill>
                  <a:latin typeface="AR ESSENCE" panose="02000000000000000000" pitchFamily="2" charset="0"/>
                </a:rPr>
                <a:t> </a:t>
              </a:r>
              <a:r>
                <a:rPr lang="en-GB" sz="4800" dirty="0" err="1">
                  <a:solidFill>
                    <a:schemeClr val="tx1"/>
                  </a:solidFill>
                  <a:latin typeface="AR ESSENCE" panose="02000000000000000000" pitchFamily="2" charset="0"/>
                </a:rPr>
                <a:t>jouent</a:t>
              </a:r>
              <a:endParaRPr lang="en-GB" sz="4800" dirty="0">
                <a:solidFill>
                  <a:srgbClr val="00B050"/>
                </a:solidFill>
                <a:latin typeface="AR ESSENCE" panose="02000000000000000000" pitchFamily="2" charset="0"/>
              </a:endParaRPr>
            </a:p>
          </p:txBody>
        </p:sp>
        <p:pic>
          <p:nvPicPr>
            <p:cNvPr id="24587"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49923" y="2233748"/>
              <a:ext cx="1869380" cy="1239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33094" y="188640"/>
            <a:ext cx="2077813" cy="923330"/>
          </a:xfrm>
          <a:prstGeom prst="rect">
            <a:avLst/>
          </a:prstGeom>
          <a:noFill/>
        </p:spPr>
        <p:txBody>
          <a:bodyPr wrap="none">
            <a:spAutoFit/>
          </a:bodyPr>
          <a:lstStyle/>
          <a:p>
            <a:pPr algn="ctr" fontAlgn="auto">
              <a:spcBef>
                <a:spcPts val="0"/>
              </a:spcBef>
              <a:spcAft>
                <a:spcPts val="0"/>
              </a:spcAft>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rPr>
              <a:t>SNAP?</a:t>
            </a: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25" y="5013325"/>
            <a:ext cx="15240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7"/>
          <p:cNvGrpSpPr>
            <a:grpSpLocks/>
          </p:cNvGrpSpPr>
          <p:nvPr/>
        </p:nvGrpSpPr>
        <p:grpSpPr bwMode="auto">
          <a:xfrm>
            <a:off x="622300" y="1616075"/>
            <a:ext cx="3171825" cy="2655888"/>
            <a:chOff x="644378" y="937319"/>
            <a:chExt cx="3172003" cy="2654967"/>
          </a:xfrm>
        </p:grpSpPr>
        <p:sp>
          <p:nvSpPr>
            <p:cNvPr id="9" name="Flowchart: Process 8"/>
            <p:cNvSpPr/>
            <p:nvPr/>
          </p:nvSpPr>
          <p:spPr>
            <a:xfrm>
              <a:off x="644378" y="937319"/>
              <a:ext cx="3172003" cy="2654967"/>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GB" sz="5400" dirty="0">
                  <a:solidFill>
                    <a:schemeClr val="tx1"/>
                  </a:solidFill>
                  <a:latin typeface="AR ESSENCE" panose="02000000000000000000" pitchFamily="2" charset="0"/>
                </a:rPr>
                <a:t>je </a:t>
              </a:r>
              <a:r>
                <a:rPr lang="en-GB" sz="5400" dirty="0" err="1">
                  <a:solidFill>
                    <a:schemeClr val="tx1"/>
                  </a:solidFill>
                  <a:latin typeface="AR ESSENCE" panose="02000000000000000000" pitchFamily="2" charset="0"/>
                </a:rPr>
                <a:t>joue</a:t>
              </a:r>
              <a:endParaRPr lang="en-GB" sz="5400" dirty="0">
                <a:solidFill>
                  <a:srgbClr val="00B050"/>
                </a:solidFill>
                <a:latin typeface="AR ESSENCE" panose="02000000000000000000" pitchFamily="2" charset="0"/>
              </a:endParaRPr>
            </a:p>
          </p:txBody>
        </p:sp>
        <p:pic>
          <p:nvPicPr>
            <p:cNvPr id="25611"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62837" y="2264802"/>
              <a:ext cx="7810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Flowchart: Process 11"/>
          <p:cNvSpPr/>
          <p:nvPr/>
        </p:nvSpPr>
        <p:spPr>
          <a:xfrm>
            <a:off x="5039560" y="1616587"/>
            <a:ext cx="3566160" cy="2654967"/>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b"/>
          <a:lstStyle/>
          <a:p>
            <a:pPr algn="ctr" fontAlgn="auto">
              <a:spcBef>
                <a:spcPts val="0"/>
              </a:spcBef>
              <a:spcAft>
                <a:spcPts val="0"/>
              </a:spcAft>
              <a:defRPr/>
            </a:pPr>
            <a:r>
              <a:rPr lang="en-GB" sz="8000" dirty="0">
                <a:solidFill>
                  <a:srgbClr val="00B050"/>
                </a:solidFill>
                <a:latin typeface="AR ESSENCE" panose="02000000000000000000" pitchFamily="2" charset="0"/>
              </a:rPr>
              <a:t>you</a:t>
            </a:r>
            <a:r>
              <a:rPr lang="en-GB" sz="8000" dirty="0">
                <a:solidFill>
                  <a:schemeClr val="tx1"/>
                </a:solidFill>
                <a:latin typeface="AR ESSENCE" panose="02000000000000000000" pitchFamily="2" charset="0"/>
              </a:rPr>
              <a:t> play</a:t>
            </a:r>
            <a:r>
              <a:rPr lang="en-GB" sz="2400" dirty="0">
                <a:solidFill>
                  <a:schemeClr val="tx1"/>
                </a:solidFill>
                <a:latin typeface="AR ESSENCE" panose="02000000000000000000" pitchFamily="2" charset="0"/>
              </a:rPr>
              <a:t/>
            </a:r>
            <a:br>
              <a:rPr lang="en-GB" sz="2400" dirty="0">
                <a:solidFill>
                  <a:schemeClr val="tx1"/>
                </a:solidFill>
                <a:latin typeface="AR ESSENCE" panose="02000000000000000000" pitchFamily="2" charset="0"/>
              </a:rPr>
            </a:br>
            <a:r>
              <a:rPr lang="en-GB" sz="2400" dirty="0">
                <a:solidFill>
                  <a:schemeClr val="tx1"/>
                </a:solidFill>
                <a:latin typeface="AR ESSENCE" panose="02000000000000000000" pitchFamily="2" charset="0"/>
              </a:rPr>
              <a:t/>
            </a:r>
            <a:br>
              <a:rPr lang="en-GB" sz="2400" dirty="0">
                <a:solidFill>
                  <a:schemeClr val="tx1"/>
                </a:solidFill>
                <a:latin typeface="AR ESSENCE" panose="02000000000000000000" pitchFamily="2" charset="0"/>
              </a:rPr>
            </a:br>
            <a:endParaRPr lang="en-GB" sz="2400" dirty="0">
              <a:solidFill>
                <a:schemeClr val="tx1"/>
              </a:solidFill>
              <a:latin typeface="AR ESSENCE" panose="02000000000000000000" pitchFamily="2" charset="0"/>
            </a:endParaRPr>
          </a:p>
          <a:p>
            <a:pPr algn="r" fontAlgn="auto">
              <a:spcBef>
                <a:spcPts val="0"/>
              </a:spcBef>
              <a:spcAft>
                <a:spcPts val="0"/>
              </a:spcAft>
              <a:defRPr/>
            </a:pPr>
            <a:r>
              <a:rPr lang="en-GB" sz="2400" dirty="0">
                <a:solidFill>
                  <a:srgbClr val="00B050"/>
                </a:solidFill>
                <a:latin typeface="AR ESSENCE" panose="02000000000000000000" pitchFamily="2" charset="0"/>
              </a:rPr>
              <a:t>(one person)</a:t>
            </a:r>
            <a:endParaRPr lang="en-GB" sz="8000" dirty="0">
              <a:solidFill>
                <a:srgbClr val="00B050"/>
              </a:solidFill>
              <a:latin typeface="AR ESSENCE"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33094" y="188640"/>
            <a:ext cx="2077813" cy="923330"/>
          </a:xfrm>
          <a:prstGeom prst="rect">
            <a:avLst/>
          </a:prstGeom>
          <a:noFill/>
        </p:spPr>
        <p:txBody>
          <a:bodyPr wrap="none">
            <a:spAutoFit/>
          </a:bodyPr>
          <a:lstStyle/>
          <a:p>
            <a:pPr algn="ctr" fontAlgn="auto">
              <a:spcBef>
                <a:spcPts val="0"/>
              </a:spcBef>
              <a:spcAft>
                <a:spcPts val="0"/>
              </a:spcAft>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rPr>
              <a:t>SNAP?</a:t>
            </a: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25" y="5013325"/>
            <a:ext cx="15240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lowchart: Process 6"/>
          <p:cNvSpPr/>
          <p:nvPr/>
        </p:nvSpPr>
        <p:spPr>
          <a:xfrm>
            <a:off x="5016137" y="1592411"/>
            <a:ext cx="3735977" cy="2654967"/>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GB" sz="8000" dirty="0">
                <a:solidFill>
                  <a:srgbClr val="00B050"/>
                </a:solidFill>
                <a:latin typeface="AR ESSENCE" panose="02000000000000000000" pitchFamily="2" charset="0"/>
              </a:rPr>
              <a:t>he</a:t>
            </a:r>
            <a:r>
              <a:rPr lang="en-GB" sz="8000" dirty="0">
                <a:solidFill>
                  <a:schemeClr val="tx1"/>
                </a:solidFill>
                <a:latin typeface="AR ESSENCE" panose="02000000000000000000" pitchFamily="2" charset="0"/>
              </a:rPr>
              <a:t> plays</a:t>
            </a:r>
            <a:r>
              <a:rPr lang="en-GB" sz="2400" dirty="0">
                <a:solidFill>
                  <a:schemeClr val="tx1"/>
                </a:solidFill>
                <a:latin typeface="AR ESSENCE" panose="02000000000000000000" pitchFamily="2" charset="0"/>
              </a:rPr>
              <a:t/>
            </a:r>
            <a:br>
              <a:rPr lang="en-GB" sz="2400" dirty="0">
                <a:solidFill>
                  <a:schemeClr val="tx1"/>
                </a:solidFill>
                <a:latin typeface="AR ESSENCE" panose="02000000000000000000" pitchFamily="2" charset="0"/>
              </a:rPr>
            </a:br>
            <a:r>
              <a:rPr lang="en-GB" sz="2400" dirty="0">
                <a:solidFill>
                  <a:schemeClr val="tx1"/>
                </a:solidFill>
                <a:latin typeface="AR ESSENCE" panose="02000000000000000000" pitchFamily="2" charset="0"/>
              </a:rPr>
              <a:t/>
            </a:r>
            <a:br>
              <a:rPr lang="en-GB" sz="2400" dirty="0">
                <a:solidFill>
                  <a:schemeClr val="tx1"/>
                </a:solidFill>
                <a:latin typeface="AR ESSENCE" panose="02000000000000000000" pitchFamily="2" charset="0"/>
              </a:rPr>
            </a:br>
            <a:endParaRPr lang="en-GB" sz="2400" dirty="0">
              <a:solidFill>
                <a:schemeClr val="tx1"/>
              </a:solidFill>
              <a:latin typeface="AR ESSENCE" panose="02000000000000000000" pitchFamily="2" charset="0"/>
            </a:endParaRPr>
          </a:p>
        </p:txBody>
      </p:sp>
      <p:grpSp>
        <p:nvGrpSpPr>
          <p:cNvPr id="3" name="Group 8"/>
          <p:cNvGrpSpPr>
            <a:grpSpLocks/>
          </p:cNvGrpSpPr>
          <p:nvPr/>
        </p:nvGrpSpPr>
        <p:grpSpPr bwMode="auto">
          <a:xfrm>
            <a:off x="622300" y="1616075"/>
            <a:ext cx="3171825" cy="2655888"/>
            <a:chOff x="644378" y="937319"/>
            <a:chExt cx="3172003" cy="2654967"/>
          </a:xfrm>
        </p:grpSpPr>
        <p:sp>
          <p:nvSpPr>
            <p:cNvPr id="10" name="Flowchart: Process 9"/>
            <p:cNvSpPr/>
            <p:nvPr/>
          </p:nvSpPr>
          <p:spPr>
            <a:xfrm>
              <a:off x="644378" y="937319"/>
              <a:ext cx="3172003" cy="2654967"/>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GB" sz="5400" dirty="0">
                  <a:solidFill>
                    <a:schemeClr val="tx1"/>
                  </a:solidFill>
                  <a:latin typeface="AR ESSENCE" panose="02000000000000000000" pitchFamily="2" charset="0"/>
                </a:rPr>
                <a:t>Je </a:t>
              </a:r>
              <a:r>
                <a:rPr lang="en-GB" sz="5400" dirty="0" err="1">
                  <a:solidFill>
                    <a:schemeClr val="tx1"/>
                  </a:solidFill>
                  <a:latin typeface="AR ESSENCE" panose="02000000000000000000" pitchFamily="2" charset="0"/>
                </a:rPr>
                <a:t>joue</a:t>
              </a:r>
              <a:endParaRPr lang="en-GB" sz="5400" dirty="0">
                <a:solidFill>
                  <a:srgbClr val="00B050"/>
                </a:solidFill>
                <a:latin typeface="AR ESSENCE" panose="02000000000000000000" pitchFamily="2" charset="0"/>
              </a:endParaRPr>
            </a:p>
          </p:txBody>
        </p:sp>
        <p:pic>
          <p:nvPicPr>
            <p:cNvPr id="26635"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62837" y="2264802"/>
              <a:ext cx="7810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33094" y="188640"/>
            <a:ext cx="2077813" cy="923330"/>
          </a:xfrm>
          <a:prstGeom prst="rect">
            <a:avLst/>
          </a:prstGeom>
          <a:noFill/>
        </p:spPr>
        <p:txBody>
          <a:bodyPr wrap="none">
            <a:spAutoFit/>
          </a:bodyPr>
          <a:lstStyle/>
          <a:p>
            <a:pPr algn="ctr" fontAlgn="auto">
              <a:spcBef>
                <a:spcPts val="0"/>
              </a:spcBef>
              <a:spcAft>
                <a:spcPts val="0"/>
              </a:spcAft>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rPr>
              <a:t>SNAP?</a:t>
            </a:r>
          </a:p>
        </p:txBody>
      </p:sp>
      <p:pic>
        <p:nvPicPr>
          <p:cNvPr id="9" name="Picture 1"/>
          <p:cNvPicPr>
            <a:picLocks noChangeAspect="1" noChangeArrowheads="1"/>
          </p:cNvPicPr>
          <p:nvPr/>
        </p:nvPicPr>
        <p:blipFill>
          <a:blip r:embed="rId3">
            <a:clrChange>
              <a:clrFrom>
                <a:srgbClr val="F1FDF1"/>
              </a:clrFrom>
              <a:clrTo>
                <a:srgbClr val="F1FDF1">
                  <a:alpha val="0"/>
                </a:srgbClr>
              </a:clrTo>
            </a:clrChange>
            <a:extLst>
              <a:ext uri="{28A0092B-C50C-407E-A947-70E740481C1C}">
                <a14:useLocalDpi xmlns:a14="http://schemas.microsoft.com/office/drawing/2010/main" val="0"/>
              </a:ext>
            </a:extLst>
          </a:blip>
          <a:srcRect/>
          <a:stretch>
            <a:fillRect/>
          </a:stretch>
        </p:blipFill>
        <p:spPr bwMode="auto">
          <a:xfrm>
            <a:off x="3059113" y="4699000"/>
            <a:ext cx="2905125"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7"/>
          <p:cNvGrpSpPr>
            <a:grpSpLocks/>
          </p:cNvGrpSpPr>
          <p:nvPr/>
        </p:nvGrpSpPr>
        <p:grpSpPr bwMode="auto">
          <a:xfrm>
            <a:off x="684213" y="1636713"/>
            <a:ext cx="3171825" cy="2655887"/>
            <a:chOff x="706724" y="958101"/>
            <a:chExt cx="3172003" cy="2654967"/>
          </a:xfrm>
        </p:grpSpPr>
        <p:sp>
          <p:nvSpPr>
            <p:cNvPr id="10" name="Flowchart: Process 9"/>
            <p:cNvSpPr/>
            <p:nvPr/>
          </p:nvSpPr>
          <p:spPr>
            <a:xfrm>
              <a:off x="706724" y="958101"/>
              <a:ext cx="3172003" cy="2654967"/>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GB" sz="6000" dirty="0">
                  <a:solidFill>
                    <a:schemeClr val="tx1"/>
                  </a:solidFill>
                  <a:latin typeface="AR ESSENCE" panose="02000000000000000000" pitchFamily="2" charset="0"/>
                </a:rPr>
                <a:t>Je </a:t>
              </a:r>
              <a:r>
                <a:rPr lang="en-GB" sz="6000" dirty="0" err="1">
                  <a:solidFill>
                    <a:schemeClr val="tx1"/>
                  </a:solidFill>
                  <a:latin typeface="AR ESSENCE" panose="02000000000000000000" pitchFamily="2" charset="0"/>
                </a:rPr>
                <a:t>joue</a:t>
              </a:r>
              <a:endParaRPr lang="en-GB" sz="6000" dirty="0">
                <a:solidFill>
                  <a:srgbClr val="00B050"/>
                </a:solidFill>
                <a:latin typeface="AR ESSENCE" panose="02000000000000000000" pitchFamily="2" charset="0"/>
              </a:endParaRPr>
            </a:p>
          </p:txBody>
        </p:sp>
        <p:pic>
          <p:nvPicPr>
            <p:cNvPr id="27659"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62837" y="2264802"/>
              <a:ext cx="7810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Flowchart: Process 11"/>
          <p:cNvSpPr/>
          <p:nvPr/>
        </p:nvSpPr>
        <p:spPr>
          <a:xfrm>
            <a:off x="5290401" y="1577753"/>
            <a:ext cx="3172003" cy="2654967"/>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GB" sz="8800" dirty="0">
                <a:solidFill>
                  <a:srgbClr val="00B050"/>
                </a:solidFill>
                <a:latin typeface="AR ESSENCE" panose="02000000000000000000" pitchFamily="2" charset="0"/>
              </a:rPr>
              <a:t>I</a:t>
            </a:r>
            <a:r>
              <a:rPr lang="en-GB" sz="8800" dirty="0">
                <a:solidFill>
                  <a:schemeClr val="tx1"/>
                </a:solidFill>
                <a:latin typeface="AR ESSENCE" panose="02000000000000000000" pitchFamily="2" charset="0"/>
              </a:rPr>
              <a:t> play</a:t>
            </a:r>
            <a:endParaRPr lang="en-GB" sz="8800" dirty="0">
              <a:solidFill>
                <a:srgbClr val="00B050"/>
              </a:solidFill>
              <a:latin typeface="AR ESSENCE"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33094" y="188640"/>
            <a:ext cx="2077813" cy="923330"/>
          </a:xfrm>
          <a:prstGeom prst="rect">
            <a:avLst/>
          </a:prstGeom>
          <a:noFill/>
        </p:spPr>
        <p:txBody>
          <a:bodyPr wrap="none">
            <a:spAutoFit/>
          </a:bodyPr>
          <a:lstStyle/>
          <a:p>
            <a:pPr algn="ctr" fontAlgn="auto">
              <a:spcBef>
                <a:spcPts val="0"/>
              </a:spcBef>
              <a:spcAft>
                <a:spcPts val="0"/>
              </a:spcAft>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rPr>
              <a:t>SNAP?</a:t>
            </a:r>
          </a:p>
        </p:txBody>
      </p:sp>
      <p:pic>
        <p:nvPicPr>
          <p:cNvPr id="9" name="Picture 1"/>
          <p:cNvPicPr>
            <a:picLocks noChangeAspect="1" noChangeArrowheads="1"/>
          </p:cNvPicPr>
          <p:nvPr/>
        </p:nvPicPr>
        <p:blipFill>
          <a:blip r:embed="rId3">
            <a:clrChange>
              <a:clrFrom>
                <a:srgbClr val="F1FDF1"/>
              </a:clrFrom>
              <a:clrTo>
                <a:srgbClr val="F1FDF1">
                  <a:alpha val="0"/>
                </a:srgbClr>
              </a:clrTo>
            </a:clrChange>
            <a:extLst>
              <a:ext uri="{28A0092B-C50C-407E-A947-70E740481C1C}">
                <a14:useLocalDpi xmlns:a14="http://schemas.microsoft.com/office/drawing/2010/main" val="0"/>
              </a:ext>
            </a:extLst>
          </a:blip>
          <a:srcRect/>
          <a:stretch>
            <a:fillRect/>
          </a:stretch>
        </p:blipFill>
        <p:spPr bwMode="auto">
          <a:xfrm>
            <a:off x="3059113" y="4699000"/>
            <a:ext cx="2905125"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lowchart: Process 16"/>
          <p:cNvSpPr/>
          <p:nvPr/>
        </p:nvSpPr>
        <p:spPr>
          <a:xfrm>
            <a:off x="4885509" y="1577753"/>
            <a:ext cx="3735977" cy="2654967"/>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GB" sz="8000" dirty="0">
                <a:solidFill>
                  <a:srgbClr val="00B050"/>
                </a:solidFill>
                <a:latin typeface="AR ESSENCE" panose="02000000000000000000" pitchFamily="2" charset="0"/>
              </a:rPr>
              <a:t>she</a:t>
            </a:r>
            <a:r>
              <a:rPr lang="en-GB" sz="8000" dirty="0">
                <a:solidFill>
                  <a:schemeClr val="tx1"/>
                </a:solidFill>
                <a:latin typeface="AR ESSENCE" panose="02000000000000000000" pitchFamily="2" charset="0"/>
              </a:rPr>
              <a:t> plays</a:t>
            </a:r>
            <a:r>
              <a:rPr lang="en-GB" sz="2400" dirty="0">
                <a:solidFill>
                  <a:schemeClr val="tx1"/>
                </a:solidFill>
                <a:latin typeface="AR ESSENCE" panose="02000000000000000000" pitchFamily="2" charset="0"/>
              </a:rPr>
              <a:t/>
            </a:r>
            <a:br>
              <a:rPr lang="en-GB" sz="2400" dirty="0">
                <a:solidFill>
                  <a:schemeClr val="tx1"/>
                </a:solidFill>
                <a:latin typeface="AR ESSENCE" panose="02000000000000000000" pitchFamily="2" charset="0"/>
              </a:rPr>
            </a:br>
            <a:r>
              <a:rPr lang="en-GB" sz="2400" dirty="0">
                <a:solidFill>
                  <a:schemeClr val="tx1"/>
                </a:solidFill>
                <a:latin typeface="AR ESSENCE" panose="02000000000000000000" pitchFamily="2" charset="0"/>
              </a:rPr>
              <a:t/>
            </a:r>
            <a:br>
              <a:rPr lang="en-GB" sz="2400" dirty="0">
                <a:solidFill>
                  <a:schemeClr val="tx1"/>
                </a:solidFill>
                <a:latin typeface="AR ESSENCE" panose="02000000000000000000" pitchFamily="2" charset="0"/>
              </a:rPr>
            </a:br>
            <a:endParaRPr lang="en-GB" sz="2400" dirty="0">
              <a:solidFill>
                <a:schemeClr val="tx1"/>
              </a:solidFill>
              <a:latin typeface="AR ESSENCE" panose="02000000000000000000" pitchFamily="2" charset="0"/>
            </a:endParaRPr>
          </a:p>
        </p:txBody>
      </p:sp>
      <p:grpSp>
        <p:nvGrpSpPr>
          <p:cNvPr id="3" name="Group 17"/>
          <p:cNvGrpSpPr>
            <a:grpSpLocks/>
          </p:cNvGrpSpPr>
          <p:nvPr/>
        </p:nvGrpSpPr>
        <p:grpSpPr bwMode="auto">
          <a:xfrm>
            <a:off x="527050" y="1577975"/>
            <a:ext cx="3575050" cy="2654300"/>
            <a:chOff x="696629" y="3136977"/>
            <a:chExt cx="3574925" cy="2654967"/>
          </a:xfrm>
        </p:grpSpPr>
        <p:sp>
          <p:nvSpPr>
            <p:cNvPr id="19" name="Flowchart: Process 18"/>
            <p:cNvSpPr/>
            <p:nvPr/>
          </p:nvSpPr>
          <p:spPr>
            <a:xfrm>
              <a:off x="696629" y="3136977"/>
              <a:ext cx="3574925" cy="2654967"/>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GB" sz="6000" dirty="0">
                  <a:solidFill>
                    <a:schemeClr val="tx1"/>
                  </a:solidFill>
                  <a:latin typeface="AR ESSENCE" panose="02000000000000000000" pitchFamily="2" charset="0"/>
                </a:rPr>
                <a:t>Elle </a:t>
              </a:r>
              <a:r>
                <a:rPr lang="en-GB" sz="6000" dirty="0" err="1">
                  <a:solidFill>
                    <a:schemeClr val="tx1"/>
                  </a:solidFill>
                  <a:latin typeface="AR ESSENCE" panose="02000000000000000000" pitchFamily="2" charset="0"/>
                </a:rPr>
                <a:t>joue</a:t>
              </a:r>
              <a:endParaRPr lang="en-GB" sz="6000" dirty="0">
                <a:solidFill>
                  <a:srgbClr val="00B050"/>
                </a:solidFill>
                <a:latin typeface="AR ESSENCE" panose="02000000000000000000" pitchFamily="2" charset="0"/>
              </a:endParaRPr>
            </a:p>
          </p:txBody>
        </p:sp>
        <p:pic>
          <p:nvPicPr>
            <p:cNvPr id="28683"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34794" y="4464460"/>
              <a:ext cx="160972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33094" y="188640"/>
            <a:ext cx="2077813" cy="923330"/>
          </a:xfrm>
          <a:prstGeom prst="rect">
            <a:avLst/>
          </a:prstGeom>
          <a:noFill/>
        </p:spPr>
        <p:txBody>
          <a:bodyPr wrap="none">
            <a:spAutoFit/>
          </a:bodyPr>
          <a:lstStyle/>
          <a:p>
            <a:pPr algn="ctr" fontAlgn="auto">
              <a:spcBef>
                <a:spcPts val="0"/>
              </a:spcBef>
              <a:spcAft>
                <a:spcPts val="0"/>
              </a:spcAft>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rPr>
              <a:t>SNAP?</a:t>
            </a:r>
          </a:p>
        </p:txBody>
      </p:sp>
      <p:pic>
        <p:nvPicPr>
          <p:cNvPr id="8" name="Picture 1"/>
          <p:cNvPicPr>
            <a:picLocks noChangeAspect="1" noChangeArrowheads="1"/>
          </p:cNvPicPr>
          <p:nvPr/>
        </p:nvPicPr>
        <p:blipFill>
          <a:blip r:embed="rId3">
            <a:clrChange>
              <a:clrFrom>
                <a:srgbClr val="F1FDF1"/>
              </a:clrFrom>
              <a:clrTo>
                <a:srgbClr val="F1FDF1">
                  <a:alpha val="0"/>
                </a:srgbClr>
              </a:clrTo>
            </a:clrChange>
            <a:extLst>
              <a:ext uri="{28A0092B-C50C-407E-A947-70E740481C1C}">
                <a14:useLocalDpi xmlns:a14="http://schemas.microsoft.com/office/drawing/2010/main" val="0"/>
              </a:ext>
            </a:extLst>
          </a:blip>
          <a:srcRect/>
          <a:stretch>
            <a:fillRect/>
          </a:stretch>
        </p:blipFill>
        <p:spPr bwMode="auto">
          <a:xfrm>
            <a:off x="3059113" y="4699000"/>
            <a:ext cx="2905125"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lowchart: Process 12"/>
          <p:cNvSpPr/>
          <p:nvPr/>
        </p:nvSpPr>
        <p:spPr>
          <a:xfrm>
            <a:off x="5238206" y="1355330"/>
            <a:ext cx="3566160" cy="2654967"/>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GB" sz="8000" dirty="0">
                <a:solidFill>
                  <a:srgbClr val="00B050"/>
                </a:solidFill>
                <a:latin typeface="AR ESSENCE" panose="02000000000000000000" pitchFamily="2" charset="0"/>
              </a:rPr>
              <a:t>we</a:t>
            </a:r>
            <a:r>
              <a:rPr lang="en-GB" sz="8000" dirty="0">
                <a:solidFill>
                  <a:schemeClr val="tx1"/>
                </a:solidFill>
                <a:latin typeface="AR ESSENCE" panose="02000000000000000000" pitchFamily="2" charset="0"/>
              </a:rPr>
              <a:t> play</a:t>
            </a:r>
            <a:r>
              <a:rPr lang="en-GB" sz="2400" dirty="0">
                <a:solidFill>
                  <a:schemeClr val="tx1"/>
                </a:solidFill>
                <a:latin typeface="AR ESSENCE" panose="02000000000000000000" pitchFamily="2" charset="0"/>
              </a:rPr>
              <a:t/>
            </a:r>
            <a:br>
              <a:rPr lang="en-GB" sz="2400" dirty="0">
                <a:solidFill>
                  <a:schemeClr val="tx1"/>
                </a:solidFill>
                <a:latin typeface="AR ESSENCE" panose="02000000000000000000" pitchFamily="2" charset="0"/>
              </a:rPr>
            </a:br>
            <a:r>
              <a:rPr lang="en-GB" sz="2400" dirty="0">
                <a:solidFill>
                  <a:schemeClr val="tx1"/>
                </a:solidFill>
                <a:latin typeface="AR ESSENCE" panose="02000000000000000000" pitchFamily="2" charset="0"/>
              </a:rPr>
              <a:t/>
            </a:r>
            <a:br>
              <a:rPr lang="en-GB" sz="2400" dirty="0">
                <a:solidFill>
                  <a:schemeClr val="tx1"/>
                </a:solidFill>
                <a:latin typeface="AR ESSENCE" panose="02000000000000000000" pitchFamily="2" charset="0"/>
              </a:rPr>
            </a:br>
            <a:endParaRPr lang="en-GB" sz="2400" dirty="0">
              <a:solidFill>
                <a:schemeClr val="tx1"/>
              </a:solidFill>
              <a:latin typeface="AR ESSENCE" panose="02000000000000000000" pitchFamily="2" charset="0"/>
            </a:endParaRPr>
          </a:p>
        </p:txBody>
      </p:sp>
      <p:grpSp>
        <p:nvGrpSpPr>
          <p:cNvPr id="3" name="Group 13"/>
          <p:cNvGrpSpPr>
            <a:grpSpLocks/>
          </p:cNvGrpSpPr>
          <p:nvPr/>
        </p:nvGrpSpPr>
        <p:grpSpPr bwMode="auto">
          <a:xfrm>
            <a:off x="657225" y="1355725"/>
            <a:ext cx="3914775" cy="2654300"/>
            <a:chOff x="644378" y="937319"/>
            <a:chExt cx="3574925" cy="2654967"/>
          </a:xfrm>
        </p:grpSpPr>
        <p:sp>
          <p:nvSpPr>
            <p:cNvPr id="15" name="Flowchart: Process 14"/>
            <p:cNvSpPr/>
            <p:nvPr/>
          </p:nvSpPr>
          <p:spPr>
            <a:xfrm>
              <a:off x="644378" y="937319"/>
              <a:ext cx="3574925" cy="2654967"/>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GB" sz="4800" dirty="0">
                  <a:solidFill>
                    <a:schemeClr val="tx1"/>
                  </a:solidFill>
                  <a:latin typeface="AR ESSENCE" panose="02000000000000000000" pitchFamily="2" charset="0"/>
                </a:rPr>
                <a:t>Nous </a:t>
              </a:r>
              <a:r>
                <a:rPr lang="en-GB" sz="4800" dirty="0" err="1">
                  <a:solidFill>
                    <a:schemeClr val="tx1"/>
                  </a:solidFill>
                  <a:latin typeface="AR ESSENCE" panose="02000000000000000000" pitchFamily="2" charset="0"/>
                </a:rPr>
                <a:t>jouons</a:t>
              </a:r>
              <a:endParaRPr lang="en-GB" sz="8800" dirty="0">
                <a:solidFill>
                  <a:srgbClr val="00B050"/>
                </a:solidFill>
                <a:latin typeface="AR ESSENCE" panose="02000000000000000000" pitchFamily="2" charset="0"/>
              </a:endParaRPr>
            </a:p>
          </p:txBody>
        </p:sp>
        <p:pic>
          <p:nvPicPr>
            <p:cNvPr id="29707"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3682" y="2264802"/>
              <a:ext cx="1552300" cy="1327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p:cNvSpPr/>
          <p:nvPr/>
        </p:nvSpPr>
        <p:spPr>
          <a:xfrm>
            <a:off x="2261287" y="3689943"/>
            <a:ext cx="4720281" cy="2500793"/>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8800" b="1" dirty="0" err="1" smtClean="0">
                <a:solidFill>
                  <a:schemeClr val="tx1"/>
                </a:solidFill>
                <a:latin typeface="Arial" panose="020B0604020202020204" pitchFamily="34" charset="0"/>
                <a:cs typeface="Arial" panose="020B0604020202020204" pitchFamily="34" charset="0"/>
              </a:rPr>
              <a:t>tu</a:t>
            </a:r>
            <a:r>
              <a:rPr lang="en-GB" sz="8800" b="1" dirty="0" smtClean="0">
                <a:solidFill>
                  <a:schemeClr val="tx1"/>
                </a:solidFill>
                <a:latin typeface="Arial" panose="020B0604020202020204" pitchFamily="34" charset="0"/>
                <a:cs typeface="Arial" panose="020B0604020202020204" pitchFamily="34" charset="0"/>
              </a:rPr>
              <a:t> </a:t>
            </a:r>
            <a:r>
              <a:rPr lang="en-GB" sz="8800" b="1" dirty="0" err="1" smtClean="0">
                <a:solidFill>
                  <a:schemeClr val="tx1"/>
                </a:solidFill>
                <a:latin typeface="Arial" panose="020B0604020202020204" pitchFamily="34" charset="0"/>
                <a:cs typeface="Arial" panose="020B0604020202020204" pitchFamily="34" charset="0"/>
              </a:rPr>
              <a:t>joues</a:t>
            </a:r>
            <a:r>
              <a:rPr lang="en-GB" sz="8800" b="1" dirty="0" smtClean="0">
                <a:solidFill>
                  <a:schemeClr val="tx1"/>
                </a:solidFill>
                <a:latin typeface="Arial" panose="020B0604020202020204" pitchFamily="34" charset="0"/>
                <a:cs typeface="Arial" panose="020B0604020202020204" pitchFamily="34" charset="0"/>
              </a:rPr>
              <a:t/>
            </a:r>
            <a:br>
              <a:rPr lang="en-GB" sz="8800" b="1" dirty="0" smtClean="0">
                <a:solidFill>
                  <a:schemeClr val="tx1"/>
                </a:solidFill>
                <a:latin typeface="Arial" panose="020B0604020202020204" pitchFamily="34" charset="0"/>
                <a:cs typeface="Arial" panose="020B0604020202020204" pitchFamily="34" charset="0"/>
              </a:rPr>
            </a:br>
            <a:r>
              <a:rPr lang="en-GB" sz="6600" dirty="0" smtClean="0">
                <a:solidFill>
                  <a:schemeClr val="tx1"/>
                </a:solidFill>
                <a:latin typeface="Arial" panose="020B0604020202020204" pitchFamily="34" charset="0"/>
                <a:cs typeface="Arial" panose="020B0604020202020204" pitchFamily="34" charset="0"/>
              </a:rPr>
              <a:t>[you play]</a:t>
            </a:r>
            <a:endParaRPr lang="en-GB" sz="6600" dirty="0">
              <a:solidFill>
                <a:srgbClr val="00B050"/>
              </a:solidFill>
              <a:latin typeface="Arial" panose="020B0604020202020204" pitchFamily="34" charset="0"/>
              <a:cs typeface="Arial" panose="020B0604020202020204" pitchFamily="34" charset="0"/>
            </a:endParaRPr>
          </a:p>
        </p:txBody>
      </p:sp>
      <p:sp>
        <p:nvSpPr>
          <p:cNvPr id="7" name="TextBox 6"/>
          <p:cNvSpPr txBox="1"/>
          <p:nvPr/>
        </p:nvSpPr>
        <p:spPr>
          <a:xfrm>
            <a:off x="4998736" y="1401950"/>
            <a:ext cx="2547167" cy="1569660"/>
          </a:xfrm>
          <a:prstGeom prst="rect">
            <a:avLst/>
          </a:prstGeom>
          <a:solidFill>
            <a:schemeClr val="bg1"/>
          </a:solidFill>
          <a:effectLst>
            <a:outerShdw blurRad="304800" dist="152400" dir="2880000" algn="t" rotWithShape="0">
              <a:prstClr val="black">
                <a:alpha val="60000"/>
              </a:prstClr>
            </a:outerShdw>
          </a:effectLst>
        </p:spPr>
        <p:txBody>
          <a:bodyPr wrap="square" rtlCol="0" anchor="ctr">
            <a:spAutoFit/>
          </a:bodyPr>
          <a:lstStyle/>
          <a:p>
            <a:pPr algn="ctr"/>
            <a:r>
              <a:rPr lang="en-GB" sz="7200" b="1" dirty="0" err="1" smtClean="0"/>
              <a:t>tu</a:t>
            </a:r>
            <a:r>
              <a:rPr lang="en-GB" sz="7200" dirty="0" smtClean="0"/>
              <a:t>    </a:t>
            </a:r>
            <a:br>
              <a:rPr lang="en-GB" sz="7200" dirty="0" smtClean="0"/>
            </a:br>
            <a:r>
              <a:rPr lang="en-GB" sz="2400" dirty="0" smtClean="0"/>
              <a:t>[you, one person]</a:t>
            </a:r>
            <a:endParaRPr lang="en-GB" sz="2400" dirty="0"/>
          </a:p>
        </p:txBody>
      </p:sp>
      <p:pic>
        <p:nvPicPr>
          <p:cNvPr id="6" name="Picture 4" descr="D:\My Stuff\primary spanish\Yr5 SoW resources 2014\subject pronoun pics\Slide2.JPG"/>
          <p:cNvPicPr>
            <a:picLocks noChangeAspect="1" noChangeArrowheads="1"/>
          </p:cNvPicPr>
          <p:nvPr/>
        </p:nvPicPr>
        <p:blipFill>
          <a:blip r:embed="rId5"/>
          <a:srcRect/>
          <a:stretch>
            <a:fillRect/>
          </a:stretch>
        </p:blipFill>
        <p:spPr bwMode="auto">
          <a:xfrm>
            <a:off x="1403350" y="1304925"/>
            <a:ext cx="2447925" cy="1836738"/>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4846930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subTnLst>
                                    <p:audio>
                                      <p:cMediaNode>
                                        <p:cTn display="0" masterRel="sameClick">
                                          <p:stCondLst>
                                            <p:cond evt="begin" delay="0">
                                              <p:tn val="9"/>
                                            </p:cond>
                                          </p:stCondLst>
                                          <p:endCondLst>
                                            <p:cond evt="onStopAudio" delay="0">
                                              <p:tgtEl>
                                                <p:sldTgt/>
                                              </p:tgtEl>
                                            </p:cond>
                                          </p:endCondLst>
                                        </p:cTn>
                                        <p:tgtEl>
                                          <p:sndTgt r:embed="rId3" name="tu.wav"/>
                                        </p:tgtEl>
                                      </p:cMediaNode>
                                    </p:audio>
                                  </p:sub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subTnLst>
                                    <p:audio>
                                      <p:cMediaNode>
                                        <p:cTn display="0" masterRel="sameClick">
                                          <p:stCondLst>
                                            <p:cond evt="begin" delay="0">
                                              <p:tn val="14"/>
                                            </p:cond>
                                          </p:stCondLst>
                                          <p:endCondLst>
                                            <p:cond evt="onStopAudio" delay="0">
                                              <p:tgtEl>
                                                <p:sldTgt/>
                                              </p:tgtEl>
                                            </p:cond>
                                          </p:endCondLst>
                                        </p:cTn>
                                        <p:tgtEl>
                                          <p:sndTgt r:embed="rId4" name="tu_jou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33094" y="188640"/>
            <a:ext cx="2077813" cy="923330"/>
          </a:xfrm>
          <a:prstGeom prst="rect">
            <a:avLst/>
          </a:prstGeom>
          <a:noFill/>
        </p:spPr>
        <p:txBody>
          <a:bodyPr wrap="none">
            <a:spAutoFit/>
          </a:bodyPr>
          <a:lstStyle/>
          <a:p>
            <a:pPr algn="ctr" fontAlgn="auto">
              <a:spcBef>
                <a:spcPts val="0"/>
              </a:spcBef>
              <a:spcAft>
                <a:spcPts val="0"/>
              </a:spcAft>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rPr>
              <a:t>SNAP?</a:t>
            </a: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25" y="5013325"/>
            <a:ext cx="15240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5"/>
          <p:cNvGrpSpPr>
            <a:grpSpLocks/>
          </p:cNvGrpSpPr>
          <p:nvPr/>
        </p:nvGrpSpPr>
        <p:grpSpPr bwMode="auto">
          <a:xfrm>
            <a:off x="631825" y="1735138"/>
            <a:ext cx="3575050" cy="2654300"/>
            <a:chOff x="644378" y="937319"/>
            <a:chExt cx="3574925" cy="2654967"/>
          </a:xfrm>
        </p:grpSpPr>
        <p:sp>
          <p:nvSpPr>
            <p:cNvPr id="7" name="Flowchart: Process 6"/>
            <p:cNvSpPr/>
            <p:nvPr/>
          </p:nvSpPr>
          <p:spPr>
            <a:xfrm>
              <a:off x="644378" y="937319"/>
              <a:ext cx="3574925" cy="2654967"/>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GB" sz="5400" dirty="0" err="1">
                  <a:solidFill>
                    <a:schemeClr val="tx1"/>
                  </a:solidFill>
                  <a:latin typeface="AR ESSENCE" panose="02000000000000000000" pitchFamily="2" charset="0"/>
                </a:rPr>
                <a:t>Vous</a:t>
              </a:r>
              <a:r>
                <a:rPr lang="en-GB" sz="5400" dirty="0">
                  <a:solidFill>
                    <a:schemeClr val="tx1"/>
                  </a:solidFill>
                  <a:latin typeface="AR ESSENCE" panose="02000000000000000000" pitchFamily="2" charset="0"/>
                </a:rPr>
                <a:t> </a:t>
              </a:r>
              <a:r>
                <a:rPr lang="en-GB" sz="5400" dirty="0" err="1">
                  <a:solidFill>
                    <a:schemeClr val="tx1"/>
                  </a:solidFill>
                  <a:latin typeface="AR ESSENCE" panose="02000000000000000000" pitchFamily="2" charset="0"/>
                </a:rPr>
                <a:t>jouez</a:t>
              </a:r>
              <a:endParaRPr lang="en-GB" sz="5400" dirty="0">
                <a:solidFill>
                  <a:srgbClr val="00B050"/>
                </a:solidFill>
                <a:latin typeface="AR ESSENCE" panose="02000000000000000000" pitchFamily="2" charset="0"/>
              </a:endParaRPr>
            </a:p>
          </p:txBody>
        </p:sp>
        <p:pic>
          <p:nvPicPr>
            <p:cNvPr id="30731"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97599" y="2357573"/>
              <a:ext cx="13906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Flowchart: Process 11"/>
          <p:cNvSpPr/>
          <p:nvPr/>
        </p:nvSpPr>
        <p:spPr>
          <a:xfrm>
            <a:off x="5094515" y="1735089"/>
            <a:ext cx="3566160" cy="2654967"/>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b"/>
          <a:lstStyle/>
          <a:p>
            <a:pPr algn="ctr" fontAlgn="auto">
              <a:spcBef>
                <a:spcPts val="0"/>
              </a:spcBef>
              <a:spcAft>
                <a:spcPts val="0"/>
              </a:spcAft>
              <a:defRPr/>
            </a:pPr>
            <a:r>
              <a:rPr lang="en-GB" sz="8000" dirty="0">
                <a:solidFill>
                  <a:srgbClr val="00B050"/>
                </a:solidFill>
                <a:latin typeface="AR ESSENCE" panose="02000000000000000000" pitchFamily="2" charset="0"/>
              </a:rPr>
              <a:t>you</a:t>
            </a:r>
            <a:r>
              <a:rPr lang="en-GB" sz="8000" dirty="0">
                <a:solidFill>
                  <a:schemeClr val="tx1"/>
                </a:solidFill>
                <a:latin typeface="AR ESSENCE" panose="02000000000000000000" pitchFamily="2" charset="0"/>
              </a:rPr>
              <a:t> play</a:t>
            </a:r>
            <a:r>
              <a:rPr lang="en-GB" sz="2400" dirty="0">
                <a:solidFill>
                  <a:schemeClr val="tx1"/>
                </a:solidFill>
                <a:latin typeface="AR ESSENCE" panose="02000000000000000000" pitchFamily="2" charset="0"/>
              </a:rPr>
              <a:t/>
            </a:r>
            <a:br>
              <a:rPr lang="en-GB" sz="2400" dirty="0">
                <a:solidFill>
                  <a:schemeClr val="tx1"/>
                </a:solidFill>
                <a:latin typeface="AR ESSENCE" panose="02000000000000000000" pitchFamily="2" charset="0"/>
              </a:rPr>
            </a:br>
            <a:r>
              <a:rPr lang="en-GB" sz="2400" dirty="0">
                <a:solidFill>
                  <a:schemeClr val="tx1"/>
                </a:solidFill>
                <a:latin typeface="AR ESSENCE" panose="02000000000000000000" pitchFamily="2" charset="0"/>
              </a:rPr>
              <a:t/>
            </a:r>
            <a:br>
              <a:rPr lang="en-GB" sz="2400" dirty="0">
                <a:solidFill>
                  <a:schemeClr val="tx1"/>
                </a:solidFill>
                <a:latin typeface="AR ESSENCE" panose="02000000000000000000" pitchFamily="2" charset="0"/>
              </a:rPr>
            </a:br>
            <a:endParaRPr lang="en-GB" sz="2400" dirty="0">
              <a:solidFill>
                <a:schemeClr val="tx1"/>
              </a:solidFill>
              <a:latin typeface="AR ESSENCE" panose="02000000000000000000" pitchFamily="2" charset="0"/>
            </a:endParaRPr>
          </a:p>
          <a:p>
            <a:pPr algn="r" fontAlgn="auto">
              <a:spcBef>
                <a:spcPts val="0"/>
              </a:spcBef>
              <a:spcAft>
                <a:spcPts val="0"/>
              </a:spcAft>
              <a:defRPr/>
            </a:pPr>
            <a:r>
              <a:rPr lang="en-GB" sz="2400" dirty="0">
                <a:solidFill>
                  <a:srgbClr val="00B050"/>
                </a:solidFill>
                <a:latin typeface="AR ESSENCE" panose="02000000000000000000" pitchFamily="2" charset="0"/>
              </a:rPr>
              <a:t>(more than one person)</a:t>
            </a:r>
            <a:endParaRPr lang="en-GB" sz="8000" dirty="0">
              <a:solidFill>
                <a:srgbClr val="00B050"/>
              </a:solidFill>
              <a:latin typeface="AR ESSENCE"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33094" y="188640"/>
            <a:ext cx="2077813" cy="923330"/>
          </a:xfrm>
          <a:prstGeom prst="rect">
            <a:avLst/>
          </a:prstGeom>
          <a:noFill/>
        </p:spPr>
        <p:txBody>
          <a:bodyPr wrap="none">
            <a:spAutoFit/>
          </a:bodyPr>
          <a:lstStyle/>
          <a:p>
            <a:pPr algn="ctr" fontAlgn="auto">
              <a:spcBef>
                <a:spcPts val="0"/>
              </a:spcBef>
              <a:spcAft>
                <a:spcPts val="0"/>
              </a:spcAft>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rPr>
              <a:t>SNAP?</a:t>
            </a:r>
          </a:p>
        </p:txBody>
      </p:sp>
      <p:pic>
        <p:nvPicPr>
          <p:cNvPr id="7" name="Picture 1"/>
          <p:cNvPicPr>
            <a:picLocks noChangeAspect="1" noChangeArrowheads="1"/>
          </p:cNvPicPr>
          <p:nvPr/>
        </p:nvPicPr>
        <p:blipFill>
          <a:blip r:embed="rId3">
            <a:clrChange>
              <a:clrFrom>
                <a:srgbClr val="F1FDF1"/>
              </a:clrFrom>
              <a:clrTo>
                <a:srgbClr val="F1FDF1">
                  <a:alpha val="0"/>
                </a:srgbClr>
              </a:clrTo>
            </a:clrChange>
            <a:extLst>
              <a:ext uri="{28A0092B-C50C-407E-A947-70E740481C1C}">
                <a14:useLocalDpi xmlns:a14="http://schemas.microsoft.com/office/drawing/2010/main" val="0"/>
              </a:ext>
            </a:extLst>
          </a:blip>
          <a:srcRect/>
          <a:stretch>
            <a:fillRect/>
          </a:stretch>
        </p:blipFill>
        <p:spPr bwMode="auto">
          <a:xfrm>
            <a:off x="2987675" y="4625975"/>
            <a:ext cx="29051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8"/>
          <p:cNvGrpSpPr>
            <a:grpSpLocks/>
          </p:cNvGrpSpPr>
          <p:nvPr/>
        </p:nvGrpSpPr>
        <p:grpSpPr bwMode="auto">
          <a:xfrm>
            <a:off x="631825" y="1735138"/>
            <a:ext cx="3575050" cy="2654300"/>
            <a:chOff x="644378" y="937319"/>
            <a:chExt cx="3574925" cy="2654967"/>
          </a:xfrm>
        </p:grpSpPr>
        <p:sp>
          <p:nvSpPr>
            <p:cNvPr id="10" name="Flowchart: Process 9"/>
            <p:cNvSpPr/>
            <p:nvPr/>
          </p:nvSpPr>
          <p:spPr>
            <a:xfrm>
              <a:off x="644378" y="937319"/>
              <a:ext cx="3574925" cy="2654967"/>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GB" sz="6000" dirty="0" err="1">
                  <a:solidFill>
                    <a:schemeClr val="tx1"/>
                  </a:solidFill>
                  <a:latin typeface="AR ESSENCE" panose="02000000000000000000" pitchFamily="2" charset="0"/>
                </a:rPr>
                <a:t>Tu</a:t>
              </a:r>
              <a:r>
                <a:rPr lang="en-GB" sz="6000" dirty="0">
                  <a:solidFill>
                    <a:schemeClr val="tx1"/>
                  </a:solidFill>
                  <a:latin typeface="AR ESSENCE" panose="02000000000000000000" pitchFamily="2" charset="0"/>
                </a:rPr>
                <a:t> </a:t>
              </a:r>
              <a:r>
                <a:rPr lang="en-GB" sz="6000" dirty="0" err="1">
                  <a:solidFill>
                    <a:schemeClr val="tx1"/>
                  </a:solidFill>
                  <a:latin typeface="AR ESSENCE" panose="02000000000000000000" pitchFamily="2" charset="0"/>
                </a:rPr>
                <a:t>joues</a:t>
              </a:r>
              <a:endParaRPr lang="en-GB" sz="6000" dirty="0">
                <a:solidFill>
                  <a:srgbClr val="00B050"/>
                </a:solidFill>
                <a:latin typeface="AR ESSENCE" panose="02000000000000000000" pitchFamily="2" charset="0"/>
              </a:endParaRPr>
            </a:p>
          </p:txBody>
        </p:sp>
        <p:pic>
          <p:nvPicPr>
            <p:cNvPr id="31755"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97599" y="2357573"/>
              <a:ext cx="13906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Flowchart: Process 11"/>
          <p:cNvSpPr/>
          <p:nvPr/>
        </p:nvSpPr>
        <p:spPr>
          <a:xfrm>
            <a:off x="5199017" y="1735089"/>
            <a:ext cx="3566160" cy="2654967"/>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b"/>
          <a:lstStyle/>
          <a:p>
            <a:pPr algn="ctr" fontAlgn="auto">
              <a:spcBef>
                <a:spcPts val="0"/>
              </a:spcBef>
              <a:spcAft>
                <a:spcPts val="0"/>
              </a:spcAft>
              <a:defRPr/>
            </a:pPr>
            <a:r>
              <a:rPr lang="en-GB" sz="8000" dirty="0">
                <a:solidFill>
                  <a:srgbClr val="00B050"/>
                </a:solidFill>
                <a:latin typeface="AR ESSENCE" panose="02000000000000000000" pitchFamily="2" charset="0"/>
              </a:rPr>
              <a:t>you</a:t>
            </a:r>
            <a:r>
              <a:rPr lang="en-GB" sz="8000" dirty="0">
                <a:solidFill>
                  <a:schemeClr val="tx1"/>
                </a:solidFill>
                <a:latin typeface="AR ESSENCE" panose="02000000000000000000" pitchFamily="2" charset="0"/>
              </a:rPr>
              <a:t> play</a:t>
            </a:r>
            <a:r>
              <a:rPr lang="en-GB" sz="2400" dirty="0">
                <a:solidFill>
                  <a:schemeClr val="tx1"/>
                </a:solidFill>
                <a:latin typeface="AR ESSENCE" panose="02000000000000000000" pitchFamily="2" charset="0"/>
              </a:rPr>
              <a:t/>
            </a:r>
            <a:br>
              <a:rPr lang="en-GB" sz="2400" dirty="0">
                <a:solidFill>
                  <a:schemeClr val="tx1"/>
                </a:solidFill>
                <a:latin typeface="AR ESSENCE" panose="02000000000000000000" pitchFamily="2" charset="0"/>
              </a:rPr>
            </a:br>
            <a:r>
              <a:rPr lang="en-GB" sz="2400" dirty="0">
                <a:solidFill>
                  <a:schemeClr val="tx1"/>
                </a:solidFill>
                <a:latin typeface="AR ESSENCE" panose="02000000000000000000" pitchFamily="2" charset="0"/>
              </a:rPr>
              <a:t/>
            </a:r>
            <a:br>
              <a:rPr lang="en-GB" sz="2400" dirty="0">
                <a:solidFill>
                  <a:schemeClr val="tx1"/>
                </a:solidFill>
                <a:latin typeface="AR ESSENCE" panose="02000000000000000000" pitchFamily="2" charset="0"/>
              </a:rPr>
            </a:br>
            <a:endParaRPr lang="en-GB" sz="2400" dirty="0">
              <a:solidFill>
                <a:schemeClr val="tx1"/>
              </a:solidFill>
              <a:latin typeface="AR ESSENCE" panose="02000000000000000000" pitchFamily="2" charset="0"/>
            </a:endParaRPr>
          </a:p>
          <a:p>
            <a:pPr algn="r" fontAlgn="auto">
              <a:spcBef>
                <a:spcPts val="0"/>
              </a:spcBef>
              <a:spcAft>
                <a:spcPts val="0"/>
              </a:spcAft>
              <a:defRPr/>
            </a:pPr>
            <a:r>
              <a:rPr lang="en-GB" sz="2400" dirty="0">
                <a:solidFill>
                  <a:srgbClr val="00B050"/>
                </a:solidFill>
                <a:latin typeface="AR ESSENCE" panose="02000000000000000000" pitchFamily="2" charset="0"/>
              </a:rPr>
              <a:t>(one person)</a:t>
            </a:r>
            <a:endParaRPr lang="en-GB" sz="8000" dirty="0">
              <a:solidFill>
                <a:srgbClr val="00B050"/>
              </a:solidFill>
              <a:latin typeface="AR ESSENCE"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33094" y="188640"/>
            <a:ext cx="2077813" cy="923330"/>
          </a:xfrm>
          <a:prstGeom prst="rect">
            <a:avLst/>
          </a:prstGeom>
          <a:noFill/>
        </p:spPr>
        <p:txBody>
          <a:bodyPr wrap="none">
            <a:spAutoFit/>
          </a:bodyPr>
          <a:lstStyle/>
          <a:p>
            <a:pPr algn="ctr" fontAlgn="auto">
              <a:spcBef>
                <a:spcPts val="0"/>
              </a:spcBef>
              <a:spcAft>
                <a:spcPts val="0"/>
              </a:spcAft>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rPr>
              <a:t>SNAP?</a:t>
            </a: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25" y="5013325"/>
            <a:ext cx="15240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7"/>
          <p:cNvGrpSpPr>
            <a:grpSpLocks/>
          </p:cNvGrpSpPr>
          <p:nvPr/>
        </p:nvGrpSpPr>
        <p:grpSpPr bwMode="auto">
          <a:xfrm>
            <a:off x="604838" y="1616075"/>
            <a:ext cx="3575050" cy="2655888"/>
            <a:chOff x="644378" y="937319"/>
            <a:chExt cx="3574925" cy="2654967"/>
          </a:xfrm>
        </p:grpSpPr>
        <p:sp>
          <p:nvSpPr>
            <p:cNvPr id="9" name="Flowchart: Process 8"/>
            <p:cNvSpPr/>
            <p:nvPr/>
          </p:nvSpPr>
          <p:spPr>
            <a:xfrm>
              <a:off x="644378" y="937319"/>
              <a:ext cx="3574925" cy="2654967"/>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GB" sz="4800" dirty="0" err="1">
                  <a:solidFill>
                    <a:schemeClr val="tx1"/>
                  </a:solidFill>
                  <a:latin typeface="AR ESSENCE" panose="02000000000000000000" pitchFamily="2" charset="0"/>
                </a:rPr>
                <a:t>Ils</a:t>
              </a:r>
              <a:r>
                <a:rPr lang="en-GB" sz="4800" dirty="0">
                  <a:solidFill>
                    <a:schemeClr val="tx1"/>
                  </a:solidFill>
                  <a:latin typeface="AR ESSENCE" panose="02000000000000000000" pitchFamily="2" charset="0"/>
                </a:rPr>
                <a:t> </a:t>
              </a:r>
              <a:r>
                <a:rPr lang="en-GB" sz="4800" dirty="0" err="1">
                  <a:solidFill>
                    <a:schemeClr val="tx1"/>
                  </a:solidFill>
                  <a:latin typeface="AR ESSENCE" panose="02000000000000000000" pitchFamily="2" charset="0"/>
                </a:rPr>
                <a:t>jouent</a:t>
              </a:r>
              <a:endParaRPr lang="en-GB" sz="4800" dirty="0">
                <a:solidFill>
                  <a:srgbClr val="00B050"/>
                </a:solidFill>
                <a:latin typeface="AR ESSENCE" panose="02000000000000000000" pitchFamily="2" charset="0"/>
              </a:endParaRPr>
            </a:p>
          </p:txBody>
        </p:sp>
        <p:pic>
          <p:nvPicPr>
            <p:cNvPr id="32779"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49923" y="2233748"/>
              <a:ext cx="1869380" cy="1239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Flowchart: Process 11"/>
          <p:cNvSpPr/>
          <p:nvPr/>
        </p:nvSpPr>
        <p:spPr>
          <a:xfrm>
            <a:off x="5094515" y="1735089"/>
            <a:ext cx="3566160" cy="2654967"/>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b"/>
          <a:lstStyle/>
          <a:p>
            <a:pPr algn="ctr" fontAlgn="auto">
              <a:spcBef>
                <a:spcPts val="0"/>
              </a:spcBef>
              <a:spcAft>
                <a:spcPts val="0"/>
              </a:spcAft>
              <a:defRPr/>
            </a:pPr>
            <a:r>
              <a:rPr lang="en-GB" sz="8000" dirty="0">
                <a:solidFill>
                  <a:srgbClr val="00B050"/>
                </a:solidFill>
                <a:latin typeface="AR ESSENCE" panose="02000000000000000000" pitchFamily="2" charset="0"/>
              </a:rPr>
              <a:t>you</a:t>
            </a:r>
            <a:r>
              <a:rPr lang="en-GB" sz="8000" dirty="0">
                <a:solidFill>
                  <a:schemeClr val="tx1"/>
                </a:solidFill>
                <a:latin typeface="AR ESSENCE" panose="02000000000000000000" pitchFamily="2" charset="0"/>
              </a:rPr>
              <a:t> play</a:t>
            </a:r>
            <a:r>
              <a:rPr lang="en-GB" sz="2400" dirty="0">
                <a:solidFill>
                  <a:schemeClr val="tx1"/>
                </a:solidFill>
                <a:latin typeface="AR ESSENCE" panose="02000000000000000000" pitchFamily="2" charset="0"/>
              </a:rPr>
              <a:t/>
            </a:r>
            <a:br>
              <a:rPr lang="en-GB" sz="2400" dirty="0">
                <a:solidFill>
                  <a:schemeClr val="tx1"/>
                </a:solidFill>
                <a:latin typeface="AR ESSENCE" panose="02000000000000000000" pitchFamily="2" charset="0"/>
              </a:rPr>
            </a:br>
            <a:r>
              <a:rPr lang="en-GB" sz="2400" dirty="0">
                <a:solidFill>
                  <a:schemeClr val="tx1"/>
                </a:solidFill>
                <a:latin typeface="AR ESSENCE" panose="02000000000000000000" pitchFamily="2" charset="0"/>
              </a:rPr>
              <a:t/>
            </a:r>
            <a:br>
              <a:rPr lang="en-GB" sz="2400" dirty="0">
                <a:solidFill>
                  <a:schemeClr val="tx1"/>
                </a:solidFill>
                <a:latin typeface="AR ESSENCE" panose="02000000000000000000" pitchFamily="2" charset="0"/>
              </a:rPr>
            </a:br>
            <a:endParaRPr lang="en-GB" sz="2400" dirty="0">
              <a:solidFill>
                <a:schemeClr val="tx1"/>
              </a:solidFill>
              <a:latin typeface="AR ESSENCE" panose="02000000000000000000" pitchFamily="2" charset="0"/>
            </a:endParaRPr>
          </a:p>
          <a:p>
            <a:pPr algn="r" fontAlgn="auto">
              <a:spcBef>
                <a:spcPts val="0"/>
              </a:spcBef>
              <a:spcAft>
                <a:spcPts val="0"/>
              </a:spcAft>
              <a:defRPr/>
            </a:pPr>
            <a:r>
              <a:rPr lang="en-GB" sz="2400" dirty="0">
                <a:solidFill>
                  <a:srgbClr val="00B050"/>
                </a:solidFill>
                <a:latin typeface="AR ESSENCE" panose="02000000000000000000" pitchFamily="2" charset="0"/>
              </a:rPr>
              <a:t>(more than one person)</a:t>
            </a:r>
            <a:endParaRPr lang="en-GB" sz="8000" dirty="0">
              <a:solidFill>
                <a:srgbClr val="00B050"/>
              </a:solidFill>
              <a:latin typeface="AR ESSENCE"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33094" y="188640"/>
            <a:ext cx="2077813" cy="923330"/>
          </a:xfrm>
          <a:prstGeom prst="rect">
            <a:avLst/>
          </a:prstGeom>
          <a:noFill/>
        </p:spPr>
        <p:txBody>
          <a:bodyPr wrap="none">
            <a:spAutoFit/>
          </a:bodyPr>
          <a:lstStyle/>
          <a:p>
            <a:pPr algn="ctr" fontAlgn="auto">
              <a:spcBef>
                <a:spcPts val="0"/>
              </a:spcBef>
              <a:spcAft>
                <a:spcPts val="0"/>
              </a:spcAft>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rPr>
              <a:t>SNAP?</a:t>
            </a:r>
          </a:p>
        </p:txBody>
      </p:sp>
      <p:pic>
        <p:nvPicPr>
          <p:cNvPr id="8" name="Picture 1"/>
          <p:cNvPicPr>
            <a:picLocks noChangeAspect="1" noChangeArrowheads="1"/>
          </p:cNvPicPr>
          <p:nvPr/>
        </p:nvPicPr>
        <p:blipFill>
          <a:blip r:embed="rId3">
            <a:clrChange>
              <a:clrFrom>
                <a:srgbClr val="F1FDF1"/>
              </a:clrFrom>
              <a:clrTo>
                <a:srgbClr val="F1FDF1">
                  <a:alpha val="0"/>
                </a:srgbClr>
              </a:clrTo>
            </a:clrChange>
            <a:extLst>
              <a:ext uri="{28A0092B-C50C-407E-A947-70E740481C1C}">
                <a14:useLocalDpi xmlns:a14="http://schemas.microsoft.com/office/drawing/2010/main" val="0"/>
              </a:ext>
            </a:extLst>
          </a:blip>
          <a:srcRect/>
          <a:stretch>
            <a:fillRect/>
          </a:stretch>
        </p:blipFill>
        <p:spPr bwMode="auto">
          <a:xfrm>
            <a:off x="3059113" y="4699000"/>
            <a:ext cx="2905125"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lowchart: Process 5"/>
          <p:cNvSpPr/>
          <p:nvPr/>
        </p:nvSpPr>
        <p:spPr>
          <a:xfrm>
            <a:off x="5107577" y="1577753"/>
            <a:ext cx="3618412" cy="2654967"/>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GB" sz="8000" dirty="0">
                <a:solidFill>
                  <a:srgbClr val="00B050"/>
                </a:solidFill>
                <a:latin typeface="AR ESSENCE" panose="02000000000000000000" pitchFamily="2" charset="0"/>
              </a:rPr>
              <a:t>they</a:t>
            </a:r>
            <a:r>
              <a:rPr lang="en-GB" sz="8000" dirty="0">
                <a:solidFill>
                  <a:schemeClr val="tx1"/>
                </a:solidFill>
                <a:latin typeface="AR ESSENCE" panose="02000000000000000000" pitchFamily="2" charset="0"/>
              </a:rPr>
              <a:t> play</a:t>
            </a:r>
            <a:r>
              <a:rPr lang="en-GB" sz="2400" dirty="0">
                <a:solidFill>
                  <a:schemeClr val="tx1"/>
                </a:solidFill>
                <a:latin typeface="AR ESSENCE" panose="02000000000000000000" pitchFamily="2" charset="0"/>
              </a:rPr>
              <a:t/>
            </a:r>
            <a:br>
              <a:rPr lang="en-GB" sz="2400" dirty="0">
                <a:solidFill>
                  <a:schemeClr val="tx1"/>
                </a:solidFill>
                <a:latin typeface="AR ESSENCE" panose="02000000000000000000" pitchFamily="2" charset="0"/>
              </a:rPr>
            </a:br>
            <a:r>
              <a:rPr lang="en-GB" sz="2400" dirty="0">
                <a:solidFill>
                  <a:schemeClr val="tx1"/>
                </a:solidFill>
                <a:latin typeface="AR ESSENCE" panose="02000000000000000000" pitchFamily="2" charset="0"/>
              </a:rPr>
              <a:t/>
            </a:r>
            <a:br>
              <a:rPr lang="en-GB" sz="2400" dirty="0">
                <a:solidFill>
                  <a:schemeClr val="tx1"/>
                </a:solidFill>
                <a:latin typeface="AR ESSENCE" panose="02000000000000000000" pitchFamily="2" charset="0"/>
              </a:rPr>
            </a:br>
            <a:endParaRPr lang="en-GB" sz="2400" dirty="0">
              <a:solidFill>
                <a:schemeClr val="tx1"/>
              </a:solidFill>
              <a:latin typeface="AR ESSENCE" panose="02000000000000000000" pitchFamily="2" charset="0"/>
            </a:endParaRPr>
          </a:p>
        </p:txBody>
      </p:sp>
      <p:grpSp>
        <p:nvGrpSpPr>
          <p:cNvPr id="3" name="Group 6"/>
          <p:cNvGrpSpPr>
            <a:grpSpLocks/>
          </p:cNvGrpSpPr>
          <p:nvPr/>
        </p:nvGrpSpPr>
        <p:grpSpPr bwMode="auto">
          <a:xfrm>
            <a:off x="579438" y="1577975"/>
            <a:ext cx="3575050" cy="2654300"/>
            <a:chOff x="644378" y="937319"/>
            <a:chExt cx="3574925" cy="2654967"/>
          </a:xfrm>
        </p:grpSpPr>
        <p:sp>
          <p:nvSpPr>
            <p:cNvPr id="11" name="Flowchart: Process 10"/>
            <p:cNvSpPr/>
            <p:nvPr/>
          </p:nvSpPr>
          <p:spPr>
            <a:xfrm>
              <a:off x="644378" y="937319"/>
              <a:ext cx="3574925" cy="2654967"/>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GB" sz="4800" dirty="0" err="1">
                  <a:solidFill>
                    <a:schemeClr val="tx1"/>
                  </a:solidFill>
                  <a:latin typeface="AR ESSENCE" panose="02000000000000000000" pitchFamily="2" charset="0"/>
                </a:rPr>
                <a:t>Ils</a:t>
              </a:r>
              <a:r>
                <a:rPr lang="en-GB" sz="4800" dirty="0">
                  <a:solidFill>
                    <a:schemeClr val="tx1"/>
                  </a:solidFill>
                  <a:latin typeface="AR ESSENCE" panose="02000000000000000000" pitchFamily="2" charset="0"/>
                </a:rPr>
                <a:t> </a:t>
              </a:r>
              <a:r>
                <a:rPr lang="en-GB" sz="4800" dirty="0" err="1">
                  <a:solidFill>
                    <a:schemeClr val="tx1"/>
                  </a:solidFill>
                  <a:latin typeface="AR ESSENCE" panose="02000000000000000000" pitchFamily="2" charset="0"/>
                </a:rPr>
                <a:t>jouent</a:t>
              </a:r>
              <a:endParaRPr lang="en-GB" sz="4800" dirty="0">
                <a:solidFill>
                  <a:srgbClr val="00B050"/>
                </a:solidFill>
                <a:latin typeface="AR ESSENCE" panose="02000000000000000000" pitchFamily="2" charset="0"/>
              </a:endParaRPr>
            </a:p>
          </p:txBody>
        </p:sp>
        <p:pic>
          <p:nvPicPr>
            <p:cNvPr id="33803"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49923" y="2233748"/>
              <a:ext cx="1869380" cy="1239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33094" y="188640"/>
            <a:ext cx="2077813" cy="923330"/>
          </a:xfrm>
          <a:prstGeom prst="rect">
            <a:avLst/>
          </a:prstGeom>
          <a:noFill/>
        </p:spPr>
        <p:txBody>
          <a:bodyPr wrap="none">
            <a:spAutoFit/>
          </a:bodyPr>
          <a:lstStyle/>
          <a:p>
            <a:pPr algn="ctr" fontAlgn="auto">
              <a:spcBef>
                <a:spcPts val="0"/>
              </a:spcBef>
              <a:spcAft>
                <a:spcPts val="0"/>
              </a:spcAft>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rPr>
              <a:t>SNAP?</a:t>
            </a:r>
          </a:p>
        </p:txBody>
      </p:sp>
      <p:pic>
        <p:nvPicPr>
          <p:cNvPr id="9" name="Picture 1"/>
          <p:cNvPicPr>
            <a:picLocks noChangeAspect="1" noChangeArrowheads="1"/>
          </p:cNvPicPr>
          <p:nvPr/>
        </p:nvPicPr>
        <p:blipFill>
          <a:blip r:embed="rId3">
            <a:clrChange>
              <a:clrFrom>
                <a:srgbClr val="F1FDF1"/>
              </a:clrFrom>
              <a:clrTo>
                <a:srgbClr val="F1FDF1">
                  <a:alpha val="0"/>
                </a:srgbClr>
              </a:clrTo>
            </a:clrChange>
            <a:extLst>
              <a:ext uri="{28A0092B-C50C-407E-A947-70E740481C1C}">
                <a14:useLocalDpi xmlns:a14="http://schemas.microsoft.com/office/drawing/2010/main" val="0"/>
              </a:ext>
            </a:extLst>
          </a:blip>
          <a:srcRect/>
          <a:stretch>
            <a:fillRect/>
          </a:stretch>
        </p:blipFill>
        <p:spPr bwMode="auto">
          <a:xfrm>
            <a:off x="3059113" y="4699000"/>
            <a:ext cx="2905125"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7"/>
          <p:cNvGrpSpPr>
            <a:grpSpLocks/>
          </p:cNvGrpSpPr>
          <p:nvPr/>
        </p:nvGrpSpPr>
        <p:grpSpPr bwMode="auto">
          <a:xfrm>
            <a:off x="622300" y="1616075"/>
            <a:ext cx="3171825" cy="2655888"/>
            <a:chOff x="644378" y="937319"/>
            <a:chExt cx="3172003" cy="2654967"/>
          </a:xfrm>
        </p:grpSpPr>
        <p:sp>
          <p:nvSpPr>
            <p:cNvPr id="10" name="Flowchart: Process 9"/>
            <p:cNvSpPr/>
            <p:nvPr/>
          </p:nvSpPr>
          <p:spPr>
            <a:xfrm>
              <a:off x="644378" y="937319"/>
              <a:ext cx="3172003" cy="2654967"/>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GB" sz="6000" dirty="0">
                  <a:solidFill>
                    <a:schemeClr val="tx1"/>
                  </a:solidFill>
                  <a:latin typeface="AR ESSENCE" panose="02000000000000000000" pitchFamily="2" charset="0"/>
                </a:rPr>
                <a:t>Je </a:t>
              </a:r>
              <a:r>
                <a:rPr lang="en-GB" sz="6000" dirty="0" err="1">
                  <a:solidFill>
                    <a:schemeClr val="tx1"/>
                  </a:solidFill>
                  <a:latin typeface="AR ESSENCE" panose="02000000000000000000" pitchFamily="2" charset="0"/>
                </a:rPr>
                <a:t>joue</a:t>
              </a:r>
              <a:endParaRPr lang="en-GB" sz="6000" dirty="0">
                <a:solidFill>
                  <a:srgbClr val="00B050"/>
                </a:solidFill>
                <a:latin typeface="AR ESSENCE" panose="02000000000000000000" pitchFamily="2" charset="0"/>
              </a:endParaRPr>
            </a:p>
          </p:txBody>
        </p:sp>
        <p:pic>
          <p:nvPicPr>
            <p:cNvPr id="34827"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62837" y="2264802"/>
              <a:ext cx="7810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Flowchart: Process 11"/>
          <p:cNvSpPr/>
          <p:nvPr/>
        </p:nvSpPr>
        <p:spPr>
          <a:xfrm>
            <a:off x="5290401" y="1577753"/>
            <a:ext cx="3172003" cy="2654967"/>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GB" sz="8800" dirty="0">
                <a:solidFill>
                  <a:srgbClr val="00B050"/>
                </a:solidFill>
                <a:latin typeface="AR ESSENCE" panose="02000000000000000000" pitchFamily="2" charset="0"/>
              </a:rPr>
              <a:t>I</a:t>
            </a:r>
            <a:r>
              <a:rPr lang="en-GB" sz="8800" dirty="0">
                <a:solidFill>
                  <a:schemeClr val="tx1"/>
                </a:solidFill>
                <a:latin typeface="AR ESSENCE" panose="02000000000000000000" pitchFamily="2" charset="0"/>
              </a:rPr>
              <a:t> play</a:t>
            </a:r>
            <a:endParaRPr lang="en-GB" sz="8800" dirty="0">
              <a:solidFill>
                <a:srgbClr val="00B050"/>
              </a:solidFill>
              <a:latin typeface="AR ESSENCE"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33094" y="188640"/>
            <a:ext cx="2077813" cy="923330"/>
          </a:xfrm>
          <a:prstGeom prst="rect">
            <a:avLst/>
          </a:prstGeom>
          <a:noFill/>
        </p:spPr>
        <p:txBody>
          <a:bodyPr wrap="none">
            <a:spAutoFit/>
          </a:bodyPr>
          <a:lstStyle/>
          <a:p>
            <a:pPr algn="ctr" fontAlgn="auto">
              <a:spcBef>
                <a:spcPts val="0"/>
              </a:spcBef>
              <a:spcAft>
                <a:spcPts val="0"/>
              </a:spcAft>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rPr>
              <a:t>SNAP?</a:t>
            </a: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25" y="5013325"/>
            <a:ext cx="15240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lowchart: Process 5"/>
          <p:cNvSpPr/>
          <p:nvPr/>
        </p:nvSpPr>
        <p:spPr>
          <a:xfrm>
            <a:off x="5199017" y="1735089"/>
            <a:ext cx="3566160" cy="2654967"/>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b"/>
          <a:lstStyle/>
          <a:p>
            <a:pPr algn="ctr" fontAlgn="auto">
              <a:spcBef>
                <a:spcPts val="0"/>
              </a:spcBef>
              <a:spcAft>
                <a:spcPts val="0"/>
              </a:spcAft>
              <a:defRPr/>
            </a:pPr>
            <a:r>
              <a:rPr lang="en-GB" sz="8000" dirty="0">
                <a:solidFill>
                  <a:srgbClr val="00B050"/>
                </a:solidFill>
                <a:latin typeface="AR ESSENCE" panose="02000000000000000000" pitchFamily="2" charset="0"/>
              </a:rPr>
              <a:t>you</a:t>
            </a:r>
            <a:r>
              <a:rPr lang="en-GB" sz="8000" dirty="0">
                <a:solidFill>
                  <a:schemeClr val="tx1"/>
                </a:solidFill>
                <a:latin typeface="AR ESSENCE" panose="02000000000000000000" pitchFamily="2" charset="0"/>
              </a:rPr>
              <a:t> play</a:t>
            </a:r>
            <a:r>
              <a:rPr lang="en-GB" sz="2400" dirty="0">
                <a:solidFill>
                  <a:schemeClr val="tx1"/>
                </a:solidFill>
                <a:latin typeface="AR ESSENCE" panose="02000000000000000000" pitchFamily="2" charset="0"/>
              </a:rPr>
              <a:t/>
            </a:r>
            <a:br>
              <a:rPr lang="en-GB" sz="2400" dirty="0">
                <a:solidFill>
                  <a:schemeClr val="tx1"/>
                </a:solidFill>
                <a:latin typeface="AR ESSENCE" panose="02000000000000000000" pitchFamily="2" charset="0"/>
              </a:rPr>
            </a:br>
            <a:r>
              <a:rPr lang="en-GB" sz="2400" dirty="0">
                <a:solidFill>
                  <a:schemeClr val="tx1"/>
                </a:solidFill>
                <a:latin typeface="AR ESSENCE" panose="02000000000000000000" pitchFamily="2" charset="0"/>
              </a:rPr>
              <a:t/>
            </a:r>
            <a:br>
              <a:rPr lang="en-GB" sz="2400" dirty="0">
                <a:solidFill>
                  <a:schemeClr val="tx1"/>
                </a:solidFill>
                <a:latin typeface="AR ESSENCE" panose="02000000000000000000" pitchFamily="2" charset="0"/>
              </a:rPr>
            </a:br>
            <a:endParaRPr lang="en-GB" sz="2400" dirty="0">
              <a:solidFill>
                <a:schemeClr val="tx1"/>
              </a:solidFill>
              <a:latin typeface="AR ESSENCE" panose="02000000000000000000" pitchFamily="2" charset="0"/>
            </a:endParaRPr>
          </a:p>
          <a:p>
            <a:pPr algn="r" fontAlgn="auto">
              <a:spcBef>
                <a:spcPts val="0"/>
              </a:spcBef>
              <a:spcAft>
                <a:spcPts val="0"/>
              </a:spcAft>
              <a:defRPr/>
            </a:pPr>
            <a:r>
              <a:rPr lang="en-GB" sz="2400" dirty="0">
                <a:solidFill>
                  <a:srgbClr val="00B050"/>
                </a:solidFill>
                <a:latin typeface="AR ESSENCE" panose="02000000000000000000" pitchFamily="2" charset="0"/>
              </a:rPr>
              <a:t>(one person)</a:t>
            </a:r>
            <a:endParaRPr lang="en-GB" sz="8000" dirty="0">
              <a:solidFill>
                <a:srgbClr val="00B050"/>
              </a:solidFill>
              <a:latin typeface="AR ESSENCE" panose="02000000000000000000" pitchFamily="2" charset="0"/>
            </a:endParaRPr>
          </a:p>
        </p:txBody>
      </p:sp>
      <p:grpSp>
        <p:nvGrpSpPr>
          <p:cNvPr id="3" name="Group 6"/>
          <p:cNvGrpSpPr>
            <a:grpSpLocks/>
          </p:cNvGrpSpPr>
          <p:nvPr/>
        </p:nvGrpSpPr>
        <p:grpSpPr bwMode="auto">
          <a:xfrm>
            <a:off x="539750" y="1865313"/>
            <a:ext cx="3575050" cy="2654300"/>
            <a:chOff x="644378" y="937319"/>
            <a:chExt cx="3574925" cy="2654967"/>
          </a:xfrm>
        </p:grpSpPr>
        <p:sp>
          <p:nvSpPr>
            <p:cNvPr id="10" name="Flowchart: Process 9"/>
            <p:cNvSpPr/>
            <p:nvPr/>
          </p:nvSpPr>
          <p:spPr>
            <a:xfrm>
              <a:off x="644378" y="937319"/>
              <a:ext cx="3574925" cy="2654967"/>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GB" sz="6600" dirty="0" err="1">
                  <a:solidFill>
                    <a:schemeClr val="tx1"/>
                  </a:solidFill>
                  <a:latin typeface="AR ESSENCE" panose="02000000000000000000" pitchFamily="2" charset="0"/>
                </a:rPr>
                <a:t>Tu</a:t>
              </a:r>
              <a:r>
                <a:rPr lang="en-GB" sz="6600" dirty="0">
                  <a:solidFill>
                    <a:schemeClr val="tx1"/>
                  </a:solidFill>
                  <a:latin typeface="AR ESSENCE" panose="02000000000000000000" pitchFamily="2" charset="0"/>
                </a:rPr>
                <a:t> </a:t>
              </a:r>
              <a:r>
                <a:rPr lang="en-GB" sz="6600" dirty="0" err="1">
                  <a:solidFill>
                    <a:schemeClr val="tx1"/>
                  </a:solidFill>
                  <a:latin typeface="AR ESSENCE" panose="02000000000000000000" pitchFamily="2" charset="0"/>
                </a:rPr>
                <a:t>joues</a:t>
              </a:r>
              <a:endParaRPr lang="en-GB" sz="6600" dirty="0">
                <a:solidFill>
                  <a:srgbClr val="00B050"/>
                </a:solidFill>
                <a:latin typeface="AR ESSENCE" panose="02000000000000000000" pitchFamily="2" charset="0"/>
              </a:endParaRPr>
            </a:p>
          </p:txBody>
        </p:sp>
        <p:pic>
          <p:nvPicPr>
            <p:cNvPr id="35851"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36197" y="2183927"/>
              <a:ext cx="1983105" cy="1173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33094" y="188640"/>
            <a:ext cx="2077813" cy="923330"/>
          </a:xfrm>
          <a:prstGeom prst="rect">
            <a:avLst/>
          </a:prstGeom>
          <a:noFill/>
        </p:spPr>
        <p:txBody>
          <a:bodyPr wrap="none">
            <a:spAutoFit/>
          </a:bodyPr>
          <a:lstStyle/>
          <a:p>
            <a:pPr algn="ctr" fontAlgn="auto">
              <a:spcBef>
                <a:spcPts val="0"/>
              </a:spcBef>
              <a:spcAft>
                <a:spcPts val="0"/>
              </a:spcAft>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rPr>
              <a:t>SNAP?</a:t>
            </a:r>
          </a:p>
        </p:txBody>
      </p:sp>
      <p:pic>
        <p:nvPicPr>
          <p:cNvPr id="9" name="Picture 1"/>
          <p:cNvPicPr>
            <a:picLocks noChangeAspect="1" noChangeArrowheads="1"/>
          </p:cNvPicPr>
          <p:nvPr/>
        </p:nvPicPr>
        <p:blipFill>
          <a:blip r:embed="rId3">
            <a:clrChange>
              <a:clrFrom>
                <a:srgbClr val="F1FDF1"/>
              </a:clrFrom>
              <a:clrTo>
                <a:srgbClr val="F1FDF1">
                  <a:alpha val="0"/>
                </a:srgbClr>
              </a:clrTo>
            </a:clrChange>
            <a:extLst>
              <a:ext uri="{28A0092B-C50C-407E-A947-70E740481C1C}">
                <a14:useLocalDpi xmlns:a14="http://schemas.microsoft.com/office/drawing/2010/main" val="0"/>
              </a:ext>
            </a:extLst>
          </a:blip>
          <a:srcRect/>
          <a:stretch>
            <a:fillRect/>
          </a:stretch>
        </p:blipFill>
        <p:spPr bwMode="auto">
          <a:xfrm>
            <a:off x="3059113" y="4699000"/>
            <a:ext cx="2905125"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lowchart: Process 16"/>
          <p:cNvSpPr/>
          <p:nvPr/>
        </p:nvSpPr>
        <p:spPr>
          <a:xfrm>
            <a:off x="4885509" y="1577753"/>
            <a:ext cx="3735977" cy="2654967"/>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GB" sz="8000" dirty="0">
                <a:solidFill>
                  <a:srgbClr val="00B050"/>
                </a:solidFill>
                <a:latin typeface="AR ESSENCE" panose="02000000000000000000" pitchFamily="2" charset="0"/>
              </a:rPr>
              <a:t>she</a:t>
            </a:r>
            <a:r>
              <a:rPr lang="en-GB" sz="8000" dirty="0">
                <a:solidFill>
                  <a:schemeClr val="tx1"/>
                </a:solidFill>
                <a:latin typeface="AR ESSENCE" panose="02000000000000000000" pitchFamily="2" charset="0"/>
              </a:rPr>
              <a:t> plays</a:t>
            </a:r>
            <a:r>
              <a:rPr lang="en-GB" sz="2400" dirty="0">
                <a:solidFill>
                  <a:schemeClr val="tx1"/>
                </a:solidFill>
                <a:latin typeface="AR ESSENCE" panose="02000000000000000000" pitchFamily="2" charset="0"/>
              </a:rPr>
              <a:t/>
            </a:r>
            <a:br>
              <a:rPr lang="en-GB" sz="2400" dirty="0">
                <a:solidFill>
                  <a:schemeClr val="tx1"/>
                </a:solidFill>
                <a:latin typeface="AR ESSENCE" panose="02000000000000000000" pitchFamily="2" charset="0"/>
              </a:rPr>
            </a:br>
            <a:r>
              <a:rPr lang="en-GB" sz="2400" dirty="0">
                <a:solidFill>
                  <a:schemeClr val="tx1"/>
                </a:solidFill>
                <a:latin typeface="AR ESSENCE" panose="02000000000000000000" pitchFamily="2" charset="0"/>
              </a:rPr>
              <a:t/>
            </a:r>
            <a:br>
              <a:rPr lang="en-GB" sz="2400" dirty="0">
                <a:solidFill>
                  <a:schemeClr val="tx1"/>
                </a:solidFill>
                <a:latin typeface="AR ESSENCE" panose="02000000000000000000" pitchFamily="2" charset="0"/>
              </a:rPr>
            </a:br>
            <a:endParaRPr lang="en-GB" sz="2400" dirty="0">
              <a:solidFill>
                <a:schemeClr val="tx1"/>
              </a:solidFill>
              <a:latin typeface="AR ESSENCE" panose="02000000000000000000" pitchFamily="2" charset="0"/>
            </a:endParaRPr>
          </a:p>
        </p:txBody>
      </p:sp>
      <p:grpSp>
        <p:nvGrpSpPr>
          <p:cNvPr id="3" name="Group 17"/>
          <p:cNvGrpSpPr>
            <a:grpSpLocks/>
          </p:cNvGrpSpPr>
          <p:nvPr/>
        </p:nvGrpSpPr>
        <p:grpSpPr bwMode="auto">
          <a:xfrm>
            <a:off x="527050" y="1577975"/>
            <a:ext cx="3575050" cy="2654300"/>
            <a:chOff x="696629" y="3136977"/>
            <a:chExt cx="3574925" cy="2654967"/>
          </a:xfrm>
        </p:grpSpPr>
        <p:sp>
          <p:nvSpPr>
            <p:cNvPr id="19" name="Flowchart: Process 18"/>
            <p:cNvSpPr/>
            <p:nvPr/>
          </p:nvSpPr>
          <p:spPr>
            <a:xfrm>
              <a:off x="696629" y="3136977"/>
              <a:ext cx="3574925" cy="2654967"/>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GB" sz="5400" dirty="0">
                  <a:solidFill>
                    <a:schemeClr val="tx1"/>
                  </a:solidFill>
                  <a:latin typeface="AR ESSENCE" panose="02000000000000000000" pitchFamily="2" charset="0"/>
                </a:rPr>
                <a:t>Elle </a:t>
              </a:r>
              <a:r>
                <a:rPr lang="en-GB" sz="5400" dirty="0" err="1">
                  <a:solidFill>
                    <a:schemeClr val="tx1"/>
                  </a:solidFill>
                  <a:latin typeface="AR ESSENCE" panose="02000000000000000000" pitchFamily="2" charset="0"/>
                </a:rPr>
                <a:t>joue</a:t>
              </a:r>
              <a:endParaRPr lang="en-GB" sz="5400" dirty="0">
                <a:solidFill>
                  <a:srgbClr val="00B050"/>
                </a:solidFill>
                <a:latin typeface="AR ESSENCE" panose="02000000000000000000" pitchFamily="2" charset="0"/>
              </a:endParaRPr>
            </a:p>
          </p:txBody>
        </p:sp>
        <p:pic>
          <p:nvPicPr>
            <p:cNvPr id="36875"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34794" y="4464460"/>
              <a:ext cx="160972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79388" y="260350"/>
          <a:ext cx="8785226" cy="6437314"/>
        </p:xfrm>
        <a:graphic>
          <a:graphicData uri="http://schemas.openxmlformats.org/drawingml/2006/table">
            <a:tbl>
              <a:tblPr firstRow="1" bandRow="1">
                <a:tableStyleId>{5940675A-B579-460E-94D1-54222C63F5DA}</a:tableStyleId>
              </a:tblPr>
              <a:tblGrid>
                <a:gridCol w="4392613"/>
                <a:gridCol w="4392613"/>
              </a:tblGrid>
              <a:tr h="1267302">
                <a:tc gridSpan="2">
                  <a:txBody>
                    <a:bodyPr/>
                    <a:lstStyle/>
                    <a:p>
                      <a:endParaRPr lang="en-GB" sz="1800" dirty="0"/>
                    </a:p>
                  </a:txBody>
                  <a:tcPr marL="91443" marR="91443" marT="45719" marB="45719"/>
                </a:tc>
                <a:tc hMerge="1">
                  <a:txBody>
                    <a:bodyPr/>
                    <a:lstStyle/>
                    <a:p>
                      <a:endParaRPr lang="en-GB" dirty="0"/>
                    </a:p>
                  </a:txBody>
                  <a:tcPr/>
                </a:tc>
              </a:tr>
              <a:tr h="820863">
                <a:tc>
                  <a:txBody>
                    <a:bodyPr/>
                    <a:lstStyle/>
                    <a:p>
                      <a:endParaRPr lang="en-GB" sz="1800" dirty="0"/>
                    </a:p>
                  </a:txBody>
                  <a:tcPr marL="91443" marR="91443" marT="45719" marB="45719"/>
                </a:tc>
                <a:tc>
                  <a:txBody>
                    <a:bodyPr/>
                    <a:lstStyle/>
                    <a:p>
                      <a:endParaRPr lang="en-GB" sz="1800" dirty="0"/>
                    </a:p>
                  </a:txBody>
                  <a:tcPr marL="91443" marR="91443" marT="45719" marB="45719"/>
                </a:tc>
              </a:tr>
              <a:tr h="1468916">
                <a:tc>
                  <a:txBody>
                    <a:bodyPr/>
                    <a:lstStyle/>
                    <a:p>
                      <a:endParaRPr lang="en-GB" sz="1800" dirty="0"/>
                    </a:p>
                  </a:txBody>
                  <a:tcPr marL="91443" marR="91443" marT="45719" marB="45719"/>
                </a:tc>
                <a:tc>
                  <a:txBody>
                    <a:bodyPr/>
                    <a:lstStyle/>
                    <a:p>
                      <a:endParaRPr lang="en-GB" sz="1800"/>
                    </a:p>
                  </a:txBody>
                  <a:tcPr marL="91443" marR="91443" marT="45719" marB="45719"/>
                </a:tc>
              </a:tr>
              <a:tr h="1512122">
                <a:tc>
                  <a:txBody>
                    <a:bodyPr/>
                    <a:lstStyle/>
                    <a:p>
                      <a:endParaRPr lang="en-GB" sz="1800"/>
                    </a:p>
                  </a:txBody>
                  <a:tcPr marL="91443" marR="91443" marT="45719" marB="45719"/>
                </a:tc>
                <a:tc>
                  <a:txBody>
                    <a:bodyPr/>
                    <a:lstStyle/>
                    <a:p>
                      <a:endParaRPr lang="en-GB" sz="1800"/>
                    </a:p>
                  </a:txBody>
                  <a:tcPr marL="91443" marR="91443" marT="45719" marB="45719"/>
                </a:tc>
              </a:tr>
              <a:tr h="1368111">
                <a:tc>
                  <a:txBody>
                    <a:bodyPr/>
                    <a:lstStyle/>
                    <a:p>
                      <a:endParaRPr lang="en-GB" sz="1800"/>
                    </a:p>
                  </a:txBody>
                  <a:tcPr marL="91443" marR="91443" marT="45719" marB="45719"/>
                </a:tc>
                <a:tc>
                  <a:txBody>
                    <a:bodyPr/>
                    <a:lstStyle/>
                    <a:p>
                      <a:endParaRPr lang="en-GB" sz="1800" dirty="0"/>
                    </a:p>
                  </a:txBody>
                  <a:tcPr marL="91443" marR="91443" marT="45719" marB="45719"/>
                </a:tc>
              </a:tr>
            </a:tbl>
          </a:graphicData>
        </a:graphic>
      </p:graphicFrame>
      <p:sp>
        <p:nvSpPr>
          <p:cNvPr id="37909" name="TextBox 2"/>
          <p:cNvSpPr txBox="1">
            <a:spLocks noChangeArrowheads="1"/>
          </p:cNvSpPr>
          <p:nvPr/>
        </p:nvSpPr>
        <p:spPr bwMode="auto">
          <a:xfrm>
            <a:off x="468313" y="549275"/>
            <a:ext cx="82073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4000" dirty="0" err="1">
                <a:solidFill>
                  <a:srgbClr val="000000"/>
                </a:solidFill>
                <a:latin typeface="Segoe Print" panose="02000600000000000000" pitchFamily="2" charset="0"/>
              </a:rPr>
              <a:t>jouer</a:t>
            </a:r>
            <a:r>
              <a:rPr lang="en-GB" altLang="en-US" sz="4000" dirty="0">
                <a:solidFill>
                  <a:srgbClr val="000000"/>
                </a:solidFill>
                <a:latin typeface="Segoe Print" panose="02000600000000000000" pitchFamily="2" charset="0"/>
              </a:rPr>
              <a:t>: </a:t>
            </a:r>
            <a:r>
              <a:rPr lang="en-GB" altLang="en-US" sz="4000" dirty="0">
                <a:solidFill>
                  <a:srgbClr val="00B050"/>
                </a:solidFill>
                <a:latin typeface="Segoe Print" panose="02000600000000000000" pitchFamily="2" charset="0"/>
              </a:rPr>
              <a:t>to </a:t>
            </a:r>
            <a:r>
              <a:rPr lang="en-GB" altLang="en-US" sz="4000" dirty="0" smtClean="0">
                <a:solidFill>
                  <a:srgbClr val="00B050"/>
                </a:solidFill>
                <a:latin typeface="Segoe Print" panose="02000600000000000000" pitchFamily="2" charset="0"/>
              </a:rPr>
              <a:t>play</a:t>
            </a:r>
            <a:endParaRPr lang="en-GB" altLang="en-US" sz="4000" dirty="0">
              <a:solidFill>
                <a:srgbClr val="00B050"/>
              </a:solidFill>
              <a:latin typeface="Segoe Print" panose="02000600000000000000" pitchFamily="2" charset="0"/>
            </a:endParaRPr>
          </a:p>
        </p:txBody>
      </p:sp>
      <p:sp>
        <p:nvSpPr>
          <p:cNvPr id="37910" name="TextBox 3"/>
          <p:cNvSpPr txBox="1">
            <a:spLocks noChangeArrowheads="1"/>
          </p:cNvSpPr>
          <p:nvPr/>
        </p:nvSpPr>
        <p:spPr bwMode="auto">
          <a:xfrm>
            <a:off x="323850" y="2349500"/>
            <a:ext cx="41036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4000">
                <a:solidFill>
                  <a:srgbClr val="000000"/>
                </a:solidFill>
                <a:latin typeface="Segoe Print" panose="02000600000000000000" pitchFamily="2" charset="0"/>
              </a:rPr>
              <a:t>Je joue</a:t>
            </a:r>
            <a:endParaRPr lang="en-GB" altLang="en-US" sz="4000" b="1">
              <a:solidFill>
                <a:srgbClr val="000000"/>
              </a:solidFill>
              <a:latin typeface="Segoe Print" panose="02000600000000000000" pitchFamily="2" charset="0"/>
            </a:endParaRPr>
          </a:p>
        </p:txBody>
      </p:sp>
      <p:sp>
        <p:nvSpPr>
          <p:cNvPr id="37911" name="TextBox 4"/>
          <p:cNvSpPr txBox="1">
            <a:spLocks noChangeArrowheads="1"/>
          </p:cNvSpPr>
          <p:nvPr/>
        </p:nvSpPr>
        <p:spPr bwMode="auto">
          <a:xfrm>
            <a:off x="323850" y="3883025"/>
            <a:ext cx="41036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4000">
                <a:solidFill>
                  <a:srgbClr val="000000"/>
                </a:solidFill>
                <a:latin typeface="Segoe Print" panose="02000600000000000000" pitchFamily="2" charset="0"/>
              </a:rPr>
              <a:t>Tu joues</a:t>
            </a:r>
            <a:endParaRPr lang="en-GB" altLang="en-US" sz="4000" b="1">
              <a:solidFill>
                <a:srgbClr val="000000"/>
              </a:solidFill>
              <a:latin typeface="Segoe Print" panose="02000600000000000000" pitchFamily="2" charset="0"/>
            </a:endParaRPr>
          </a:p>
        </p:txBody>
      </p:sp>
      <p:sp>
        <p:nvSpPr>
          <p:cNvPr id="37912" name="TextBox 5"/>
          <p:cNvSpPr txBox="1">
            <a:spLocks noChangeArrowheads="1"/>
          </p:cNvSpPr>
          <p:nvPr/>
        </p:nvSpPr>
        <p:spPr bwMode="auto">
          <a:xfrm>
            <a:off x="323850" y="5324475"/>
            <a:ext cx="410368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4000">
                <a:solidFill>
                  <a:srgbClr val="000000"/>
                </a:solidFill>
                <a:latin typeface="Segoe Print" panose="02000600000000000000" pitchFamily="2" charset="0"/>
              </a:rPr>
              <a:t>Il/elle joue</a:t>
            </a:r>
            <a:endParaRPr lang="en-GB" altLang="en-US" sz="4000" b="1">
              <a:solidFill>
                <a:srgbClr val="000000"/>
              </a:solidFill>
              <a:latin typeface="Segoe Print" panose="02000600000000000000" pitchFamily="2" charset="0"/>
            </a:endParaRPr>
          </a:p>
        </p:txBody>
      </p:sp>
      <p:sp>
        <p:nvSpPr>
          <p:cNvPr id="37913" name="TextBox 6"/>
          <p:cNvSpPr txBox="1">
            <a:spLocks noChangeArrowheads="1"/>
          </p:cNvSpPr>
          <p:nvPr/>
        </p:nvSpPr>
        <p:spPr bwMode="auto">
          <a:xfrm>
            <a:off x="4716463" y="2371725"/>
            <a:ext cx="41036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4000">
                <a:solidFill>
                  <a:srgbClr val="000000"/>
                </a:solidFill>
                <a:latin typeface="Segoe Print" panose="02000600000000000000" pitchFamily="2" charset="0"/>
              </a:rPr>
              <a:t>Nous jouons</a:t>
            </a:r>
            <a:endParaRPr lang="en-GB" altLang="en-US" sz="4000" b="1">
              <a:solidFill>
                <a:srgbClr val="000000"/>
              </a:solidFill>
              <a:latin typeface="Segoe Print" panose="02000600000000000000" pitchFamily="2" charset="0"/>
            </a:endParaRPr>
          </a:p>
        </p:txBody>
      </p:sp>
      <p:sp>
        <p:nvSpPr>
          <p:cNvPr id="37914" name="TextBox 7"/>
          <p:cNvSpPr txBox="1">
            <a:spLocks noChangeArrowheads="1"/>
          </p:cNvSpPr>
          <p:nvPr/>
        </p:nvSpPr>
        <p:spPr bwMode="auto">
          <a:xfrm>
            <a:off x="4716463" y="3883025"/>
            <a:ext cx="41036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4000">
                <a:solidFill>
                  <a:srgbClr val="000000"/>
                </a:solidFill>
                <a:latin typeface="Segoe Print" panose="02000600000000000000" pitchFamily="2" charset="0"/>
              </a:rPr>
              <a:t>Vous jouez</a:t>
            </a:r>
            <a:endParaRPr lang="en-GB" altLang="en-US" sz="4000" b="1">
              <a:solidFill>
                <a:srgbClr val="000000"/>
              </a:solidFill>
              <a:latin typeface="Segoe Print" panose="02000600000000000000" pitchFamily="2" charset="0"/>
            </a:endParaRPr>
          </a:p>
        </p:txBody>
      </p:sp>
      <p:sp>
        <p:nvSpPr>
          <p:cNvPr id="37915" name="TextBox 8"/>
          <p:cNvSpPr txBox="1">
            <a:spLocks noChangeArrowheads="1"/>
          </p:cNvSpPr>
          <p:nvPr/>
        </p:nvSpPr>
        <p:spPr bwMode="auto">
          <a:xfrm>
            <a:off x="4716463" y="5324475"/>
            <a:ext cx="4103687"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4000">
                <a:solidFill>
                  <a:srgbClr val="000000"/>
                </a:solidFill>
                <a:latin typeface="Segoe Print" panose="02000600000000000000" pitchFamily="2" charset="0"/>
              </a:rPr>
              <a:t>Ils/elles jouent</a:t>
            </a:r>
            <a:endParaRPr lang="en-GB" altLang="en-US" sz="4000" b="1">
              <a:solidFill>
                <a:srgbClr val="000000"/>
              </a:solidFill>
              <a:latin typeface="Segoe Print" panose="02000600000000000000" pitchFamily="2" charset="0"/>
            </a:endParaRPr>
          </a:p>
        </p:txBody>
      </p:sp>
      <p:sp>
        <p:nvSpPr>
          <p:cNvPr id="37916" name="TextBox 9"/>
          <p:cNvSpPr txBox="1">
            <a:spLocks noChangeArrowheads="1"/>
          </p:cNvSpPr>
          <p:nvPr/>
        </p:nvSpPr>
        <p:spPr bwMode="auto">
          <a:xfrm>
            <a:off x="323850" y="2997200"/>
            <a:ext cx="41036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4000">
                <a:solidFill>
                  <a:srgbClr val="00B050"/>
                </a:solidFill>
                <a:latin typeface="Segoe Print" panose="02000600000000000000" pitchFamily="2" charset="0"/>
              </a:rPr>
              <a:t>I play</a:t>
            </a:r>
            <a:endParaRPr lang="en-GB" altLang="en-US" sz="4000" b="1">
              <a:solidFill>
                <a:srgbClr val="00B050"/>
              </a:solidFill>
              <a:latin typeface="Segoe Print" panose="02000600000000000000" pitchFamily="2" charset="0"/>
            </a:endParaRPr>
          </a:p>
        </p:txBody>
      </p:sp>
      <p:sp>
        <p:nvSpPr>
          <p:cNvPr id="37917" name="TextBox 10"/>
          <p:cNvSpPr txBox="1">
            <a:spLocks noChangeArrowheads="1"/>
          </p:cNvSpPr>
          <p:nvPr/>
        </p:nvSpPr>
        <p:spPr bwMode="auto">
          <a:xfrm>
            <a:off x="323850" y="4532313"/>
            <a:ext cx="41036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4000">
                <a:solidFill>
                  <a:srgbClr val="00B050"/>
                </a:solidFill>
                <a:latin typeface="Segoe Print" panose="02000600000000000000" pitchFamily="2" charset="0"/>
              </a:rPr>
              <a:t>you play (1)</a:t>
            </a:r>
            <a:endParaRPr lang="en-GB" altLang="en-US" sz="4000" b="1">
              <a:solidFill>
                <a:srgbClr val="00B050"/>
              </a:solidFill>
              <a:latin typeface="Segoe Print" panose="02000600000000000000" pitchFamily="2" charset="0"/>
            </a:endParaRPr>
          </a:p>
        </p:txBody>
      </p:sp>
      <p:sp>
        <p:nvSpPr>
          <p:cNvPr id="37918" name="TextBox 11"/>
          <p:cNvSpPr txBox="1">
            <a:spLocks noChangeArrowheads="1"/>
          </p:cNvSpPr>
          <p:nvPr/>
        </p:nvSpPr>
        <p:spPr bwMode="auto">
          <a:xfrm>
            <a:off x="323850" y="5972175"/>
            <a:ext cx="41036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4000">
                <a:solidFill>
                  <a:srgbClr val="00B050"/>
                </a:solidFill>
                <a:latin typeface="Segoe Print" panose="02000600000000000000" pitchFamily="2" charset="0"/>
              </a:rPr>
              <a:t>he/she plays</a:t>
            </a:r>
            <a:endParaRPr lang="en-GB" altLang="en-US" sz="4000" b="1">
              <a:solidFill>
                <a:srgbClr val="00B050"/>
              </a:solidFill>
              <a:latin typeface="Segoe Print" panose="02000600000000000000" pitchFamily="2" charset="0"/>
            </a:endParaRPr>
          </a:p>
        </p:txBody>
      </p:sp>
      <p:sp>
        <p:nvSpPr>
          <p:cNvPr id="37919" name="TextBox 12"/>
          <p:cNvSpPr txBox="1">
            <a:spLocks noChangeArrowheads="1"/>
          </p:cNvSpPr>
          <p:nvPr/>
        </p:nvSpPr>
        <p:spPr bwMode="auto">
          <a:xfrm>
            <a:off x="4716463" y="3019425"/>
            <a:ext cx="41036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4000">
                <a:solidFill>
                  <a:srgbClr val="00B050"/>
                </a:solidFill>
                <a:latin typeface="Segoe Print" panose="02000600000000000000" pitchFamily="2" charset="0"/>
              </a:rPr>
              <a:t>we play</a:t>
            </a:r>
            <a:endParaRPr lang="en-GB" altLang="en-US" sz="4000" b="1">
              <a:solidFill>
                <a:srgbClr val="00B050"/>
              </a:solidFill>
              <a:latin typeface="Segoe Print" panose="02000600000000000000" pitchFamily="2" charset="0"/>
            </a:endParaRPr>
          </a:p>
        </p:txBody>
      </p:sp>
      <p:sp>
        <p:nvSpPr>
          <p:cNvPr id="37920" name="TextBox 13"/>
          <p:cNvSpPr txBox="1">
            <a:spLocks noChangeArrowheads="1"/>
          </p:cNvSpPr>
          <p:nvPr/>
        </p:nvSpPr>
        <p:spPr bwMode="auto">
          <a:xfrm>
            <a:off x="4716463" y="4532313"/>
            <a:ext cx="41036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4000">
                <a:solidFill>
                  <a:srgbClr val="00B050"/>
                </a:solidFill>
                <a:latin typeface="Segoe Print" panose="02000600000000000000" pitchFamily="2" charset="0"/>
              </a:rPr>
              <a:t>you play (2+)</a:t>
            </a:r>
            <a:endParaRPr lang="en-GB" altLang="en-US" sz="4000" b="1">
              <a:solidFill>
                <a:srgbClr val="00B050"/>
              </a:solidFill>
              <a:latin typeface="Segoe Print" panose="02000600000000000000" pitchFamily="2" charset="0"/>
            </a:endParaRPr>
          </a:p>
        </p:txBody>
      </p:sp>
      <p:sp>
        <p:nvSpPr>
          <p:cNvPr id="37921" name="TextBox 14"/>
          <p:cNvSpPr txBox="1">
            <a:spLocks noChangeArrowheads="1"/>
          </p:cNvSpPr>
          <p:nvPr/>
        </p:nvSpPr>
        <p:spPr bwMode="auto">
          <a:xfrm>
            <a:off x="4716463" y="5972175"/>
            <a:ext cx="41036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4000">
                <a:solidFill>
                  <a:srgbClr val="00B050"/>
                </a:solidFill>
                <a:latin typeface="Segoe Print" panose="02000600000000000000" pitchFamily="2" charset="0"/>
              </a:rPr>
              <a:t>they play</a:t>
            </a:r>
            <a:endParaRPr lang="en-GB" altLang="en-US" sz="4000" b="1">
              <a:solidFill>
                <a:srgbClr val="00B050"/>
              </a:solidFill>
              <a:latin typeface="Segoe Print" panose="02000600000000000000" pitchFamily="2" charset="0"/>
            </a:endParaRPr>
          </a:p>
        </p:txBody>
      </p:sp>
      <p:sp>
        <p:nvSpPr>
          <p:cNvPr id="37922" name="TextBox 15"/>
          <p:cNvSpPr txBox="1">
            <a:spLocks noChangeArrowheads="1"/>
          </p:cNvSpPr>
          <p:nvPr/>
        </p:nvSpPr>
        <p:spPr bwMode="auto">
          <a:xfrm>
            <a:off x="395288" y="1628775"/>
            <a:ext cx="37449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3200">
                <a:solidFill>
                  <a:srgbClr val="FF0000"/>
                </a:solidFill>
                <a:latin typeface="Segoe Print" panose="02000600000000000000" pitchFamily="2" charset="0"/>
              </a:rPr>
              <a:t>(singular)</a:t>
            </a:r>
          </a:p>
        </p:txBody>
      </p:sp>
      <p:sp>
        <p:nvSpPr>
          <p:cNvPr id="37923" name="TextBox 16"/>
          <p:cNvSpPr txBox="1">
            <a:spLocks noChangeArrowheads="1"/>
          </p:cNvSpPr>
          <p:nvPr/>
        </p:nvSpPr>
        <p:spPr bwMode="auto">
          <a:xfrm>
            <a:off x="4932363" y="1628775"/>
            <a:ext cx="3743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3200">
                <a:solidFill>
                  <a:srgbClr val="FF0000"/>
                </a:solidFill>
                <a:latin typeface="Segoe Print" panose="02000600000000000000" pitchFamily="2" charset="0"/>
              </a:rPr>
              <a:t>(plural)</a:t>
            </a:r>
          </a:p>
        </p:txBody>
      </p:sp>
      <p:sp>
        <p:nvSpPr>
          <p:cNvPr id="3" name="Action Button: Forward or Next 2">
            <a:hlinkClick r:id="" action="ppaction://hlinkshowjump?jump=nextslide" highlightClick="1">
              <a:snd r:embed="rId3" name="JOUER whole verb paradigm.wav"/>
            </a:hlinkClick>
          </p:cNvPr>
          <p:cNvSpPr/>
          <p:nvPr/>
        </p:nvSpPr>
        <p:spPr>
          <a:xfrm>
            <a:off x="323850" y="549275"/>
            <a:ext cx="580502" cy="586189"/>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 action="ppaction://noaction">
              <a:snd r:embed="rId3" name="JOUER whole verb paradigm.wav"/>
            </a:hlinkClick>
          </p:cNvPr>
          <p:cNvSpPr txBox="1">
            <a:spLocks noChangeArrowheads="1"/>
          </p:cNvSpPr>
          <p:nvPr/>
        </p:nvSpPr>
        <p:spPr bwMode="auto">
          <a:xfrm>
            <a:off x="220663" y="2151063"/>
            <a:ext cx="2955925" cy="31400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a:latin typeface="Arial" panose="020B0604020202020204" pitchFamily="34" charset="0"/>
              </a:rPr>
              <a:t>Je joue	     </a:t>
            </a:r>
            <a:r>
              <a:rPr lang="en-GB" altLang="en-US" i="1">
                <a:latin typeface="Arial" panose="020B0604020202020204" pitchFamily="34" charset="0"/>
              </a:rPr>
              <a:t>I play</a:t>
            </a:r>
          </a:p>
          <a:p>
            <a:endParaRPr lang="en-GB" altLang="en-US">
              <a:latin typeface="Arial" panose="020B0604020202020204" pitchFamily="34" charset="0"/>
            </a:endParaRPr>
          </a:p>
          <a:p>
            <a:r>
              <a:rPr lang="en-GB" altLang="en-US">
                <a:latin typeface="Arial" panose="020B0604020202020204" pitchFamily="34" charset="0"/>
              </a:rPr>
              <a:t>Tu joues	     </a:t>
            </a:r>
            <a:r>
              <a:rPr lang="en-GB" altLang="en-US" i="1">
                <a:latin typeface="Arial" panose="020B0604020202020204" pitchFamily="34" charset="0"/>
              </a:rPr>
              <a:t>you play (sg.)</a:t>
            </a:r>
          </a:p>
          <a:p>
            <a:endParaRPr lang="en-GB" altLang="en-US">
              <a:latin typeface="Arial" panose="020B0604020202020204" pitchFamily="34" charset="0"/>
            </a:endParaRPr>
          </a:p>
          <a:p>
            <a:r>
              <a:rPr lang="en-GB" altLang="en-US">
                <a:latin typeface="Arial" panose="020B0604020202020204" pitchFamily="34" charset="0"/>
              </a:rPr>
              <a:t>Il/elle joue   </a:t>
            </a:r>
            <a:r>
              <a:rPr lang="en-GB" altLang="en-US" i="1">
                <a:latin typeface="Arial" panose="020B0604020202020204" pitchFamily="34" charset="0"/>
              </a:rPr>
              <a:t>he / she plays</a:t>
            </a:r>
          </a:p>
          <a:p>
            <a:endParaRPr lang="en-GB" altLang="en-US">
              <a:latin typeface="Arial" panose="020B0604020202020204" pitchFamily="34" charset="0"/>
            </a:endParaRPr>
          </a:p>
          <a:p>
            <a:r>
              <a:rPr lang="en-GB" altLang="en-US">
                <a:latin typeface="Arial" panose="020B0604020202020204" pitchFamily="34" charset="0"/>
              </a:rPr>
              <a:t>Nous jouons    </a:t>
            </a:r>
            <a:r>
              <a:rPr lang="en-GB" altLang="en-US" i="1">
                <a:latin typeface="Arial" panose="020B0604020202020204" pitchFamily="34" charset="0"/>
              </a:rPr>
              <a:t>we play</a:t>
            </a:r>
          </a:p>
          <a:p>
            <a:endParaRPr lang="en-GB" altLang="en-US">
              <a:latin typeface="Arial" panose="020B0604020202020204" pitchFamily="34" charset="0"/>
            </a:endParaRPr>
          </a:p>
          <a:p>
            <a:r>
              <a:rPr lang="en-GB" altLang="en-US">
                <a:latin typeface="Arial" panose="020B0604020202020204" pitchFamily="34" charset="0"/>
              </a:rPr>
              <a:t>Vous jouez  </a:t>
            </a:r>
            <a:r>
              <a:rPr lang="en-GB" altLang="en-US" i="1">
                <a:latin typeface="Arial" panose="020B0604020202020204" pitchFamily="34" charset="0"/>
              </a:rPr>
              <a:t>you play (pl.)</a:t>
            </a:r>
          </a:p>
          <a:p>
            <a:endParaRPr lang="en-GB" altLang="en-US">
              <a:latin typeface="Arial" panose="020B0604020202020204" pitchFamily="34" charset="0"/>
            </a:endParaRPr>
          </a:p>
          <a:p>
            <a:r>
              <a:rPr lang="en-GB" altLang="en-US">
                <a:latin typeface="Arial" panose="020B0604020202020204" pitchFamily="34" charset="0"/>
              </a:rPr>
              <a:t>Ils/elles jouent     </a:t>
            </a:r>
            <a:r>
              <a:rPr lang="en-GB" altLang="en-US" i="1">
                <a:latin typeface="Arial" panose="020B0604020202020204" pitchFamily="34" charset="0"/>
              </a:rPr>
              <a:t>they play</a:t>
            </a:r>
          </a:p>
        </p:txBody>
      </p:sp>
      <p:sp>
        <p:nvSpPr>
          <p:cNvPr id="5" name="Rectangle 4"/>
          <p:cNvSpPr/>
          <p:nvPr/>
        </p:nvSpPr>
        <p:spPr>
          <a:xfrm>
            <a:off x="3276600" y="1773238"/>
            <a:ext cx="5543550" cy="4535487"/>
          </a:xfrm>
          <a:prstGeom prst="rect">
            <a:avLst/>
          </a:prstGeom>
          <a:blipFill>
            <a:blip r:embed="rId4" cstate="print"/>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25000"/>
              </a:lnSpc>
              <a:spcBef>
                <a:spcPts val="0"/>
              </a:spcBef>
              <a:spcAft>
                <a:spcPts val="0"/>
              </a:spcAft>
              <a:defRPr/>
            </a:pPr>
            <a:r>
              <a:rPr lang="en-GB" sz="2800" dirty="0" err="1">
                <a:solidFill>
                  <a:schemeClr val="tx1"/>
                </a:solidFill>
                <a:latin typeface="Arial" panose="020B0604020202020204" pitchFamily="34" charset="0"/>
                <a:cs typeface="Arial" panose="020B0604020202020204" pitchFamily="34" charset="0"/>
              </a:rPr>
              <a:t>Salut</a:t>
            </a:r>
            <a:r>
              <a:rPr lang="en-GB" sz="2800" dirty="0">
                <a:solidFill>
                  <a:schemeClr val="tx1"/>
                </a:solidFill>
                <a:latin typeface="Arial" panose="020B0604020202020204" pitchFamily="34" charset="0"/>
                <a:cs typeface="Arial" panose="020B0604020202020204" pitchFamily="34" charset="0"/>
              </a:rPr>
              <a:t> !  Je </a:t>
            </a:r>
            <a:r>
              <a:rPr lang="en-GB" sz="2800" dirty="0" err="1">
                <a:solidFill>
                  <a:schemeClr val="tx1"/>
                </a:solidFill>
                <a:latin typeface="Arial" panose="020B0604020202020204" pitchFamily="34" charset="0"/>
                <a:cs typeface="Arial" panose="020B0604020202020204" pitchFamily="34" charset="0"/>
              </a:rPr>
              <a:t>m’appelle</a:t>
            </a:r>
            <a:r>
              <a:rPr lang="en-GB" sz="2800" dirty="0">
                <a:solidFill>
                  <a:schemeClr val="tx1"/>
                </a:solidFill>
                <a:latin typeface="Arial" panose="020B0604020202020204" pitchFamily="34" charset="0"/>
                <a:cs typeface="Arial" panose="020B0604020202020204" pitchFamily="34" charset="0"/>
              </a:rPr>
              <a:t> Sophie et </a:t>
            </a:r>
            <a:r>
              <a:rPr lang="en-GB" sz="2800" dirty="0" err="1">
                <a:solidFill>
                  <a:schemeClr val="tx1"/>
                </a:solidFill>
                <a:latin typeface="Arial" panose="020B0604020202020204" pitchFamily="34" charset="0"/>
                <a:cs typeface="Arial" panose="020B0604020202020204" pitchFamily="34" charset="0"/>
              </a:rPr>
              <a:t>j’ai</a:t>
            </a:r>
            <a:r>
              <a:rPr lang="en-GB" sz="2800" dirty="0">
                <a:solidFill>
                  <a:schemeClr val="tx1"/>
                </a:solidFill>
                <a:latin typeface="Arial" panose="020B0604020202020204" pitchFamily="34" charset="0"/>
                <a:cs typeface="Arial" panose="020B0604020202020204" pitchFamily="34" charset="0"/>
              </a:rPr>
              <a:t> </a:t>
            </a:r>
            <a:r>
              <a:rPr lang="en-GB" sz="2800" dirty="0" err="1">
                <a:solidFill>
                  <a:schemeClr val="tx1"/>
                </a:solidFill>
                <a:latin typeface="Arial" panose="020B0604020202020204" pitchFamily="34" charset="0"/>
                <a:cs typeface="Arial" panose="020B0604020202020204" pitchFamily="34" charset="0"/>
              </a:rPr>
              <a:t>dix</a:t>
            </a:r>
            <a:r>
              <a:rPr lang="en-GB" sz="2800" dirty="0">
                <a:solidFill>
                  <a:schemeClr val="tx1"/>
                </a:solidFill>
                <a:latin typeface="Arial" panose="020B0604020202020204" pitchFamily="34" charset="0"/>
                <a:cs typeface="Arial" panose="020B0604020202020204" pitchFamily="34" charset="0"/>
              </a:rPr>
              <a:t> ans.  _____ de la </a:t>
            </a:r>
            <a:r>
              <a:rPr lang="en-GB" sz="2800" dirty="0" err="1">
                <a:solidFill>
                  <a:schemeClr val="tx1"/>
                </a:solidFill>
                <a:latin typeface="Arial" panose="020B0604020202020204" pitchFamily="34" charset="0"/>
                <a:cs typeface="Arial" panose="020B0604020202020204" pitchFamily="34" charset="0"/>
              </a:rPr>
              <a:t>guitare</a:t>
            </a:r>
            <a:r>
              <a:rPr lang="en-GB" sz="2800" dirty="0">
                <a:solidFill>
                  <a:schemeClr val="tx1"/>
                </a:solidFill>
                <a:latin typeface="Arial" panose="020B0604020202020204" pitchFamily="34" charset="0"/>
                <a:cs typeface="Arial" panose="020B0604020202020204" pitchFamily="34" charset="0"/>
              </a:rPr>
              <a:t> et </a:t>
            </a:r>
            <a:r>
              <a:rPr lang="en-GB" sz="2800" dirty="0" err="1">
                <a:solidFill>
                  <a:schemeClr val="tx1"/>
                </a:solidFill>
                <a:latin typeface="Arial" panose="020B0604020202020204" pitchFamily="34" charset="0"/>
                <a:cs typeface="Arial" panose="020B0604020202020204" pitchFamily="34" charset="0"/>
              </a:rPr>
              <a:t>j’aime</a:t>
            </a:r>
            <a:r>
              <a:rPr lang="en-GB" sz="2800" dirty="0">
                <a:solidFill>
                  <a:schemeClr val="tx1"/>
                </a:solidFill>
                <a:latin typeface="Arial" panose="020B0604020202020204" pitchFamily="34" charset="0"/>
                <a:cs typeface="Arial" panose="020B0604020202020204" pitchFamily="34" charset="0"/>
              </a:rPr>
              <a:t> la </a:t>
            </a:r>
            <a:r>
              <a:rPr lang="en-GB" sz="2800" dirty="0" err="1">
                <a:solidFill>
                  <a:schemeClr val="tx1"/>
                </a:solidFill>
                <a:latin typeface="Arial" panose="020B0604020202020204" pitchFamily="34" charset="0"/>
                <a:cs typeface="Arial" panose="020B0604020202020204" pitchFamily="34" charset="0"/>
              </a:rPr>
              <a:t>musique</a:t>
            </a:r>
            <a:r>
              <a:rPr lang="en-GB" sz="2800" dirty="0">
                <a:solidFill>
                  <a:schemeClr val="tx1"/>
                </a:solidFill>
                <a:latin typeface="Arial" panose="020B0604020202020204" pitchFamily="34" charset="0"/>
                <a:cs typeface="Arial" panose="020B0604020202020204" pitchFamily="34" charset="0"/>
              </a:rPr>
              <a:t> pop.  Mon fr</a:t>
            </a:r>
            <a:r>
              <a:rPr lang="en-GB" sz="2800" dirty="0">
                <a:solidFill>
                  <a:schemeClr val="tx1"/>
                </a:solidFill>
                <a:cs typeface="Calibri"/>
              </a:rPr>
              <a:t>ère Paul </a:t>
            </a:r>
            <a:r>
              <a:rPr lang="en-GB" sz="2800" dirty="0" err="1">
                <a:solidFill>
                  <a:schemeClr val="tx1"/>
                </a:solidFill>
                <a:cs typeface="Calibri"/>
              </a:rPr>
              <a:t>préfère</a:t>
            </a:r>
            <a:r>
              <a:rPr lang="en-GB" sz="2800" dirty="0">
                <a:solidFill>
                  <a:schemeClr val="tx1"/>
                </a:solidFill>
                <a:cs typeface="Calibri"/>
              </a:rPr>
              <a:t> le rap et </a:t>
            </a:r>
            <a:r>
              <a:rPr lang="en-GB" sz="2800" dirty="0">
                <a:solidFill>
                  <a:schemeClr val="tx1"/>
                </a:solidFill>
                <a:latin typeface="Arial" panose="020B0604020202020204" pitchFamily="34" charset="0"/>
                <a:cs typeface="Arial" panose="020B0604020202020204" pitchFamily="34" charset="0"/>
              </a:rPr>
              <a:t> _____    de la  </a:t>
            </a:r>
            <a:r>
              <a:rPr lang="en-GB" sz="2800" dirty="0" err="1">
                <a:solidFill>
                  <a:schemeClr val="tx1"/>
                </a:solidFill>
                <a:latin typeface="Arial" panose="020B0604020202020204" pitchFamily="34" charset="0"/>
                <a:cs typeface="Arial" panose="020B0604020202020204" pitchFamily="34" charset="0"/>
              </a:rPr>
              <a:t>batterie</a:t>
            </a:r>
            <a:r>
              <a:rPr lang="en-GB" sz="2800" dirty="0">
                <a:solidFill>
                  <a:schemeClr val="tx1"/>
                </a:solidFill>
                <a:latin typeface="Arial" panose="020B0604020202020204" pitchFamily="34" charset="0"/>
                <a:cs typeface="Arial" panose="020B0604020202020204" pitchFamily="34" charset="0"/>
              </a:rPr>
              <a:t>.  </a:t>
            </a:r>
            <a:r>
              <a:rPr lang="en-GB" sz="2800" dirty="0" err="1">
                <a:solidFill>
                  <a:schemeClr val="tx1"/>
                </a:solidFill>
                <a:latin typeface="Arial" panose="020B0604020202020204" pitchFamily="34" charset="0"/>
                <a:cs typeface="Arial" panose="020B0604020202020204" pitchFamily="34" charset="0"/>
              </a:rPr>
              <a:t>Mes</a:t>
            </a:r>
            <a:r>
              <a:rPr lang="en-GB" sz="2800" dirty="0">
                <a:solidFill>
                  <a:schemeClr val="tx1"/>
                </a:solidFill>
                <a:latin typeface="Arial" panose="020B0604020202020204" pitchFamily="34" charset="0"/>
                <a:cs typeface="Arial" panose="020B0604020202020204" pitchFamily="34" charset="0"/>
              </a:rPr>
              <a:t> </a:t>
            </a:r>
            <a:r>
              <a:rPr lang="en-GB" sz="2800" dirty="0" err="1">
                <a:solidFill>
                  <a:schemeClr val="tx1"/>
                </a:solidFill>
                <a:latin typeface="Arial" panose="020B0604020202020204" pitchFamily="34" charset="0"/>
                <a:cs typeface="Arial" panose="020B0604020202020204" pitchFamily="34" charset="0"/>
              </a:rPr>
              <a:t>amies</a:t>
            </a:r>
            <a:r>
              <a:rPr lang="en-GB" sz="2800" dirty="0">
                <a:solidFill>
                  <a:schemeClr val="tx1"/>
                </a:solidFill>
                <a:latin typeface="Arial" panose="020B0604020202020204" pitchFamily="34" charset="0"/>
                <a:cs typeface="Arial" panose="020B0604020202020204" pitchFamily="34" charset="0"/>
              </a:rPr>
              <a:t> Sylvie et </a:t>
            </a:r>
            <a:r>
              <a:rPr lang="en-GB" sz="2800" dirty="0" smtClean="0">
                <a:solidFill>
                  <a:schemeClr val="tx1"/>
                </a:solidFill>
                <a:latin typeface="Arial" panose="020B0604020202020204" pitchFamily="34" charset="0"/>
                <a:cs typeface="Arial" panose="020B0604020202020204" pitchFamily="34" charset="0"/>
              </a:rPr>
              <a:t>Simon </a:t>
            </a:r>
            <a:r>
              <a:rPr lang="en-GB" sz="2800" dirty="0" err="1">
                <a:solidFill>
                  <a:schemeClr val="tx1"/>
                </a:solidFill>
                <a:latin typeface="Arial" panose="020B0604020202020204" pitchFamily="34" charset="0"/>
                <a:cs typeface="Arial" panose="020B0604020202020204" pitchFamily="34" charset="0"/>
              </a:rPr>
              <a:t>aiment</a:t>
            </a:r>
            <a:r>
              <a:rPr lang="en-GB" sz="2800" dirty="0">
                <a:solidFill>
                  <a:schemeClr val="tx1"/>
                </a:solidFill>
                <a:latin typeface="Arial" panose="020B0604020202020204" pitchFamily="34" charset="0"/>
                <a:cs typeface="Arial" panose="020B0604020202020204" pitchFamily="34" charset="0"/>
              </a:rPr>
              <a:t>  la </a:t>
            </a:r>
            <a:r>
              <a:rPr lang="en-GB" sz="2800" dirty="0" err="1">
                <a:solidFill>
                  <a:schemeClr val="tx1"/>
                </a:solidFill>
                <a:latin typeface="Arial" panose="020B0604020202020204" pitchFamily="34" charset="0"/>
                <a:cs typeface="Arial" panose="020B0604020202020204" pitchFamily="34" charset="0"/>
              </a:rPr>
              <a:t>musique</a:t>
            </a:r>
            <a:r>
              <a:rPr lang="en-GB" sz="2800" dirty="0">
                <a:solidFill>
                  <a:schemeClr val="tx1"/>
                </a:solidFill>
                <a:latin typeface="Arial" panose="020B0604020202020204" pitchFamily="34" charset="0"/>
                <a:cs typeface="Arial" panose="020B0604020202020204" pitchFamily="34" charset="0"/>
              </a:rPr>
              <a:t> </a:t>
            </a:r>
            <a:r>
              <a:rPr lang="en-GB" sz="2800" dirty="0" err="1">
                <a:solidFill>
                  <a:schemeClr val="tx1"/>
                </a:solidFill>
                <a:latin typeface="Arial" panose="020B0604020202020204" pitchFamily="34" charset="0"/>
                <a:cs typeface="Arial" panose="020B0604020202020204" pitchFamily="34" charset="0"/>
              </a:rPr>
              <a:t>classique</a:t>
            </a:r>
            <a:r>
              <a:rPr lang="en-GB" sz="2800" dirty="0">
                <a:solidFill>
                  <a:schemeClr val="tx1"/>
                </a:solidFill>
                <a:latin typeface="Arial" panose="020B0604020202020204" pitchFamily="34" charset="0"/>
                <a:cs typeface="Arial" panose="020B0604020202020204" pitchFamily="34" charset="0"/>
              </a:rPr>
              <a:t>  et</a:t>
            </a:r>
            <a:r>
              <a:rPr lang="en-GB" sz="2800" dirty="0" smtClean="0">
                <a:solidFill>
                  <a:schemeClr val="tx1"/>
                </a:solidFill>
                <a:latin typeface="Arial" panose="020B0604020202020204" pitchFamily="34" charset="0"/>
                <a:cs typeface="Arial" panose="020B0604020202020204" pitchFamily="34" charset="0"/>
              </a:rPr>
              <a:t>_________ du </a:t>
            </a:r>
            <a:r>
              <a:rPr lang="en-GB" sz="2800" dirty="0" err="1" smtClean="0">
                <a:solidFill>
                  <a:schemeClr val="tx1"/>
                </a:solidFill>
                <a:latin typeface="Arial" panose="020B0604020202020204" pitchFamily="34" charset="0"/>
                <a:cs typeface="Arial" panose="020B0604020202020204" pitchFamily="34" charset="0"/>
              </a:rPr>
              <a:t>violon</a:t>
            </a:r>
            <a:r>
              <a:rPr lang="en-GB" sz="2800" dirty="0" smtClean="0">
                <a:solidFill>
                  <a:schemeClr val="tx1"/>
                </a:solidFill>
                <a:latin typeface="Arial" panose="020B0604020202020204" pitchFamily="34" charset="0"/>
                <a:cs typeface="Arial" panose="020B0604020202020204" pitchFamily="34" charset="0"/>
              </a:rPr>
              <a:t>. </a:t>
            </a:r>
            <a:endParaRPr lang="en-GB" sz="2800" dirty="0">
              <a:solidFill>
                <a:schemeClr val="tx1"/>
              </a:solidFill>
              <a:latin typeface="Arial" panose="020B0604020202020204" pitchFamily="34" charset="0"/>
              <a:cs typeface="Arial" panose="020B0604020202020204" pitchFamily="34" charset="0"/>
            </a:endParaRPr>
          </a:p>
        </p:txBody>
      </p:sp>
      <p:sp>
        <p:nvSpPr>
          <p:cNvPr id="6" name="TextBox 5"/>
          <p:cNvSpPr txBox="1">
            <a:spLocks noChangeArrowheads="1"/>
          </p:cNvSpPr>
          <p:nvPr/>
        </p:nvSpPr>
        <p:spPr bwMode="auto">
          <a:xfrm>
            <a:off x="4501356" y="2412056"/>
            <a:ext cx="13096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3200" b="1">
                <a:solidFill>
                  <a:srgbClr val="7030A0"/>
                </a:solidFill>
                <a:latin typeface="AR ESSENCE" panose="02000000000000000000" pitchFamily="2" charset="0"/>
              </a:rPr>
              <a:t>Je joue</a:t>
            </a:r>
          </a:p>
        </p:txBody>
      </p:sp>
      <p:sp>
        <p:nvSpPr>
          <p:cNvPr id="9" name="TextBox 8"/>
          <p:cNvSpPr txBox="1">
            <a:spLocks noChangeArrowheads="1"/>
          </p:cNvSpPr>
          <p:nvPr/>
        </p:nvSpPr>
        <p:spPr bwMode="auto">
          <a:xfrm>
            <a:off x="6276181" y="3385604"/>
            <a:ext cx="1600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3600" b="1" dirty="0">
                <a:solidFill>
                  <a:srgbClr val="7030A0"/>
                </a:solidFill>
                <a:latin typeface="AR ESSENCE" panose="02000000000000000000" pitchFamily="2" charset="0"/>
              </a:rPr>
              <a:t>Il </a:t>
            </a:r>
            <a:r>
              <a:rPr lang="en-GB" altLang="en-US" sz="3600" b="1" dirty="0" err="1">
                <a:solidFill>
                  <a:srgbClr val="7030A0"/>
                </a:solidFill>
                <a:latin typeface="AR ESSENCE" panose="02000000000000000000" pitchFamily="2" charset="0"/>
              </a:rPr>
              <a:t>joue</a:t>
            </a:r>
            <a:endParaRPr lang="en-GB" altLang="en-US" sz="3600" b="1" dirty="0">
              <a:solidFill>
                <a:srgbClr val="7030A0"/>
              </a:solidFill>
              <a:latin typeface="AR ESSENCE" panose="02000000000000000000" pitchFamily="2" charset="0"/>
            </a:endParaRPr>
          </a:p>
        </p:txBody>
      </p:sp>
      <p:sp>
        <p:nvSpPr>
          <p:cNvPr id="10" name="TextBox 9"/>
          <p:cNvSpPr txBox="1">
            <a:spLocks noChangeArrowheads="1"/>
          </p:cNvSpPr>
          <p:nvPr/>
        </p:nvSpPr>
        <p:spPr bwMode="auto">
          <a:xfrm>
            <a:off x="5356986" y="5059526"/>
            <a:ext cx="18383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3200" b="1" dirty="0" err="1" smtClean="0">
                <a:solidFill>
                  <a:srgbClr val="7030A0"/>
                </a:solidFill>
                <a:latin typeface="AR ESSENCE" panose="02000000000000000000" pitchFamily="2" charset="0"/>
              </a:rPr>
              <a:t>ils</a:t>
            </a:r>
            <a:r>
              <a:rPr lang="en-GB" altLang="en-US" sz="3200" b="1" dirty="0" smtClean="0">
                <a:solidFill>
                  <a:srgbClr val="7030A0"/>
                </a:solidFill>
                <a:latin typeface="AR ESSENCE" panose="02000000000000000000" pitchFamily="2" charset="0"/>
              </a:rPr>
              <a:t> </a:t>
            </a:r>
            <a:r>
              <a:rPr lang="en-GB" altLang="en-US" sz="3200" b="1" dirty="0" err="1" smtClean="0">
                <a:solidFill>
                  <a:srgbClr val="7030A0"/>
                </a:solidFill>
                <a:latin typeface="AR ESSENCE" panose="02000000000000000000" pitchFamily="2" charset="0"/>
              </a:rPr>
              <a:t>jouent</a:t>
            </a:r>
            <a:endParaRPr lang="en-GB" altLang="en-US" sz="3200" b="1" dirty="0">
              <a:solidFill>
                <a:srgbClr val="7030A0"/>
              </a:solidFill>
              <a:latin typeface="AR ESSENCE" panose="02000000000000000000" pitchFamily="2" charset="0"/>
            </a:endParaRPr>
          </a:p>
        </p:txBody>
      </p:sp>
      <p:sp>
        <p:nvSpPr>
          <p:cNvPr id="11" name="Title 3"/>
          <p:cNvSpPr txBox="1">
            <a:spLocks/>
          </p:cNvSpPr>
          <p:nvPr/>
        </p:nvSpPr>
        <p:spPr>
          <a:xfrm>
            <a:off x="341313" y="288925"/>
            <a:ext cx="8320087"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GB" sz="6600" dirty="0" err="1" smtClean="0">
                <a:latin typeface="AR ESSENCE" panose="02000000000000000000" pitchFamily="2" charset="0"/>
              </a:rPr>
              <a:t>Remplissez</a:t>
            </a:r>
            <a:r>
              <a:rPr lang="en-GB" sz="6600" dirty="0" smtClean="0">
                <a:latin typeface="AR ESSENCE" panose="02000000000000000000" pitchFamily="2" charset="0"/>
              </a:rPr>
              <a:t> les </a:t>
            </a:r>
            <a:r>
              <a:rPr lang="en-GB" sz="6600" dirty="0" err="1" smtClean="0">
                <a:latin typeface="AR ESSENCE" panose="02000000000000000000" pitchFamily="2" charset="0"/>
              </a:rPr>
              <a:t>blancs</a:t>
            </a:r>
            <a:r>
              <a:rPr lang="en-GB" sz="6600" dirty="0" smtClean="0">
                <a:latin typeface="AR ESSENCE" panose="02000000000000000000" pitchFamily="2" charset="0"/>
              </a:rPr>
              <a:t>.</a:t>
            </a:r>
            <a:endParaRPr lang="en-GB" sz="6600" dirty="0">
              <a:latin typeface="AR ESSENCE" panose="02000000000000000000" pitchFamily="2" charset="0"/>
            </a:endParaRPr>
          </a:p>
        </p:txBody>
      </p:sp>
      <p:sp>
        <p:nvSpPr>
          <p:cNvPr id="2" name="Action Button: Forward or Next 1">
            <a:hlinkClick r:id="" action="ppaction://hlinkshowjump?jump=nextslide" highlightClick="1">
              <a:snd r:embed="rId5" name="Sophie texte.wav"/>
            </a:hlinkClick>
          </p:cNvPr>
          <p:cNvSpPr/>
          <p:nvPr/>
        </p:nvSpPr>
        <p:spPr>
          <a:xfrm>
            <a:off x="7666892" y="472273"/>
            <a:ext cx="703385" cy="60290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 calcmode="lin" valueType="num">
                                      <p:cBhvr>
                                        <p:cTn id="14"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9">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 calcmode="lin" valueType="num">
                                      <p:cBhvr>
                                        <p:cTn id="21"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p:cNvSpPr/>
          <p:nvPr/>
        </p:nvSpPr>
        <p:spPr>
          <a:xfrm>
            <a:off x="2261287" y="3689943"/>
            <a:ext cx="4720281" cy="2500793"/>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8800" b="1" dirty="0" err="1" smtClean="0">
                <a:solidFill>
                  <a:schemeClr val="tx1"/>
                </a:solidFill>
                <a:latin typeface="Arial" panose="020B0604020202020204" pitchFamily="34" charset="0"/>
                <a:cs typeface="Arial" panose="020B0604020202020204" pitchFamily="34" charset="0"/>
              </a:rPr>
              <a:t>il</a:t>
            </a:r>
            <a:r>
              <a:rPr lang="en-GB" sz="8800" b="1" dirty="0" smtClean="0">
                <a:solidFill>
                  <a:schemeClr val="tx1"/>
                </a:solidFill>
                <a:latin typeface="Arial" panose="020B0604020202020204" pitchFamily="34" charset="0"/>
                <a:cs typeface="Arial" panose="020B0604020202020204" pitchFamily="34" charset="0"/>
              </a:rPr>
              <a:t> </a:t>
            </a:r>
            <a:r>
              <a:rPr lang="en-GB" sz="8800" b="1" dirty="0" err="1" smtClean="0">
                <a:solidFill>
                  <a:schemeClr val="tx1"/>
                </a:solidFill>
                <a:latin typeface="Arial" panose="020B0604020202020204" pitchFamily="34" charset="0"/>
                <a:cs typeface="Arial" panose="020B0604020202020204" pitchFamily="34" charset="0"/>
              </a:rPr>
              <a:t>joue</a:t>
            </a:r>
            <a:r>
              <a:rPr lang="en-GB" sz="8800" b="1" dirty="0" smtClean="0">
                <a:solidFill>
                  <a:schemeClr val="tx1"/>
                </a:solidFill>
                <a:latin typeface="Arial" panose="020B0604020202020204" pitchFamily="34" charset="0"/>
                <a:cs typeface="Arial" panose="020B0604020202020204" pitchFamily="34" charset="0"/>
              </a:rPr>
              <a:t/>
            </a:r>
            <a:br>
              <a:rPr lang="en-GB" sz="8800" b="1" dirty="0" smtClean="0">
                <a:solidFill>
                  <a:schemeClr val="tx1"/>
                </a:solidFill>
                <a:latin typeface="Arial" panose="020B0604020202020204" pitchFamily="34" charset="0"/>
                <a:cs typeface="Arial" panose="020B0604020202020204" pitchFamily="34" charset="0"/>
              </a:rPr>
            </a:br>
            <a:r>
              <a:rPr lang="en-GB" sz="6600" dirty="0" smtClean="0">
                <a:solidFill>
                  <a:schemeClr val="tx1"/>
                </a:solidFill>
                <a:latin typeface="Arial" panose="020B0604020202020204" pitchFamily="34" charset="0"/>
                <a:cs typeface="Arial" panose="020B0604020202020204" pitchFamily="34" charset="0"/>
              </a:rPr>
              <a:t>[he plays]</a:t>
            </a:r>
            <a:endParaRPr lang="en-GB" sz="6600" dirty="0">
              <a:solidFill>
                <a:srgbClr val="00B050"/>
              </a:solidFill>
              <a:latin typeface="Arial" panose="020B0604020202020204" pitchFamily="34" charset="0"/>
              <a:cs typeface="Arial" panose="020B0604020202020204" pitchFamily="34" charset="0"/>
            </a:endParaRPr>
          </a:p>
        </p:txBody>
      </p:sp>
      <p:sp>
        <p:nvSpPr>
          <p:cNvPr id="7" name="TextBox 6"/>
          <p:cNvSpPr txBox="1"/>
          <p:nvPr/>
        </p:nvSpPr>
        <p:spPr>
          <a:xfrm>
            <a:off x="4998736" y="1401950"/>
            <a:ext cx="2547167" cy="1569660"/>
          </a:xfrm>
          <a:prstGeom prst="rect">
            <a:avLst/>
          </a:prstGeom>
          <a:solidFill>
            <a:schemeClr val="bg1"/>
          </a:solidFill>
          <a:effectLst>
            <a:outerShdw blurRad="304800" dist="152400" dir="2880000" algn="t" rotWithShape="0">
              <a:prstClr val="black">
                <a:alpha val="60000"/>
              </a:prstClr>
            </a:outerShdw>
          </a:effectLst>
        </p:spPr>
        <p:txBody>
          <a:bodyPr wrap="square" rtlCol="0" anchor="ctr">
            <a:spAutoFit/>
          </a:bodyPr>
          <a:lstStyle/>
          <a:p>
            <a:pPr algn="ctr"/>
            <a:r>
              <a:rPr lang="en-GB" sz="7200" b="1" dirty="0" err="1" smtClean="0"/>
              <a:t>il</a:t>
            </a:r>
            <a:r>
              <a:rPr lang="en-GB" sz="7200" dirty="0" smtClean="0"/>
              <a:t>    </a:t>
            </a:r>
            <a:br>
              <a:rPr lang="en-GB" sz="7200" dirty="0" smtClean="0"/>
            </a:br>
            <a:r>
              <a:rPr lang="en-GB" sz="2400" dirty="0" smtClean="0"/>
              <a:t>[he]</a:t>
            </a:r>
            <a:endParaRPr lang="en-GB" sz="2400" dirty="0"/>
          </a:p>
        </p:txBody>
      </p:sp>
      <p:pic>
        <p:nvPicPr>
          <p:cNvPr id="8" name="Picture 5" descr="D:\My Stuff\primary spanish\Yr5 SoW resources 2014\subject pronoun pics\Slide3.JPG"/>
          <p:cNvPicPr>
            <a:picLocks noChangeAspect="1" noChangeArrowheads="1"/>
          </p:cNvPicPr>
          <p:nvPr/>
        </p:nvPicPr>
        <p:blipFill>
          <a:blip r:embed="rId5"/>
          <a:srcRect/>
          <a:stretch>
            <a:fillRect/>
          </a:stretch>
        </p:blipFill>
        <p:spPr bwMode="auto">
          <a:xfrm>
            <a:off x="1483840" y="1134872"/>
            <a:ext cx="2447925" cy="1836738"/>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128688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subTnLst>
                                    <p:audio>
                                      <p:cMediaNode>
                                        <p:cTn display="0" masterRel="sameClick">
                                          <p:stCondLst>
                                            <p:cond evt="begin" delay="0">
                                              <p:tn val="9"/>
                                            </p:cond>
                                          </p:stCondLst>
                                          <p:endCondLst>
                                            <p:cond evt="onStopAudio" delay="0">
                                              <p:tgtEl>
                                                <p:sldTgt/>
                                              </p:tgtEl>
                                            </p:cond>
                                          </p:endCondLst>
                                        </p:cTn>
                                        <p:tgtEl>
                                          <p:sndTgt r:embed="rId3" name="il.wav"/>
                                        </p:tgtEl>
                                      </p:cMediaNode>
                                    </p:audio>
                                  </p:sub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subTnLst>
                                    <p:audio>
                                      <p:cMediaNode>
                                        <p:cTn display="0" masterRel="sameClick">
                                          <p:stCondLst>
                                            <p:cond evt="begin" delay="0">
                                              <p:tn val="14"/>
                                            </p:cond>
                                          </p:stCondLst>
                                          <p:endCondLst>
                                            <p:cond evt="onStopAudio" delay="0">
                                              <p:tgtEl>
                                                <p:sldTgt/>
                                              </p:tgtEl>
                                            </p:cond>
                                          </p:endCondLst>
                                        </p:cTn>
                                        <p:tgtEl>
                                          <p:sndTgt r:embed="rId4" name="il_jou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p:cNvSpPr/>
          <p:nvPr/>
        </p:nvSpPr>
        <p:spPr>
          <a:xfrm>
            <a:off x="2261287" y="3689943"/>
            <a:ext cx="4720281" cy="2500793"/>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8800" b="1" dirty="0" err="1" smtClean="0">
                <a:solidFill>
                  <a:schemeClr val="tx1"/>
                </a:solidFill>
                <a:latin typeface="Arial" panose="020B0604020202020204" pitchFamily="34" charset="0"/>
                <a:cs typeface="Arial" panose="020B0604020202020204" pitchFamily="34" charset="0"/>
              </a:rPr>
              <a:t>elle</a:t>
            </a:r>
            <a:r>
              <a:rPr lang="en-GB" sz="8800" b="1" dirty="0" smtClean="0">
                <a:solidFill>
                  <a:schemeClr val="tx1"/>
                </a:solidFill>
                <a:latin typeface="Arial" panose="020B0604020202020204" pitchFamily="34" charset="0"/>
                <a:cs typeface="Arial" panose="020B0604020202020204" pitchFamily="34" charset="0"/>
              </a:rPr>
              <a:t> </a:t>
            </a:r>
            <a:r>
              <a:rPr lang="en-GB" sz="8800" b="1" dirty="0" err="1" smtClean="0">
                <a:solidFill>
                  <a:schemeClr val="tx1"/>
                </a:solidFill>
                <a:latin typeface="Arial" panose="020B0604020202020204" pitchFamily="34" charset="0"/>
                <a:cs typeface="Arial" panose="020B0604020202020204" pitchFamily="34" charset="0"/>
              </a:rPr>
              <a:t>joue</a:t>
            </a:r>
            <a:r>
              <a:rPr lang="en-GB" sz="8800" b="1" dirty="0" smtClean="0">
                <a:solidFill>
                  <a:schemeClr val="tx1"/>
                </a:solidFill>
                <a:latin typeface="Arial" panose="020B0604020202020204" pitchFamily="34" charset="0"/>
                <a:cs typeface="Arial" panose="020B0604020202020204" pitchFamily="34" charset="0"/>
              </a:rPr>
              <a:t/>
            </a:r>
            <a:br>
              <a:rPr lang="en-GB" sz="8800" b="1" dirty="0" smtClean="0">
                <a:solidFill>
                  <a:schemeClr val="tx1"/>
                </a:solidFill>
                <a:latin typeface="Arial" panose="020B0604020202020204" pitchFamily="34" charset="0"/>
                <a:cs typeface="Arial" panose="020B0604020202020204" pitchFamily="34" charset="0"/>
              </a:rPr>
            </a:br>
            <a:r>
              <a:rPr lang="en-GB" sz="6600" dirty="0" smtClean="0">
                <a:solidFill>
                  <a:schemeClr val="tx1"/>
                </a:solidFill>
                <a:latin typeface="Arial" panose="020B0604020202020204" pitchFamily="34" charset="0"/>
                <a:cs typeface="Arial" panose="020B0604020202020204" pitchFamily="34" charset="0"/>
              </a:rPr>
              <a:t>[she plays]</a:t>
            </a:r>
            <a:endParaRPr lang="en-GB" sz="6600" dirty="0">
              <a:solidFill>
                <a:srgbClr val="00B050"/>
              </a:solidFill>
              <a:latin typeface="Arial" panose="020B0604020202020204" pitchFamily="34" charset="0"/>
              <a:cs typeface="Arial" panose="020B0604020202020204" pitchFamily="34" charset="0"/>
            </a:endParaRPr>
          </a:p>
        </p:txBody>
      </p:sp>
      <p:sp>
        <p:nvSpPr>
          <p:cNvPr id="7" name="TextBox 6"/>
          <p:cNvSpPr txBox="1"/>
          <p:nvPr/>
        </p:nvSpPr>
        <p:spPr>
          <a:xfrm>
            <a:off x="5035806" y="1268411"/>
            <a:ext cx="2547167" cy="1569660"/>
          </a:xfrm>
          <a:prstGeom prst="rect">
            <a:avLst/>
          </a:prstGeom>
          <a:solidFill>
            <a:schemeClr val="bg1"/>
          </a:solidFill>
          <a:effectLst>
            <a:outerShdw blurRad="304800" dist="152400" dir="2880000" algn="t" rotWithShape="0">
              <a:prstClr val="black">
                <a:alpha val="60000"/>
              </a:prstClr>
            </a:outerShdw>
          </a:effectLst>
        </p:spPr>
        <p:txBody>
          <a:bodyPr wrap="square" rtlCol="0" anchor="ctr">
            <a:spAutoFit/>
          </a:bodyPr>
          <a:lstStyle/>
          <a:p>
            <a:pPr algn="ctr"/>
            <a:r>
              <a:rPr lang="en-GB" sz="7200" b="1" dirty="0" err="1" smtClean="0"/>
              <a:t>elle</a:t>
            </a:r>
            <a:r>
              <a:rPr lang="en-GB" sz="7200" dirty="0" smtClean="0"/>
              <a:t>    </a:t>
            </a:r>
            <a:br>
              <a:rPr lang="en-GB" sz="7200" dirty="0" smtClean="0"/>
            </a:br>
            <a:r>
              <a:rPr lang="en-GB" sz="2400" dirty="0" smtClean="0"/>
              <a:t>[she]</a:t>
            </a:r>
            <a:endParaRPr lang="en-GB" sz="2400" dirty="0"/>
          </a:p>
        </p:txBody>
      </p:sp>
      <p:pic>
        <p:nvPicPr>
          <p:cNvPr id="6" name="Picture 6" descr="D:\My Stuff\primary spanish\Yr5 SoW resources 2014\subject pronoun pics\Slide4.JPG"/>
          <p:cNvPicPr>
            <a:picLocks noChangeAspect="1" noChangeArrowheads="1"/>
          </p:cNvPicPr>
          <p:nvPr/>
        </p:nvPicPr>
        <p:blipFill>
          <a:blip r:embed="rId5"/>
          <a:srcRect/>
          <a:stretch>
            <a:fillRect/>
          </a:stretch>
        </p:blipFill>
        <p:spPr bwMode="auto">
          <a:xfrm>
            <a:off x="1582694" y="1239714"/>
            <a:ext cx="2447925" cy="1836738"/>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142774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subTnLst>
                                    <p:audio>
                                      <p:cMediaNode>
                                        <p:cTn display="0" masterRel="sameClick">
                                          <p:stCondLst>
                                            <p:cond evt="begin" delay="0">
                                              <p:tn val="9"/>
                                            </p:cond>
                                          </p:stCondLst>
                                          <p:endCondLst>
                                            <p:cond evt="onStopAudio" delay="0">
                                              <p:tgtEl>
                                                <p:sldTgt/>
                                              </p:tgtEl>
                                            </p:cond>
                                          </p:endCondLst>
                                        </p:cTn>
                                        <p:tgtEl>
                                          <p:sndTgt r:embed="rId3" name="elles.wav"/>
                                        </p:tgtEl>
                                      </p:cMediaNode>
                                    </p:audio>
                                  </p:sub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subTnLst>
                                    <p:audio>
                                      <p:cMediaNode>
                                        <p:cTn display="0" masterRel="sameClick">
                                          <p:stCondLst>
                                            <p:cond evt="begin" delay="0">
                                              <p:tn val="14"/>
                                            </p:cond>
                                          </p:stCondLst>
                                          <p:endCondLst>
                                            <p:cond evt="onStopAudio" delay="0">
                                              <p:tgtEl>
                                                <p:sldTgt/>
                                              </p:tgtEl>
                                            </p:cond>
                                          </p:endCondLst>
                                        </p:cTn>
                                        <p:tgtEl>
                                          <p:sndTgt r:embed="rId4" name="elle_jou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D:\My Stuff\primary spanish\Yr5 SoW resources 2014\subject pronoun pics\Slide5.JPG"/>
          <p:cNvPicPr>
            <a:picLocks noChangeAspect="1" noChangeArrowheads="1"/>
          </p:cNvPicPr>
          <p:nvPr/>
        </p:nvPicPr>
        <p:blipFill>
          <a:blip r:embed="rId5"/>
          <a:srcRect/>
          <a:stretch>
            <a:fillRect/>
          </a:stretch>
        </p:blipFill>
        <p:spPr bwMode="auto">
          <a:xfrm>
            <a:off x="1403350" y="1268413"/>
            <a:ext cx="2447925" cy="1836737"/>
          </a:xfrm>
          <a:prstGeom prst="rect">
            <a:avLst/>
          </a:prstGeom>
          <a:ln>
            <a:noFill/>
          </a:ln>
          <a:effectLst>
            <a:outerShdw blurRad="292100" dist="139700" dir="2700000" algn="tl" rotWithShape="0">
              <a:srgbClr val="333333">
                <a:alpha val="65000"/>
              </a:srgbClr>
            </a:outerShdw>
          </a:effectLst>
          <a:extLst/>
        </p:spPr>
      </p:pic>
      <p:sp>
        <p:nvSpPr>
          <p:cNvPr id="6" name="Flowchart: Process 5"/>
          <p:cNvSpPr/>
          <p:nvPr/>
        </p:nvSpPr>
        <p:spPr>
          <a:xfrm>
            <a:off x="976185" y="3591089"/>
            <a:ext cx="6981568" cy="2500793"/>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8800" b="1" dirty="0" smtClean="0">
                <a:solidFill>
                  <a:schemeClr val="tx1"/>
                </a:solidFill>
                <a:latin typeface="Arial" panose="020B0604020202020204" pitchFamily="34" charset="0"/>
                <a:cs typeface="Arial" panose="020B0604020202020204" pitchFamily="34" charset="0"/>
              </a:rPr>
              <a:t>nous </a:t>
            </a:r>
            <a:r>
              <a:rPr lang="en-GB" sz="8800" b="1" dirty="0" err="1" smtClean="0">
                <a:solidFill>
                  <a:schemeClr val="tx1"/>
                </a:solidFill>
                <a:latin typeface="Arial" panose="020B0604020202020204" pitchFamily="34" charset="0"/>
                <a:cs typeface="Arial" panose="020B0604020202020204" pitchFamily="34" charset="0"/>
              </a:rPr>
              <a:t>jouons</a:t>
            </a:r>
            <a:r>
              <a:rPr lang="en-GB" sz="8800" b="1" dirty="0" smtClean="0">
                <a:solidFill>
                  <a:schemeClr val="tx1"/>
                </a:solidFill>
                <a:latin typeface="Arial" panose="020B0604020202020204" pitchFamily="34" charset="0"/>
                <a:cs typeface="Arial" panose="020B0604020202020204" pitchFamily="34" charset="0"/>
              </a:rPr>
              <a:t/>
            </a:r>
            <a:br>
              <a:rPr lang="en-GB" sz="8800" b="1" dirty="0" smtClean="0">
                <a:solidFill>
                  <a:schemeClr val="tx1"/>
                </a:solidFill>
                <a:latin typeface="Arial" panose="020B0604020202020204" pitchFamily="34" charset="0"/>
                <a:cs typeface="Arial" panose="020B0604020202020204" pitchFamily="34" charset="0"/>
              </a:rPr>
            </a:br>
            <a:r>
              <a:rPr lang="en-GB" sz="6000" dirty="0" smtClean="0">
                <a:solidFill>
                  <a:schemeClr val="tx1"/>
                </a:solidFill>
                <a:latin typeface="Arial" panose="020B0604020202020204" pitchFamily="34" charset="0"/>
                <a:cs typeface="Arial" panose="020B0604020202020204" pitchFamily="34" charset="0"/>
              </a:rPr>
              <a:t>[we play]</a:t>
            </a:r>
            <a:endParaRPr lang="en-GB" sz="6000" dirty="0">
              <a:solidFill>
                <a:srgbClr val="00B050"/>
              </a:solidFill>
              <a:latin typeface="Arial" panose="020B0604020202020204" pitchFamily="34" charset="0"/>
              <a:cs typeface="Arial" panose="020B0604020202020204" pitchFamily="34" charset="0"/>
            </a:endParaRPr>
          </a:p>
        </p:txBody>
      </p:sp>
      <p:sp>
        <p:nvSpPr>
          <p:cNvPr id="7" name="TextBox 6"/>
          <p:cNvSpPr txBox="1"/>
          <p:nvPr/>
        </p:nvSpPr>
        <p:spPr>
          <a:xfrm>
            <a:off x="5035806" y="1268411"/>
            <a:ext cx="2547167" cy="1569660"/>
          </a:xfrm>
          <a:prstGeom prst="rect">
            <a:avLst/>
          </a:prstGeom>
          <a:solidFill>
            <a:schemeClr val="bg1"/>
          </a:solidFill>
          <a:effectLst>
            <a:outerShdw blurRad="304800" dist="152400" dir="2880000" algn="t" rotWithShape="0">
              <a:prstClr val="black">
                <a:alpha val="60000"/>
              </a:prstClr>
            </a:outerShdw>
          </a:effectLst>
        </p:spPr>
        <p:txBody>
          <a:bodyPr wrap="square" rtlCol="0" anchor="ctr">
            <a:spAutoFit/>
          </a:bodyPr>
          <a:lstStyle/>
          <a:p>
            <a:pPr algn="ctr"/>
            <a:r>
              <a:rPr lang="en-GB" sz="7200" b="1" dirty="0" smtClean="0"/>
              <a:t>nous</a:t>
            </a:r>
            <a:r>
              <a:rPr lang="en-GB" sz="7200" dirty="0" smtClean="0"/>
              <a:t>    </a:t>
            </a:r>
            <a:br>
              <a:rPr lang="en-GB" sz="7200" dirty="0" smtClean="0"/>
            </a:br>
            <a:r>
              <a:rPr lang="en-GB" sz="2400" dirty="0" smtClean="0"/>
              <a:t>[we]</a:t>
            </a:r>
            <a:endParaRPr lang="en-GB"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subTnLst>
                                    <p:audio>
                                      <p:cMediaNode>
                                        <p:cTn display="0" masterRel="sameClick">
                                          <p:stCondLst>
                                            <p:cond evt="begin" delay="0">
                                              <p:tn val="9"/>
                                            </p:cond>
                                          </p:stCondLst>
                                          <p:endCondLst>
                                            <p:cond evt="onStopAudio" delay="0">
                                              <p:tgtEl>
                                                <p:sldTgt/>
                                              </p:tgtEl>
                                            </p:cond>
                                          </p:endCondLst>
                                        </p:cTn>
                                        <p:tgtEl>
                                          <p:sndTgt r:embed="rId3" name="nous.wav"/>
                                        </p:tgtEl>
                                      </p:cMediaNode>
                                    </p:audio>
                                  </p:sub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subTnLst>
                                    <p:audio>
                                      <p:cMediaNode>
                                        <p:cTn display="0" masterRel="sameClick">
                                          <p:stCondLst>
                                            <p:cond evt="begin" delay="0">
                                              <p:tn val="14"/>
                                            </p:cond>
                                          </p:stCondLst>
                                          <p:endCondLst>
                                            <p:cond evt="onStopAudio" delay="0">
                                              <p:tgtEl>
                                                <p:sldTgt/>
                                              </p:tgtEl>
                                            </p:cond>
                                          </p:endCondLst>
                                        </p:cTn>
                                        <p:tgtEl>
                                          <p:sndTgt r:embed="rId4" name="nous_jouon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D:\My Stuff\primary spanish\Yr5 SoW resources 2014\subject pronoun pics\Slide6.JPG"/>
          <p:cNvPicPr>
            <a:picLocks noChangeAspect="1" noChangeArrowheads="1"/>
          </p:cNvPicPr>
          <p:nvPr/>
        </p:nvPicPr>
        <p:blipFill>
          <a:blip r:embed="rId5"/>
          <a:srcRect/>
          <a:stretch>
            <a:fillRect/>
          </a:stretch>
        </p:blipFill>
        <p:spPr bwMode="auto">
          <a:xfrm>
            <a:off x="1403350" y="1268413"/>
            <a:ext cx="2447925" cy="1836737"/>
          </a:xfrm>
          <a:prstGeom prst="rect">
            <a:avLst/>
          </a:prstGeom>
          <a:ln>
            <a:noFill/>
          </a:ln>
          <a:effectLst>
            <a:outerShdw blurRad="292100" dist="139700" dir="2700000" algn="tl" rotWithShape="0">
              <a:srgbClr val="333333">
                <a:alpha val="65000"/>
              </a:srgbClr>
            </a:outerShdw>
          </a:effectLst>
          <a:extLst/>
        </p:spPr>
      </p:pic>
      <p:sp>
        <p:nvSpPr>
          <p:cNvPr id="6" name="Flowchart: Process 5"/>
          <p:cNvSpPr/>
          <p:nvPr/>
        </p:nvSpPr>
        <p:spPr>
          <a:xfrm>
            <a:off x="976185" y="3591089"/>
            <a:ext cx="6981568" cy="2500793"/>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8800" b="1" dirty="0" err="1" smtClean="0">
                <a:solidFill>
                  <a:schemeClr val="tx1"/>
                </a:solidFill>
                <a:latin typeface="Arial" panose="020B0604020202020204" pitchFamily="34" charset="0"/>
                <a:cs typeface="Arial" panose="020B0604020202020204" pitchFamily="34" charset="0"/>
              </a:rPr>
              <a:t>vous</a:t>
            </a:r>
            <a:r>
              <a:rPr lang="en-GB" sz="8800" b="1" dirty="0" smtClean="0">
                <a:solidFill>
                  <a:schemeClr val="tx1"/>
                </a:solidFill>
                <a:latin typeface="Arial" panose="020B0604020202020204" pitchFamily="34" charset="0"/>
                <a:cs typeface="Arial" panose="020B0604020202020204" pitchFamily="34" charset="0"/>
              </a:rPr>
              <a:t> </a:t>
            </a:r>
            <a:r>
              <a:rPr lang="en-GB" sz="8800" b="1" dirty="0" err="1" smtClean="0">
                <a:solidFill>
                  <a:schemeClr val="tx1"/>
                </a:solidFill>
                <a:latin typeface="Arial" panose="020B0604020202020204" pitchFamily="34" charset="0"/>
                <a:cs typeface="Arial" panose="020B0604020202020204" pitchFamily="34" charset="0"/>
              </a:rPr>
              <a:t>jouez</a:t>
            </a:r>
            <a:r>
              <a:rPr lang="en-GB" sz="8800" b="1" dirty="0" smtClean="0">
                <a:solidFill>
                  <a:schemeClr val="tx1"/>
                </a:solidFill>
                <a:latin typeface="Arial" panose="020B0604020202020204" pitchFamily="34" charset="0"/>
                <a:cs typeface="Arial" panose="020B0604020202020204" pitchFamily="34" charset="0"/>
              </a:rPr>
              <a:t/>
            </a:r>
            <a:br>
              <a:rPr lang="en-GB" sz="8800" b="1" dirty="0" smtClean="0">
                <a:solidFill>
                  <a:schemeClr val="tx1"/>
                </a:solidFill>
                <a:latin typeface="Arial" panose="020B0604020202020204" pitchFamily="34" charset="0"/>
                <a:cs typeface="Arial" panose="020B0604020202020204" pitchFamily="34" charset="0"/>
              </a:rPr>
            </a:br>
            <a:r>
              <a:rPr lang="en-GB" sz="6000" dirty="0" smtClean="0">
                <a:solidFill>
                  <a:schemeClr val="tx1"/>
                </a:solidFill>
                <a:latin typeface="Arial" panose="020B0604020202020204" pitchFamily="34" charset="0"/>
                <a:cs typeface="Arial" panose="020B0604020202020204" pitchFamily="34" charset="0"/>
              </a:rPr>
              <a:t>[you (all) play]</a:t>
            </a:r>
            <a:endParaRPr lang="en-GB" sz="6000" dirty="0">
              <a:solidFill>
                <a:srgbClr val="00B050"/>
              </a:solidFill>
              <a:latin typeface="Arial" panose="020B0604020202020204" pitchFamily="34" charset="0"/>
              <a:cs typeface="Arial" panose="020B0604020202020204" pitchFamily="34" charset="0"/>
            </a:endParaRPr>
          </a:p>
        </p:txBody>
      </p:sp>
      <p:sp>
        <p:nvSpPr>
          <p:cNvPr id="7" name="TextBox 6"/>
          <p:cNvSpPr txBox="1"/>
          <p:nvPr/>
        </p:nvSpPr>
        <p:spPr>
          <a:xfrm>
            <a:off x="5035806" y="1083745"/>
            <a:ext cx="2547167" cy="1938992"/>
          </a:xfrm>
          <a:prstGeom prst="rect">
            <a:avLst/>
          </a:prstGeom>
          <a:solidFill>
            <a:schemeClr val="bg1"/>
          </a:solidFill>
          <a:effectLst>
            <a:outerShdw blurRad="304800" dist="152400" dir="2880000" algn="t" rotWithShape="0">
              <a:prstClr val="black">
                <a:alpha val="60000"/>
              </a:prstClr>
            </a:outerShdw>
          </a:effectLst>
        </p:spPr>
        <p:txBody>
          <a:bodyPr wrap="square" rtlCol="0" anchor="ctr">
            <a:spAutoFit/>
          </a:bodyPr>
          <a:lstStyle/>
          <a:p>
            <a:pPr algn="ctr"/>
            <a:r>
              <a:rPr lang="en-GB" sz="7200" b="1" dirty="0" err="1"/>
              <a:t>v</a:t>
            </a:r>
            <a:r>
              <a:rPr lang="en-GB" sz="7200" b="1" dirty="0" err="1" smtClean="0"/>
              <a:t>ous</a:t>
            </a:r>
            <a:r>
              <a:rPr lang="en-GB" sz="7200" dirty="0" smtClean="0"/>
              <a:t>    </a:t>
            </a:r>
            <a:br>
              <a:rPr lang="en-GB" sz="7200" dirty="0" smtClean="0"/>
            </a:br>
            <a:r>
              <a:rPr lang="en-GB" sz="2400" dirty="0" smtClean="0"/>
              <a:t>[you, more than one person]</a:t>
            </a:r>
            <a:endParaRPr lang="en-GB"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subTnLst>
                                    <p:audio>
                                      <p:cMediaNode>
                                        <p:cTn display="0" masterRel="sameClick">
                                          <p:stCondLst>
                                            <p:cond evt="begin" delay="0">
                                              <p:tn val="9"/>
                                            </p:cond>
                                          </p:stCondLst>
                                          <p:endCondLst>
                                            <p:cond evt="onStopAudio" delay="0">
                                              <p:tgtEl>
                                                <p:sldTgt/>
                                              </p:tgtEl>
                                            </p:cond>
                                          </p:endCondLst>
                                        </p:cTn>
                                        <p:tgtEl>
                                          <p:sndTgt r:embed="rId3" name="vous.wav"/>
                                        </p:tgtEl>
                                      </p:cMediaNode>
                                    </p:audio>
                                  </p:sub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subTnLst>
                                    <p:audio>
                                      <p:cMediaNode>
                                        <p:cTn display="0" masterRel="sameClick">
                                          <p:stCondLst>
                                            <p:cond evt="begin" delay="0">
                                              <p:tn val="14"/>
                                            </p:cond>
                                          </p:stCondLst>
                                          <p:endCondLst>
                                            <p:cond evt="onStopAudio" delay="0">
                                              <p:tgtEl>
                                                <p:sldTgt/>
                                              </p:tgtEl>
                                            </p:cond>
                                          </p:endCondLst>
                                        </p:cTn>
                                        <p:tgtEl>
                                          <p:sndTgt r:embed="rId4" name="vous_jouez.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My Stuff\primary spanish\Yr5 SoW resources 2014\subject pronoun pics\Slide7.JPG"/>
          <p:cNvPicPr>
            <a:picLocks noChangeAspect="1" noChangeArrowheads="1"/>
          </p:cNvPicPr>
          <p:nvPr/>
        </p:nvPicPr>
        <p:blipFill>
          <a:blip r:embed="rId5"/>
          <a:srcRect/>
          <a:stretch>
            <a:fillRect/>
          </a:stretch>
        </p:blipFill>
        <p:spPr bwMode="auto">
          <a:xfrm>
            <a:off x="1403350" y="1268413"/>
            <a:ext cx="2447925" cy="1836737"/>
          </a:xfrm>
          <a:prstGeom prst="rect">
            <a:avLst/>
          </a:prstGeom>
          <a:ln>
            <a:noFill/>
          </a:ln>
          <a:effectLst>
            <a:outerShdw blurRad="292100" dist="139700" dir="2700000" algn="tl" rotWithShape="0">
              <a:srgbClr val="333333">
                <a:alpha val="65000"/>
              </a:srgbClr>
            </a:outerShdw>
          </a:effectLst>
          <a:extLst/>
        </p:spPr>
      </p:pic>
      <p:sp>
        <p:nvSpPr>
          <p:cNvPr id="6" name="Flowchart: Process 5"/>
          <p:cNvSpPr/>
          <p:nvPr/>
        </p:nvSpPr>
        <p:spPr>
          <a:xfrm>
            <a:off x="976185" y="3591089"/>
            <a:ext cx="6981568" cy="2500793"/>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8800" b="1" dirty="0" err="1" smtClean="0">
                <a:solidFill>
                  <a:schemeClr val="tx1"/>
                </a:solidFill>
                <a:latin typeface="Arial" panose="020B0604020202020204" pitchFamily="34" charset="0"/>
                <a:cs typeface="Arial" panose="020B0604020202020204" pitchFamily="34" charset="0"/>
              </a:rPr>
              <a:t>ils</a:t>
            </a:r>
            <a:r>
              <a:rPr lang="en-GB" sz="8800" b="1" dirty="0" smtClean="0">
                <a:solidFill>
                  <a:schemeClr val="tx1"/>
                </a:solidFill>
                <a:latin typeface="Arial" panose="020B0604020202020204" pitchFamily="34" charset="0"/>
                <a:cs typeface="Arial" panose="020B0604020202020204" pitchFamily="34" charset="0"/>
              </a:rPr>
              <a:t> </a:t>
            </a:r>
            <a:r>
              <a:rPr lang="en-GB" sz="8800" b="1" dirty="0" err="1" smtClean="0">
                <a:solidFill>
                  <a:schemeClr val="tx1"/>
                </a:solidFill>
                <a:latin typeface="Arial" panose="020B0604020202020204" pitchFamily="34" charset="0"/>
                <a:cs typeface="Arial" panose="020B0604020202020204" pitchFamily="34" charset="0"/>
              </a:rPr>
              <a:t>jouent</a:t>
            </a:r>
            <a:r>
              <a:rPr lang="en-GB" sz="8800" b="1" dirty="0" smtClean="0">
                <a:solidFill>
                  <a:schemeClr val="tx1"/>
                </a:solidFill>
                <a:latin typeface="Arial" panose="020B0604020202020204" pitchFamily="34" charset="0"/>
                <a:cs typeface="Arial" panose="020B0604020202020204" pitchFamily="34" charset="0"/>
              </a:rPr>
              <a:t/>
            </a:r>
            <a:br>
              <a:rPr lang="en-GB" sz="8800" b="1" dirty="0" smtClean="0">
                <a:solidFill>
                  <a:schemeClr val="tx1"/>
                </a:solidFill>
                <a:latin typeface="Arial" panose="020B0604020202020204" pitchFamily="34" charset="0"/>
                <a:cs typeface="Arial" panose="020B0604020202020204" pitchFamily="34" charset="0"/>
              </a:rPr>
            </a:br>
            <a:r>
              <a:rPr lang="en-GB" sz="6000" dirty="0" smtClean="0">
                <a:solidFill>
                  <a:schemeClr val="tx1"/>
                </a:solidFill>
                <a:latin typeface="Arial" panose="020B0604020202020204" pitchFamily="34" charset="0"/>
                <a:cs typeface="Arial" panose="020B0604020202020204" pitchFamily="34" charset="0"/>
              </a:rPr>
              <a:t>[they play]</a:t>
            </a:r>
            <a:endParaRPr lang="en-GB" sz="6000" dirty="0">
              <a:solidFill>
                <a:srgbClr val="00B050"/>
              </a:solidFill>
              <a:latin typeface="Arial" panose="020B0604020202020204" pitchFamily="34" charset="0"/>
              <a:cs typeface="Arial" panose="020B0604020202020204" pitchFamily="34" charset="0"/>
            </a:endParaRPr>
          </a:p>
        </p:txBody>
      </p:sp>
      <p:sp>
        <p:nvSpPr>
          <p:cNvPr id="7" name="TextBox 6"/>
          <p:cNvSpPr txBox="1"/>
          <p:nvPr/>
        </p:nvSpPr>
        <p:spPr>
          <a:xfrm>
            <a:off x="5035806" y="1268411"/>
            <a:ext cx="2547167" cy="1569660"/>
          </a:xfrm>
          <a:prstGeom prst="rect">
            <a:avLst/>
          </a:prstGeom>
          <a:solidFill>
            <a:schemeClr val="bg1"/>
          </a:solidFill>
          <a:effectLst>
            <a:outerShdw blurRad="304800" dist="152400" dir="2880000" algn="t" rotWithShape="0">
              <a:prstClr val="black">
                <a:alpha val="60000"/>
              </a:prstClr>
            </a:outerShdw>
          </a:effectLst>
        </p:spPr>
        <p:txBody>
          <a:bodyPr wrap="square" rtlCol="0" anchor="ctr">
            <a:spAutoFit/>
          </a:bodyPr>
          <a:lstStyle/>
          <a:p>
            <a:pPr algn="ctr"/>
            <a:r>
              <a:rPr lang="en-GB" sz="7200" b="1" dirty="0" err="1" smtClean="0"/>
              <a:t>ils</a:t>
            </a:r>
            <a:r>
              <a:rPr lang="en-GB" sz="7200" dirty="0" smtClean="0"/>
              <a:t>    </a:t>
            </a:r>
            <a:br>
              <a:rPr lang="en-GB" sz="7200" dirty="0" smtClean="0"/>
            </a:br>
            <a:r>
              <a:rPr lang="en-GB" sz="2400" dirty="0" smtClean="0"/>
              <a:t>[they]</a:t>
            </a:r>
            <a:endParaRPr lang="en-GB"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subTnLst>
                                    <p:audio>
                                      <p:cMediaNode>
                                        <p:cTn display="0" masterRel="sameClick">
                                          <p:stCondLst>
                                            <p:cond evt="begin" delay="0">
                                              <p:tn val="9"/>
                                            </p:cond>
                                          </p:stCondLst>
                                          <p:endCondLst>
                                            <p:cond evt="onStopAudio" delay="0">
                                              <p:tgtEl>
                                                <p:sldTgt/>
                                              </p:tgtEl>
                                            </p:cond>
                                          </p:endCondLst>
                                        </p:cTn>
                                        <p:tgtEl>
                                          <p:sndTgt r:embed="rId3" name="ils.wav"/>
                                        </p:tgtEl>
                                      </p:cMediaNode>
                                    </p:audio>
                                  </p:sub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subTnLst>
                                    <p:audio>
                                      <p:cMediaNode>
                                        <p:cTn display="0" masterRel="sameClick">
                                          <p:stCondLst>
                                            <p:cond evt="begin" delay="0">
                                              <p:tn val="14"/>
                                            </p:cond>
                                          </p:stCondLst>
                                          <p:endCondLst>
                                            <p:cond evt="onStopAudio" delay="0">
                                              <p:tgtEl>
                                                <p:sldTgt/>
                                              </p:tgtEl>
                                            </p:cond>
                                          </p:endCondLst>
                                        </p:cTn>
                                        <p:tgtEl>
                                          <p:sndTgt r:embed="rId4" name="ils_jouen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p:cNvSpPr/>
          <p:nvPr/>
        </p:nvSpPr>
        <p:spPr>
          <a:xfrm>
            <a:off x="1004835" y="3689943"/>
            <a:ext cx="7375490" cy="2500793"/>
          </a:xfrm>
          <a:prstGeom prst="flowChartProcess">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8800" b="1" dirty="0" err="1" smtClean="0">
                <a:solidFill>
                  <a:schemeClr val="tx1"/>
                </a:solidFill>
                <a:latin typeface="Arial" panose="020B0604020202020204" pitchFamily="34" charset="0"/>
                <a:cs typeface="Arial" panose="020B0604020202020204" pitchFamily="34" charset="0"/>
              </a:rPr>
              <a:t>elles</a:t>
            </a:r>
            <a:r>
              <a:rPr lang="en-GB" sz="8800" b="1" dirty="0" smtClean="0">
                <a:solidFill>
                  <a:schemeClr val="tx1"/>
                </a:solidFill>
                <a:latin typeface="Arial" panose="020B0604020202020204" pitchFamily="34" charset="0"/>
                <a:cs typeface="Arial" panose="020B0604020202020204" pitchFamily="34" charset="0"/>
              </a:rPr>
              <a:t> </a:t>
            </a:r>
            <a:r>
              <a:rPr lang="en-GB" sz="8800" b="1" dirty="0" err="1" smtClean="0">
                <a:solidFill>
                  <a:schemeClr val="tx1"/>
                </a:solidFill>
                <a:latin typeface="Arial" panose="020B0604020202020204" pitchFamily="34" charset="0"/>
                <a:cs typeface="Arial" panose="020B0604020202020204" pitchFamily="34" charset="0"/>
              </a:rPr>
              <a:t>jouent</a:t>
            </a:r>
            <a:r>
              <a:rPr lang="en-GB" sz="8800" b="1" dirty="0" smtClean="0">
                <a:solidFill>
                  <a:schemeClr val="tx1"/>
                </a:solidFill>
                <a:latin typeface="Arial" panose="020B0604020202020204" pitchFamily="34" charset="0"/>
                <a:cs typeface="Arial" panose="020B0604020202020204" pitchFamily="34" charset="0"/>
              </a:rPr>
              <a:t/>
            </a:r>
            <a:br>
              <a:rPr lang="en-GB" sz="8800" b="1" dirty="0" smtClean="0">
                <a:solidFill>
                  <a:schemeClr val="tx1"/>
                </a:solidFill>
                <a:latin typeface="Arial" panose="020B0604020202020204" pitchFamily="34" charset="0"/>
                <a:cs typeface="Arial" panose="020B0604020202020204" pitchFamily="34" charset="0"/>
              </a:rPr>
            </a:br>
            <a:r>
              <a:rPr lang="en-GB" sz="6600" dirty="0" smtClean="0">
                <a:solidFill>
                  <a:schemeClr val="tx1"/>
                </a:solidFill>
                <a:latin typeface="Arial" panose="020B0604020202020204" pitchFamily="34" charset="0"/>
                <a:cs typeface="Arial" panose="020B0604020202020204" pitchFamily="34" charset="0"/>
              </a:rPr>
              <a:t>[they play]</a:t>
            </a:r>
            <a:endParaRPr lang="en-GB" sz="6600" dirty="0">
              <a:solidFill>
                <a:srgbClr val="00B050"/>
              </a:solidFill>
              <a:latin typeface="Arial" panose="020B0604020202020204" pitchFamily="34" charset="0"/>
              <a:cs typeface="Arial" panose="020B0604020202020204" pitchFamily="34" charset="0"/>
            </a:endParaRPr>
          </a:p>
        </p:txBody>
      </p:sp>
      <p:sp>
        <p:nvSpPr>
          <p:cNvPr id="7" name="TextBox 6"/>
          <p:cNvSpPr txBox="1"/>
          <p:nvPr/>
        </p:nvSpPr>
        <p:spPr>
          <a:xfrm>
            <a:off x="5035806" y="1268411"/>
            <a:ext cx="2547167" cy="1569660"/>
          </a:xfrm>
          <a:prstGeom prst="rect">
            <a:avLst/>
          </a:prstGeom>
          <a:solidFill>
            <a:schemeClr val="bg1"/>
          </a:solidFill>
          <a:effectLst>
            <a:outerShdw blurRad="304800" dist="152400" dir="2880000" algn="t" rotWithShape="0">
              <a:prstClr val="black">
                <a:alpha val="60000"/>
              </a:prstClr>
            </a:outerShdw>
          </a:effectLst>
        </p:spPr>
        <p:txBody>
          <a:bodyPr wrap="square" rtlCol="0" anchor="ctr">
            <a:spAutoFit/>
          </a:bodyPr>
          <a:lstStyle/>
          <a:p>
            <a:pPr algn="ctr"/>
            <a:r>
              <a:rPr lang="en-GB" sz="7200" b="1" dirty="0" err="1" smtClean="0"/>
              <a:t>elles</a:t>
            </a:r>
            <a:r>
              <a:rPr lang="en-GB" sz="7200" dirty="0" smtClean="0"/>
              <a:t>    </a:t>
            </a:r>
            <a:r>
              <a:rPr lang="en-GB" sz="7200" dirty="0" smtClean="0"/>
              <a:t/>
            </a:r>
            <a:br>
              <a:rPr lang="en-GB" sz="7200" dirty="0" smtClean="0"/>
            </a:br>
            <a:r>
              <a:rPr lang="en-GB" sz="2400" dirty="0" smtClean="0"/>
              <a:t>[they (all girls)]</a:t>
            </a:r>
            <a:endParaRPr lang="en-GB" sz="2400" dirty="0"/>
          </a:p>
        </p:txBody>
      </p:sp>
      <p:grpSp>
        <p:nvGrpSpPr>
          <p:cNvPr id="3" name="Group 2"/>
          <p:cNvGrpSpPr/>
          <p:nvPr/>
        </p:nvGrpSpPr>
        <p:grpSpPr>
          <a:xfrm>
            <a:off x="1582694" y="1239714"/>
            <a:ext cx="2447925" cy="1836738"/>
            <a:chOff x="1582694" y="1239714"/>
            <a:chExt cx="2447925" cy="1836738"/>
          </a:xfrm>
        </p:grpSpPr>
        <p:pic>
          <p:nvPicPr>
            <p:cNvPr id="6" name="Picture 6" descr="D:\My Stuff\primary spanish\Yr5 SoW resources 2014\subject pronoun pics\Slide4.JPG"/>
            <p:cNvPicPr>
              <a:picLocks noChangeAspect="1" noChangeArrowheads="1"/>
            </p:cNvPicPr>
            <p:nvPr/>
          </p:nvPicPr>
          <p:blipFill>
            <a:blip r:embed="rId5"/>
            <a:srcRect/>
            <a:stretch>
              <a:fillRect/>
            </a:stretch>
          </p:blipFill>
          <p:spPr bwMode="auto">
            <a:xfrm>
              <a:off x="1582694" y="1239714"/>
              <a:ext cx="2447925" cy="1836738"/>
            </a:xfrm>
            <a:prstGeom prst="rect">
              <a:avLst/>
            </a:prstGeom>
            <a:ln>
              <a:noFill/>
            </a:ln>
            <a:effectLst>
              <a:outerShdw blurRad="292100" dist="139700" dir="2700000" algn="tl" rotWithShape="0">
                <a:srgbClr val="333333">
                  <a:alpha val="65000"/>
                </a:srgbClr>
              </a:outerShdw>
            </a:effectLst>
            <a:extLst/>
          </p:spPr>
        </p:pic>
        <p:pic>
          <p:nvPicPr>
            <p:cNvPr id="2" name="Picture 1"/>
            <p:cNvPicPr>
              <a:picLocks noChangeAspect="1"/>
            </p:cNvPicPr>
            <p:nvPr/>
          </p:nvPicPr>
          <p:blipFill>
            <a:blip r:embed="rId6">
              <a:clrChange>
                <a:clrFrom>
                  <a:srgbClr val="FFFFFF"/>
                </a:clrFrom>
                <a:clrTo>
                  <a:srgbClr val="FFFFFF">
                    <a:alpha val="0"/>
                  </a:srgbClr>
                </a:clrTo>
              </a:clrChange>
            </a:blip>
            <a:stretch>
              <a:fillRect/>
            </a:stretch>
          </p:blipFill>
          <p:spPr>
            <a:xfrm>
              <a:off x="2572977" y="2103652"/>
              <a:ext cx="467358" cy="734419"/>
            </a:xfrm>
            <a:prstGeom prst="rect">
              <a:avLst/>
            </a:prstGeom>
          </p:spPr>
        </p:pic>
      </p:grpSp>
    </p:spTree>
    <p:extLst>
      <p:ext uri="{BB962C8B-B14F-4D97-AF65-F5344CB8AC3E}">
        <p14:creationId xmlns:p14="http://schemas.microsoft.com/office/powerpoint/2010/main" val="382635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3" name="ell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elles_jouen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ndscape 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2093</TotalTime>
  <Words>1944</Words>
  <Application>Microsoft Office PowerPoint</Application>
  <PresentationFormat>On-screen Show (4:3)</PresentationFormat>
  <Paragraphs>232</Paragraphs>
  <Slides>38</Slides>
  <Notes>37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38</vt:i4>
      </vt:variant>
    </vt:vector>
  </HeadingPairs>
  <TitlesOfParts>
    <vt:vector size="46" baseType="lpstr">
      <vt:lpstr>AR ESSENCE</vt:lpstr>
      <vt:lpstr>Arial</vt:lpstr>
      <vt:lpstr>Calibri</vt:lpstr>
      <vt:lpstr>Calibri Light</vt:lpstr>
      <vt:lpstr>Comic Sans MS</vt:lpstr>
      <vt:lpstr>Segoe Print</vt:lpstr>
      <vt:lpstr>Office Theme</vt:lpstr>
      <vt:lpstr>landscape blank</vt:lpstr>
      <vt:lpstr>jouer du/de la – to play (instruments)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55WD</dc:creator>
  <cp:lastModifiedBy>Study</cp:lastModifiedBy>
  <cp:revision>34</cp:revision>
  <dcterms:created xsi:type="dcterms:W3CDTF">2016-04-04T13:31:14Z</dcterms:created>
  <dcterms:modified xsi:type="dcterms:W3CDTF">2019-06-01T07:47:19Z</dcterms:modified>
</cp:coreProperties>
</file>