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6" r:id="rId3"/>
    <p:sldId id="258" r:id="rId4"/>
    <p:sldId id="309" r:id="rId5"/>
    <p:sldId id="310" r:id="rId6"/>
    <p:sldId id="311" r:id="rId7"/>
    <p:sldId id="261" r:id="rId8"/>
    <p:sldId id="262" r:id="rId9"/>
    <p:sldId id="263" r:id="rId10"/>
    <p:sldId id="312" r:id="rId11"/>
    <p:sldId id="264" r:id="rId12"/>
    <p:sldId id="265" r:id="rId13"/>
    <p:sldId id="295" r:id="rId14"/>
    <p:sldId id="296" r:id="rId15"/>
    <p:sldId id="297" r:id="rId16"/>
    <p:sldId id="298" r:id="rId17"/>
    <p:sldId id="270" r:id="rId18"/>
    <p:sldId id="299" r:id="rId19"/>
    <p:sldId id="300" r:id="rId20"/>
    <p:sldId id="302" r:id="rId21"/>
    <p:sldId id="303" r:id="rId22"/>
    <p:sldId id="304" r:id="rId23"/>
    <p:sldId id="276" r:id="rId24"/>
    <p:sldId id="277" r:id="rId25"/>
    <p:sldId id="278" r:id="rId26"/>
    <p:sldId id="279" r:id="rId27"/>
    <p:sldId id="280" r:id="rId28"/>
    <p:sldId id="281" r:id="rId29"/>
    <p:sldId id="282" r:id="rId30"/>
    <p:sldId id="305" r:id="rId31"/>
    <p:sldId id="284" r:id="rId32"/>
    <p:sldId id="285" r:id="rId33"/>
    <p:sldId id="288" r:id="rId34"/>
    <p:sldId id="308" r:id="rId35"/>
    <p:sldId id="306" r:id="rId36"/>
    <p:sldId id="291" r:id="rId37"/>
    <p:sldId id="307" r:id="rId38"/>
    <p:sldId id="294" r:id="rId39"/>
    <p:sldId id="25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25" autoAdjust="0"/>
  </p:normalViewPr>
  <p:slideViewPr>
    <p:cSldViewPr snapToGrid="0">
      <p:cViewPr varScale="1">
        <p:scale>
          <a:sx n="78" d="100"/>
          <a:sy n="78" d="100"/>
        </p:scale>
        <p:origin x="1434" y="84"/>
      </p:cViewPr>
      <p:guideLst>
        <p:guide orient="horz" pos="2160"/>
        <p:guide pos="2880"/>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31505E-1768-4965-AFA0-FA1D23DEC45B}" type="datetimeFigureOut">
              <a:rPr lang="en-GB"/>
              <a:pPr>
                <a:defRPr/>
              </a:pPr>
              <a:t>01/06/2019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B81B70B-3B9F-4A85-82E6-B9C663148352}" type="slidenum">
              <a:rPr lang="en-GB" altLang="en-US"/>
              <a:pPr/>
              <a:t>‹#›</a:t>
            </a:fld>
            <a:endParaRPr lang="en-GB" altLang="en-US"/>
          </a:p>
        </p:txBody>
      </p:sp>
    </p:spTree>
    <p:extLst>
      <p:ext uri="{BB962C8B-B14F-4D97-AF65-F5344CB8AC3E}">
        <p14:creationId xmlns:p14="http://schemas.microsoft.com/office/powerpoint/2010/main" val="168556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Click on ‘je’ and ‘je </a:t>
            </a:r>
            <a:r>
              <a:rPr lang="en-GB" altLang="en-US" dirty="0" err="1" smtClean="0"/>
              <a:t>joue</a:t>
            </a:r>
            <a:r>
              <a:rPr lang="en-GB" altLang="en-US" dirty="0" smtClean="0"/>
              <a:t>’ to hear it.</a:t>
            </a:r>
          </a:p>
          <a:p>
            <a:pPr>
              <a:spcBef>
                <a:spcPct val="0"/>
              </a:spcBef>
            </a:pPr>
            <a:endParaRPr lang="en-GB" altLang="en-US" dirty="0" smtClean="0"/>
          </a:p>
          <a:p>
            <a:pPr>
              <a:spcBef>
                <a:spcPct val="0"/>
              </a:spcBef>
            </a:pPr>
            <a:r>
              <a:rPr lang="en-GB" altLang="en-US" dirty="0" smtClean="0"/>
              <a:t>NB: This is the 2</a:t>
            </a:r>
            <a:r>
              <a:rPr lang="en-GB" altLang="en-US" baseline="30000" dirty="0" smtClean="0"/>
              <a:t>nd</a:t>
            </a:r>
            <a:r>
              <a:rPr lang="en-GB" altLang="en-US" dirty="0" smtClean="0"/>
              <a:t> full ER verb paradigm pupils have been introduced to – they met ‘manger’ with foods in the autumn term.</a:t>
            </a:r>
          </a:p>
          <a:p>
            <a:pPr>
              <a:spcBef>
                <a:spcPct val="0"/>
              </a:spcBef>
            </a:pPr>
            <a:r>
              <a:rPr lang="en-GB" altLang="en-US" dirty="0" smtClean="0"/>
              <a:t>Encourage pupils to point to the person being referred to in order to make this a physical memory activity.</a:t>
            </a:r>
          </a:p>
          <a:p>
            <a:pPr>
              <a:spcBef>
                <a:spcPct val="0"/>
              </a:spcBef>
            </a:pPr>
            <a:r>
              <a:rPr lang="en-GB" altLang="en-US" dirty="0" smtClean="0"/>
              <a:t>I have included the English here to make it perfectly clear what the pictures stand for, in case there is any ambiguity.</a:t>
            </a:r>
          </a:p>
          <a:p>
            <a:pPr>
              <a:spcBef>
                <a:spcPct val="0"/>
              </a:spcBef>
            </a:pPr>
            <a:r>
              <a:rPr lang="en-GB" altLang="en-US" dirty="0" smtClean="0"/>
              <a:t>Encourage pupils here to repeat aloud ‘je’ and point at themselves with one finger. (One finger should be used for singular forms and two for plural.)</a:t>
            </a:r>
          </a:p>
          <a:p>
            <a:pPr>
              <a:spcBef>
                <a:spcPct val="0"/>
              </a:spcBef>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B0ECF-B3CA-456B-ADE1-3853B7A1522B}" type="slidenum">
              <a:rPr lang="en-GB" altLang="en-US">
                <a:solidFill>
                  <a:srgbClr val="000000"/>
                </a:solidFill>
              </a:rPr>
              <a:pPr/>
              <a:t>2</a:t>
            </a:fld>
            <a:endParaRPr lang="en-GB" altLang="en-US">
              <a:solidFill>
                <a:srgbClr val="000000"/>
              </a:solidFill>
            </a:endParaRPr>
          </a:p>
        </p:txBody>
      </p:sp>
    </p:spTree>
    <p:extLst>
      <p:ext uri="{BB962C8B-B14F-4D97-AF65-F5344CB8AC3E}">
        <p14:creationId xmlns:p14="http://schemas.microsoft.com/office/powerpoint/2010/main" val="116764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 have tried to make it obvious what information each part of the verb is conveying and why therefore it will be so important to get the ending of the verb right.</a:t>
            </a:r>
          </a:p>
          <a:p>
            <a:pPr>
              <a:spcBef>
                <a:spcPct val="0"/>
              </a:spcBef>
            </a:pPr>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911938-C9EC-4606-9C03-C062F98E0C4B}" type="slidenum">
              <a:rPr lang="en-GB" altLang="en-US">
                <a:solidFill>
                  <a:srgbClr val="000000"/>
                </a:solidFill>
              </a:rPr>
              <a:pPr/>
              <a:t>11</a:t>
            </a:fld>
            <a:endParaRPr lang="en-GB" altLang="en-US">
              <a:solidFill>
                <a:srgbClr val="000000"/>
              </a:solidFill>
            </a:endParaRPr>
          </a:p>
        </p:txBody>
      </p:sp>
    </p:spTree>
    <p:extLst>
      <p:ext uri="{BB962C8B-B14F-4D97-AF65-F5344CB8AC3E}">
        <p14:creationId xmlns:p14="http://schemas.microsoft.com/office/powerpoint/2010/main" val="157239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 have tried to make it obvious what information each part of the verb is conveying and why therefore it will be so important to get the ending of the verb right.</a:t>
            </a:r>
          </a:p>
          <a:p>
            <a:pPr>
              <a:spcBef>
                <a:spcPct val="0"/>
              </a:spcBef>
            </a:pPr>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8A0B1FA-8D4A-471C-BF8A-1B9A20E4B7F4}" type="slidenum">
              <a:rPr lang="en-GB" altLang="en-US">
                <a:solidFill>
                  <a:srgbClr val="000000"/>
                </a:solidFill>
              </a:rPr>
              <a:pPr/>
              <a:t>12</a:t>
            </a:fld>
            <a:endParaRPr lang="en-GB" altLang="en-US">
              <a:solidFill>
                <a:srgbClr val="000000"/>
              </a:solidFill>
            </a:endParaRPr>
          </a:p>
        </p:txBody>
      </p:sp>
    </p:spTree>
    <p:extLst>
      <p:ext uri="{BB962C8B-B14F-4D97-AF65-F5344CB8AC3E}">
        <p14:creationId xmlns:p14="http://schemas.microsoft.com/office/powerpoint/2010/main" val="377754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I have tried to make it obvious what information each part of the verb is conveying and why therefore it will be so important to get the ending of the verb right.</a:t>
            </a:r>
          </a:p>
          <a:p>
            <a:pPr>
              <a:spcBef>
                <a:spcPct val="0"/>
              </a:spcBef>
            </a:pPr>
            <a:endParaRPr lang="en-GB"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3FA389-C8C2-48C7-B294-08C4BDE4DA9C}" type="slidenum">
              <a:rPr lang="en-GB" altLang="en-US">
                <a:solidFill>
                  <a:srgbClr val="000000"/>
                </a:solidFill>
              </a:rPr>
              <a:pPr/>
              <a:t>13</a:t>
            </a:fld>
            <a:endParaRPr lang="en-GB" altLang="en-US">
              <a:solidFill>
                <a:srgbClr val="000000"/>
              </a:solidFill>
            </a:endParaRPr>
          </a:p>
        </p:txBody>
      </p:sp>
    </p:spTree>
    <p:extLst>
      <p:ext uri="{BB962C8B-B14F-4D97-AF65-F5344CB8AC3E}">
        <p14:creationId xmlns:p14="http://schemas.microsoft.com/office/powerpoint/2010/main" val="251907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 have tried to make it obvious what information each part of the verb is conveying and why therefore it will be so important to get the ending of the verb right.</a:t>
            </a:r>
          </a:p>
          <a:p>
            <a:pPr>
              <a:spcBef>
                <a:spcPct val="0"/>
              </a:spcBef>
            </a:pPr>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683656F-D21E-4E33-A499-150675FF4034}" type="slidenum">
              <a:rPr lang="en-GB" altLang="en-US">
                <a:solidFill>
                  <a:srgbClr val="000000"/>
                </a:solidFill>
              </a:rPr>
              <a:pPr/>
              <a:t>14</a:t>
            </a:fld>
            <a:endParaRPr lang="en-GB" altLang="en-US">
              <a:solidFill>
                <a:srgbClr val="000000"/>
              </a:solidFill>
            </a:endParaRPr>
          </a:p>
        </p:txBody>
      </p:sp>
    </p:spTree>
    <p:extLst>
      <p:ext uri="{BB962C8B-B14F-4D97-AF65-F5344CB8AC3E}">
        <p14:creationId xmlns:p14="http://schemas.microsoft.com/office/powerpoint/2010/main" val="71625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 have tried to make it obvious what information each part of the verb is conveying and why therefore it will be so important to get the ending of the verb right.</a:t>
            </a:r>
          </a:p>
          <a:p>
            <a:pPr>
              <a:spcBef>
                <a:spcPct val="0"/>
              </a:spcBef>
            </a:pPr>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4B46C4-C6EF-4502-AE0E-CC1952FB9CA4}" type="slidenum">
              <a:rPr lang="en-GB" altLang="en-US">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299482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4D8D1C-1A03-427C-BAF2-D2A6B5019C80}" type="slidenum">
              <a:rPr lang="en-GB" altLang="en-US">
                <a:solidFill>
                  <a:srgbClr val="000000"/>
                </a:solidFill>
              </a:rPr>
              <a:pPr/>
              <a:t>16</a:t>
            </a:fld>
            <a:endParaRPr lang="en-GB" altLang="en-US">
              <a:solidFill>
                <a:srgbClr val="000000"/>
              </a:solidFill>
            </a:endParaRPr>
          </a:p>
        </p:txBody>
      </p:sp>
    </p:spTree>
    <p:extLst>
      <p:ext uri="{BB962C8B-B14F-4D97-AF65-F5344CB8AC3E}">
        <p14:creationId xmlns:p14="http://schemas.microsoft.com/office/powerpoint/2010/main" val="264680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05A78A-8BDE-427A-B55F-56ECCA16102C}" type="slidenum">
              <a:rPr lang="en-GB" altLang="en-US">
                <a:solidFill>
                  <a:srgbClr val="000000"/>
                </a:solidFill>
              </a:rPr>
              <a:pPr/>
              <a:t>17</a:t>
            </a:fld>
            <a:endParaRPr lang="en-GB" altLang="en-US">
              <a:solidFill>
                <a:srgbClr val="000000"/>
              </a:solidFill>
            </a:endParaRPr>
          </a:p>
        </p:txBody>
      </p:sp>
    </p:spTree>
    <p:extLst>
      <p:ext uri="{BB962C8B-B14F-4D97-AF65-F5344CB8AC3E}">
        <p14:creationId xmlns:p14="http://schemas.microsoft.com/office/powerpoint/2010/main" val="285675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2FE1DFD-318D-4109-93A0-01603456410C}" type="slidenum">
              <a:rPr lang="en-GB" altLang="en-US">
                <a:solidFill>
                  <a:srgbClr val="000000"/>
                </a:solidFill>
              </a:rPr>
              <a:pPr/>
              <a:t>18</a:t>
            </a:fld>
            <a:endParaRPr lang="en-GB" altLang="en-US">
              <a:solidFill>
                <a:srgbClr val="000000"/>
              </a:solidFill>
            </a:endParaRPr>
          </a:p>
        </p:txBody>
      </p:sp>
    </p:spTree>
    <p:extLst>
      <p:ext uri="{BB962C8B-B14F-4D97-AF65-F5344CB8AC3E}">
        <p14:creationId xmlns:p14="http://schemas.microsoft.com/office/powerpoint/2010/main" val="74239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6DC441-CE13-482F-A095-D3162ECEA60D}" type="slidenum">
              <a:rPr lang="en-GB" altLang="en-US">
                <a:solidFill>
                  <a:srgbClr val="000000"/>
                </a:solidFill>
              </a:rPr>
              <a:pPr/>
              <a:t>19</a:t>
            </a:fld>
            <a:endParaRPr lang="en-GB" altLang="en-US">
              <a:solidFill>
                <a:srgbClr val="000000"/>
              </a:solidFill>
            </a:endParaRPr>
          </a:p>
        </p:txBody>
      </p:sp>
    </p:spTree>
    <p:extLst>
      <p:ext uri="{BB962C8B-B14F-4D97-AF65-F5344CB8AC3E}">
        <p14:creationId xmlns:p14="http://schemas.microsoft.com/office/powerpoint/2010/main" val="217967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7F32673-4C7E-43A8-8E22-03C2A8EFAB43}" type="slidenum">
              <a:rPr lang="en-GB" altLang="en-US">
                <a:solidFill>
                  <a:srgbClr val="000000"/>
                </a:solidFill>
              </a:rPr>
              <a:pPr/>
              <a:t>20</a:t>
            </a:fld>
            <a:endParaRPr lang="en-GB" altLang="en-US">
              <a:solidFill>
                <a:srgbClr val="000000"/>
              </a:solidFill>
            </a:endParaRPr>
          </a:p>
        </p:txBody>
      </p:sp>
    </p:spTree>
    <p:extLst>
      <p:ext uri="{BB962C8B-B14F-4D97-AF65-F5344CB8AC3E}">
        <p14:creationId xmlns:p14="http://schemas.microsoft.com/office/powerpoint/2010/main" val="133912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Encourage pupils here to repeat aloud ‘</a:t>
            </a:r>
            <a:r>
              <a:rPr lang="en-GB" altLang="en-US" dirty="0" err="1" smtClean="0"/>
              <a:t>tu</a:t>
            </a:r>
            <a:r>
              <a:rPr lang="en-GB" altLang="en-US" dirty="0" smtClean="0"/>
              <a:t>’  and ‘</a:t>
            </a:r>
            <a:r>
              <a:rPr lang="en-GB" altLang="en-US" dirty="0" err="1" smtClean="0"/>
              <a:t>tu</a:t>
            </a:r>
            <a:r>
              <a:rPr lang="en-GB" altLang="en-US" dirty="0" smtClean="0"/>
              <a:t> </a:t>
            </a:r>
            <a:r>
              <a:rPr lang="en-GB" altLang="en-US" dirty="0" err="1" smtClean="0"/>
              <a:t>joues’and</a:t>
            </a:r>
            <a:r>
              <a:rPr lang="en-GB" altLang="en-US" dirty="0" smtClean="0"/>
              <a:t> point directly at one other person (looking at them) with one finger.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B0ECF-B3CA-456B-ADE1-3853B7A1522B}" type="slidenum">
              <a:rPr lang="en-GB" altLang="en-US">
                <a:solidFill>
                  <a:srgbClr val="000000"/>
                </a:solidFill>
              </a:rPr>
              <a:pPr/>
              <a:t>3</a:t>
            </a:fld>
            <a:endParaRPr lang="en-GB" altLang="en-US">
              <a:solidFill>
                <a:srgbClr val="000000"/>
              </a:solidFill>
            </a:endParaRPr>
          </a:p>
        </p:txBody>
      </p:sp>
    </p:spTree>
    <p:extLst>
      <p:ext uri="{BB962C8B-B14F-4D97-AF65-F5344CB8AC3E}">
        <p14:creationId xmlns:p14="http://schemas.microsoft.com/office/powerpoint/2010/main" val="3417013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Here pupils should be encouraged to see these two items rather like two matching cards in a card game of Snap!</a:t>
            </a:r>
          </a:p>
          <a:p>
            <a:pPr>
              <a:spcBef>
                <a:spcPct val="0"/>
              </a:spcBef>
            </a:pPr>
            <a:r>
              <a:rPr lang="en-GB" altLang="en-US" dirty="0" smtClean="0"/>
              <a:t>Pupils are shown here what snaps together so that they can later play a game of snap and match up the correct French and English by</a:t>
            </a:r>
            <a:r>
              <a:rPr lang="en-GB" altLang="en-US" baseline="0" dirty="0" smtClean="0"/>
              <a:t> calling ‘Snap’.</a:t>
            </a:r>
            <a:endParaRPr lang="en-GB"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B49727-098E-4C8A-886E-23478DE89CE3}" type="slidenum">
              <a:rPr lang="en-GB" altLang="en-US">
                <a:solidFill>
                  <a:srgbClr val="000000"/>
                </a:solidFill>
              </a:rPr>
              <a:pPr/>
              <a:t>21</a:t>
            </a:fld>
            <a:endParaRPr lang="en-GB" altLang="en-US">
              <a:solidFill>
                <a:srgbClr val="000000"/>
              </a:solidFill>
            </a:endParaRPr>
          </a:p>
        </p:txBody>
      </p:sp>
    </p:spTree>
    <p:extLst>
      <p:ext uri="{BB962C8B-B14F-4D97-AF65-F5344CB8AC3E}">
        <p14:creationId xmlns:p14="http://schemas.microsoft.com/office/powerpoint/2010/main" val="3728380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58307A-AEAF-45C5-8EC8-DEE588C9969F}" type="slidenum">
              <a:rPr lang="en-GB" altLang="en-US">
                <a:solidFill>
                  <a:srgbClr val="000000"/>
                </a:solidFill>
              </a:rPr>
              <a:pPr/>
              <a:t>22</a:t>
            </a:fld>
            <a:endParaRPr lang="en-GB" altLang="en-US">
              <a:solidFill>
                <a:srgbClr val="000000"/>
              </a:solidFill>
            </a:endParaRPr>
          </a:p>
        </p:txBody>
      </p:sp>
    </p:spTree>
    <p:extLst>
      <p:ext uri="{BB962C8B-B14F-4D97-AF65-F5344CB8AC3E}">
        <p14:creationId xmlns:p14="http://schemas.microsoft.com/office/powerpoint/2010/main" val="262206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6BDE2F2-35EB-4D81-AD4B-53E571F05D5D}" type="slidenum">
              <a:rPr lang="en-GB" altLang="en-US">
                <a:solidFill>
                  <a:srgbClr val="000000"/>
                </a:solidFill>
              </a:rPr>
              <a:pPr/>
              <a:t>23</a:t>
            </a:fld>
            <a:endParaRPr lang="en-GB" altLang="en-US">
              <a:solidFill>
                <a:srgbClr val="000000"/>
              </a:solidFill>
            </a:endParaRPr>
          </a:p>
        </p:txBody>
      </p:sp>
    </p:spTree>
    <p:extLst>
      <p:ext uri="{BB962C8B-B14F-4D97-AF65-F5344CB8AC3E}">
        <p14:creationId xmlns:p14="http://schemas.microsoft.com/office/powerpoint/2010/main" val="151571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660491-E988-4BD3-9796-9D013BF819D4}" type="slidenum">
              <a:rPr lang="en-GB" altLang="en-US">
                <a:solidFill>
                  <a:srgbClr val="000000"/>
                </a:solidFill>
              </a:rPr>
              <a:pPr/>
              <a:t>24</a:t>
            </a:fld>
            <a:endParaRPr lang="en-GB" altLang="en-US">
              <a:solidFill>
                <a:srgbClr val="000000"/>
              </a:solidFill>
            </a:endParaRPr>
          </a:p>
        </p:txBody>
      </p:sp>
    </p:spTree>
    <p:extLst>
      <p:ext uri="{BB962C8B-B14F-4D97-AF65-F5344CB8AC3E}">
        <p14:creationId xmlns:p14="http://schemas.microsoft.com/office/powerpoint/2010/main" val="227946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05C6068-F76E-4B01-B252-32E4C702E500}" type="slidenum">
              <a:rPr lang="en-GB" altLang="en-US">
                <a:solidFill>
                  <a:srgbClr val="000000"/>
                </a:solidFill>
              </a:rPr>
              <a:pPr/>
              <a:t>25</a:t>
            </a:fld>
            <a:endParaRPr lang="en-GB" altLang="en-US">
              <a:solidFill>
                <a:srgbClr val="000000"/>
              </a:solidFill>
            </a:endParaRPr>
          </a:p>
        </p:txBody>
      </p:sp>
    </p:spTree>
    <p:extLst>
      <p:ext uri="{BB962C8B-B14F-4D97-AF65-F5344CB8AC3E}">
        <p14:creationId xmlns:p14="http://schemas.microsoft.com/office/powerpoint/2010/main" val="29303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20CCB0-CD72-4A23-90B1-4804E7A6355D}" type="slidenum">
              <a:rPr lang="en-GB" altLang="en-US">
                <a:solidFill>
                  <a:srgbClr val="000000"/>
                </a:solidFill>
              </a:rPr>
              <a:pPr/>
              <a:t>26</a:t>
            </a:fld>
            <a:endParaRPr lang="en-GB" altLang="en-US">
              <a:solidFill>
                <a:srgbClr val="000000"/>
              </a:solidFill>
            </a:endParaRPr>
          </a:p>
        </p:txBody>
      </p:sp>
    </p:spTree>
    <p:extLst>
      <p:ext uri="{BB962C8B-B14F-4D97-AF65-F5344CB8AC3E}">
        <p14:creationId xmlns:p14="http://schemas.microsoft.com/office/powerpoint/2010/main" val="1955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46D586C-F125-4B8C-9380-7E31A995C8D2}" type="slidenum">
              <a:rPr lang="en-GB" altLang="en-US">
                <a:solidFill>
                  <a:srgbClr val="000000"/>
                </a:solidFill>
              </a:rPr>
              <a:pPr/>
              <a:t>27</a:t>
            </a:fld>
            <a:endParaRPr lang="en-GB" altLang="en-US">
              <a:solidFill>
                <a:srgbClr val="000000"/>
              </a:solidFill>
            </a:endParaRPr>
          </a:p>
        </p:txBody>
      </p:sp>
    </p:spTree>
    <p:extLst>
      <p:ext uri="{BB962C8B-B14F-4D97-AF65-F5344CB8AC3E}">
        <p14:creationId xmlns:p14="http://schemas.microsoft.com/office/powerpoint/2010/main" val="2884554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C7660A-9FCD-443A-B4AA-CB718E085AD6}" type="slidenum">
              <a:rPr lang="en-GB" altLang="en-US">
                <a:solidFill>
                  <a:srgbClr val="000000"/>
                </a:solidFill>
              </a:rPr>
              <a:pPr/>
              <a:t>28</a:t>
            </a:fld>
            <a:endParaRPr lang="en-GB" altLang="en-US">
              <a:solidFill>
                <a:srgbClr val="000000"/>
              </a:solidFill>
            </a:endParaRPr>
          </a:p>
        </p:txBody>
      </p:sp>
    </p:spTree>
    <p:extLst>
      <p:ext uri="{BB962C8B-B14F-4D97-AF65-F5344CB8AC3E}">
        <p14:creationId xmlns:p14="http://schemas.microsoft.com/office/powerpoint/2010/main" val="2798136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8B3C771-05D5-4485-9581-4EE37F2BA60B}" type="slidenum">
              <a:rPr lang="en-GB" altLang="en-US">
                <a:solidFill>
                  <a:srgbClr val="000000"/>
                </a:solidFill>
              </a:rPr>
              <a:pPr/>
              <a:t>29</a:t>
            </a:fld>
            <a:endParaRPr lang="en-GB" altLang="en-US">
              <a:solidFill>
                <a:srgbClr val="000000"/>
              </a:solidFill>
            </a:endParaRPr>
          </a:p>
        </p:txBody>
      </p:sp>
    </p:spTree>
    <p:extLst>
      <p:ext uri="{BB962C8B-B14F-4D97-AF65-F5344CB8AC3E}">
        <p14:creationId xmlns:p14="http://schemas.microsoft.com/office/powerpoint/2010/main" val="386415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5223642-0CF4-4890-8552-09D6DE33EEC3}" type="slidenum">
              <a:rPr lang="en-GB" altLang="en-US">
                <a:solidFill>
                  <a:srgbClr val="000000"/>
                </a:solidFill>
              </a:rPr>
              <a:pPr/>
              <a:t>30</a:t>
            </a:fld>
            <a:endParaRPr lang="en-GB" altLang="en-US">
              <a:solidFill>
                <a:srgbClr val="000000"/>
              </a:solidFill>
            </a:endParaRPr>
          </a:p>
        </p:txBody>
      </p:sp>
    </p:spTree>
    <p:extLst>
      <p:ext uri="{BB962C8B-B14F-4D97-AF65-F5344CB8AC3E}">
        <p14:creationId xmlns:p14="http://schemas.microsoft.com/office/powerpoint/2010/main" val="427453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B0ECF-B3CA-456B-ADE1-3853B7A1522B}" type="slidenum">
              <a:rPr lang="en-GB" altLang="en-US">
                <a:solidFill>
                  <a:srgbClr val="000000"/>
                </a:solidFill>
              </a:rPr>
              <a:pPr/>
              <a:t>4</a:t>
            </a:fld>
            <a:endParaRPr lang="en-GB" altLang="en-US">
              <a:solidFill>
                <a:srgbClr val="000000"/>
              </a:solidFill>
            </a:endParaRPr>
          </a:p>
        </p:txBody>
      </p:sp>
    </p:spTree>
    <p:extLst>
      <p:ext uri="{BB962C8B-B14F-4D97-AF65-F5344CB8AC3E}">
        <p14:creationId xmlns:p14="http://schemas.microsoft.com/office/powerpoint/2010/main" val="2229564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698FC6-4A23-4CC7-A7F1-C77AD2CD7B06}" type="slidenum">
              <a:rPr lang="en-GB" altLang="en-US">
                <a:solidFill>
                  <a:srgbClr val="000000"/>
                </a:solidFill>
              </a:rPr>
              <a:pPr/>
              <a:t>31</a:t>
            </a:fld>
            <a:endParaRPr lang="en-GB" altLang="en-US">
              <a:solidFill>
                <a:srgbClr val="000000"/>
              </a:solidFill>
            </a:endParaRPr>
          </a:p>
        </p:txBody>
      </p:sp>
    </p:spTree>
    <p:extLst>
      <p:ext uri="{BB962C8B-B14F-4D97-AF65-F5344CB8AC3E}">
        <p14:creationId xmlns:p14="http://schemas.microsoft.com/office/powerpoint/2010/main" val="3729330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478A28-5915-4B76-B772-F34D9038BC33}" type="slidenum">
              <a:rPr lang="en-GB" altLang="en-US">
                <a:solidFill>
                  <a:srgbClr val="000000"/>
                </a:solidFill>
              </a:rPr>
              <a:pPr/>
              <a:t>32</a:t>
            </a:fld>
            <a:endParaRPr lang="en-GB" altLang="en-US">
              <a:solidFill>
                <a:srgbClr val="000000"/>
              </a:solidFill>
            </a:endParaRPr>
          </a:p>
        </p:txBody>
      </p:sp>
    </p:spTree>
    <p:extLst>
      <p:ext uri="{BB962C8B-B14F-4D97-AF65-F5344CB8AC3E}">
        <p14:creationId xmlns:p14="http://schemas.microsoft.com/office/powerpoint/2010/main" val="68392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5D29BDB-3274-42B3-A554-E22B68EA136E}" type="slidenum">
              <a:rPr lang="en-GB" altLang="en-US">
                <a:solidFill>
                  <a:srgbClr val="000000"/>
                </a:solidFill>
              </a:rPr>
              <a:pPr/>
              <a:t>33</a:t>
            </a:fld>
            <a:endParaRPr lang="en-GB" altLang="en-US">
              <a:solidFill>
                <a:srgbClr val="000000"/>
              </a:solidFill>
            </a:endParaRPr>
          </a:p>
        </p:txBody>
      </p:sp>
    </p:spTree>
    <p:extLst>
      <p:ext uri="{BB962C8B-B14F-4D97-AF65-F5344CB8AC3E}">
        <p14:creationId xmlns:p14="http://schemas.microsoft.com/office/powerpoint/2010/main" val="151453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312AAFF-227A-48EE-9485-6447DB7DA195}" type="slidenum">
              <a:rPr lang="en-GB" altLang="en-US">
                <a:solidFill>
                  <a:srgbClr val="000000"/>
                </a:solidFill>
              </a:rPr>
              <a:pPr/>
              <a:t>34</a:t>
            </a:fld>
            <a:endParaRPr lang="en-GB" altLang="en-US">
              <a:solidFill>
                <a:srgbClr val="000000"/>
              </a:solidFill>
            </a:endParaRPr>
          </a:p>
        </p:txBody>
      </p:sp>
    </p:spTree>
    <p:extLst>
      <p:ext uri="{BB962C8B-B14F-4D97-AF65-F5344CB8AC3E}">
        <p14:creationId xmlns:p14="http://schemas.microsoft.com/office/powerpoint/2010/main" val="1343339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4C7387-B2B5-4316-BB85-805C8A8993BE}" type="slidenum">
              <a:rPr lang="en-GB" altLang="en-US">
                <a:solidFill>
                  <a:srgbClr val="000000"/>
                </a:solidFill>
              </a:rPr>
              <a:pPr/>
              <a:t>35</a:t>
            </a:fld>
            <a:endParaRPr lang="en-GB" altLang="en-US">
              <a:solidFill>
                <a:srgbClr val="000000"/>
              </a:solidFill>
            </a:endParaRPr>
          </a:p>
        </p:txBody>
      </p:sp>
    </p:spTree>
    <p:extLst>
      <p:ext uri="{BB962C8B-B14F-4D97-AF65-F5344CB8AC3E}">
        <p14:creationId xmlns:p14="http://schemas.microsoft.com/office/powerpoint/2010/main" val="524867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Play this as a game against the class. Perhaps give them a count of 3 to then call out whether it is snap or not. A point to the class every time they get it right, and a point to you every time someone calls out ‘Snap!’ incorrectly.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0B4A18A-BA3B-45E1-B2BE-1EB9D6E02068}" type="slidenum">
              <a:rPr lang="en-GB" altLang="en-US">
                <a:solidFill>
                  <a:srgbClr val="000000"/>
                </a:solidFill>
              </a:rPr>
              <a:pPr/>
              <a:t>36</a:t>
            </a:fld>
            <a:endParaRPr lang="en-GB" altLang="en-US">
              <a:solidFill>
                <a:srgbClr val="000000"/>
              </a:solidFill>
            </a:endParaRPr>
          </a:p>
        </p:txBody>
      </p:sp>
    </p:spTree>
    <p:extLst>
      <p:ext uri="{BB962C8B-B14F-4D97-AF65-F5344CB8AC3E}">
        <p14:creationId xmlns:p14="http://schemas.microsoft.com/office/powerpoint/2010/main" val="3621113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is the full verb pattern. </a:t>
            </a:r>
          </a:p>
          <a:p>
            <a:pPr>
              <a:spcBef>
                <a:spcPct val="0"/>
              </a:spcBef>
            </a:pPr>
            <a:r>
              <a:rPr lang="en-GB" altLang="en-US" smtClean="0"/>
              <a:t>Now pupils can play snap with cards of their own (see accompanying resource).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F35B034-25C4-43E4-AA62-C95CC2F6C545}" type="slidenum">
              <a:rPr lang="en-GB" altLang="en-US">
                <a:solidFill>
                  <a:srgbClr val="000000"/>
                </a:solidFill>
              </a:rPr>
              <a:pPr/>
              <a:t>37</a:t>
            </a:fld>
            <a:endParaRPr lang="en-GB" altLang="en-US">
              <a:solidFill>
                <a:srgbClr val="000000"/>
              </a:solidFill>
            </a:endParaRPr>
          </a:p>
        </p:txBody>
      </p:sp>
    </p:spTree>
    <p:extLst>
      <p:ext uri="{BB962C8B-B14F-4D97-AF65-F5344CB8AC3E}">
        <p14:creationId xmlns:p14="http://schemas.microsoft.com/office/powerpoint/2010/main" val="1765247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need to use their reading skills to work out which part of ‘</a:t>
            </a:r>
            <a:r>
              <a:rPr lang="en-GB" altLang="en-US" dirty="0" err="1" smtClean="0"/>
              <a:t>jouer</a:t>
            </a:r>
            <a:r>
              <a:rPr lang="en-GB" altLang="en-US" dirty="0" smtClean="0"/>
              <a:t>’ fits in the three gaps.</a:t>
            </a:r>
            <a:br>
              <a:rPr lang="en-GB" altLang="en-US" dirty="0" smtClean="0"/>
            </a:br>
            <a:r>
              <a:rPr lang="en-GB" altLang="en-US" dirty="0" smtClean="0"/>
              <a:t>Give pupils a few moments to puzzle this out – this is challenging but brighter pupils in the group will enjoy the task.</a:t>
            </a:r>
            <a:br>
              <a:rPr lang="en-GB" altLang="en-US" dirty="0" smtClean="0"/>
            </a:br>
            <a:r>
              <a:rPr lang="en-GB" altLang="en-US" dirty="0" smtClean="0"/>
              <a:t>Then work through with the whole class, drawing out how they can work out from the surrounding words which part of the verb fits.</a:t>
            </a:r>
          </a:p>
          <a:p>
            <a:pPr>
              <a:spcBef>
                <a:spcPct val="0"/>
              </a:spcBef>
            </a:pPr>
            <a:endParaRPr lang="en-GB" altLang="en-US" dirty="0" smtClean="0"/>
          </a:p>
          <a:p>
            <a:pPr>
              <a:spcBef>
                <a:spcPct val="0"/>
              </a:spcBef>
            </a:pPr>
            <a:r>
              <a:rPr lang="en-GB" altLang="en-US" dirty="0" smtClean="0"/>
              <a:t>Click on the verb box to hear the whole verb paradigm.</a:t>
            </a:r>
            <a:br>
              <a:rPr lang="en-GB" altLang="en-US" dirty="0" smtClean="0"/>
            </a:br>
            <a:r>
              <a:rPr lang="en-GB" altLang="en-US" dirty="0" smtClean="0"/>
              <a:t>Click on the text box to hear the whole Sophie text.</a:t>
            </a:r>
          </a:p>
          <a:p>
            <a:pPr>
              <a:spcBef>
                <a:spcPct val="0"/>
              </a:spcBef>
            </a:pPr>
            <a:endParaRPr lang="en-GB" altLang="en-US" dirty="0" smtClean="0"/>
          </a:p>
          <a:p>
            <a:pPr>
              <a:spcBef>
                <a:spcPct val="0"/>
              </a:spcBef>
            </a:pPr>
            <a:r>
              <a:rPr lang="en-GB" altLang="en-US" dirty="0" smtClean="0"/>
              <a:t>This slide is taken from ALL Connect KS2 Writing module.</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FE0226-180B-433B-A6D8-09417FE62D03}" type="slidenum">
              <a:rPr lang="en-GB" altLang="en-US"/>
              <a:pPr/>
              <a:t>38</a:t>
            </a:fld>
            <a:endParaRPr lang="en-GB" altLang="en-US"/>
          </a:p>
        </p:txBody>
      </p:sp>
    </p:spTree>
    <p:extLst>
      <p:ext uri="{BB962C8B-B14F-4D97-AF65-F5344CB8AC3E}">
        <p14:creationId xmlns:p14="http://schemas.microsoft.com/office/powerpoint/2010/main" val="40218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B0ECF-B3CA-456B-ADE1-3853B7A1522B}" type="slidenum">
              <a:rPr lang="en-GB" altLang="en-US">
                <a:solidFill>
                  <a:srgbClr val="000000"/>
                </a:solidFill>
              </a:rPr>
              <a:pPr/>
              <a:t>5</a:t>
            </a:fld>
            <a:endParaRPr lang="en-GB" altLang="en-US">
              <a:solidFill>
                <a:srgbClr val="000000"/>
              </a:solidFill>
            </a:endParaRPr>
          </a:p>
        </p:txBody>
      </p:sp>
    </p:spTree>
    <p:extLst>
      <p:ext uri="{BB962C8B-B14F-4D97-AF65-F5344CB8AC3E}">
        <p14:creationId xmlns:p14="http://schemas.microsoft.com/office/powerpoint/2010/main" val="17833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Encourage pupils here to repeat aloud ‘nous’ and ‘nous </a:t>
            </a:r>
            <a:r>
              <a:rPr lang="en-GB" altLang="en-US" dirty="0" err="1" smtClean="0"/>
              <a:t>jouons</a:t>
            </a:r>
            <a:r>
              <a:rPr lang="en-GB" altLang="en-US" dirty="0" smtClean="0"/>
              <a:t>’ and point two fingers (one finger on each hand) at themselves. </a:t>
            </a:r>
          </a:p>
          <a:p>
            <a:pPr>
              <a:spcBef>
                <a:spcPct val="0"/>
              </a:spcBef>
            </a:pPr>
            <a:endParaRPr lang="en-GB"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C70324-6236-4AF2-B753-684EB61E758A}" type="slidenum">
              <a:rPr lang="en-GB" altLang="en-US">
                <a:solidFill>
                  <a:srgbClr val="000000"/>
                </a:solidFill>
              </a:rPr>
              <a:pPr/>
              <a:t>6</a:t>
            </a:fld>
            <a:endParaRPr lang="en-GB" altLang="en-US">
              <a:solidFill>
                <a:srgbClr val="000000"/>
              </a:solidFill>
            </a:endParaRPr>
          </a:p>
        </p:txBody>
      </p:sp>
    </p:spTree>
    <p:extLst>
      <p:ext uri="{BB962C8B-B14F-4D97-AF65-F5344CB8AC3E}">
        <p14:creationId xmlns:p14="http://schemas.microsoft.com/office/powerpoint/2010/main" val="43493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Encourage pupils here to repeat aloud ‘</a:t>
            </a:r>
            <a:r>
              <a:rPr lang="en-GB" altLang="en-US" dirty="0" err="1" smtClean="0"/>
              <a:t>vous</a:t>
            </a:r>
            <a:r>
              <a:rPr lang="en-GB" altLang="en-US" dirty="0" smtClean="0"/>
              <a:t>’ and ‘</a:t>
            </a:r>
            <a:r>
              <a:rPr lang="en-GB" altLang="en-US" dirty="0" err="1" smtClean="0"/>
              <a:t>vous</a:t>
            </a:r>
            <a:r>
              <a:rPr lang="en-GB" altLang="en-US" dirty="0" smtClean="0"/>
              <a:t> </a:t>
            </a:r>
            <a:r>
              <a:rPr lang="en-GB" altLang="en-US" dirty="0" err="1" smtClean="0"/>
              <a:t>jouez</a:t>
            </a:r>
            <a:r>
              <a:rPr lang="en-GB" altLang="en-US" dirty="0" smtClean="0"/>
              <a:t>’ and point two fingers (one finger on each hand) directly at other people. </a:t>
            </a:r>
          </a:p>
          <a:p>
            <a:pPr>
              <a:spcBef>
                <a:spcPct val="0"/>
              </a:spcBef>
            </a:pPr>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B17DD36-EC17-4C78-9D17-194588FB395C}" type="slidenum">
              <a:rPr lang="en-GB" altLang="en-US">
                <a:solidFill>
                  <a:srgbClr val="000000"/>
                </a:solidFill>
              </a:rPr>
              <a:pPr/>
              <a:t>7</a:t>
            </a:fld>
            <a:endParaRPr lang="en-GB" altLang="en-US">
              <a:solidFill>
                <a:srgbClr val="000000"/>
              </a:solidFill>
            </a:endParaRPr>
          </a:p>
        </p:txBody>
      </p:sp>
    </p:spTree>
    <p:extLst>
      <p:ext uri="{BB962C8B-B14F-4D97-AF65-F5344CB8AC3E}">
        <p14:creationId xmlns:p14="http://schemas.microsoft.com/office/powerpoint/2010/main" val="178642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Encourage pupils here to repeat aloud </a:t>
            </a:r>
            <a:r>
              <a:rPr lang="en-GB" altLang="en-US" dirty="0" err="1" smtClean="0"/>
              <a:t>ils</a:t>
            </a:r>
            <a:r>
              <a:rPr lang="en-GB" altLang="en-US" dirty="0" smtClean="0"/>
              <a:t> </a:t>
            </a:r>
            <a:r>
              <a:rPr lang="en-GB" altLang="en-US" dirty="0" err="1" smtClean="0"/>
              <a:t>jouent</a:t>
            </a:r>
            <a:r>
              <a:rPr lang="en-GB" altLang="en-US" dirty="0" smtClean="0"/>
              <a:t>’ and point two fingers (one finger on each hand) away at other people. </a:t>
            </a:r>
          </a:p>
          <a:p>
            <a:pPr>
              <a:spcBef>
                <a:spcPct val="0"/>
              </a:spcBef>
            </a:pPr>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616E63F-1B15-4069-BC7D-AAF5A98D12DB}" type="slidenum">
              <a:rPr lang="en-GB" altLang="en-US">
                <a:solidFill>
                  <a:srgbClr val="000000"/>
                </a:solidFill>
              </a:rPr>
              <a:pPr/>
              <a:t>8</a:t>
            </a:fld>
            <a:endParaRPr lang="en-GB" altLang="en-US">
              <a:solidFill>
                <a:srgbClr val="000000"/>
              </a:solidFill>
            </a:endParaRPr>
          </a:p>
        </p:txBody>
      </p:sp>
    </p:spTree>
    <p:extLst>
      <p:ext uri="{BB962C8B-B14F-4D97-AF65-F5344CB8AC3E}">
        <p14:creationId xmlns:p14="http://schemas.microsoft.com/office/powerpoint/2010/main" val="72179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Encourage pupils here to repeat aloud </a:t>
            </a:r>
            <a:r>
              <a:rPr lang="en-GB" altLang="en-US" dirty="0" err="1" smtClean="0"/>
              <a:t>ils</a:t>
            </a:r>
            <a:r>
              <a:rPr lang="en-GB" altLang="en-US" dirty="0" smtClean="0"/>
              <a:t> </a:t>
            </a:r>
            <a:r>
              <a:rPr lang="en-GB" altLang="en-US" dirty="0" err="1" smtClean="0"/>
              <a:t>jouent</a:t>
            </a:r>
            <a:r>
              <a:rPr lang="en-GB" altLang="en-US" dirty="0" smtClean="0"/>
              <a:t>’ and point two fingers (one finger on each hand) away at other people. </a:t>
            </a:r>
          </a:p>
          <a:p>
            <a:pPr>
              <a:spcBef>
                <a:spcPct val="0"/>
              </a:spcBef>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B0ECF-B3CA-456B-ADE1-3853B7A1522B}" type="slidenum">
              <a:rPr lang="en-GB" altLang="en-US">
                <a:solidFill>
                  <a:srgbClr val="000000"/>
                </a:solidFill>
              </a:rPr>
              <a:pPr/>
              <a:t>9</a:t>
            </a:fld>
            <a:endParaRPr lang="en-GB" altLang="en-US">
              <a:solidFill>
                <a:srgbClr val="000000"/>
              </a:solidFill>
            </a:endParaRPr>
          </a:p>
        </p:txBody>
      </p:sp>
    </p:spTree>
    <p:extLst>
      <p:ext uri="{BB962C8B-B14F-4D97-AF65-F5344CB8AC3E}">
        <p14:creationId xmlns:p14="http://schemas.microsoft.com/office/powerpoint/2010/main" val="230877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 have tried to make it obvious what information each part of the verb is conveying and why therefore it will be so important to get the ending of the verb right.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6CE60E9-FC06-4211-BC17-AF3375F90DBB}" type="slidenum">
              <a:rPr lang="en-GB" altLang="en-US">
                <a:solidFill>
                  <a:srgbClr val="000000"/>
                </a:solidFill>
              </a:rPr>
              <a:pPr/>
              <a:t>10</a:t>
            </a:fld>
            <a:endParaRPr lang="en-GB" altLang="en-US">
              <a:solidFill>
                <a:srgbClr val="000000"/>
              </a:solidFill>
            </a:endParaRPr>
          </a:p>
        </p:txBody>
      </p:sp>
    </p:spTree>
    <p:extLst>
      <p:ext uri="{BB962C8B-B14F-4D97-AF65-F5344CB8AC3E}">
        <p14:creationId xmlns:p14="http://schemas.microsoft.com/office/powerpoint/2010/main" val="388480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6DA5F4A-04A8-47F0-BC32-E18E8A9475BD}"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E3B3C4-CFA0-4B74-A42A-71FD1D528A54}" type="slidenum">
              <a:rPr lang="en-GB" altLang="en-US"/>
              <a:pPr/>
              <a:t>‹#›</a:t>
            </a:fld>
            <a:endParaRPr lang="en-GB" altLang="en-US"/>
          </a:p>
        </p:txBody>
      </p:sp>
    </p:spTree>
    <p:extLst>
      <p:ext uri="{BB962C8B-B14F-4D97-AF65-F5344CB8AC3E}">
        <p14:creationId xmlns:p14="http://schemas.microsoft.com/office/powerpoint/2010/main" val="13538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4F4969-A94D-4948-BD32-C041E9DF9D14}"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D3A27A6-7F2B-41BD-AB52-A5337C98301B}" type="slidenum">
              <a:rPr lang="en-GB" altLang="en-US"/>
              <a:pPr/>
              <a:t>‹#›</a:t>
            </a:fld>
            <a:endParaRPr lang="en-GB" altLang="en-US"/>
          </a:p>
        </p:txBody>
      </p:sp>
    </p:spTree>
    <p:extLst>
      <p:ext uri="{BB962C8B-B14F-4D97-AF65-F5344CB8AC3E}">
        <p14:creationId xmlns:p14="http://schemas.microsoft.com/office/powerpoint/2010/main" val="132822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7FD17-6A35-4BF9-B2F9-240A381CCCE6}"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C34EECB-856D-4B95-867C-603631E7B6FF}" type="slidenum">
              <a:rPr lang="en-GB" altLang="en-US"/>
              <a:pPr/>
              <a:t>‹#›</a:t>
            </a:fld>
            <a:endParaRPr lang="en-GB" altLang="en-US"/>
          </a:p>
        </p:txBody>
      </p:sp>
    </p:spTree>
    <p:extLst>
      <p:ext uri="{BB962C8B-B14F-4D97-AF65-F5344CB8AC3E}">
        <p14:creationId xmlns:p14="http://schemas.microsoft.com/office/powerpoint/2010/main" val="205581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7E99ECA-E0DA-409F-A7AB-034CB4661A79}"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A7DDCEC-0336-416E-AAFA-0B07CED6939C}" type="slidenum">
              <a:rPr lang="en-GB" altLang="en-US"/>
              <a:pPr/>
              <a:t>‹#›</a:t>
            </a:fld>
            <a:endParaRPr lang="en-GB" altLang="en-US"/>
          </a:p>
        </p:txBody>
      </p:sp>
    </p:spTree>
    <p:extLst>
      <p:ext uri="{BB962C8B-B14F-4D97-AF65-F5344CB8AC3E}">
        <p14:creationId xmlns:p14="http://schemas.microsoft.com/office/powerpoint/2010/main" val="400890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58BF81E-AFB6-4B8C-B250-572F58DA4364}"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AB938DC-3557-43A1-96A2-914D692CF350}" type="slidenum">
              <a:rPr lang="en-GB" altLang="en-US"/>
              <a:pPr/>
              <a:t>‹#›</a:t>
            </a:fld>
            <a:endParaRPr lang="en-GB" altLang="en-US"/>
          </a:p>
        </p:txBody>
      </p:sp>
    </p:spTree>
    <p:extLst>
      <p:ext uri="{BB962C8B-B14F-4D97-AF65-F5344CB8AC3E}">
        <p14:creationId xmlns:p14="http://schemas.microsoft.com/office/powerpoint/2010/main" val="1760628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471450-50E1-4E8A-BEE3-85A9D832248E}"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4F0011D-07E4-4840-9D8E-787C011874A7}" type="slidenum">
              <a:rPr lang="en-GB" altLang="en-US"/>
              <a:pPr/>
              <a:t>‹#›</a:t>
            </a:fld>
            <a:endParaRPr lang="en-GB" altLang="en-US"/>
          </a:p>
        </p:txBody>
      </p:sp>
    </p:spTree>
    <p:extLst>
      <p:ext uri="{BB962C8B-B14F-4D97-AF65-F5344CB8AC3E}">
        <p14:creationId xmlns:p14="http://schemas.microsoft.com/office/powerpoint/2010/main" val="178037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15F145C-3FB5-4A35-B5DC-D5F493265C01}"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CD2DF21-B358-4D28-A8CC-CFD75CD2F50A}" type="slidenum">
              <a:rPr lang="en-GB" altLang="en-US"/>
              <a:pPr/>
              <a:t>‹#›</a:t>
            </a:fld>
            <a:endParaRPr lang="en-GB" altLang="en-US"/>
          </a:p>
        </p:txBody>
      </p:sp>
    </p:spTree>
    <p:extLst>
      <p:ext uri="{BB962C8B-B14F-4D97-AF65-F5344CB8AC3E}">
        <p14:creationId xmlns:p14="http://schemas.microsoft.com/office/powerpoint/2010/main" val="299900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2CF2769-75FC-42DB-AA4B-F1C1676F1AD8}" type="datetimeFigureOut">
              <a:rPr lang="en-GB"/>
              <a:pPr>
                <a:defRPr/>
              </a:pPr>
              <a:t>01/06/2019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84581BC-C4FE-4E5F-BC93-B3BA13400C60}" type="slidenum">
              <a:rPr lang="en-GB" altLang="en-US"/>
              <a:pPr/>
              <a:t>‹#›</a:t>
            </a:fld>
            <a:endParaRPr lang="en-GB" altLang="en-US"/>
          </a:p>
        </p:txBody>
      </p:sp>
    </p:spTree>
    <p:extLst>
      <p:ext uri="{BB962C8B-B14F-4D97-AF65-F5344CB8AC3E}">
        <p14:creationId xmlns:p14="http://schemas.microsoft.com/office/powerpoint/2010/main" val="125989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EE59190-D116-4984-9C0E-6833BDF7CD81}" type="datetimeFigureOut">
              <a:rPr lang="en-GB"/>
              <a:pPr>
                <a:defRPr/>
              </a:pPr>
              <a:t>01/06/2019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4C098E5-631F-4B49-8A9B-C22652415993}" type="slidenum">
              <a:rPr lang="en-GB" altLang="en-US"/>
              <a:pPr/>
              <a:t>‹#›</a:t>
            </a:fld>
            <a:endParaRPr lang="en-GB" altLang="en-US"/>
          </a:p>
        </p:txBody>
      </p:sp>
    </p:spTree>
    <p:extLst>
      <p:ext uri="{BB962C8B-B14F-4D97-AF65-F5344CB8AC3E}">
        <p14:creationId xmlns:p14="http://schemas.microsoft.com/office/powerpoint/2010/main" val="3448568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37DEE-7449-4388-AE92-82A291D81D21}" type="datetimeFigureOut">
              <a:rPr lang="en-GB"/>
              <a:pPr>
                <a:defRPr/>
              </a:pPr>
              <a:t>01/06/2019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7845DD2-4848-4E34-9DFA-F62F3F8A0247}" type="slidenum">
              <a:rPr lang="en-GB" altLang="en-US"/>
              <a:pPr/>
              <a:t>‹#›</a:t>
            </a:fld>
            <a:endParaRPr lang="en-GB" altLang="en-US"/>
          </a:p>
        </p:txBody>
      </p:sp>
    </p:spTree>
    <p:extLst>
      <p:ext uri="{BB962C8B-B14F-4D97-AF65-F5344CB8AC3E}">
        <p14:creationId xmlns:p14="http://schemas.microsoft.com/office/powerpoint/2010/main" val="1279079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88E2E8-65CA-44B2-887E-C74F73BB03B0}"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A7B5081-3E67-4C9C-82BF-AE419191105A}" type="slidenum">
              <a:rPr lang="en-GB" altLang="en-US"/>
              <a:pPr/>
              <a:t>‹#›</a:t>
            </a:fld>
            <a:endParaRPr lang="en-GB" altLang="en-US"/>
          </a:p>
        </p:txBody>
      </p:sp>
    </p:spTree>
    <p:extLst>
      <p:ext uri="{BB962C8B-B14F-4D97-AF65-F5344CB8AC3E}">
        <p14:creationId xmlns:p14="http://schemas.microsoft.com/office/powerpoint/2010/main" val="92055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71C10D2-8C95-46A7-9A45-A6289B95B020}"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87BA60F-8B9A-4BA6-915E-06D0C083BB5E}" type="slidenum">
              <a:rPr lang="en-GB" altLang="en-US"/>
              <a:pPr/>
              <a:t>‹#›</a:t>
            </a:fld>
            <a:endParaRPr lang="en-GB" altLang="en-US"/>
          </a:p>
        </p:txBody>
      </p:sp>
    </p:spTree>
    <p:extLst>
      <p:ext uri="{BB962C8B-B14F-4D97-AF65-F5344CB8AC3E}">
        <p14:creationId xmlns:p14="http://schemas.microsoft.com/office/powerpoint/2010/main" val="1648912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FD7F00-4793-499A-82ED-DF0CE988D7EF}"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FF6CAA9-4955-48B3-9FA2-3EB444CCCAE4}" type="slidenum">
              <a:rPr lang="en-GB" altLang="en-US"/>
              <a:pPr/>
              <a:t>‹#›</a:t>
            </a:fld>
            <a:endParaRPr lang="en-GB" altLang="en-US"/>
          </a:p>
        </p:txBody>
      </p:sp>
    </p:spTree>
    <p:extLst>
      <p:ext uri="{BB962C8B-B14F-4D97-AF65-F5344CB8AC3E}">
        <p14:creationId xmlns:p14="http://schemas.microsoft.com/office/powerpoint/2010/main" val="704768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A9E6F5-ADB4-43C2-A831-3DF29A0AF677}"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FDDA15B-7ED6-4CC3-BFAD-587B1F81BECA}" type="slidenum">
              <a:rPr lang="en-GB" altLang="en-US"/>
              <a:pPr/>
              <a:t>‹#›</a:t>
            </a:fld>
            <a:endParaRPr lang="en-GB" altLang="en-US"/>
          </a:p>
        </p:txBody>
      </p:sp>
    </p:spTree>
    <p:extLst>
      <p:ext uri="{BB962C8B-B14F-4D97-AF65-F5344CB8AC3E}">
        <p14:creationId xmlns:p14="http://schemas.microsoft.com/office/powerpoint/2010/main" val="1054897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121D23-8508-4FB7-9B58-33C32FBADB4F}"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CA058D7-2D98-4F96-B042-09271D1D3A57}" type="slidenum">
              <a:rPr lang="en-GB" altLang="en-US"/>
              <a:pPr/>
              <a:t>‹#›</a:t>
            </a:fld>
            <a:endParaRPr lang="en-GB" altLang="en-US"/>
          </a:p>
        </p:txBody>
      </p:sp>
    </p:spTree>
    <p:extLst>
      <p:ext uri="{BB962C8B-B14F-4D97-AF65-F5344CB8AC3E}">
        <p14:creationId xmlns:p14="http://schemas.microsoft.com/office/powerpoint/2010/main" val="4458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F9015A-B502-4D95-8B2B-1D1EA150A239}" type="datetimeFigureOut">
              <a:rPr lang="en-GB"/>
              <a:pPr>
                <a:defRPr/>
              </a:pPr>
              <a:t>01/06/2019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4D476D2-88D8-4519-BD00-E40994BEE5EF}" type="slidenum">
              <a:rPr lang="en-GB" altLang="en-US"/>
              <a:pPr/>
              <a:t>‹#›</a:t>
            </a:fld>
            <a:endParaRPr lang="en-GB" altLang="en-US"/>
          </a:p>
        </p:txBody>
      </p:sp>
    </p:spTree>
    <p:extLst>
      <p:ext uri="{BB962C8B-B14F-4D97-AF65-F5344CB8AC3E}">
        <p14:creationId xmlns:p14="http://schemas.microsoft.com/office/powerpoint/2010/main" val="320144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500F9F4-BC47-4620-908A-958850A6A6CD}"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BA0DD6D-6D68-44C0-8431-5B0EE45AB3D1}" type="slidenum">
              <a:rPr lang="en-GB" altLang="en-US"/>
              <a:pPr/>
              <a:t>‹#›</a:t>
            </a:fld>
            <a:endParaRPr lang="en-GB" altLang="en-US"/>
          </a:p>
        </p:txBody>
      </p:sp>
    </p:spTree>
    <p:extLst>
      <p:ext uri="{BB962C8B-B14F-4D97-AF65-F5344CB8AC3E}">
        <p14:creationId xmlns:p14="http://schemas.microsoft.com/office/powerpoint/2010/main" val="388755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2AC938D-E4F6-4384-996B-5D64CE666FF2}" type="datetimeFigureOut">
              <a:rPr lang="en-GB"/>
              <a:pPr>
                <a:defRPr/>
              </a:pPr>
              <a:t>01/06/2019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DE70571-37E1-4D1C-A2C5-F3FF1317001A}" type="slidenum">
              <a:rPr lang="en-GB" altLang="en-US"/>
              <a:pPr/>
              <a:t>‹#›</a:t>
            </a:fld>
            <a:endParaRPr lang="en-GB" altLang="en-US"/>
          </a:p>
        </p:txBody>
      </p:sp>
    </p:spTree>
    <p:extLst>
      <p:ext uri="{BB962C8B-B14F-4D97-AF65-F5344CB8AC3E}">
        <p14:creationId xmlns:p14="http://schemas.microsoft.com/office/powerpoint/2010/main" val="354479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DD5608C-CBED-43A9-AEC9-173A67073876}" type="datetimeFigureOut">
              <a:rPr lang="en-GB"/>
              <a:pPr>
                <a:defRPr/>
              </a:pPr>
              <a:t>01/06/2019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6CBBD7B-F5E3-49E3-B31A-FBD4B3E28983}" type="slidenum">
              <a:rPr lang="en-GB" altLang="en-US"/>
              <a:pPr/>
              <a:t>‹#›</a:t>
            </a:fld>
            <a:endParaRPr lang="en-GB" altLang="en-US"/>
          </a:p>
        </p:txBody>
      </p:sp>
    </p:spTree>
    <p:extLst>
      <p:ext uri="{BB962C8B-B14F-4D97-AF65-F5344CB8AC3E}">
        <p14:creationId xmlns:p14="http://schemas.microsoft.com/office/powerpoint/2010/main" val="390756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5673ED-A74C-4AA8-80D4-0B5CC87E3AAE}" type="datetimeFigureOut">
              <a:rPr lang="en-GB"/>
              <a:pPr>
                <a:defRPr/>
              </a:pPr>
              <a:t>01/06/2019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63E1D960-70D9-42B5-8D82-9A07CE721203}" type="slidenum">
              <a:rPr lang="en-GB" altLang="en-US"/>
              <a:pPr/>
              <a:t>‹#›</a:t>
            </a:fld>
            <a:endParaRPr lang="en-GB" altLang="en-US"/>
          </a:p>
        </p:txBody>
      </p:sp>
    </p:spTree>
    <p:extLst>
      <p:ext uri="{BB962C8B-B14F-4D97-AF65-F5344CB8AC3E}">
        <p14:creationId xmlns:p14="http://schemas.microsoft.com/office/powerpoint/2010/main" val="315338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256D91-EB12-43EC-9746-E382F804082D}"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3A2992C-0408-4B52-9CC5-0541A2E28DE0}" type="slidenum">
              <a:rPr lang="en-GB" altLang="en-US"/>
              <a:pPr/>
              <a:t>‹#›</a:t>
            </a:fld>
            <a:endParaRPr lang="en-GB" altLang="en-US"/>
          </a:p>
        </p:txBody>
      </p:sp>
    </p:spTree>
    <p:extLst>
      <p:ext uri="{BB962C8B-B14F-4D97-AF65-F5344CB8AC3E}">
        <p14:creationId xmlns:p14="http://schemas.microsoft.com/office/powerpoint/2010/main" val="310814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68DD90-9CD8-4167-AE17-E57138CC56C4}" type="datetimeFigureOut">
              <a:rPr lang="en-GB"/>
              <a:pPr>
                <a:defRPr/>
              </a:pPr>
              <a:t>01/06/2019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20182E1-B125-4103-9720-5187FD6EE429}" type="slidenum">
              <a:rPr lang="en-GB" altLang="en-US"/>
              <a:pPr/>
              <a:t>‹#›</a:t>
            </a:fld>
            <a:endParaRPr lang="en-GB" altLang="en-US"/>
          </a:p>
        </p:txBody>
      </p:sp>
    </p:spTree>
    <p:extLst>
      <p:ext uri="{BB962C8B-B14F-4D97-AF65-F5344CB8AC3E}">
        <p14:creationId xmlns:p14="http://schemas.microsoft.com/office/powerpoint/2010/main" val="310867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A491033-EA33-4735-A952-55859426A492}" type="datetimeFigureOut">
              <a:rPr lang="en-GB"/>
              <a:pPr>
                <a:defRPr/>
              </a:pPr>
              <a:t>01/06/2019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798834D-E459-428A-89FC-AC4A8D22B5F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ADDAB88-12C7-490D-90B0-F399BEF2213D}" type="datetimeFigureOut">
              <a:rPr lang="en-GB"/>
              <a:pPr>
                <a:defRPr/>
              </a:pPr>
              <a:t>01/06/2019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7F2B8B8-2C05-4E32-9136-045598C8AF2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313" y="288925"/>
            <a:ext cx="8320087" cy="1325563"/>
          </a:xfrm>
        </p:spPr>
        <p:txBody>
          <a:bodyPr rtlCol="0">
            <a:normAutofit fontScale="90000"/>
          </a:bodyPr>
          <a:lstStyle/>
          <a:p>
            <a:pPr fontAlgn="auto">
              <a:spcAft>
                <a:spcPts val="0"/>
              </a:spcAft>
              <a:defRPr/>
            </a:pPr>
            <a:r>
              <a:rPr lang="en-GB" sz="6600" dirty="0" err="1">
                <a:latin typeface="AR ESSENCE" panose="02000000000000000000" pitchFamily="2" charset="0"/>
              </a:rPr>
              <a:t>j</a:t>
            </a:r>
            <a:r>
              <a:rPr lang="en-GB" sz="6600" dirty="0" err="1" smtClean="0">
                <a:latin typeface="AR ESSENCE" panose="02000000000000000000" pitchFamily="2" charset="0"/>
              </a:rPr>
              <a:t>ouer</a:t>
            </a:r>
            <a:r>
              <a:rPr lang="en-GB" sz="6600" dirty="0" smtClean="0">
                <a:latin typeface="AR ESSENCE" panose="02000000000000000000" pitchFamily="2" charset="0"/>
              </a:rPr>
              <a:t> du/de la – </a:t>
            </a:r>
            <a:r>
              <a:rPr lang="en-GB" sz="3600" dirty="0" smtClean="0">
                <a:latin typeface="AR ESSENCE" panose="02000000000000000000" pitchFamily="2" charset="0"/>
              </a:rPr>
              <a:t>to play (instruments)</a:t>
            </a:r>
            <a:endParaRPr lang="en-GB" sz="6600" dirty="0">
              <a:latin typeface="AR ESSENCE" panose="02000000000000000000" pitchFamily="2" charset="0"/>
            </a:endParaRPr>
          </a:p>
        </p:txBody>
      </p:sp>
      <p:sp>
        <p:nvSpPr>
          <p:cNvPr id="5" name="Title 3"/>
          <p:cNvSpPr txBox="1">
            <a:spLocks/>
          </p:cNvSpPr>
          <p:nvPr/>
        </p:nvSpPr>
        <p:spPr>
          <a:xfrm>
            <a:off x="341313" y="5411788"/>
            <a:ext cx="7886700" cy="132556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GB" sz="6600" dirty="0" err="1">
                <a:latin typeface="AR ESSENCE" panose="02000000000000000000" pitchFamily="2" charset="0"/>
              </a:rPr>
              <a:t>j</a:t>
            </a:r>
            <a:r>
              <a:rPr lang="en-GB" sz="6600" dirty="0" err="1" smtClean="0">
                <a:latin typeface="AR ESSENCE" panose="02000000000000000000" pitchFamily="2" charset="0"/>
              </a:rPr>
              <a:t>ouer</a:t>
            </a:r>
            <a:r>
              <a:rPr lang="en-GB" sz="6600" dirty="0" smtClean="0">
                <a:latin typeface="AR ESSENCE" panose="02000000000000000000" pitchFamily="2" charset="0"/>
              </a:rPr>
              <a:t> au – </a:t>
            </a:r>
            <a:r>
              <a:rPr lang="en-GB" sz="5200" dirty="0" smtClean="0">
                <a:latin typeface="AR ESSENCE" panose="02000000000000000000" pitchFamily="2" charset="0"/>
              </a:rPr>
              <a:t>to play (sports)</a:t>
            </a:r>
            <a:endParaRPr lang="en-GB" sz="5200" dirty="0">
              <a:latin typeface="AR ESSENCE" panose="02000000000000000000" pitchFamily="2" charset="0"/>
            </a:endParaRP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1985963"/>
            <a:ext cx="2706687"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urved Connector 7"/>
          <p:cNvCxnSpPr/>
          <p:nvPr/>
        </p:nvCxnSpPr>
        <p:spPr>
          <a:xfrm>
            <a:off x="1791730" y="1272746"/>
            <a:ext cx="4280458" cy="1948292"/>
          </a:xfrm>
          <a:prstGeom prst="curvedConnector3">
            <a:avLst>
              <a:gd name="adj1" fmla="val 50000"/>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2468563"/>
            <a:ext cx="31480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urved Connector 13"/>
          <p:cNvCxnSpPr/>
          <p:nvPr/>
        </p:nvCxnSpPr>
        <p:spPr>
          <a:xfrm rot="5400000" flipH="1" flipV="1">
            <a:off x="963613" y="4498975"/>
            <a:ext cx="1563688" cy="1290637"/>
          </a:xfrm>
          <a:prstGeom prst="curvedConnector3">
            <a:avLst>
              <a:gd name="adj1" fmla="val 50000"/>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457200" y="925645"/>
            <a:ext cx="4176584"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a:solidFill>
                  <a:schemeClr val="tx1"/>
                </a:solidFill>
                <a:latin typeface="Arial" panose="020B0604020202020204" pitchFamily="34" charset="0"/>
                <a:cs typeface="Arial" panose="020B0604020202020204" pitchFamily="34" charset="0"/>
              </a:rPr>
              <a:t>Je </a:t>
            </a:r>
            <a:r>
              <a:rPr lang="en-GB" sz="8800" b="1" dirty="0" err="1">
                <a:solidFill>
                  <a:schemeClr val="tx1"/>
                </a:solidFill>
                <a:latin typeface="Arial" panose="020B0604020202020204" pitchFamily="34" charset="0"/>
                <a:cs typeface="Arial" panose="020B0604020202020204" pitchFamily="34" charset="0"/>
              </a:rPr>
              <a:t>jou</a:t>
            </a:r>
            <a:r>
              <a:rPr lang="en-GB" sz="8800" b="1" u="sng" dirty="0" err="1">
                <a:solidFill>
                  <a:srgbClr val="7030A0"/>
                </a:solidFill>
                <a:latin typeface="Arial" panose="020B0604020202020204" pitchFamily="34" charset="0"/>
                <a:cs typeface="Arial" panose="020B0604020202020204" pitchFamily="34" charset="0"/>
              </a:rPr>
              <a:t>e</a:t>
            </a:r>
            <a:endParaRPr lang="en-GB" sz="8800" b="1" u="sng" dirty="0">
              <a:solidFill>
                <a:srgbClr val="7030A0"/>
              </a:solidFill>
              <a:latin typeface="Arial" panose="020B0604020202020204" pitchFamily="34" charset="0"/>
              <a:cs typeface="Arial" panose="020B0604020202020204" pitchFamily="34" charset="0"/>
            </a:endParaRPr>
          </a:p>
        </p:txBody>
      </p:sp>
      <p:pic>
        <p:nvPicPr>
          <p:cNvPr id="9" name="Picture 3" descr="D:\My Stuff\primary spanish\Yr5 SoW resources 2014\subject pronoun pics\Slide1.JPG"/>
          <p:cNvPicPr>
            <a:picLocks noChangeAspect="1" noChangeArrowheads="1"/>
          </p:cNvPicPr>
          <p:nvPr/>
        </p:nvPicPr>
        <p:blipFill>
          <a:blip r:embed="rId3"/>
          <a:srcRect/>
          <a:stretch>
            <a:fillRect/>
          </a:stretch>
        </p:blipFill>
        <p:spPr bwMode="auto">
          <a:xfrm>
            <a:off x="5292725" y="1268413"/>
            <a:ext cx="2255838" cy="1692275"/>
          </a:xfrm>
          <a:prstGeom prst="rect">
            <a:avLst/>
          </a:prstGeom>
          <a:ln>
            <a:noFill/>
          </a:ln>
          <a:effectLst>
            <a:outerShdw blurRad="292100" dist="139700" dir="2700000" algn="tl" rotWithShape="0">
              <a:srgbClr val="333333">
                <a:alpha val="65000"/>
              </a:srgbClr>
            </a:outerShdw>
          </a:effectLst>
          <a:extLst/>
        </p:spPr>
      </p:pic>
      <p:cxnSp>
        <p:nvCxnSpPr>
          <p:cNvPr id="3" name="Straight Arrow Connector 2"/>
          <p:cNvCxnSpPr/>
          <p:nvPr/>
        </p:nvCxnSpPr>
        <p:spPr>
          <a:xfrm>
            <a:off x="1307777" y="737437"/>
            <a:ext cx="42305" cy="96365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4"/>
          <p:cNvSpPr txBox="1">
            <a:spLocks noChangeArrowheads="1"/>
          </p:cNvSpPr>
          <p:nvPr/>
        </p:nvSpPr>
        <p:spPr bwMode="auto">
          <a:xfrm>
            <a:off x="1061951" y="230123"/>
            <a:ext cx="576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dirty="0">
                <a:solidFill>
                  <a:srgbClr val="00B050"/>
                </a:solidFill>
                <a:latin typeface="Comic Sans MS" panose="030F0702030302020204" pitchFamily="66" charset="0"/>
              </a:rPr>
              <a:t>I</a:t>
            </a:r>
            <a:endParaRPr lang="en-GB" altLang="en-US" sz="2000" dirty="0">
              <a:solidFill>
                <a:srgbClr val="00B050"/>
              </a:solidFill>
              <a:latin typeface="Comic Sans MS" panose="030F0702030302020204" pitchFamily="66" charset="0"/>
            </a:endParaRPr>
          </a:p>
        </p:txBody>
      </p:sp>
      <p:cxnSp>
        <p:nvCxnSpPr>
          <p:cNvPr id="7" name="Straight Arrow Connector 6"/>
          <p:cNvCxnSpPr/>
          <p:nvPr/>
        </p:nvCxnSpPr>
        <p:spPr>
          <a:xfrm flipV="1">
            <a:off x="2603157" y="2627956"/>
            <a:ext cx="0" cy="12969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9" name="TextBox 16"/>
          <p:cNvSpPr txBox="1">
            <a:spLocks noChangeArrowheads="1"/>
          </p:cNvSpPr>
          <p:nvPr/>
        </p:nvSpPr>
        <p:spPr bwMode="auto">
          <a:xfrm>
            <a:off x="2051050" y="3721100"/>
            <a:ext cx="1077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000000"/>
                </a:solidFill>
                <a:latin typeface="AR ESSENCE" panose="02000000000000000000" pitchFamily="2" charset="0"/>
              </a:rPr>
              <a:t>play</a:t>
            </a:r>
            <a:endParaRPr lang="en-GB" altLang="en-US" sz="2000">
              <a:solidFill>
                <a:srgbClr val="000000"/>
              </a:solidFill>
              <a:latin typeface="AR ESSENCE" panose="02000000000000000000" pitchFamily="2" charset="0"/>
            </a:endParaRPr>
          </a:p>
        </p:txBody>
      </p:sp>
      <p:sp>
        <p:nvSpPr>
          <p:cNvPr id="10250"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4256088" y="4941888"/>
            <a:ext cx="4637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a:solidFill>
                  <a:srgbClr val="000000"/>
                </a:solidFill>
                <a:latin typeface="AR ESSENCE" panose="02000000000000000000" pitchFamily="2" charset="0"/>
              </a:rPr>
              <a:t>Je joue du piano.</a:t>
            </a:r>
          </a:p>
        </p:txBody>
      </p:sp>
      <p:pic>
        <p:nvPicPr>
          <p:cNvPr id="102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140200"/>
            <a:ext cx="33147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1482003" y="720940"/>
            <a:ext cx="2669867" cy="98015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358346" y="845428"/>
            <a:ext cx="4769708"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a:solidFill>
                  <a:schemeClr val="tx1"/>
                </a:solidFill>
                <a:latin typeface="Arial" panose="020B0604020202020204" pitchFamily="34" charset="0"/>
                <a:cs typeface="Arial" panose="020B0604020202020204" pitchFamily="34" charset="0"/>
              </a:rPr>
              <a:t>Tu</a:t>
            </a:r>
            <a:r>
              <a:rPr lang="en-GB" sz="8800" b="1" dirty="0">
                <a:solidFill>
                  <a:schemeClr val="tx1"/>
                </a:solidFill>
                <a:latin typeface="Arial" panose="020B0604020202020204" pitchFamily="34" charset="0"/>
                <a:cs typeface="Arial" panose="020B0604020202020204" pitchFamily="34" charset="0"/>
              </a:rPr>
              <a:t> </a:t>
            </a:r>
            <a:r>
              <a:rPr lang="en-GB" sz="8800" b="1" dirty="0" err="1">
                <a:solidFill>
                  <a:schemeClr val="tx1"/>
                </a:solidFill>
                <a:latin typeface="Arial" panose="020B0604020202020204" pitchFamily="34" charset="0"/>
                <a:cs typeface="Arial" panose="020B0604020202020204" pitchFamily="34" charset="0"/>
              </a:rPr>
              <a:t>jou</a:t>
            </a:r>
            <a:r>
              <a:rPr lang="en-GB" sz="8800" b="1" u="sng" dirty="0" err="1">
                <a:solidFill>
                  <a:srgbClr val="7030A0"/>
                </a:solidFill>
                <a:latin typeface="Arial" panose="020B0604020202020204" pitchFamily="34" charset="0"/>
                <a:cs typeface="Arial" panose="020B0604020202020204" pitchFamily="34" charset="0"/>
              </a:rPr>
              <a:t>es</a:t>
            </a:r>
            <a:endParaRPr lang="en-GB" sz="8800" b="1" u="sng" dirty="0">
              <a:solidFill>
                <a:srgbClr val="7030A0"/>
              </a:solidFill>
              <a:latin typeface="Arial" panose="020B0604020202020204" pitchFamily="34" charset="0"/>
              <a:cs typeface="Arial" panose="020B0604020202020204" pitchFamily="34" charset="0"/>
            </a:endParaRPr>
          </a:p>
        </p:txBody>
      </p:sp>
      <p:cxnSp>
        <p:nvCxnSpPr>
          <p:cNvPr id="3" name="Straight Arrow Connector 2"/>
          <p:cNvCxnSpPr>
            <a:stCxn id="11270" idx="2"/>
          </p:cNvCxnSpPr>
          <p:nvPr/>
        </p:nvCxnSpPr>
        <p:spPr>
          <a:xfrm flipH="1">
            <a:off x="953659" y="659691"/>
            <a:ext cx="458422" cy="74614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4"/>
          <p:cNvSpPr txBox="1">
            <a:spLocks noChangeArrowheads="1"/>
          </p:cNvSpPr>
          <p:nvPr/>
        </p:nvSpPr>
        <p:spPr bwMode="auto">
          <a:xfrm>
            <a:off x="525462" y="75491"/>
            <a:ext cx="177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B050"/>
                </a:solidFill>
                <a:latin typeface="AR ESSENCE" panose="02000000000000000000" pitchFamily="2" charset="0"/>
              </a:rPr>
              <a:t>you</a:t>
            </a:r>
            <a:endParaRPr lang="en-GB" altLang="en-US" sz="2000" dirty="0">
              <a:solidFill>
                <a:srgbClr val="00B050"/>
              </a:solidFill>
              <a:latin typeface="AR ESSENCE" panose="02000000000000000000" pitchFamily="2" charset="0"/>
            </a:endParaRPr>
          </a:p>
        </p:txBody>
      </p:sp>
      <p:cxnSp>
        <p:nvCxnSpPr>
          <p:cNvPr id="7" name="Straight Arrow Connector 6"/>
          <p:cNvCxnSpPr/>
          <p:nvPr/>
        </p:nvCxnSpPr>
        <p:spPr>
          <a:xfrm flipV="1">
            <a:off x="2187489" y="2601656"/>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16"/>
          <p:cNvSpPr txBox="1">
            <a:spLocks noChangeArrowheads="1"/>
          </p:cNvSpPr>
          <p:nvPr/>
        </p:nvSpPr>
        <p:spPr bwMode="auto">
          <a:xfrm>
            <a:off x="1859757" y="3746501"/>
            <a:ext cx="1076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0000"/>
                </a:solidFill>
                <a:latin typeface="AR ESSENCE" panose="02000000000000000000" pitchFamily="2" charset="0"/>
              </a:rPr>
              <a:t>play</a:t>
            </a:r>
            <a:endParaRPr lang="en-GB" altLang="en-US" sz="2000" dirty="0">
              <a:solidFill>
                <a:srgbClr val="000000"/>
              </a:solidFill>
              <a:latin typeface="AR ESSENCE" panose="02000000000000000000" pitchFamily="2" charset="0"/>
            </a:endParaRPr>
          </a:p>
        </p:txBody>
      </p:sp>
      <p:sp>
        <p:nvSpPr>
          <p:cNvPr id="11273"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3481388" y="4911725"/>
            <a:ext cx="5078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dirty="0" err="1">
                <a:solidFill>
                  <a:srgbClr val="000000"/>
                </a:solidFill>
                <a:latin typeface="AR ESSENCE" panose="02000000000000000000" pitchFamily="2" charset="0"/>
              </a:rPr>
              <a:t>Tu</a:t>
            </a:r>
            <a:r>
              <a:rPr lang="en-GB" altLang="en-US" sz="3600" dirty="0">
                <a:solidFill>
                  <a:srgbClr val="000000"/>
                </a:solidFill>
                <a:latin typeface="AR ESSENCE" panose="02000000000000000000" pitchFamily="2" charset="0"/>
              </a:rPr>
              <a:t> </a:t>
            </a:r>
            <a:r>
              <a:rPr lang="en-GB" altLang="en-US" sz="3600" dirty="0" err="1">
                <a:solidFill>
                  <a:srgbClr val="000000"/>
                </a:solidFill>
                <a:latin typeface="AR ESSENCE" panose="02000000000000000000" pitchFamily="2" charset="0"/>
              </a:rPr>
              <a:t>joues</a:t>
            </a:r>
            <a:r>
              <a:rPr lang="en-GB" altLang="en-US" sz="3600" dirty="0">
                <a:solidFill>
                  <a:srgbClr val="000000"/>
                </a:solidFill>
                <a:latin typeface="AR ESSENCE" panose="02000000000000000000" pitchFamily="2" charset="0"/>
              </a:rPr>
              <a:t> de la </a:t>
            </a:r>
            <a:r>
              <a:rPr lang="en-GB" altLang="en-US" sz="3600" dirty="0" err="1">
                <a:solidFill>
                  <a:srgbClr val="000000"/>
                </a:solidFill>
                <a:latin typeface="AR ESSENCE" panose="02000000000000000000" pitchFamily="2" charset="0"/>
              </a:rPr>
              <a:t>clarinette</a:t>
            </a:r>
            <a:r>
              <a:rPr lang="en-GB" altLang="en-US" sz="3600" dirty="0">
                <a:solidFill>
                  <a:srgbClr val="000000"/>
                </a:solidFill>
                <a:latin typeface="AR ESSENCE" panose="02000000000000000000" pitchFamily="2" charset="0"/>
              </a:rPr>
              <a:t> ?</a:t>
            </a:r>
          </a:p>
        </p:txBody>
      </p:sp>
      <p:pic>
        <p:nvPicPr>
          <p:cNvPr id="13" name="Picture 4" descr="D:\My Stuff\primary spanish\Yr5 SoW resources 2014\subject pronoun pics\Slide2.JPG"/>
          <p:cNvPicPr>
            <a:picLocks noChangeAspect="1" noChangeArrowheads="1"/>
          </p:cNvPicPr>
          <p:nvPr/>
        </p:nvPicPr>
        <p:blipFill>
          <a:blip r:embed="rId3"/>
          <a:srcRect/>
          <a:stretch>
            <a:fillRect/>
          </a:stretch>
        </p:blipFill>
        <p:spPr bwMode="auto">
          <a:xfrm>
            <a:off x="5795963" y="1289050"/>
            <a:ext cx="2447925" cy="1836738"/>
          </a:xfrm>
          <a:prstGeom prst="rect">
            <a:avLst/>
          </a:prstGeom>
          <a:ln>
            <a:noFill/>
          </a:ln>
          <a:effectLst>
            <a:outerShdw blurRad="292100" dist="139700" dir="2700000" algn="tl" rotWithShape="0">
              <a:srgbClr val="333333">
                <a:alpha val="65000"/>
              </a:srgbClr>
            </a:outerShdw>
          </a:effectLst>
          <a:extLst/>
        </p:spPr>
      </p:pic>
      <p:pic>
        <p:nvPicPr>
          <p:cNvPr id="112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4305300"/>
            <a:ext cx="14509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1573213" y="659691"/>
            <a:ext cx="2726938" cy="10208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28356" y="1005897"/>
            <a:ext cx="5617013"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dirty="0">
                <a:solidFill>
                  <a:schemeClr val="tx1"/>
                </a:solidFill>
                <a:latin typeface="AR ESSENCE" panose="02000000000000000000" pitchFamily="2" charset="0"/>
              </a:rPr>
              <a:t>Il/</a:t>
            </a:r>
            <a:r>
              <a:rPr lang="en-GB" sz="8800" dirty="0" err="1">
                <a:solidFill>
                  <a:schemeClr val="tx1"/>
                </a:solidFill>
                <a:latin typeface="AR ESSENCE" panose="02000000000000000000" pitchFamily="2" charset="0"/>
              </a:rPr>
              <a:t>elle</a:t>
            </a:r>
            <a:r>
              <a:rPr lang="en-GB" sz="8800" dirty="0">
                <a:solidFill>
                  <a:schemeClr val="tx1"/>
                </a:solidFill>
                <a:latin typeface="AR ESSENCE" panose="02000000000000000000" pitchFamily="2" charset="0"/>
              </a:rPr>
              <a:t> </a:t>
            </a:r>
            <a:r>
              <a:rPr lang="en-GB" sz="8800" dirty="0" err="1">
                <a:solidFill>
                  <a:schemeClr val="tx1"/>
                </a:solidFill>
                <a:latin typeface="AR ESSENCE" panose="02000000000000000000" pitchFamily="2" charset="0"/>
              </a:rPr>
              <a:t>jou</a:t>
            </a:r>
            <a:r>
              <a:rPr lang="en-GB" sz="8800" u="sng" dirty="0" err="1">
                <a:solidFill>
                  <a:srgbClr val="7030A0"/>
                </a:solidFill>
                <a:latin typeface="AR ESSENCE" panose="02000000000000000000" pitchFamily="2" charset="0"/>
              </a:rPr>
              <a:t>e</a:t>
            </a:r>
            <a:endParaRPr lang="en-GB" sz="8800" u="sng" dirty="0">
              <a:solidFill>
                <a:srgbClr val="7030A0"/>
              </a:solidFill>
              <a:latin typeface="AR ESSENCE" panose="02000000000000000000" pitchFamily="2" charset="0"/>
            </a:endParaRPr>
          </a:p>
        </p:txBody>
      </p:sp>
      <p:cxnSp>
        <p:nvCxnSpPr>
          <p:cNvPr id="3" name="Straight Arrow Connector 2"/>
          <p:cNvCxnSpPr/>
          <p:nvPr/>
        </p:nvCxnSpPr>
        <p:spPr>
          <a:xfrm flipH="1">
            <a:off x="1070491" y="706916"/>
            <a:ext cx="267944" cy="90549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294" name="TextBox 4"/>
          <p:cNvSpPr txBox="1">
            <a:spLocks noChangeArrowheads="1"/>
          </p:cNvSpPr>
          <p:nvPr/>
        </p:nvSpPr>
        <p:spPr bwMode="auto">
          <a:xfrm>
            <a:off x="1116013" y="78797"/>
            <a:ext cx="177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B050"/>
                </a:solidFill>
                <a:latin typeface="AR ESSENCE" panose="02000000000000000000" pitchFamily="2" charset="0"/>
              </a:rPr>
              <a:t>he / she</a:t>
            </a:r>
            <a:endParaRPr lang="en-GB" altLang="en-US" sz="2000" dirty="0">
              <a:solidFill>
                <a:srgbClr val="00B050"/>
              </a:solidFill>
              <a:latin typeface="AR ESSENCE" panose="02000000000000000000" pitchFamily="2" charset="0"/>
            </a:endParaRPr>
          </a:p>
        </p:txBody>
      </p:sp>
      <p:cxnSp>
        <p:nvCxnSpPr>
          <p:cNvPr id="7" name="Straight Arrow Connector 6"/>
          <p:cNvCxnSpPr/>
          <p:nvPr/>
        </p:nvCxnSpPr>
        <p:spPr>
          <a:xfrm flipV="1">
            <a:off x="3423165" y="2746375"/>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7"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3763663" y="5144026"/>
            <a:ext cx="463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dirty="0">
                <a:solidFill>
                  <a:srgbClr val="000000"/>
                </a:solidFill>
                <a:latin typeface="AR ESSENCE" panose="02000000000000000000" pitchFamily="2" charset="0"/>
              </a:rPr>
              <a:t>Il </a:t>
            </a:r>
            <a:r>
              <a:rPr lang="en-GB" altLang="en-US" sz="3600" dirty="0" err="1">
                <a:solidFill>
                  <a:srgbClr val="000000"/>
                </a:solidFill>
                <a:latin typeface="AR ESSENCE" panose="02000000000000000000" pitchFamily="2" charset="0"/>
              </a:rPr>
              <a:t>joue</a:t>
            </a:r>
            <a:r>
              <a:rPr lang="en-GB" altLang="en-US" sz="3600" dirty="0">
                <a:solidFill>
                  <a:srgbClr val="000000"/>
                </a:solidFill>
                <a:latin typeface="AR ESSENCE" panose="02000000000000000000" pitchFamily="2" charset="0"/>
              </a:rPr>
              <a:t> de la </a:t>
            </a:r>
            <a:r>
              <a:rPr lang="en-GB" altLang="en-US" sz="3600" dirty="0" err="1">
                <a:solidFill>
                  <a:srgbClr val="000000"/>
                </a:solidFill>
                <a:latin typeface="AR ESSENCE" panose="02000000000000000000" pitchFamily="2" charset="0"/>
              </a:rPr>
              <a:t>guitare</a:t>
            </a:r>
            <a:r>
              <a:rPr lang="en-GB" altLang="en-US" sz="3600" dirty="0">
                <a:solidFill>
                  <a:srgbClr val="000000"/>
                </a:solidFill>
                <a:latin typeface="AR ESSENCE" panose="02000000000000000000" pitchFamily="2" charset="0"/>
              </a:rPr>
              <a:t>.</a:t>
            </a:r>
          </a:p>
        </p:txBody>
      </p:sp>
      <p:pic>
        <p:nvPicPr>
          <p:cNvPr id="12" name="Picture 5" descr="D:\My Stuff\primary spanish\Yr5 SoW resources 2014\subject pronoun pics\Slide3.JPG"/>
          <p:cNvPicPr>
            <a:picLocks noChangeAspect="1" noChangeArrowheads="1"/>
          </p:cNvPicPr>
          <p:nvPr/>
        </p:nvPicPr>
        <p:blipFill>
          <a:blip r:embed="rId3"/>
          <a:srcRect/>
          <a:stretch>
            <a:fillRect/>
          </a:stretch>
        </p:blipFill>
        <p:spPr bwMode="auto">
          <a:xfrm>
            <a:off x="5951238" y="362067"/>
            <a:ext cx="2447925" cy="1835150"/>
          </a:xfrm>
          <a:prstGeom prst="rect">
            <a:avLst/>
          </a:prstGeom>
          <a:ln>
            <a:noFill/>
          </a:ln>
          <a:effectLst>
            <a:outerShdw blurRad="292100" dist="139700" dir="2700000" algn="tl" rotWithShape="0">
              <a:srgbClr val="333333">
                <a:alpha val="65000"/>
              </a:srgbClr>
            </a:outerShdw>
          </a:effectLst>
          <a:extLst/>
        </p:spPr>
      </p:pic>
      <p:pic>
        <p:nvPicPr>
          <p:cNvPr id="14" name="Picture 6" descr="D:\My Stuff\primary spanish\Yr5 SoW resources 2014\subject pronoun pics\Slide4.JPG"/>
          <p:cNvPicPr>
            <a:picLocks noChangeAspect="1" noChangeArrowheads="1"/>
          </p:cNvPicPr>
          <p:nvPr/>
        </p:nvPicPr>
        <p:blipFill>
          <a:blip r:embed="rId4"/>
          <a:srcRect/>
          <a:stretch>
            <a:fillRect/>
          </a:stretch>
        </p:blipFill>
        <p:spPr bwMode="auto">
          <a:xfrm>
            <a:off x="5894389" y="2475706"/>
            <a:ext cx="2447925" cy="1836737"/>
          </a:xfrm>
          <a:prstGeom prst="rect">
            <a:avLst/>
          </a:prstGeom>
          <a:ln>
            <a:noFill/>
          </a:ln>
          <a:effectLst>
            <a:outerShdw blurRad="292100" dist="139700" dir="2700000" algn="tl" rotWithShape="0">
              <a:srgbClr val="333333">
                <a:alpha val="65000"/>
              </a:srgbClr>
            </a:outerShdw>
          </a:effectLst>
          <a:extLst/>
        </p:spPr>
      </p:pic>
      <p:pic>
        <p:nvPicPr>
          <p:cNvPr id="1230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4183063"/>
            <a:ext cx="26765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H="1">
            <a:off x="2298700" y="608090"/>
            <a:ext cx="133972" cy="10270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16"/>
          <p:cNvSpPr txBox="1">
            <a:spLocks noChangeArrowheads="1"/>
          </p:cNvSpPr>
          <p:nvPr/>
        </p:nvSpPr>
        <p:spPr bwMode="auto">
          <a:xfrm>
            <a:off x="2889251" y="4001260"/>
            <a:ext cx="1076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0000"/>
                </a:solidFill>
                <a:latin typeface="AR ESSENCE" panose="02000000000000000000" pitchFamily="2" charset="0"/>
              </a:rPr>
              <a:t>plays</a:t>
            </a:r>
            <a:endParaRPr lang="en-GB" altLang="en-US" sz="2000" dirty="0">
              <a:solidFill>
                <a:srgbClr val="000000"/>
              </a:solidFill>
              <a:latin typeface="AR ESSENCE" panose="02000000000000000000" pitchFamily="2" charset="0"/>
            </a:endParaRPr>
          </a:p>
        </p:txBody>
      </p:sp>
      <p:cxnSp>
        <p:nvCxnSpPr>
          <p:cNvPr id="17" name="Straight Arrow Connector 16"/>
          <p:cNvCxnSpPr/>
          <p:nvPr/>
        </p:nvCxnSpPr>
        <p:spPr>
          <a:xfrm>
            <a:off x="2607276" y="662997"/>
            <a:ext cx="2100648" cy="120287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44304" y="608090"/>
            <a:ext cx="3058712" cy="125778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1315128" y="845428"/>
            <a:ext cx="4208341"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6600" dirty="0">
                <a:solidFill>
                  <a:schemeClr val="tx1"/>
                </a:solidFill>
                <a:latin typeface="AR ESSENCE" panose="02000000000000000000" pitchFamily="2" charset="0"/>
              </a:rPr>
              <a:t>Nous </a:t>
            </a:r>
            <a:r>
              <a:rPr lang="en-GB" sz="6600" dirty="0" err="1">
                <a:solidFill>
                  <a:schemeClr val="tx1"/>
                </a:solidFill>
                <a:latin typeface="AR ESSENCE" panose="02000000000000000000" pitchFamily="2" charset="0"/>
              </a:rPr>
              <a:t>jou</a:t>
            </a:r>
            <a:r>
              <a:rPr lang="en-GB" sz="6600" u="sng" dirty="0" err="1">
                <a:solidFill>
                  <a:srgbClr val="7030A0"/>
                </a:solidFill>
                <a:latin typeface="AR ESSENCE" panose="02000000000000000000" pitchFamily="2" charset="0"/>
              </a:rPr>
              <a:t>ons</a:t>
            </a:r>
            <a:endParaRPr lang="en-GB" sz="6600" u="sng" dirty="0">
              <a:solidFill>
                <a:srgbClr val="7030A0"/>
              </a:solidFill>
              <a:latin typeface="AR ESSENCE" panose="02000000000000000000" pitchFamily="2" charset="0"/>
            </a:endParaRPr>
          </a:p>
        </p:txBody>
      </p:sp>
      <p:cxnSp>
        <p:nvCxnSpPr>
          <p:cNvPr id="3" name="Straight Arrow Connector 2"/>
          <p:cNvCxnSpPr/>
          <p:nvPr/>
        </p:nvCxnSpPr>
        <p:spPr>
          <a:xfrm flipH="1">
            <a:off x="1717332" y="845428"/>
            <a:ext cx="383317" cy="73542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318" name="TextBox 4"/>
          <p:cNvSpPr txBox="1">
            <a:spLocks noChangeArrowheads="1"/>
          </p:cNvSpPr>
          <p:nvPr/>
        </p:nvSpPr>
        <p:spPr bwMode="auto">
          <a:xfrm>
            <a:off x="1315128" y="229478"/>
            <a:ext cx="177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B050"/>
                </a:solidFill>
                <a:latin typeface="AR ESSENCE" panose="02000000000000000000" pitchFamily="2" charset="0"/>
              </a:rPr>
              <a:t>we</a:t>
            </a:r>
            <a:endParaRPr lang="en-GB" altLang="en-US" sz="2000" dirty="0">
              <a:solidFill>
                <a:srgbClr val="00B050"/>
              </a:solidFill>
              <a:latin typeface="AR ESSENCE" panose="02000000000000000000" pitchFamily="2" charset="0"/>
            </a:endParaRPr>
          </a:p>
        </p:txBody>
      </p:sp>
      <p:cxnSp>
        <p:nvCxnSpPr>
          <p:cNvPr id="7" name="Straight Arrow Connector 6"/>
          <p:cNvCxnSpPr/>
          <p:nvPr/>
        </p:nvCxnSpPr>
        <p:spPr>
          <a:xfrm flipV="1">
            <a:off x="3562736" y="2493169"/>
            <a:ext cx="0" cy="12969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0" name="TextBox 16"/>
          <p:cNvSpPr txBox="1">
            <a:spLocks noChangeArrowheads="1"/>
          </p:cNvSpPr>
          <p:nvPr/>
        </p:nvSpPr>
        <p:spPr bwMode="auto">
          <a:xfrm>
            <a:off x="3024573" y="3790156"/>
            <a:ext cx="107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0000"/>
                </a:solidFill>
                <a:latin typeface="AR ESSENCE" panose="02000000000000000000" pitchFamily="2" charset="0"/>
              </a:rPr>
              <a:t>play</a:t>
            </a:r>
            <a:endParaRPr lang="en-GB" altLang="en-US" sz="2000" dirty="0">
              <a:solidFill>
                <a:srgbClr val="000000"/>
              </a:solidFill>
              <a:latin typeface="AR ESSENCE" panose="02000000000000000000" pitchFamily="2" charset="0"/>
            </a:endParaRPr>
          </a:p>
        </p:txBody>
      </p:sp>
      <p:sp>
        <p:nvSpPr>
          <p:cNvPr id="13321"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3536950" y="4975622"/>
            <a:ext cx="463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dirty="0">
                <a:solidFill>
                  <a:srgbClr val="000000"/>
                </a:solidFill>
                <a:latin typeface="AR ESSENCE" panose="02000000000000000000" pitchFamily="2" charset="0"/>
              </a:rPr>
              <a:t>Nous </a:t>
            </a:r>
            <a:r>
              <a:rPr lang="en-GB" altLang="en-US" sz="3600" dirty="0" err="1">
                <a:solidFill>
                  <a:srgbClr val="000000"/>
                </a:solidFill>
                <a:latin typeface="AR ESSENCE" panose="02000000000000000000" pitchFamily="2" charset="0"/>
              </a:rPr>
              <a:t>jouons</a:t>
            </a:r>
            <a:r>
              <a:rPr lang="en-GB" altLang="en-US" sz="3600" dirty="0">
                <a:solidFill>
                  <a:srgbClr val="000000"/>
                </a:solidFill>
                <a:latin typeface="AR ESSENCE" panose="02000000000000000000" pitchFamily="2" charset="0"/>
              </a:rPr>
              <a:t> de la </a:t>
            </a:r>
            <a:r>
              <a:rPr lang="en-GB" altLang="en-US" sz="3600" dirty="0" err="1">
                <a:solidFill>
                  <a:srgbClr val="000000"/>
                </a:solidFill>
                <a:latin typeface="AR ESSENCE" panose="02000000000000000000" pitchFamily="2" charset="0"/>
              </a:rPr>
              <a:t>flûte</a:t>
            </a:r>
            <a:r>
              <a:rPr lang="en-GB" altLang="en-US" sz="3600" dirty="0">
                <a:solidFill>
                  <a:srgbClr val="000000"/>
                </a:solidFill>
                <a:latin typeface="AR ESSENCE" panose="02000000000000000000" pitchFamily="2" charset="0"/>
              </a:rPr>
              <a:t>.</a:t>
            </a:r>
          </a:p>
        </p:txBody>
      </p:sp>
      <p:pic>
        <p:nvPicPr>
          <p:cNvPr id="13" name="Picture 7" descr="D:\My Stuff\primary spanish\Yr5 SoW resources 2014\subject pronoun pics\Slide5.JPG"/>
          <p:cNvPicPr>
            <a:picLocks noChangeAspect="1" noChangeArrowheads="1"/>
          </p:cNvPicPr>
          <p:nvPr/>
        </p:nvPicPr>
        <p:blipFill>
          <a:blip r:embed="rId3"/>
          <a:srcRect/>
          <a:stretch>
            <a:fillRect/>
          </a:stretch>
        </p:blipFill>
        <p:spPr bwMode="auto">
          <a:xfrm>
            <a:off x="5925673" y="1004587"/>
            <a:ext cx="2447925" cy="1836738"/>
          </a:xfrm>
          <a:prstGeom prst="rect">
            <a:avLst/>
          </a:prstGeom>
          <a:ln>
            <a:noFill/>
          </a:ln>
          <a:effectLst>
            <a:outerShdw blurRad="292100" dist="139700" dir="2700000" algn="tl" rotWithShape="0">
              <a:srgbClr val="333333">
                <a:alpha val="65000"/>
              </a:srgbClr>
            </a:outerShdw>
          </a:effectLst>
          <a:extLst/>
        </p:spPr>
      </p:pic>
      <p:pic>
        <p:nvPicPr>
          <p:cNvPr id="133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4251325"/>
            <a:ext cx="196532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2551331" y="705346"/>
            <a:ext cx="1875301" cy="92633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167846" y="885055"/>
            <a:ext cx="6341333"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vous</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a:solidFill>
                  <a:schemeClr val="tx1"/>
                </a:solidFill>
                <a:latin typeface="Arial" panose="020B0604020202020204" pitchFamily="34" charset="0"/>
                <a:cs typeface="Arial" panose="020B0604020202020204" pitchFamily="34" charset="0"/>
              </a:rPr>
              <a:t>jou</a:t>
            </a:r>
            <a:r>
              <a:rPr lang="en-GB" sz="8800" b="1" u="sng" dirty="0" err="1">
                <a:solidFill>
                  <a:srgbClr val="7030A0"/>
                </a:solidFill>
                <a:latin typeface="Arial" panose="020B0604020202020204" pitchFamily="34" charset="0"/>
                <a:cs typeface="Arial" panose="020B0604020202020204" pitchFamily="34" charset="0"/>
              </a:rPr>
              <a:t>ez</a:t>
            </a:r>
            <a:endParaRPr lang="en-GB" sz="8800" b="1" u="sng" dirty="0">
              <a:solidFill>
                <a:srgbClr val="7030A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H="1">
            <a:off x="1760538" y="590550"/>
            <a:ext cx="1577975" cy="107761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42" name="TextBox 4"/>
          <p:cNvSpPr txBox="1">
            <a:spLocks noChangeArrowheads="1"/>
          </p:cNvSpPr>
          <p:nvPr/>
        </p:nvSpPr>
        <p:spPr bwMode="auto">
          <a:xfrm>
            <a:off x="1314450" y="76200"/>
            <a:ext cx="437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00B050"/>
                </a:solidFill>
                <a:latin typeface="AR ESSENCE" panose="02000000000000000000" pitchFamily="2" charset="0"/>
              </a:rPr>
              <a:t>you (more than one)</a:t>
            </a:r>
            <a:endParaRPr lang="en-GB" altLang="en-US" sz="2000">
              <a:solidFill>
                <a:srgbClr val="00B050"/>
              </a:solidFill>
              <a:latin typeface="AR ESSENCE" panose="02000000000000000000" pitchFamily="2" charset="0"/>
            </a:endParaRPr>
          </a:p>
        </p:txBody>
      </p:sp>
      <p:cxnSp>
        <p:nvCxnSpPr>
          <p:cNvPr id="7" name="Straight Arrow Connector 6"/>
          <p:cNvCxnSpPr/>
          <p:nvPr/>
        </p:nvCxnSpPr>
        <p:spPr>
          <a:xfrm flipV="1">
            <a:off x="2298700" y="2478088"/>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4" name="TextBox 16"/>
          <p:cNvSpPr txBox="1">
            <a:spLocks noChangeArrowheads="1"/>
          </p:cNvSpPr>
          <p:nvPr/>
        </p:nvSpPr>
        <p:spPr bwMode="auto">
          <a:xfrm>
            <a:off x="1760538" y="3665538"/>
            <a:ext cx="1076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000000"/>
                </a:solidFill>
                <a:latin typeface="AR ESSENCE" panose="02000000000000000000" pitchFamily="2" charset="0"/>
              </a:rPr>
              <a:t>play</a:t>
            </a:r>
            <a:endParaRPr lang="en-GB" altLang="en-US" sz="2000">
              <a:solidFill>
                <a:srgbClr val="000000"/>
              </a:solidFill>
              <a:latin typeface="AR ESSENCE" panose="02000000000000000000" pitchFamily="2" charset="0"/>
            </a:endParaRPr>
          </a:p>
        </p:txBody>
      </p:sp>
      <p:sp>
        <p:nvSpPr>
          <p:cNvPr id="14345"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3924300" y="4911725"/>
            <a:ext cx="5021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dirty="0" err="1">
                <a:solidFill>
                  <a:srgbClr val="000000"/>
                </a:solidFill>
                <a:latin typeface="AR ESSENCE" panose="02000000000000000000" pitchFamily="2" charset="0"/>
              </a:rPr>
              <a:t>Vous</a:t>
            </a:r>
            <a:r>
              <a:rPr lang="en-GB" altLang="en-US" sz="3600" dirty="0">
                <a:solidFill>
                  <a:srgbClr val="000000"/>
                </a:solidFill>
                <a:latin typeface="AR ESSENCE" panose="02000000000000000000" pitchFamily="2" charset="0"/>
              </a:rPr>
              <a:t> </a:t>
            </a:r>
            <a:r>
              <a:rPr lang="en-GB" altLang="en-US" sz="3600" dirty="0" err="1">
                <a:solidFill>
                  <a:srgbClr val="000000"/>
                </a:solidFill>
                <a:latin typeface="AR ESSENCE" panose="02000000000000000000" pitchFamily="2" charset="0"/>
              </a:rPr>
              <a:t>jouez</a:t>
            </a:r>
            <a:r>
              <a:rPr lang="en-GB" altLang="en-US" sz="3600" dirty="0">
                <a:solidFill>
                  <a:srgbClr val="000000"/>
                </a:solidFill>
                <a:latin typeface="AR ESSENCE" panose="02000000000000000000" pitchFamily="2" charset="0"/>
              </a:rPr>
              <a:t> du </a:t>
            </a:r>
            <a:r>
              <a:rPr lang="en-GB" altLang="en-US" sz="3600" dirty="0" smtClean="0">
                <a:solidFill>
                  <a:srgbClr val="000000"/>
                </a:solidFill>
                <a:latin typeface="AR ESSENCE" panose="02000000000000000000" pitchFamily="2" charset="0"/>
              </a:rPr>
              <a:t>saxophone?</a:t>
            </a:r>
            <a:endParaRPr lang="en-GB" altLang="en-US" sz="3600" dirty="0">
              <a:solidFill>
                <a:srgbClr val="000000"/>
              </a:solidFill>
              <a:latin typeface="AR ESSENCE" panose="02000000000000000000" pitchFamily="2" charset="0"/>
            </a:endParaRPr>
          </a:p>
        </p:txBody>
      </p:sp>
      <p:pic>
        <p:nvPicPr>
          <p:cNvPr id="13" name="Picture 8" descr="D:\My Stuff\primary spanish\Yr5 SoW resources 2014\subject pronoun pics\Slide6.JPG"/>
          <p:cNvPicPr>
            <a:picLocks noChangeAspect="1" noChangeArrowheads="1"/>
          </p:cNvPicPr>
          <p:nvPr/>
        </p:nvPicPr>
        <p:blipFill>
          <a:blip r:embed="rId3"/>
          <a:srcRect/>
          <a:stretch>
            <a:fillRect/>
          </a:stretch>
        </p:blipFill>
        <p:spPr bwMode="auto">
          <a:xfrm>
            <a:off x="6600696" y="1121550"/>
            <a:ext cx="2447925" cy="1836737"/>
          </a:xfrm>
          <a:prstGeom prst="rect">
            <a:avLst/>
          </a:prstGeom>
          <a:ln>
            <a:noFill/>
          </a:ln>
          <a:effectLst>
            <a:outerShdw blurRad="292100" dist="139700" dir="2700000" algn="tl" rotWithShape="0">
              <a:srgbClr val="333333">
                <a:alpha val="65000"/>
              </a:srgbClr>
            </a:outerShdw>
          </a:effectLst>
          <a:extLst/>
        </p:spPr>
      </p:pic>
      <p:pic>
        <p:nvPicPr>
          <p:cNvPr id="143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433888"/>
            <a:ext cx="24955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a:stCxn id="14342" idx="2"/>
          </p:cNvCxnSpPr>
          <p:nvPr/>
        </p:nvCxnSpPr>
        <p:spPr>
          <a:xfrm>
            <a:off x="3500438" y="660400"/>
            <a:ext cx="2185987" cy="100776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557042" y="767729"/>
            <a:ext cx="4559642" cy="2160241"/>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dirty="0" err="1" smtClean="0">
                <a:solidFill>
                  <a:schemeClr val="tx1"/>
                </a:solidFill>
                <a:latin typeface="AR ESSENCE" panose="02000000000000000000" pitchFamily="2" charset="0"/>
              </a:rPr>
              <a:t>Ils</a:t>
            </a:r>
            <a:r>
              <a:rPr lang="en-GB" sz="8800" dirty="0" smtClean="0">
                <a:solidFill>
                  <a:schemeClr val="tx1"/>
                </a:solidFill>
                <a:latin typeface="AR ESSENCE" panose="02000000000000000000" pitchFamily="2" charset="0"/>
              </a:rPr>
              <a:t> </a:t>
            </a:r>
            <a:r>
              <a:rPr lang="en-GB" sz="8800" dirty="0" err="1" smtClean="0">
                <a:solidFill>
                  <a:schemeClr val="tx1"/>
                </a:solidFill>
                <a:latin typeface="AR ESSENCE" panose="02000000000000000000" pitchFamily="2" charset="0"/>
              </a:rPr>
              <a:t>jou</a:t>
            </a:r>
            <a:r>
              <a:rPr lang="en-GB" sz="8800" u="sng" dirty="0" err="1" smtClean="0">
                <a:solidFill>
                  <a:srgbClr val="7030A0"/>
                </a:solidFill>
                <a:latin typeface="AR ESSENCE" panose="02000000000000000000" pitchFamily="2" charset="0"/>
              </a:rPr>
              <a:t>ent</a:t>
            </a:r>
            <a:endParaRPr lang="en-GB" sz="8800" u="sng" dirty="0">
              <a:solidFill>
                <a:srgbClr val="7030A0"/>
              </a:solidFill>
              <a:latin typeface="AR ESSENCE" panose="02000000000000000000" pitchFamily="2" charset="0"/>
            </a:endParaRPr>
          </a:p>
        </p:txBody>
      </p:sp>
      <p:cxnSp>
        <p:nvCxnSpPr>
          <p:cNvPr id="3" name="Straight Arrow Connector 2"/>
          <p:cNvCxnSpPr/>
          <p:nvPr/>
        </p:nvCxnSpPr>
        <p:spPr>
          <a:xfrm flipH="1">
            <a:off x="1497356" y="767729"/>
            <a:ext cx="263182" cy="75150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4"/>
          <p:cNvSpPr txBox="1">
            <a:spLocks noChangeArrowheads="1"/>
          </p:cNvSpPr>
          <p:nvPr/>
        </p:nvSpPr>
        <p:spPr bwMode="auto">
          <a:xfrm>
            <a:off x="-217788" y="84137"/>
            <a:ext cx="437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a:solidFill>
                  <a:srgbClr val="00B050"/>
                </a:solidFill>
                <a:latin typeface="AR ESSENCE" panose="02000000000000000000" pitchFamily="2" charset="0"/>
              </a:rPr>
              <a:t>they</a:t>
            </a:r>
            <a:endParaRPr lang="en-GB" altLang="en-US" sz="2000" dirty="0">
              <a:solidFill>
                <a:srgbClr val="00B050"/>
              </a:solidFill>
              <a:latin typeface="AR ESSENCE" panose="02000000000000000000" pitchFamily="2" charset="0"/>
            </a:endParaRPr>
          </a:p>
        </p:txBody>
      </p:sp>
      <p:cxnSp>
        <p:nvCxnSpPr>
          <p:cNvPr id="7" name="Straight Arrow Connector 6"/>
          <p:cNvCxnSpPr/>
          <p:nvPr/>
        </p:nvCxnSpPr>
        <p:spPr>
          <a:xfrm flipV="1">
            <a:off x="2298700" y="2478088"/>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16"/>
          <p:cNvSpPr txBox="1">
            <a:spLocks noChangeArrowheads="1"/>
          </p:cNvSpPr>
          <p:nvPr/>
        </p:nvSpPr>
        <p:spPr bwMode="auto">
          <a:xfrm>
            <a:off x="1760538" y="3665538"/>
            <a:ext cx="1076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000000"/>
                </a:solidFill>
                <a:latin typeface="AR ESSENCE" panose="02000000000000000000" pitchFamily="2" charset="0"/>
              </a:rPr>
              <a:t>play</a:t>
            </a:r>
            <a:endParaRPr lang="en-GB" altLang="en-US" sz="2000">
              <a:solidFill>
                <a:srgbClr val="000000"/>
              </a:solidFill>
              <a:latin typeface="AR ESSENCE" panose="02000000000000000000" pitchFamily="2" charset="0"/>
            </a:endParaRPr>
          </a:p>
        </p:txBody>
      </p:sp>
      <p:sp>
        <p:nvSpPr>
          <p:cNvPr id="15369"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solidFill>
                  <a:srgbClr val="000000"/>
                </a:solidFill>
                <a:latin typeface="AR ESSENCE" panose="02000000000000000000" pitchFamily="2" charset="0"/>
              </a:rPr>
              <a:t>e.g. </a:t>
            </a:r>
          </a:p>
        </p:txBody>
      </p:sp>
      <p:sp>
        <p:nvSpPr>
          <p:cNvPr id="11" name="TextBox 10"/>
          <p:cNvSpPr txBox="1">
            <a:spLocks noChangeArrowheads="1"/>
          </p:cNvSpPr>
          <p:nvPr/>
        </p:nvSpPr>
        <p:spPr bwMode="auto">
          <a:xfrm>
            <a:off x="1098550" y="5591349"/>
            <a:ext cx="4635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600" dirty="0" err="1">
                <a:solidFill>
                  <a:srgbClr val="000000"/>
                </a:solidFill>
                <a:latin typeface="AR ESSENCE" panose="02000000000000000000" pitchFamily="2" charset="0"/>
              </a:rPr>
              <a:t>Ils</a:t>
            </a:r>
            <a:r>
              <a:rPr lang="en-GB" altLang="en-US" sz="3600" dirty="0">
                <a:solidFill>
                  <a:srgbClr val="000000"/>
                </a:solidFill>
                <a:latin typeface="AR ESSENCE" panose="02000000000000000000" pitchFamily="2" charset="0"/>
              </a:rPr>
              <a:t> </a:t>
            </a:r>
            <a:r>
              <a:rPr lang="en-GB" altLang="en-US" sz="3600" dirty="0" err="1">
                <a:solidFill>
                  <a:srgbClr val="000000"/>
                </a:solidFill>
                <a:latin typeface="AR ESSENCE" panose="02000000000000000000" pitchFamily="2" charset="0"/>
              </a:rPr>
              <a:t>jouent</a:t>
            </a:r>
            <a:r>
              <a:rPr lang="en-GB" altLang="en-US" sz="3600" dirty="0">
                <a:solidFill>
                  <a:srgbClr val="000000"/>
                </a:solidFill>
                <a:latin typeface="AR ESSENCE" panose="02000000000000000000" pitchFamily="2" charset="0"/>
              </a:rPr>
              <a:t> de la </a:t>
            </a:r>
            <a:r>
              <a:rPr lang="en-GB" altLang="en-US" sz="3600" dirty="0" err="1">
                <a:solidFill>
                  <a:srgbClr val="000000"/>
                </a:solidFill>
                <a:latin typeface="AR ESSENCE" panose="02000000000000000000" pitchFamily="2" charset="0"/>
              </a:rPr>
              <a:t>trompette</a:t>
            </a:r>
            <a:r>
              <a:rPr lang="en-GB" altLang="en-US" sz="3600" dirty="0">
                <a:solidFill>
                  <a:srgbClr val="000000"/>
                </a:solidFill>
                <a:latin typeface="AR ESSENCE" panose="02000000000000000000" pitchFamily="2" charset="0"/>
              </a:rPr>
              <a:t>.</a:t>
            </a:r>
          </a:p>
        </p:txBody>
      </p:sp>
      <p:pic>
        <p:nvPicPr>
          <p:cNvPr id="12" name="Picture 2" descr="D:\My Stuff\primary spanish\Yr5 SoW resources 2014\subject pronoun pics\Slide7.JPG"/>
          <p:cNvPicPr>
            <a:picLocks noChangeAspect="1" noChangeArrowheads="1"/>
          </p:cNvPicPr>
          <p:nvPr/>
        </p:nvPicPr>
        <p:blipFill>
          <a:blip r:embed="rId3"/>
          <a:srcRect/>
          <a:stretch>
            <a:fillRect/>
          </a:stretch>
        </p:blipFill>
        <p:spPr bwMode="auto">
          <a:xfrm>
            <a:off x="5867400" y="1304925"/>
            <a:ext cx="2449513" cy="1836738"/>
          </a:xfrm>
          <a:prstGeom prst="rect">
            <a:avLst/>
          </a:prstGeom>
          <a:ln>
            <a:noFill/>
          </a:ln>
          <a:effectLst>
            <a:outerShdw blurRad="292100" dist="139700" dir="2700000" algn="tl" rotWithShape="0">
              <a:srgbClr val="333333">
                <a:alpha val="65000"/>
              </a:srgbClr>
            </a:outerShdw>
          </a:effectLst>
          <a:extLst/>
        </p:spPr>
      </p:pic>
      <p:pic>
        <p:nvPicPr>
          <p:cNvPr id="153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4535488"/>
            <a:ext cx="43275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2023720" y="637148"/>
            <a:ext cx="2041653" cy="98148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36563" y="936625"/>
            <a:ext cx="3803650" cy="2655888"/>
            <a:chOff x="436418" y="937319"/>
            <a:chExt cx="3803073" cy="2654967"/>
          </a:xfrm>
        </p:grpSpPr>
        <p:sp>
          <p:nvSpPr>
            <p:cNvPr id="6" name="Flowchart: Process 5"/>
            <p:cNvSpPr/>
            <p:nvPr/>
          </p:nvSpPr>
          <p:spPr>
            <a:xfrm>
              <a:off x="436418" y="937319"/>
              <a:ext cx="380307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800" dirty="0">
                  <a:solidFill>
                    <a:schemeClr val="tx1"/>
                  </a:solidFill>
                  <a:latin typeface="AR ESSENCE" panose="02000000000000000000" pitchFamily="2" charset="0"/>
                </a:rPr>
                <a:t>Je </a:t>
              </a:r>
              <a:r>
                <a:rPr lang="en-GB" sz="8800" dirty="0" err="1">
                  <a:solidFill>
                    <a:schemeClr val="tx1"/>
                  </a:solidFill>
                  <a:latin typeface="AR ESSENCE" panose="02000000000000000000" pitchFamily="2" charset="0"/>
                </a:rPr>
                <a:t>joue</a:t>
              </a:r>
              <a:endParaRPr lang="en-GB" sz="8800" dirty="0">
                <a:solidFill>
                  <a:schemeClr val="tx1"/>
                </a:solidFill>
                <a:latin typeface="AR ESSENCE" panose="02000000000000000000" pitchFamily="2" charset="0"/>
              </a:endParaRPr>
            </a:p>
          </p:txBody>
        </p:sp>
        <p:pic>
          <p:nvPicPr>
            <p:cNvPr id="1639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837" y="2264802"/>
              <a:ext cx="781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lowchart: Process 6"/>
          <p:cNvSpPr/>
          <p:nvPr/>
        </p:nvSpPr>
        <p:spPr>
          <a:xfrm>
            <a:off x="4950767" y="937319"/>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800" dirty="0">
                <a:solidFill>
                  <a:srgbClr val="00B050"/>
                </a:solidFill>
                <a:latin typeface="AR ESSENCE" panose="02000000000000000000" pitchFamily="2" charset="0"/>
              </a:rPr>
              <a:t>I</a:t>
            </a:r>
            <a:r>
              <a:rPr lang="en-GB" sz="8800" dirty="0">
                <a:solidFill>
                  <a:schemeClr val="tx1"/>
                </a:solidFill>
                <a:latin typeface="AR ESSENCE" panose="02000000000000000000" pitchFamily="2" charset="0"/>
              </a:rPr>
              <a:t> play</a:t>
            </a:r>
            <a:endParaRPr lang="en-GB" sz="88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fade">
                                      <p:cBhvr>
                                        <p:cTn id="1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rocess 6"/>
          <p:cNvSpPr/>
          <p:nvPr/>
        </p:nvSpPr>
        <p:spPr>
          <a:xfrm>
            <a:off x="5225143" y="93731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(one person)</a:t>
            </a:r>
            <a:endParaRPr lang="en-GB" sz="8000" dirty="0">
              <a:solidFill>
                <a:srgbClr val="00B050"/>
              </a:solidFill>
              <a:latin typeface="AR ESSENCE" panose="02000000000000000000" pitchFamily="2" charset="0"/>
            </a:endParaRPr>
          </a:p>
        </p:txBody>
      </p:sp>
      <p:grpSp>
        <p:nvGrpSpPr>
          <p:cNvPr id="3" name="Group 3"/>
          <p:cNvGrpSpPr>
            <a:grpSpLocks/>
          </p:cNvGrpSpPr>
          <p:nvPr/>
        </p:nvGrpSpPr>
        <p:grpSpPr bwMode="auto">
          <a:xfrm>
            <a:off x="249238" y="936625"/>
            <a:ext cx="4322762" cy="2655888"/>
            <a:chOff x="644378" y="937319"/>
            <a:chExt cx="3574925" cy="2654967"/>
          </a:xfrm>
        </p:grpSpPr>
        <p:sp>
          <p:nvSpPr>
            <p:cNvPr id="6" name="Flowchart: Process 5"/>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7200" dirty="0" err="1">
                  <a:solidFill>
                    <a:schemeClr val="tx1"/>
                  </a:solidFill>
                  <a:latin typeface="AR ESSENCE" panose="02000000000000000000" pitchFamily="2" charset="0"/>
                </a:rPr>
                <a:t>Tu</a:t>
              </a:r>
              <a:r>
                <a:rPr lang="en-GB" sz="7200" dirty="0">
                  <a:solidFill>
                    <a:schemeClr val="tx1"/>
                  </a:solidFill>
                  <a:latin typeface="AR ESSENCE" panose="02000000000000000000" pitchFamily="2" charset="0"/>
                </a:rPr>
                <a:t> </a:t>
              </a:r>
              <a:r>
                <a:rPr lang="en-GB" sz="7200" dirty="0" err="1">
                  <a:solidFill>
                    <a:schemeClr val="tx1"/>
                  </a:solidFill>
                  <a:latin typeface="AR ESSENCE" panose="02000000000000000000" pitchFamily="2" charset="0"/>
                </a:rPr>
                <a:t>joues</a:t>
              </a:r>
              <a:endParaRPr lang="en-GB" sz="7200" dirty="0">
                <a:solidFill>
                  <a:srgbClr val="00B050"/>
                </a:solidFill>
                <a:latin typeface="AR ESSENCE" panose="02000000000000000000" pitchFamily="2" charset="0"/>
              </a:endParaRPr>
            </a:p>
          </p:txBody>
        </p:sp>
        <p:pic>
          <p:nvPicPr>
            <p:cNvPr id="174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7599" y="2357573"/>
              <a:ext cx="13906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fade">
                                      <p:cBhvr>
                                        <p:cTn id="1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5055326" y="299188"/>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2" name="Group 4"/>
          <p:cNvGrpSpPr>
            <a:grpSpLocks/>
          </p:cNvGrpSpPr>
          <p:nvPr/>
        </p:nvGrpSpPr>
        <p:grpSpPr bwMode="auto">
          <a:xfrm>
            <a:off x="696913" y="298450"/>
            <a:ext cx="3575050" cy="2655888"/>
            <a:chOff x="696630" y="299188"/>
            <a:chExt cx="3574925" cy="2654967"/>
          </a:xfrm>
        </p:grpSpPr>
        <p:sp>
          <p:nvSpPr>
            <p:cNvPr id="6" name="Flowchart: Process 5"/>
            <p:cNvSpPr/>
            <p:nvPr/>
          </p:nvSpPr>
          <p:spPr>
            <a:xfrm>
              <a:off x="696630" y="299188"/>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800" dirty="0">
                  <a:solidFill>
                    <a:schemeClr val="tx1"/>
                  </a:solidFill>
                  <a:latin typeface="AR ESSENCE" panose="02000000000000000000" pitchFamily="2" charset="0"/>
                </a:rPr>
                <a:t>Il </a:t>
              </a:r>
              <a:r>
                <a:rPr lang="en-GB" sz="8800" dirty="0" err="1">
                  <a:solidFill>
                    <a:schemeClr val="tx1"/>
                  </a:solidFill>
                  <a:latin typeface="AR ESSENCE" panose="02000000000000000000" pitchFamily="2" charset="0"/>
                </a:rPr>
                <a:t>joue</a:t>
              </a:r>
              <a:endParaRPr lang="en-GB" sz="8800" dirty="0">
                <a:solidFill>
                  <a:srgbClr val="00B050"/>
                </a:solidFill>
                <a:latin typeface="AR ESSENCE" panose="02000000000000000000" pitchFamily="2" charset="0"/>
              </a:endParaRPr>
            </a:p>
          </p:txBody>
        </p:sp>
        <p:pic>
          <p:nvPicPr>
            <p:cNvPr id="184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0880" y="1626671"/>
              <a:ext cx="15906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lowchart: Process 7"/>
          <p:cNvSpPr/>
          <p:nvPr/>
        </p:nvSpPr>
        <p:spPr>
          <a:xfrm>
            <a:off x="5055326" y="3136977"/>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she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5" name="Group 9"/>
          <p:cNvGrpSpPr>
            <a:grpSpLocks/>
          </p:cNvGrpSpPr>
          <p:nvPr/>
        </p:nvGrpSpPr>
        <p:grpSpPr bwMode="auto">
          <a:xfrm>
            <a:off x="395288" y="3136900"/>
            <a:ext cx="3876675" cy="2654300"/>
            <a:chOff x="394855" y="3136977"/>
            <a:chExt cx="3876699" cy="2654967"/>
          </a:xfrm>
        </p:grpSpPr>
        <p:sp>
          <p:nvSpPr>
            <p:cNvPr id="9" name="Flowchart: Process 8"/>
            <p:cNvSpPr/>
            <p:nvPr/>
          </p:nvSpPr>
          <p:spPr>
            <a:xfrm>
              <a:off x="394855" y="3136977"/>
              <a:ext cx="3876699"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7200" dirty="0">
                  <a:solidFill>
                    <a:schemeClr val="tx1"/>
                  </a:solidFill>
                  <a:latin typeface="AR ESSENCE" panose="02000000000000000000" pitchFamily="2" charset="0"/>
                </a:rPr>
                <a:t>Elle </a:t>
              </a:r>
              <a:r>
                <a:rPr lang="en-GB" sz="7200" dirty="0" err="1">
                  <a:solidFill>
                    <a:schemeClr val="tx1"/>
                  </a:solidFill>
                  <a:latin typeface="AR ESSENCE" panose="02000000000000000000" pitchFamily="2" charset="0"/>
                </a:rPr>
                <a:t>joue</a:t>
              </a:r>
              <a:endParaRPr lang="en-GB" sz="7200" dirty="0">
                <a:solidFill>
                  <a:srgbClr val="00B050"/>
                </a:solidFill>
                <a:latin typeface="AR ESSENCE" panose="02000000000000000000" pitchFamily="2" charset="0"/>
              </a:endParaRPr>
            </a:p>
          </p:txBody>
        </p:sp>
        <p:pic>
          <p:nvPicPr>
            <p:cNvPr id="184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4794" y="4464460"/>
              <a:ext cx="1609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5"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5"/>
                                        </p:tgtEl>
                                        <p:attrNameLst>
                                          <p:attrName>style.visibility</p:attrName>
                                        </p:attrNameLst>
                                      </p:cBhvr>
                                      <p:to>
                                        <p:strVal val="visible"/>
                                      </p:to>
                                    </p:set>
                                    <p:animEffect transition="in" filter="fade">
                                      <p:cBhvr>
                                        <p:cTn id="2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rocess 6"/>
          <p:cNvSpPr/>
          <p:nvPr/>
        </p:nvSpPr>
        <p:spPr>
          <a:xfrm>
            <a:off x="5225143" y="93731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we</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2" name="Group 3"/>
          <p:cNvGrpSpPr>
            <a:grpSpLocks/>
          </p:cNvGrpSpPr>
          <p:nvPr/>
        </p:nvGrpSpPr>
        <p:grpSpPr bwMode="auto">
          <a:xfrm>
            <a:off x="644525" y="936625"/>
            <a:ext cx="3968750" cy="2655888"/>
            <a:chOff x="644378" y="937319"/>
            <a:chExt cx="3574925" cy="2654967"/>
          </a:xfrm>
        </p:grpSpPr>
        <p:sp>
          <p:nvSpPr>
            <p:cNvPr id="6" name="Flowchart: Process 5"/>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a:solidFill>
                    <a:schemeClr val="tx1"/>
                  </a:solidFill>
                  <a:latin typeface="AR ESSENCE" panose="02000000000000000000" pitchFamily="2" charset="0"/>
                </a:rPr>
                <a:t>Nous </a:t>
              </a:r>
              <a:r>
                <a:rPr lang="en-GB" sz="4800" dirty="0" err="1">
                  <a:solidFill>
                    <a:schemeClr val="tx1"/>
                  </a:solidFill>
                  <a:latin typeface="AR ESSENCE" panose="02000000000000000000" pitchFamily="2" charset="0"/>
                </a:rPr>
                <a:t>jouons</a:t>
              </a:r>
              <a:endParaRPr lang="en-GB" sz="4800" dirty="0">
                <a:solidFill>
                  <a:schemeClr val="tx1"/>
                </a:solidFill>
                <a:latin typeface="AR ESSENCE" panose="02000000000000000000" pitchFamily="2" charset="0"/>
              </a:endParaRPr>
            </a:p>
          </p:txBody>
        </p:sp>
        <p:pic>
          <p:nvPicPr>
            <p:cNvPr id="194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3682" y="2264802"/>
              <a:ext cx="1552300" cy="13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fade">
                                      <p:cBhvr>
                                        <p:cTn id="1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Stuff\primary spanish\Yr5 SoW resources 2014\subject pronoun pics\Slide1.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5" name="Flowchart: Process 4"/>
          <p:cNvSpPr/>
          <p:nvPr/>
        </p:nvSpPr>
        <p:spPr>
          <a:xfrm>
            <a:off x="2261287" y="3689943"/>
            <a:ext cx="4720281"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smtClean="0">
                <a:solidFill>
                  <a:schemeClr val="tx1"/>
                </a:solidFill>
                <a:latin typeface="Arial" panose="020B0604020202020204" pitchFamily="34" charset="0"/>
                <a:cs typeface="Arial" panose="020B0604020202020204" pitchFamily="34" charset="0"/>
              </a:rPr>
              <a:t>je </a:t>
            </a:r>
            <a:r>
              <a:rPr lang="en-GB" sz="8800" b="1" dirty="0" err="1" smtClean="0">
                <a:solidFill>
                  <a:schemeClr val="tx1"/>
                </a:solidFill>
                <a:latin typeface="Arial" panose="020B0604020202020204" pitchFamily="34" charset="0"/>
                <a:cs typeface="Arial" panose="020B0604020202020204" pitchFamily="34" charset="0"/>
              </a:rPr>
              <a:t>joue</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600" dirty="0" smtClean="0">
                <a:solidFill>
                  <a:schemeClr val="tx1"/>
                </a:solidFill>
                <a:latin typeface="Arial" panose="020B0604020202020204" pitchFamily="34" charset="0"/>
                <a:cs typeface="Arial" panose="020B0604020202020204" pitchFamily="34" charset="0"/>
              </a:rPr>
              <a:t>[I play]</a:t>
            </a:r>
            <a:endParaRPr lang="en-GB" sz="6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4998736" y="1217285"/>
            <a:ext cx="2547167" cy="1938992"/>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smtClean="0"/>
              <a:t>je</a:t>
            </a:r>
            <a:r>
              <a:rPr lang="en-GB" sz="7200" dirty="0" smtClean="0"/>
              <a:t>    </a:t>
            </a:r>
            <a:br>
              <a:rPr lang="en-GB" sz="7200" dirty="0" smtClean="0"/>
            </a:br>
            <a:r>
              <a:rPr lang="en-GB" sz="4400" dirty="0" smtClean="0"/>
              <a:t>[I]</a:t>
            </a:r>
            <a:endParaRPr lang="en-GB"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Process 7"/>
          <p:cNvSpPr/>
          <p:nvPr/>
        </p:nvSpPr>
        <p:spPr>
          <a:xfrm>
            <a:off x="5225143" y="93731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(more than one person)</a:t>
            </a:r>
            <a:endParaRPr lang="en-GB" sz="8000" dirty="0">
              <a:solidFill>
                <a:srgbClr val="00B050"/>
              </a:solidFill>
              <a:latin typeface="AR ESSENCE" panose="02000000000000000000" pitchFamily="2" charset="0"/>
            </a:endParaRPr>
          </a:p>
        </p:txBody>
      </p:sp>
      <p:grpSp>
        <p:nvGrpSpPr>
          <p:cNvPr id="3" name="Group 3"/>
          <p:cNvGrpSpPr>
            <a:grpSpLocks/>
          </p:cNvGrpSpPr>
          <p:nvPr/>
        </p:nvGrpSpPr>
        <p:grpSpPr bwMode="auto">
          <a:xfrm>
            <a:off x="644525" y="936625"/>
            <a:ext cx="3575050" cy="2655888"/>
            <a:chOff x="644378" y="937319"/>
            <a:chExt cx="3574925" cy="2654967"/>
          </a:xfrm>
        </p:grpSpPr>
        <p:sp>
          <p:nvSpPr>
            <p:cNvPr id="6" name="Flowchart: Process 5"/>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err="1">
                  <a:solidFill>
                    <a:schemeClr val="tx1"/>
                  </a:solidFill>
                  <a:latin typeface="AR ESSENCE" panose="02000000000000000000" pitchFamily="2" charset="0"/>
                </a:rPr>
                <a:t>Vous</a:t>
              </a:r>
              <a:r>
                <a:rPr lang="en-GB" sz="5400" dirty="0">
                  <a:solidFill>
                    <a:schemeClr val="tx1"/>
                  </a:solidFill>
                  <a:latin typeface="AR ESSENCE" panose="02000000000000000000" pitchFamily="2" charset="0"/>
                </a:rPr>
                <a:t> </a:t>
              </a:r>
              <a:r>
                <a:rPr lang="en-GB" sz="5400" dirty="0" err="1">
                  <a:solidFill>
                    <a:schemeClr val="tx1"/>
                  </a:solidFill>
                  <a:latin typeface="AR ESSENCE" panose="02000000000000000000" pitchFamily="2" charset="0"/>
                </a:rPr>
                <a:t>jouez</a:t>
              </a:r>
              <a:endParaRPr lang="en-GB" sz="5400" dirty="0">
                <a:solidFill>
                  <a:srgbClr val="00B050"/>
                </a:solidFill>
                <a:latin typeface="AR ESSENCE" panose="02000000000000000000" pitchFamily="2" charset="0"/>
              </a:endParaRPr>
            </a:p>
          </p:txBody>
        </p:sp>
        <p:pic>
          <p:nvPicPr>
            <p:cNvPr id="2049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6197" y="2183927"/>
              <a:ext cx="1983105" cy="117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fade">
                                      <p:cBhvr>
                                        <p:cTn id="1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Process 7"/>
          <p:cNvSpPr/>
          <p:nvPr/>
        </p:nvSpPr>
        <p:spPr>
          <a:xfrm>
            <a:off x="5172891" y="937319"/>
            <a:ext cx="3618412"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they</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2" name="Group 3"/>
          <p:cNvGrpSpPr>
            <a:grpSpLocks/>
          </p:cNvGrpSpPr>
          <p:nvPr/>
        </p:nvGrpSpPr>
        <p:grpSpPr bwMode="auto">
          <a:xfrm>
            <a:off x="644525" y="936625"/>
            <a:ext cx="3575050" cy="2655888"/>
            <a:chOff x="644378" y="937319"/>
            <a:chExt cx="3574925" cy="2654967"/>
          </a:xfrm>
        </p:grpSpPr>
        <p:sp>
          <p:nvSpPr>
            <p:cNvPr id="6" name="Flowchart: Process 5"/>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err="1">
                  <a:solidFill>
                    <a:schemeClr val="tx1"/>
                  </a:solidFill>
                  <a:latin typeface="AR ESSENCE" panose="02000000000000000000" pitchFamily="2" charset="0"/>
                </a:rPr>
                <a:t>Ils</a:t>
              </a:r>
              <a:r>
                <a:rPr lang="en-GB" sz="5400" dirty="0">
                  <a:solidFill>
                    <a:schemeClr val="tx1"/>
                  </a:solidFill>
                  <a:latin typeface="AR ESSENCE" panose="02000000000000000000" pitchFamily="2" charset="0"/>
                </a:rPr>
                <a:t> </a:t>
              </a:r>
              <a:r>
                <a:rPr lang="en-GB" sz="5400" dirty="0" err="1">
                  <a:solidFill>
                    <a:schemeClr val="tx1"/>
                  </a:solidFill>
                  <a:latin typeface="AR ESSENCE" panose="02000000000000000000" pitchFamily="2" charset="0"/>
                </a:rPr>
                <a:t>jouent</a:t>
              </a:r>
              <a:endParaRPr lang="en-GB" sz="5400" dirty="0">
                <a:solidFill>
                  <a:srgbClr val="00B050"/>
                </a:solidFill>
                <a:latin typeface="AR ESSENCE" panose="02000000000000000000" pitchFamily="2" charset="0"/>
              </a:endParaRPr>
            </a:p>
          </p:txBody>
        </p:sp>
        <p:pic>
          <p:nvPicPr>
            <p:cNvPr id="215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923" y="2233748"/>
              <a:ext cx="1869380" cy="12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fade">
                                      <p:cBhvr>
                                        <p:cTn id="1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631825" y="1735138"/>
            <a:ext cx="3575050" cy="2654300"/>
            <a:chOff x="644378" y="937319"/>
            <a:chExt cx="3574925" cy="2654967"/>
          </a:xfrm>
        </p:grpSpPr>
        <p:sp>
          <p:nvSpPr>
            <p:cNvPr id="7" name="Flowchart: Process 6"/>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err="1">
                  <a:solidFill>
                    <a:schemeClr val="tx1"/>
                  </a:solidFill>
                  <a:latin typeface="AR ESSENCE" panose="02000000000000000000" pitchFamily="2" charset="0"/>
                </a:rPr>
                <a:t>Tu</a:t>
              </a:r>
              <a:r>
                <a:rPr lang="en-GB" sz="5400" dirty="0">
                  <a:solidFill>
                    <a:schemeClr val="tx1"/>
                  </a:solidFill>
                  <a:latin typeface="AR ESSENCE" panose="02000000000000000000" pitchFamily="2" charset="0"/>
                </a:rPr>
                <a:t> </a:t>
              </a:r>
              <a:r>
                <a:rPr lang="en-GB" sz="5400" dirty="0" err="1">
                  <a:solidFill>
                    <a:schemeClr val="tx1"/>
                  </a:solidFill>
                  <a:latin typeface="AR ESSENCE" panose="02000000000000000000" pitchFamily="2" charset="0"/>
                </a:rPr>
                <a:t>joues</a:t>
              </a:r>
              <a:endParaRPr lang="en-GB" sz="5400" dirty="0">
                <a:solidFill>
                  <a:srgbClr val="00B050"/>
                </a:solidFill>
                <a:latin typeface="AR ESSENCE" panose="02000000000000000000" pitchFamily="2" charset="0"/>
              </a:endParaRPr>
            </a:p>
          </p:txBody>
        </p:sp>
        <p:pic>
          <p:nvPicPr>
            <p:cNvPr id="2253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7599" y="2357573"/>
              <a:ext cx="13906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lowchart: Process 8"/>
          <p:cNvSpPr/>
          <p:nvPr/>
        </p:nvSpPr>
        <p:spPr>
          <a:xfrm>
            <a:off x="5003075" y="1735088"/>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she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8"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Process 12"/>
          <p:cNvSpPr/>
          <p:nvPr/>
        </p:nvSpPr>
        <p:spPr>
          <a:xfrm>
            <a:off x="5238206" y="1355330"/>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we</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13"/>
          <p:cNvGrpSpPr>
            <a:grpSpLocks/>
          </p:cNvGrpSpPr>
          <p:nvPr/>
        </p:nvGrpSpPr>
        <p:grpSpPr bwMode="auto">
          <a:xfrm>
            <a:off x="477838" y="1355725"/>
            <a:ext cx="3921125" cy="2654300"/>
            <a:chOff x="644378" y="937319"/>
            <a:chExt cx="3574925" cy="2654967"/>
          </a:xfrm>
        </p:grpSpPr>
        <p:sp>
          <p:nvSpPr>
            <p:cNvPr id="15" name="Flowchart: Process 14"/>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a:solidFill>
                    <a:schemeClr val="tx1"/>
                  </a:solidFill>
                  <a:latin typeface="AR ESSENCE" panose="02000000000000000000" pitchFamily="2" charset="0"/>
                </a:rPr>
                <a:t>Nous </a:t>
              </a:r>
              <a:r>
                <a:rPr lang="en-GB" sz="4800" dirty="0" err="1">
                  <a:solidFill>
                    <a:schemeClr val="tx1"/>
                  </a:solidFill>
                  <a:latin typeface="AR ESSENCE" panose="02000000000000000000" pitchFamily="2" charset="0"/>
                </a:rPr>
                <a:t>jouons</a:t>
              </a:r>
              <a:endParaRPr lang="en-GB" sz="4800" dirty="0">
                <a:solidFill>
                  <a:schemeClr val="tx1"/>
                </a:solidFill>
                <a:latin typeface="AR ESSENCE" panose="02000000000000000000" pitchFamily="2" charset="0"/>
              </a:endParaRPr>
            </a:p>
          </p:txBody>
        </p:sp>
        <p:pic>
          <p:nvPicPr>
            <p:cNvPr id="2356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3682" y="2264802"/>
              <a:ext cx="1552300" cy="13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8"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5"/>
          <p:cNvSpPr/>
          <p:nvPr/>
        </p:nvSpPr>
        <p:spPr>
          <a:xfrm>
            <a:off x="5107577" y="1577753"/>
            <a:ext cx="3618412"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they</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6"/>
          <p:cNvGrpSpPr>
            <a:grpSpLocks/>
          </p:cNvGrpSpPr>
          <p:nvPr/>
        </p:nvGrpSpPr>
        <p:grpSpPr bwMode="auto">
          <a:xfrm>
            <a:off x="579438" y="1577975"/>
            <a:ext cx="3575050" cy="2654300"/>
            <a:chOff x="644378" y="937319"/>
            <a:chExt cx="3574925" cy="2654967"/>
          </a:xfrm>
        </p:grpSpPr>
        <p:sp>
          <p:nvSpPr>
            <p:cNvPr id="11" name="Flowchart: Process 10"/>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err="1">
                  <a:solidFill>
                    <a:schemeClr val="tx1"/>
                  </a:solidFill>
                  <a:latin typeface="AR ESSENCE" panose="02000000000000000000" pitchFamily="2" charset="0"/>
                </a:rPr>
                <a:t>Ils</a:t>
              </a:r>
              <a:r>
                <a:rPr lang="en-GB" sz="4800" dirty="0">
                  <a:solidFill>
                    <a:schemeClr val="tx1"/>
                  </a:solidFill>
                  <a:latin typeface="AR ESSENCE" panose="02000000000000000000" pitchFamily="2" charset="0"/>
                </a:rPr>
                <a:t> </a:t>
              </a:r>
              <a:r>
                <a:rPr lang="en-GB" sz="4800" dirty="0" err="1">
                  <a:solidFill>
                    <a:schemeClr val="tx1"/>
                  </a:solidFill>
                  <a:latin typeface="AR ESSENCE" panose="02000000000000000000" pitchFamily="2" charset="0"/>
                </a:rPr>
                <a:t>jouent</a:t>
              </a:r>
              <a:endParaRPr lang="en-GB" sz="4800" dirty="0">
                <a:solidFill>
                  <a:srgbClr val="00B050"/>
                </a:solidFill>
                <a:latin typeface="AR ESSENCE" panose="02000000000000000000" pitchFamily="2" charset="0"/>
              </a:endParaRPr>
            </a:p>
          </p:txBody>
        </p:sp>
        <p:pic>
          <p:nvPicPr>
            <p:cNvPr id="2458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923" y="2233748"/>
              <a:ext cx="1869380" cy="12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a:grpSpLocks/>
          </p:cNvGrpSpPr>
          <p:nvPr/>
        </p:nvGrpSpPr>
        <p:grpSpPr bwMode="auto">
          <a:xfrm>
            <a:off x="622300" y="1616075"/>
            <a:ext cx="3171825" cy="2655888"/>
            <a:chOff x="644378" y="937319"/>
            <a:chExt cx="3172003" cy="2654967"/>
          </a:xfrm>
        </p:grpSpPr>
        <p:sp>
          <p:nvSpPr>
            <p:cNvPr id="9" name="Flowchart: Process 8"/>
            <p:cNvSpPr/>
            <p:nvPr/>
          </p:nvSpPr>
          <p:spPr>
            <a:xfrm>
              <a:off x="644378" y="937319"/>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a:solidFill>
                    <a:schemeClr val="tx1"/>
                  </a:solidFill>
                  <a:latin typeface="AR ESSENCE" panose="02000000000000000000" pitchFamily="2" charset="0"/>
                </a:rPr>
                <a:t>je </a:t>
              </a:r>
              <a:r>
                <a:rPr lang="en-GB" sz="5400" dirty="0" err="1">
                  <a:solidFill>
                    <a:schemeClr val="tx1"/>
                  </a:solidFill>
                  <a:latin typeface="AR ESSENCE" panose="02000000000000000000" pitchFamily="2" charset="0"/>
                </a:rPr>
                <a:t>joue</a:t>
              </a:r>
              <a:endParaRPr lang="en-GB" sz="5400" dirty="0">
                <a:solidFill>
                  <a:srgbClr val="00B050"/>
                </a:solidFill>
                <a:latin typeface="AR ESSENCE" panose="02000000000000000000" pitchFamily="2" charset="0"/>
              </a:endParaRPr>
            </a:p>
          </p:txBody>
        </p:sp>
        <p:pic>
          <p:nvPicPr>
            <p:cNvPr id="2561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837" y="2264802"/>
              <a:ext cx="781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039560" y="1616587"/>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(one person)</a:t>
            </a:r>
            <a:endParaRPr lang="en-GB" sz="80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rocess 6"/>
          <p:cNvSpPr/>
          <p:nvPr/>
        </p:nvSpPr>
        <p:spPr>
          <a:xfrm>
            <a:off x="5016137" y="1592411"/>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8"/>
          <p:cNvGrpSpPr>
            <a:grpSpLocks/>
          </p:cNvGrpSpPr>
          <p:nvPr/>
        </p:nvGrpSpPr>
        <p:grpSpPr bwMode="auto">
          <a:xfrm>
            <a:off x="622300" y="1616075"/>
            <a:ext cx="3171825" cy="2655888"/>
            <a:chOff x="644378" y="937319"/>
            <a:chExt cx="3172003" cy="2654967"/>
          </a:xfrm>
        </p:grpSpPr>
        <p:sp>
          <p:nvSpPr>
            <p:cNvPr id="10" name="Flowchart: Process 9"/>
            <p:cNvSpPr/>
            <p:nvPr/>
          </p:nvSpPr>
          <p:spPr>
            <a:xfrm>
              <a:off x="644378" y="937319"/>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a:solidFill>
                    <a:schemeClr val="tx1"/>
                  </a:solidFill>
                  <a:latin typeface="AR ESSENCE" panose="02000000000000000000" pitchFamily="2" charset="0"/>
                </a:rPr>
                <a:t>Je </a:t>
              </a:r>
              <a:r>
                <a:rPr lang="en-GB" sz="5400" dirty="0" err="1">
                  <a:solidFill>
                    <a:schemeClr val="tx1"/>
                  </a:solidFill>
                  <a:latin typeface="AR ESSENCE" panose="02000000000000000000" pitchFamily="2" charset="0"/>
                </a:rPr>
                <a:t>joue</a:t>
              </a:r>
              <a:endParaRPr lang="en-GB" sz="5400" dirty="0">
                <a:solidFill>
                  <a:srgbClr val="00B050"/>
                </a:solidFill>
                <a:latin typeface="AR ESSENCE" panose="02000000000000000000" pitchFamily="2" charset="0"/>
              </a:endParaRPr>
            </a:p>
          </p:txBody>
        </p:sp>
        <p:pic>
          <p:nvPicPr>
            <p:cNvPr id="2663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837" y="2264802"/>
              <a:ext cx="781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a:grpSpLocks/>
          </p:cNvGrpSpPr>
          <p:nvPr/>
        </p:nvGrpSpPr>
        <p:grpSpPr bwMode="auto">
          <a:xfrm>
            <a:off x="684213" y="1636713"/>
            <a:ext cx="3171825" cy="2655887"/>
            <a:chOff x="706724" y="958101"/>
            <a:chExt cx="3172003" cy="2654967"/>
          </a:xfrm>
        </p:grpSpPr>
        <p:sp>
          <p:nvSpPr>
            <p:cNvPr id="10" name="Flowchart: Process 9"/>
            <p:cNvSpPr/>
            <p:nvPr/>
          </p:nvSpPr>
          <p:spPr>
            <a:xfrm>
              <a:off x="706724" y="958101"/>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6000" dirty="0">
                  <a:solidFill>
                    <a:schemeClr val="tx1"/>
                  </a:solidFill>
                  <a:latin typeface="AR ESSENCE" panose="02000000000000000000" pitchFamily="2" charset="0"/>
                </a:rPr>
                <a:t>Je </a:t>
              </a:r>
              <a:r>
                <a:rPr lang="en-GB" sz="6000" dirty="0" err="1">
                  <a:solidFill>
                    <a:schemeClr val="tx1"/>
                  </a:solidFill>
                  <a:latin typeface="AR ESSENCE" panose="02000000000000000000" pitchFamily="2" charset="0"/>
                </a:rPr>
                <a:t>joue</a:t>
              </a:r>
              <a:endParaRPr lang="en-GB" sz="6000" dirty="0">
                <a:solidFill>
                  <a:srgbClr val="00B050"/>
                </a:solidFill>
                <a:latin typeface="AR ESSENCE" panose="02000000000000000000" pitchFamily="2" charset="0"/>
              </a:endParaRPr>
            </a:p>
          </p:txBody>
        </p:sp>
        <p:pic>
          <p:nvPicPr>
            <p:cNvPr id="2765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837" y="2264802"/>
              <a:ext cx="781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290401" y="1577753"/>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800" dirty="0">
                <a:solidFill>
                  <a:srgbClr val="00B050"/>
                </a:solidFill>
                <a:latin typeface="AR ESSENCE" panose="02000000000000000000" pitchFamily="2" charset="0"/>
              </a:rPr>
              <a:t>I</a:t>
            </a:r>
            <a:r>
              <a:rPr lang="en-GB" sz="8800" dirty="0">
                <a:solidFill>
                  <a:schemeClr val="tx1"/>
                </a:solidFill>
                <a:latin typeface="AR ESSENCE" panose="02000000000000000000" pitchFamily="2" charset="0"/>
              </a:rPr>
              <a:t> play</a:t>
            </a:r>
            <a:endParaRPr lang="en-GB" sz="88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owchart: Process 16"/>
          <p:cNvSpPr/>
          <p:nvPr/>
        </p:nvSpPr>
        <p:spPr>
          <a:xfrm>
            <a:off x="4885509" y="1577753"/>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she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17"/>
          <p:cNvGrpSpPr>
            <a:grpSpLocks/>
          </p:cNvGrpSpPr>
          <p:nvPr/>
        </p:nvGrpSpPr>
        <p:grpSpPr bwMode="auto">
          <a:xfrm>
            <a:off x="527050" y="1577975"/>
            <a:ext cx="3575050" cy="2654300"/>
            <a:chOff x="696629" y="3136977"/>
            <a:chExt cx="3574925" cy="2654967"/>
          </a:xfrm>
        </p:grpSpPr>
        <p:sp>
          <p:nvSpPr>
            <p:cNvPr id="19" name="Flowchart: Process 18"/>
            <p:cNvSpPr/>
            <p:nvPr/>
          </p:nvSpPr>
          <p:spPr>
            <a:xfrm>
              <a:off x="696629" y="3136977"/>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6000" dirty="0">
                  <a:solidFill>
                    <a:schemeClr val="tx1"/>
                  </a:solidFill>
                  <a:latin typeface="AR ESSENCE" panose="02000000000000000000" pitchFamily="2" charset="0"/>
                </a:rPr>
                <a:t>Elle </a:t>
              </a:r>
              <a:r>
                <a:rPr lang="en-GB" sz="6000" dirty="0" err="1">
                  <a:solidFill>
                    <a:schemeClr val="tx1"/>
                  </a:solidFill>
                  <a:latin typeface="AR ESSENCE" panose="02000000000000000000" pitchFamily="2" charset="0"/>
                </a:rPr>
                <a:t>joue</a:t>
              </a:r>
              <a:endParaRPr lang="en-GB" sz="6000" dirty="0">
                <a:solidFill>
                  <a:srgbClr val="00B050"/>
                </a:solidFill>
                <a:latin typeface="AR ESSENCE" panose="02000000000000000000" pitchFamily="2" charset="0"/>
              </a:endParaRPr>
            </a:p>
          </p:txBody>
        </p:sp>
        <p:pic>
          <p:nvPicPr>
            <p:cNvPr id="28683"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4794" y="4464460"/>
              <a:ext cx="1609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8"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Process 12"/>
          <p:cNvSpPr/>
          <p:nvPr/>
        </p:nvSpPr>
        <p:spPr>
          <a:xfrm>
            <a:off x="5238206" y="1355330"/>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we</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13"/>
          <p:cNvGrpSpPr>
            <a:grpSpLocks/>
          </p:cNvGrpSpPr>
          <p:nvPr/>
        </p:nvGrpSpPr>
        <p:grpSpPr bwMode="auto">
          <a:xfrm>
            <a:off x="657225" y="1355725"/>
            <a:ext cx="3914775" cy="2654300"/>
            <a:chOff x="644378" y="937319"/>
            <a:chExt cx="3574925" cy="2654967"/>
          </a:xfrm>
        </p:grpSpPr>
        <p:sp>
          <p:nvSpPr>
            <p:cNvPr id="15" name="Flowchart: Process 14"/>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a:solidFill>
                    <a:schemeClr val="tx1"/>
                  </a:solidFill>
                  <a:latin typeface="AR ESSENCE" panose="02000000000000000000" pitchFamily="2" charset="0"/>
                </a:rPr>
                <a:t>Nous </a:t>
              </a:r>
              <a:r>
                <a:rPr lang="en-GB" sz="4800" dirty="0" err="1">
                  <a:solidFill>
                    <a:schemeClr val="tx1"/>
                  </a:solidFill>
                  <a:latin typeface="AR ESSENCE" panose="02000000000000000000" pitchFamily="2" charset="0"/>
                </a:rPr>
                <a:t>jouons</a:t>
              </a:r>
              <a:endParaRPr lang="en-GB" sz="8800" dirty="0">
                <a:solidFill>
                  <a:srgbClr val="00B050"/>
                </a:solidFill>
                <a:latin typeface="AR ESSENCE" panose="02000000000000000000" pitchFamily="2" charset="0"/>
              </a:endParaRPr>
            </a:p>
          </p:txBody>
        </p:sp>
        <p:pic>
          <p:nvPicPr>
            <p:cNvPr id="2970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3682" y="2264802"/>
              <a:ext cx="1552300" cy="13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61287" y="3689943"/>
            <a:ext cx="4720281"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tu</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joues</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600" dirty="0" smtClean="0">
                <a:solidFill>
                  <a:schemeClr val="tx1"/>
                </a:solidFill>
                <a:latin typeface="Arial" panose="020B0604020202020204" pitchFamily="34" charset="0"/>
                <a:cs typeface="Arial" panose="020B0604020202020204" pitchFamily="34" charset="0"/>
              </a:rPr>
              <a:t>[you play]</a:t>
            </a:r>
            <a:endParaRPr lang="en-GB" sz="6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4998736" y="1401950"/>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smtClean="0"/>
              <a:t>tu</a:t>
            </a:r>
            <a:r>
              <a:rPr lang="en-GB" sz="7200" dirty="0" smtClean="0"/>
              <a:t>    </a:t>
            </a:r>
            <a:br>
              <a:rPr lang="en-GB" sz="7200" dirty="0" smtClean="0"/>
            </a:br>
            <a:r>
              <a:rPr lang="en-GB" sz="2400" dirty="0" smtClean="0"/>
              <a:t>[you, one person]</a:t>
            </a:r>
            <a:endParaRPr lang="en-GB" sz="2400" dirty="0"/>
          </a:p>
        </p:txBody>
      </p:sp>
      <p:pic>
        <p:nvPicPr>
          <p:cNvPr id="6" name="Picture 4" descr="D:\My Stuff\primary spanish\Yr5 SoW resources 2014\subject pronoun pics\Slide2.JPG"/>
          <p:cNvPicPr>
            <a:picLocks noChangeAspect="1" noChangeArrowheads="1"/>
          </p:cNvPicPr>
          <p:nvPr/>
        </p:nvPicPr>
        <p:blipFill>
          <a:blip r:embed="rId3"/>
          <a:srcRect/>
          <a:stretch>
            <a:fillRect/>
          </a:stretch>
        </p:blipFill>
        <p:spPr bwMode="auto">
          <a:xfrm>
            <a:off x="1403350" y="1304925"/>
            <a:ext cx="2447925" cy="18367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84693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631825" y="1735138"/>
            <a:ext cx="3575050" cy="2654300"/>
            <a:chOff x="644378" y="937319"/>
            <a:chExt cx="3574925" cy="2654967"/>
          </a:xfrm>
        </p:grpSpPr>
        <p:sp>
          <p:nvSpPr>
            <p:cNvPr id="7" name="Flowchart: Process 6"/>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err="1">
                  <a:solidFill>
                    <a:schemeClr val="tx1"/>
                  </a:solidFill>
                  <a:latin typeface="AR ESSENCE" panose="02000000000000000000" pitchFamily="2" charset="0"/>
                </a:rPr>
                <a:t>Vous</a:t>
              </a:r>
              <a:r>
                <a:rPr lang="en-GB" sz="5400" dirty="0">
                  <a:solidFill>
                    <a:schemeClr val="tx1"/>
                  </a:solidFill>
                  <a:latin typeface="AR ESSENCE" panose="02000000000000000000" pitchFamily="2" charset="0"/>
                </a:rPr>
                <a:t> </a:t>
              </a:r>
              <a:r>
                <a:rPr lang="en-GB" sz="5400" dirty="0" err="1">
                  <a:solidFill>
                    <a:schemeClr val="tx1"/>
                  </a:solidFill>
                  <a:latin typeface="AR ESSENCE" panose="02000000000000000000" pitchFamily="2" charset="0"/>
                </a:rPr>
                <a:t>jouez</a:t>
              </a:r>
              <a:endParaRPr lang="en-GB" sz="5400" dirty="0">
                <a:solidFill>
                  <a:srgbClr val="00B050"/>
                </a:solidFill>
                <a:latin typeface="AR ESSENCE" panose="02000000000000000000" pitchFamily="2" charset="0"/>
              </a:endParaRPr>
            </a:p>
          </p:txBody>
        </p:sp>
        <p:pic>
          <p:nvPicPr>
            <p:cNvPr id="3073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7599" y="2357573"/>
              <a:ext cx="13906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094515" y="173508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(more than one person)</a:t>
            </a:r>
            <a:endParaRPr lang="en-GB" sz="80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7"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675" y="4625975"/>
            <a:ext cx="29051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a:grpSpLocks/>
          </p:cNvGrpSpPr>
          <p:nvPr/>
        </p:nvGrpSpPr>
        <p:grpSpPr bwMode="auto">
          <a:xfrm>
            <a:off x="631825" y="1735138"/>
            <a:ext cx="3575050" cy="2654300"/>
            <a:chOff x="644378" y="937319"/>
            <a:chExt cx="3574925" cy="2654967"/>
          </a:xfrm>
        </p:grpSpPr>
        <p:sp>
          <p:nvSpPr>
            <p:cNvPr id="10" name="Flowchart: Process 9"/>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6000" dirty="0" err="1">
                  <a:solidFill>
                    <a:schemeClr val="tx1"/>
                  </a:solidFill>
                  <a:latin typeface="AR ESSENCE" panose="02000000000000000000" pitchFamily="2" charset="0"/>
                </a:rPr>
                <a:t>Tu</a:t>
              </a:r>
              <a:r>
                <a:rPr lang="en-GB" sz="6000" dirty="0">
                  <a:solidFill>
                    <a:schemeClr val="tx1"/>
                  </a:solidFill>
                  <a:latin typeface="AR ESSENCE" panose="02000000000000000000" pitchFamily="2" charset="0"/>
                </a:rPr>
                <a:t> </a:t>
              </a:r>
              <a:r>
                <a:rPr lang="en-GB" sz="6000" dirty="0" err="1">
                  <a:solidFill>
                    <a:schemeClr val="tx1"/>
                  </a:solidFill>
                  <a:latin typeface="AR ESSENCE" panose="02000000000000000000" pitchFamily="2" charset="0"/>
                </a:rPr>
                <a:t>joues</a:t>
              </a:r>
              <a:endParaRPr lang="en-GB" sz="6000" dirty="0">
                <a:solidFill>
                  <a:srgbClr val="00B050"/>
                </a:solidFill>
                <a:latin typeface="AR ESSENCE" panose="02000000000000000000" pitchFamily="2" charset="0"/>
              </a:endParaRPr>
            </a:p>
          </p:txBody>
        </p:sp>
        <p:pic>
          <p:nvPicPr>
            <p:cNvPr id="31755"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7599" y="2357573"/>
              <a:ext cx="13906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199017" y="173508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(one person)</a:t>
            </a:r>
            <a:endParaRPr lang="en-GB" sz="80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a:grpSpLocks/>
          </p:cNvGrpSpPr>
          <p:nvPr/>
        </p:nvGrpSpPr>
        <p:grpSpPr bwMode="auto">
          <a:xfrm>
            <a:off x="604838" y="1616075"/>
            <a:ext cx="3575050" cy="2655888"/>
            <a:chOff x="644378" y="937319"/>
            <a:chExt cx="3574925" cy="2654967"/>
          </a:xfrm>
        </p:grpSpPr>
        <p:sp>
          <p:nvSpPr>
            <p:cNvPr id="9" name="Flowchart: Process 8"/>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err="1">
                  <a:solidFill>
                    <a:schemeClr val="tx1"/>
                  </a:solidFill>
                  <a:latin typeface="AR ESSENCE" panose="02000000000000000000" pitchFamily="2" charset="0"/>
                </a:rPr>
                <a:t>Ils</a:t>
              </a:r>
              <a:r>
                <a:rPr lang="en-GB" sz="4800" dirty="0">
                  <a:solidFill>
                    <a:schemeClr val="tx1"/>
                  </a:solidFill>
                  <a:latin typeface="AR ESSENCE" panose="02000000000000000000" pitchFamily="2" charset="0"/>
                </a:rPr>
                <a:t> </a:t>
              </a:r>
              <a:r>
                <a:rPr lang="en-GB" sz="4800" dirty="0" err="1">
                  <a:solidFill>
                    <a:schemeClr val="tx1"/>
                  </a:solidFill>
                  <a:latin typeface="AR ESSENCE" panose="02000000000000000000" pitchFamily="2" charset="0"/>
                </a:rPr>
                <a:t>jouent</a:t>
              </a:r>
              <a:endParaRPr lang="en-GB" sz="4800" dirty="0">
                <a:solidFill>
                  <a:srgbClr val="00B050"/>
                </a:solidFill>
                <a:latin typeface="AR ESSENCE" panose="02000000000000000000" pitchFamily="2" charset="0"/>
              </a:endParaRPr>
            </a:p>
          </p:txBody>
        </p:sp>
        <p:pic>
          <p:nvPicPr>
            <p:cNvPr id="3277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923" y="2233748"/>
              <a:ext cx="1869380" cy="12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094515" y="173508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(more than one person)</a:t>
            </a:r>
            <a:endParaRPr lang="en-GB" sz="80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8"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5"/>
          <p:cNvSpPr/>
          <p:nvPr/>
        </p:nvSpPr>
        <p:spPr>
          <a:xfrm>
            <a:off x="5107577" y="1577753"/>
            <a:ext cx="3618412"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they</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6"/>
          <p:cNvGrpSpPr>
            <a:grpSpLocks/>
          </p:cNvGrpSpPr>
          <p:nvPr/>
        </p:nvGrpSpPr>
        <p:grpSpPr bwMode="auto">
          <a:xfrm>
            <a:off x="579438" y="1577975"/>
            <a:ext cx="3575050" cy="2654300"/>
            <a:chOff x="644378" y="937319"/>
            <a:chExt cx="3574925" cy="2654967"/>
          </a:xfrm>
        </p:grpSpPr>
        <p:sp>
          <p:nvSpPr>
            <p:cNvPr id="11" name="Flowchart: Process 10"/>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4800" dirty="0" err="1">
                  <a:solidFill>
                    <a:schemeClr val="tx1"/>
                  </a:solidFill>
                  <a:latin typeface="AR ESSENCE" panose="02000000000000000000" pitchFamily="2" charset="0"/>
                </a:rPr>
                <a:t>Ils</a:t>
              </a:r>
              <a:r>
                <a:rPr lang="en-GB" sz="4800" dirty="0">
                  <a:solidFill>
                    <a:schemeClr val="tx1"/>
                  </a:solidFill>
                  <a:latin typeface="AR ESSENCE" panose="02000000000000000000" pitchFamily="2" charset="0"/>
                </a:rPr>
                <a:t> </a:t>
              </a:r>
              <a:r>
                <a:rPr lang="en-GB" sz="4800" dirty="0" err="1">
                  <a:solidFill>
                    <a:schemeClr val="tx1"/>
                  </a:solidFill>
                  <a:latin typeface="AR ESSENCE" panose="02000000000000000000" pitchFamily="2" charset="0"/>
                </a:rPr>
                <a:t>jouent</a:t>
              </a:r>
              <a:endParaRPr lang="en-GB" sz="4800" dirty="0">
                <a:solidFill>
                  <a:srgbClr val="00B050"/>
                </a:solidFill>
                <a:latin typeface="AR ESSENCE" panose="02000000000000000000" pitchFamily="2" charset="0"/>
              </a:endParaRPr>
            </a:p>
          </p:txBody>
        </p:sp>
        <p:pic>
          <p:nvPicPr>
            <p:cNvPr id="3380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923" y="2233748"/>
              <a:ext cx="1869380" cy="12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a:grpSpLocks/>
          </p:cNvGrpSpPr>
          <p:nvPr/>
        </p:nvGrpSpPr>
        <p:grpSpPr bwMode="auto">
          <a:xfrm>
            <a:off x="622300" y="1616075"/>
            <a:ext cx="3171825" cy="2655888"/>
            <a:chOff x="644378" y="937319"/>
            <a:chExt cx="3172003" cy="2654967"/>
          </a:xfrm>
        </p:grpSpPr>
        <p:sp>
          <p:nvSpPr>
            <p:cNvPr id="10" name="Flowchart: Process 9"/>
            <p:cNvSpPr/>
            <p:nvPr/>
          </p:nvSpPr>
          <p:spPr>
            <a:xfrm>
              <a:off x="644378" y="937319"/>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6000" dirty="0">
                  <a:solidFill>
                    <a:schemeClr val="tx1"/>
                  </a:solidFill>
                  <a:latin typeface="AR ESSENCE" panose="02000000000000000000" pitchFamily="2" charset="0"/>
                </a:rPr>
                <a:t>Je </a:t>
              </a:r>
              <a:r>
                <a:rPr lang="en-GB" sz="6000" dirty="0" err="1">
                  <a:solidFill>
                    <a:schemeClr val="tx1"/>
                  </a:solidFill>
                  <a:latin typeface="AR ESSENCE" panose="02000000000000000000" pitchFamily="2" charset="0"/>
                </a:rPr>
                <a:t>joue</a:t>
              </a:r>
              <a:endParaRPr lang="en-GB" sz="6000" dirty="0">
                <a:solidFill>
                  <a:srgbClr val="00B050"/>
                </a:solidFill>
                <a:latin typeface="AR ESSENCE" panose="02000000000000000000" pitchFamily="2" charset="0"/>
              </a:endParaRPr>
            </a:p>
          </p:txBody>
        </p:sp>
        <p:pic>
          <p:nvPicPr>
            <p:cNvPr id="3482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837" y="2264802"/>
              <a:ext cx="781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lowchart: Process 11"/>
          <p:cNvSpPr/>
          <p:nvPr/>
        </p:nvSpPr>
        <p:spPr>
          <a:xfrm>
            <a:off x="5290401" y="1577753"/>
            <a:ext cx="3172003"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800" dirty="0">
                <a:solidFill>
                  <a:srgbClr val="00B050"/>
                </a:solidFill>
                <a:latin typeface="AR ESSENCE" panose="02000000000000000000" pitchFamily="2" charset="0"/>
              </a:rPr>
              <a:t>I</a:t>
            </a:r>
            <a:r>
              <a:rPr lang="en-GB" sz="8800" dirty="0">
                <a:solidFill>
                  <a:schemeClr val="tx1"/>
                </a:solidFill>
                <a:latin typeface="AR ESSENCE" panose="02000000000000000000" pitchFamily="2" charset="0"/>
              </a:rPr>
              <a:t> play</a:t>
            </a:r>
            <a:endParaRPr lang="en-GB" sz="8800" dirty="0">
              <a:solidFill>
                <a:srgbClr val="00B050"/>
              </a:solidFill>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5013325"/>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5"/>
          <p:cNvSpPr/>
          <p:nvPr/>
        </p:nvSpPr>
        <p:spPr>
          <a:xfrm>
            <a:off x="5199017" y="1735089"/>
            <a:ext cx="3566160"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GB" sz="8000" dirty="0">
                <a:solidFill>
                  <a:srgbClr val="00B050"/>
                </a:solidFill>
                <a:latin typeface="AR ESSENCE" panose="02000000000000000000" pitchFamily="2" charset="0"/>
              </a:rPr>
              <a:t>you</a:t>
            </a:r>
            <a:r>
              <a:rPr lang="en-GB" sz="8000" dirty="0">
                <a:solidFill>
                  <a:schemeClr val="tx1"/>
                </a:solidFill>
                <a:latin typeface="AR ESSENCE" panose="02000000000000000000" pitchFamily="2" charset="0"/>
              </a:rPr>
              <a:t> play</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a:p>
            <a:pPr algn="r" fontAlgn="auto">
              <a:spcBef>
                <a:spcPts val="0"/>
              </a:spcBef>
              <a:spcAft>
                <a:spcPts val="0"/>
              </a:spcAft>
              <a:defRPr/>
            </a:pPr>
            <a:r>
              <a:rPr lang="en-GB" sz="2400" dirty="0">
                <a:solidFill>
                  <a:srgbClr val="00B050"/>
                </a:solidFill>
                <a:latin typeface="AR ESSENCE" panose="02000000000000000000" pitchFamily="2" charset="0"/>
              </a:rPr>
              <a:t>(one person)</a:t>
            </a:r>
            <a:endParaRPr lang="en-GB" sz="8000" dirty="0">
              <a:solidFill>
                <a:srgbClr val="00B050"/>
              </a:solidFill>
              <a:latin typeface="AR ESSENCE" panose="02000000000000000000" pitchFamily="2" charset="0"/>
            </a:endParaRPr>
          </a:p>
        </p:txBody>
      </p:sp>
      <p:grpSp>
        <p:nvGrpSpPr>
          <p:cNvPr id="3" name="Group 6"/>
          <p:cNvGrpSpPr>
            <a:grpSpLocks/>
          </p:cNvGrpSpPr>
          <p:nvPr/>
        </p:nvGrpSpPr>
        <p:grpSpPr bwMode="auto">
          <a:xfrm>
            <a:off x="539750" y="1865313"/>
            <a:ext cx="3575050" cy="2654300"/>
            <a:chOff x="644378" y="937319"/>
            <a:chExt cx="3574925" cy="2654967"/>
          </a:xfrm>
        </p:grpSpPr>
        <p:sp>
          <p:nvSpPr>
            <p:cNvPr id="10" name="Flowchart: Process 9"/>
            <p:cNvSpPr/>
            <p:nvPr/>
          </p:nvSpPr>
          <p:spPr>
            <a:xfrm>
              <a:off x="644378" y="937319"/>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6600" dirty="0" err="1">
                  <a:solidFill>
                    <a:schemeClr val="tx1"/>
                  </a:solidFill>
                  <a:latin typeface="AR ESSENCE" panose="02000000000000000000" pitchFamily="2" charset="0"/>
                </a:rPr>
                <a:t>Tu</a:t>
              </a:r>
              <a:r>
                <a:rPr lang="en-GB" sz="6600" dirty="0">
                  <a:solidFill>
                    <a:schemeClr val="tx1"/>
                  </a:solidFill>
                  <a:latin typeface="AR ESSENCE" panose="02000000000000000000" pitchFamily="2" charset="0"/>
                </a:rPr>
                <a:t> </a:t>
              </a:r>
              <a:r>
                <a:rPr lang="en-GB" sz="6600" dirty="0" err="1">
                  <a:solidFill>
                    <a:schemeClr val="tx1"/>
                  </a:solidFill>
                  <a:latin typeface="AR ESSENCE" panose="02000000000000000000" pitchFamily="2" charset="0"/>
                </a:rPr>
                <a:t>joues</a:t>
              </a:r>
              <a:endParaRPr lang="en-GB" sz="6600" dirty="0">
                <a:solidFill>
                  <a:srgbClr val="00B050"/>
                </a:solidFill>
                <a:latin typeface="AR ESSENCE" panose="02000000000000000000" pitchFamily="2" charset="0"/>
              </a:endParaRPr>
            </a:p>
          </p:txBody>
        </p:sp>
        <p:pic>
          <p:nvPicPr>
            <p:cNvPr id="3585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6197" y="2183927"/>
              <a:ext cx="1983105" cy="117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SNAP?</a:t>
            </a: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113" y="4699000"/>
            <a:ext cx="2905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owchart: Process 16"/>
          <p:cNvSpPr/>
          <p:nvPr/>
        </p:nvSpPr>
        <p:spPr>
          <a:xfrm>
            <a:off x="4885509" y="1577753"/>
            <a:ext cx="3735977"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8000" dirty="0">
                <a:solidFill>
                  <a:srgbClr val="00B050"/>
                </a:solidFill>
                <a:latin typeface="AR ESSENCE" panose="02000000000000000000" pitchFamily="2" charset="0"/>
              </a:rPr>
              <a:t>she</a:t>
            </a:r>
            <a:r>
              <a:rPr lang="en-GB" sz="8000" dirty="0">
                <a:solidFill>
                  <a:schemeClr val="tx1"/>
                </a:solidFill>
                <a:latin typeface="AR ESSENCE" panose="02000000000000000000" pitchFamily="2" charset="0"/>
              </a:rPr>
              <a:t> plays</a:t>
            </a: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r>
              <a:rPr lang="en-GB" sz="2400" dirty="0">
                <a:solidFill>
                  <a:schemeClr val="tx1"/>
                </a:solidFill>
                <a:latin typeface="AR ESSENCE" panose="02000000000000000000" pitchFamily="2" charset="0"/>
              </a:rPr>
              <a:t/>
            </a:r>
            <a:br>
              <a:rPr lang="en-GB" sz="2400" dirty="0">
                <a:solidFill>
                  <a:schemeClr val="tx1"/>
                </a:solidFill>
                <a:latin typeface="AR ESSENCE" panose="02000000000000000000" pitchFamily="2" charset="0"/>
              </a:rPr>
            </a:br>
            <a:endParaRPr lang="en-GB" sz="2400" dirty="0">
              <a:solidFill>
                <a:schemeClr val="tx1"/>
              </a:solidFill>
              <a:latin typeface="AR ESSENCE" panose="02000000000000000000" pitchFamily="2" charset="0"/>
            </a:endParaRPr>
          </a:p>
        </p:txBody>
      </p:sp>
      <p:grpSp>
        <p:nvGrpSpPr>
          <p:cNvPr id="3" name="Group 17"/>
          <p:cNvGrpSpPr>
            <a:grpSpLocks/>
          </p:cNvGrpSpPr>
          <p:nvPr/>
        </p:nvGrpSpPr>
        <p:grpSpPr bwMode="auto">
          <a:xfrm>
            <a:off x="527050" y="1577975"/>
            <a:ext cx="3575050" cy="2654300"/>
            <a:chOff x="696629" y="3136977"/>
            <a:chExt cx="3574925" cy="2654967"/>
          </a:xfrm>
        </p:grpSpPr>
        <p:sp>
          <p:nvSpPr>
            <p:cNvPr id="19" name="Flowchart: Process 18"/>
            <p:cNvSpPr/>
            <p:nvPr/>
          </p:nvSpPr>
          <p:spPr>
            <a:xfrm>
              <a:off x="696629" y="3136977"/>
              <a:ext cx="3574925" cy="2654967"/>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5400" dirty="0">
                  <a:solidFill>
                    <a:schemeClr val="tx1"/>
                  </a:solidFill>
                  <a:latin typeface="AR ESSENCE" panose="02000000000000000000" pitchFamily="2" charset="0"/>
                </a:rPr>
                <a:t>Elle </a:t>
              </a:r>
              <a:r>
                <a:rPr lang="en-GB" sz="5400" dirty="0" err="1">
                  <a:solidFill>
                    <a:schemeClr val="tx1"/>
                  </a:solidFill>
                  <a:latin typeface="AR ESSENCE" panose="02000000000000000000" pitchFamily="2" charset="0"/>
                </a:rPr>
                <a:t>joue</a:t>
              </a:r>
              <a:endParaRPr lang="en-GB" sz="5400" dirty="0">
                <a:solidFill>
                  <a:srgbClr val="00B050"/>
                </a:solidFill>
                <a:latin typeface="AR ESSENCE" panose="02000000000000000000" pitchFamily="2" charset="0"/>
              </a:endParaRPr>
            </a:p>
          </p:txBody>
        </p:sp>
        <p:pic>
          <p:nvPicPr>
            <p:cNvPr id="36875"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4794" y="4464460"/>
              <a:ext cx="1609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260350"/>
          <a:ext cx="8785226" cy="6437314"/>
        </p:xfrm>
        <a:graphic>
          <a:graphicData uri="http://schemas.openxmlformats.org/drawingml/2006/table">
            <a:tbl>
              <a:tblPr firstRow="1" bandRow="1">
                <a:tableStyleId>{5940675A-B579-460E-94D1-54222C63F5DA}</a:tableStyleId>
              </a:tblPr>
              <a:tblGrid>
                <a:gridCol w="4392613"/>
                <a:gridCol w="4392613"/>
              </a:tblGrid>
              <a:tr h="1267302">
                <a:tc gridSpan="2">
                  <a:txBody>
                    <a:bodyPr/>
                    <a:lstStyle/>
                    <a:p>
                      <a:endParaRPr lang="en-GB" sz="1800" dirty="0"/>
                    </a:p>
                  </a:txBody>
                  <a:tcPr marL="91443" marR="91443" marT="45719" marB="45719"/>
                </a:tc>
                <a:tc hMerge="1">
                  <a:txBody>
                    <a:bodyPr/>
                    <a:lstStyle/>
                    <a:p>
                      <a:endParaRPr lang="en-GB" dirty="0"/>
                    </a:p>
                  </a:txBody>
                  <a:tcPr/>
                </a:tc>
              </a:tr>
              <a:tr h="820863">
                <a:tc>
                  <a:txBody>
                    <a:bodyPr/>
                    <a:lstStyle/>
                    <a:p>
                      <a:endParaRPr lang="en-GB" sz="1800" dirty="0"/>
                    </a:p>
                  </a:txBody>
                  <a:tcPr marL="91443" marR="91443" marT="45719" marB="45719"/>
                </a:tc>
                <a:tc>
                  <a:txBody>
                    <a:bodyPr/>
                    <a:lstStyle/>
                    <a:p>
                      <a:endParaRPr lang="en-GB" sz="1800" dirty="0"/>
                    </a:p>
                  </a:txBody>
                  <a:tcPr marL="91443" marR="91443" marT="45719" marB="45719"/>
                </a:tc>
              </a:tr>
              <a:tr h="1468916">
                <a:tc>
                  <a:txBody>
                    <a:bodyPr/>
                    <a:lstStyle/>
                    <a:p>
                      <a:endParaRPr lang="en-GB" sz="1800" dirty="0"/>
                    </a:p>
                  </a:txBody>
                  <a:tcPr marL="91443" marR="91443" marT="45719" marB="45719"/>
                </a:tc>
                <a:tc>
                  <a:txBody>
                    <a:bodyPr/>
                    <a:lstStyle/>
                    <a:p>
                      <a:endParaRPr lang="en-GB" sz="1800"/>
                    </a:p>
                  </a:txBody>
                  <a:tcPr marL="91443" marR="91443" marT="45719" marB="45719"/>
                </a:tc>
              </a:tr>
              <a:tr h="1512122">
                <a:tc>
                  <a:txBody>
                    <a:bodyPr/>
                    <a:lstStyle/>
                    <a:p>
                      <a:endParaRPr lang="en-GB" sz="1800"/>
                    </a:p>
                  </a:txBody>
                  <a:tcPr marL="91443" marR="91443" marT="45719" marB="45719"/>
                </a:tc>
                <a:tc>
                  <a:txBody>
                    <a:bodyPr/>
                    <a:lstStyle/>
                    <a:p>
                      <a:endParaRPr lang="en-GB" sz="1800"/>
                    </a:p>
                  </a:txBody>
                  <a:tcPr marL="91443" marR="91443" marT="45719" marB="45719"/>
                </a:tc>
              </a:tr>
              <a:tr h="1368111">
                <a:tc>
                  <a:txBody>
                    <a:bodyPr/>
                    <a:lstStyle/>
                    <a:p>
                      <a:endParaRPr lang="en-GB" sz="1800"/>
                    </a:p>
                  </a:txBody>
                  <a:tcPr marL="91443" marR="91443" marT="45719" marB="45719"/>
                </a:tc>
                <a:tc>
                  <a:txBody>
                    <a:bodyPr/>
                    <a:lstStyle/>
                    <a:p>
                      <a:endParaRPr lang="en-GB" sz="1800" dirty="0"/>
                    </a:p>
                  </a:txBody>
                  <a:tcPr marL="91443" marR="91443" marT="45719" marB="45719"/>
                </a:tc>
              </a:tr>
            </a:tbl>
          </a:graphicData>
        </a:graphic>
      </p:graphicFrame>
      <p:sp>
        <p:nvSpPr>
          <p:cNvPr id="37909" name="TextBox 2"/>
          <p:cNvSpPr txBox="1">
            <a:spLocks noChangeArrowheads="1"/>
          </p:cNvSpPr>
          <p:nvPr/>
        </p:nvSpPr>
        <p:spPr bwMode="auto">
          <a:xfrm>
            <a:off x="468313" y="549275"/>
            <a:ext cx="820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dirty="0" err="1">
                <a:solidFill>
                  <a:srgbClr val="000000"/>
                </a:solidFill>
                <a:latin typeface="Segoe Print" panose="02000600000000000000" pitchFamily="2" charset="0"/>
              </a:rPr>
              <a:t>jouer</a:t>
            </a:r>
            <a:r>
              <a:rPr lang="en-GB" altLang="en-US" sz="4000" dirty="0">
                <a:solidFill>
                  <a:srgbClr val="000000"/>
                </a:solidFill>
                <a:latin typeface="Segoe Print" panose="02000600000000000000" pitchFamily="2" charset="0"/>
              </a:rPr>
              <a:t>: </a:t>
            </a:r>
            <a:r>
              <a:rPr lang="en-GB" altLang="en-US" sz="4000" dirty="0">
                <a:solidFill>
                  <a:srgbClr val="00B050"/>
                </a:solidFill>
                <a:latin typeface="Segoe Print" panose="02000600000000000000" pitchFamily="2" charset="0"/>
              </a:rPr>
              <a:t>to </a:t>
            </a:r>
            <a:r>
              <a:rPr lang="en-GB" altLang="en-US" sz="4000" dirty="0" smtClean="0">
                <a:solidFill>
                  <a:srgbClr val="00B050"/>
                </a:solidFill>
                <a:latin typeface="Segoe Print" panose="02000600000000000000" pitchFamily="2" charset="0"/>
              </a:rPr>
              <a:t>play</a:t>
            </a:r>
            <a:endParaRPr lang="en-GB" altLang="en-US" sz="4000" dirty="0">
              <a:solidFill>
                <a:srgbClr val="00B050"/>
              </a:solidFill>
              <a:latin typeface="Segoe Print" panose="02000600000000000000" pitchFamily="2" charset="0"/>
            </a:endParaRPr>
          </a:p>
        </p:txBody>
      </p:sp>
      <p:sp>
        <p:nvSpPr>
          <p:cNvPr id="37910" name="TextBox 3"/>
          <p:cNvSpPr txBox="1">
            <a:spLocks noChangeArrowheads="1"/>
          </p:cNvSpPr>
          <p:nvPr/>
        </p:nvSpPr>
        <p:spPr bwMode="auto">
          <a:xfrm>
            <a:off x="323850" y="23495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Je joue</a:t>
            </a:r>
            <a:endParaRPr lang="en-GB" altLang="en-US" sz="4000" b="1">
              <a:solidFill>
                <a:srgbClr val="000000"/>
              </a:solidFill>
              <a:latin typeface="Segoe Print" panose="02000600000000000000" pitchFamily="2" charset="0"/>
            </a:endParaRPr>
          </a:p>
        </p:txBody>
      </p:sp>
      <p:sp>
        <p:nvSpPr>
          <p:cNvPr id="37911" name="TextBox 4"/>
          <p:cNvSpPr txBox="1">
            <a:spLocks noChangeArrowheads="1"/>
          </p:cNvSpPr>
          <p:nvPr/>
        </p:nvSpPr>
        <p:spPr bwMode="auto">
          <a:xfrm>
            <a:off x="323850" y="388302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Tu joues</a:t>
            </a:r>
            <a:endParaRPr lang="en-GB" altLang="en-US" sz="4000" b="1">
              <a:solidFill>
                <a:srgbClr val="000000"/>
              </a:solidFill>
              <a:latin typeface="Segoe Print" panose="02000600000000000000" pitchFamily="2" charset="0"/>
            </a:endParaRPr>
          </a:p>
        </p:txBody>
      </p:sp>
      <p:sp>
        <p:nvSpPr>
          <p:cNvPr id="37912" name="TextBox 5"/>
          <p:cNvSpPr txBox="1">
            <a:spLocks noChangeArrowheads="1"/>
          </p:cNvSpPr>
          <p:nvPr/>
        </p:nvSpPr>
        <p:spPr bwMode="auto">
          <a:xfrm>
            <a:off x="323850" y="5324475"/>
            <a:ext cx="4103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Il/elle joue</a:t>
            </a:r>
            <a:endParaRPr lang="en-GB" altLang="en-US" sz="4000" b="1">
              <a:solidFill>
                <a:srgbClr val="000000"/>
              </a:solidFill>
              <a:latin typeface="Segoe Print" panose="02000600000000000000" pitchFamily="2" charset="0"/>
            </a:endParaRPr>
          </a:p>
        </p:txBody>
      </p:sp>
      <p:sp>
        <p:nvSpPr>
          <p:cNvPr id="37913" name="TextBox 6"/>
          <p:cNvSpPr txBox="1">
            <a:spLocks noChangeArrowheads="1"/>
          </p:cNvSpPr>
          <p:nvPr/>
        </p:nvSpPr>
        <p:spPr bwMode="auto">
          <a:xfrm>
            <a:off x="4716463" y="23717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Nous jouons</a:t>
            </a:r>
            <a:endParaRPr lang="en-GB" altLang="en-US" sz="4000" b="1">
              <a:solidFill>
                <a:srgbClr val="000000"/>
              </a:solidFill>
              <a:latin typeface="Segoe Print" panose="02000600000000000000" pitchFamily="2" charset="0"/>
            </a:endParaRPr>
          </a:p>
        </p:txBody>
      </p:sp>
      <p:sp>
        <p:nvSpPr>
          <p:cNvPr id="37914" name="TextBox 7"/>
          <p:cNvSpPr txBox="1">
            <a:spLocks noChangeArrowheads="1"/>
          </p:cNvSpPr>
          <p:nvPr/>
        </p:nvSpPr>
        <p:spPr bwMode="auto">
          <a:xfrm>
            <a:off x="4716463" y="38830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Vous jouez</a:t>
            </a:r>
            <a:endParaRPr lang="en-GB" altLang="en-US" sz="4000" b="1">
              <a:solidFill>
                <a:srgbClr val="000000"/>
              </a:solidFill>
              <a:latin typeface="Segoe Print" panose="02000600000000000000" pitchFamily="2" charset="0"/>
            </a:endParaRPr>
          </a:p>
        </p:txBody>
      </p:sp>
      <p:sp>
        <p:nvSpPr>
          <p:cNvPr id="37915" name="TextBox 8"/>
          <p:cNvSpPr txBox="1">
            <a:spLocks noChangeArrowheads="1"/>
          </p:cNvSpPr>
          <p:nvPr/>
        </p:nvSpPr>
        <p:spPr bwMode="auto">
          <a:xfrm>
            <a:off x="4716463" y="5324475"/>
            <a:ext cx="41036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0000"/>
                </a:solidFill>
                <a:latin typeface="Segoe Print" panose="02000600000000000000" pitchFamily="2" charset="0"/>
              </a:rPr>
              <a:t>Ils/elles jouent</a:t>
            </a:r>
            <a:endParaRPr lang="en-GB" altLang="en-US" sz="4000" b="1">
              <a:solidFill>
                <a:srgbClr val="000000"/>
              </a:solidFill>
              <a:latin typeface="Segoe Print" panose="02000600000000000000" pitchFamily="2" charset="0"/>
            </a:endParaRPr>
          </a:p>
        </p:txBody>
      </p:sp>
      <p:sp>
        <p:nvSpPr>
          <p:cNvPr id="37916" name="TextBox 9"/>
          <p:cNvSpPr txBox="1">
            <a:spLocks noChangeArrowheads="1"/>
          </p:cNvSpPr>
          <p:nvPr/>
        </p:nvSpPr>
        <p:spPr bwMode="auto">
          <a:xfrm>
            <a:off x="323850" y="29972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I play</a:t>
            </a:r>
            <a:endParaRPr lang="en-GB" altLang="en-US" sz="4000" b="1">
              <a:solidFill>
                <a:srgbClr val="00B050"/>
              </a:solidFill>
              <a:latin typeface="Segoe Print" panose="02000600000000000000" pitchFamily="2" charset="0"/>
            </a:endParaRPr>
          </a:p>
        </p:txBody>
      </p:sp>
      <p:sp>
        <p:nvSpPr>
          <p:cNvPr id="37917" name="TextBox 10"/>
          <p:cNvSpPr txBox="1">
            <a:spLocks noChangeArrowheads="1"/>
          </p:cNvSpPr>
          <p:nvPr/>
        </p:nvSpPr>
        <p:spPr bwMode="auto">
          <a:xfrm>
            <a:off x="323850" y="4532313"/>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you play (1)</a:t>
            </a:r>
            <a:endParaRPr lang="en-GB" altLang="en-US" sz="4000" b="1">
              <a:solidFill>
                <a:srgbClr val="00B050"/>
              </a:solidFill>
              <a:latin typeface="Segoe Print" panose="02000600000000000000" pitchFamily="2" charset="0"/>
            </a:endParaRPr>
          </a:p>
        </p:txBody>
      </p:sp>
      <p:sp>
        <p:nvSpPr>
          <p:cNvPr id="37918" name="TextBox 11"/>
          <p:cNvSpPr txBox="1">
            <a:spLocks noChangeArrowheads="1"/>
          </p:cNvSpPr>
          <p:nvPr/>
        </p:nvSpPr>
        <p:spPr bwMode="auto">
          <a:xfrm>
            <a:off x="323850" y="597217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he/she plays</a:t>
            </a:r>
            <a:endParaRPr lang="en-GB" altLang="en-US" sz="4000" b="1">
              <a:solidFill>
                <a:srgbClr val="00B050"/>
              </a:solidFill>
              <a:latin typeface="Segoe Print" panose="02000600000000000000" pitchFamily="2" charset="0"/>
            </a:endParaRPr>
          </a:p>
        </p:txBody>
      </p:sp>
      <p:sp>
        <p:nvSpPr>
          <p:cNvPr id="37919" name="TextBox 12"/>
          <p:cNvSpPr txBox="1">
            <a:spLocks noChangeArrowheads="1"/>
          </p:cNvSpPr>
          <p:nvPr/>
        </p:nvSpPr>
        <p:spPr bwMode="auto">
          <a:xfrm>
            <a:off x="4716463" y="30194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we play</a:t>
            </a:r>
            <a:endParaRPr lang="en-GB" altLang="en-US" sz="4000" b="1">
              <a:solidFill>
                <a:srgbClr val="00B050"/>
              </a:solidFill>
              <a:latin typeface="Segoe Print" panose="02000600000000000000" pitchFamily="2" charset="0"/>
            </a:endParaRPr>
          </a:p>
        </p:txBody>
      </p:sp>
      <p:sp>
        <p:nvSpPr>
          <p:cNvPr id="37920" name="TextBox 13"/>
          <p:cNvSpPr txBox="1">
            <a:spLocks noChangeArrowheads="1"/>
          </p:cNvSpPr>
          <p:nvPr/>
        </p:nvSpPr>
        <p:spPr bwMode="auto">
          <a:xfrm>
            <a:off x="4716463" y="4532313"/>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you play (2+)</a:t>
            </a:r>
            <a:endParaRPr lang="en-GB" altLang="en-US" sz="4000" b="1">
              <a:solidFill>
                <a:srgbClr val="00B050"/>
              </a:solidFill>
              <a:latin typeface="Segoe Print" panose="02000600000000000000" pitchFamily="2" charset="0"/>
            </a:endParaRPr>
          </a:p>
        </p:txBody>
      </p:sp>
      <p:sp>
        <p:nvSpPr>
          <p:cNvPr id="37921" name="TextBox 14"/>
          <p:cNvSpPr txBox="1">
            <a:spLocks noChangeArrowheads="1"/>
          </p:cNvSpPr>
          <p:nvPr/>
        </p:nvSpPr>
        <p:spPr bwMode="auto">
          <a:xfrm>
            <a:off x="4716463" y="597217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00B050"/>
                </a:solidFill>
                <a:latin typeface="Segoe Print" panose="02000600000000000000" pitchFamily="2" charset="0"/>
              </a:rPr>
              <a:t>they play</a:t>
            </a:r>
            <a:endParaRPr lang="en-GB" altLang="en-US" sz="4000" b="1">
              <a:solidFill>
                <a:srgbClr val="00B050"/>
              </a:solidFill>
              <a:latin typeface="Segoe Print" panose="02000600000000000000" pitchFamily="2" charset="0"/>
            </a:endParaRPr>
          </a:p>
        </p:txBody>
      </p:sp>
      <p:sp>
        <p:nvSpPr>
          <p:cNvPr id="37922" name="TextBox 15"/>
          <p:cNvSpPr txBox="1">
            <a:spLocks noChangeArrowheads="1"/>
          </p:cNvSpPr>
          <p:nvPr/>
        </p:nvSpPr>
        <p:spPr bwMode="auto">
          <a:xfrm>
            <a:off x="395288" y="1628775"/>
            <a:ext cx="374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FF0000"/>
                </a:solidFill>
                <a:latin typeface="Segoe Print" panose="02000600000000000000" pitchFamily="2" charset="0"/>
              </a:rPr>
              <a:t>(singular)</a:t>
            </a:r>
          </a:p>
        </p:txBody>
      </p:sp>
      <p:sp>
        <p:nvSpPr>
          <p:cNvPr id="37923" name="TextBox 16"/>
          <p:cNvSpPr txBox="1">
            <a:spLocks noChangeArrowheads="1"/>
          </p:cNvSpPr>
          <p:nvPr/>
        </p:nvSpPr>
        <p:spPr bwMode="auto">
          <a:xfrm>
            <a:off x="4932363" y="1628775"/>
            <a:ext cx="374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solidFill>
                  <a:srgbClr val="FF0000"/>
                </a:solidFill>
                <a:latin typeface="Segoe Print" panose="02000600000000000000" pitchFamily="2" charset="0"/>
              </a:rPr>
              <a:t>(plural)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0663" y="2151063"/>
            <a:ext cx="2955925" cy="31400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latin typeface="Arial" panose="020B0604020202020204" pitchFamily="34" charset="0"/>
              </a:rPr>
              <a:t>Je joue	     </a:t>
            </a:r>
            <a:r>
              <a:rPr lang="en-GB" altLang="en-US" i="1">
                <a:latin typeface="Arial" panose="020B0604020202020204" pitchFamily="34" charset="0"/>
              </a:rPr>
              <a:t>I play</a:t>
            </a:r>
          </a:p>
          <a:p>
            <a:endParaRPr lang="en-GB" altLang="en-US">
              <a:latin typeface="Arial" panose="020B0604020202020204" pitchFamily="34" charset="0"/>
            </a:endParaRPr>
          </a:p>
          <a:p>
            <a:r>
              <a:rPr lang="en-GB" altLang="en-US">
                <a:latin typeface="Arial" panose="020B0604020202020204" pitchFamily="34" charset="0"/>
              </a:rPr>
              <a:t>Tu joues	     </a:t>
            </a:r>
            <a:r>
              <a:rPr lang="en-GB" altLang="en-US" i="1">
                <a:latin typeface="Arial" panose="020B0604020202020204" pitchFamily="34" charset="0"/>
              </a:rPr>
              <a:t>you play (sg.)</a:t>
            </a:r>
          </a:p>
          <a:p>
            <a:endParaRPr lang="en-GB" altLang="en-US">
              <a:latin typeface="Arial" panose="020B0604020202020204" pitchFamily="34" charset="0"/>
            </a:endParaRPr>
          </a:p>
          <a:p>
            <a:r>
              <a:rPr lang="en-GB" altLang="en-US">
                <a:latin typeface="Arial" panose="020B0604020202020204" pitchFamily="34" charset="0"/>
              </a:rPr>
              <a:t>Il/elle joue   </a:t>
            </a:r>
            <a:r>
              <a:rPr lang="en-GB" altLang="en-US" i="1">
                <a:latin typeface="Arial" panose="020B0604020202020204" pitchFamily="34" charset="0"/>
              </a:rPr>
              <a:t>he / she plays</a:t>
            </a:r>
          </a:p>
          <a:p>
            <a:endParaRPr lang="en-GB" altLang="en-US">
              <a:latin typeface="Arial" panose="020B0604020202020204" pitchFamily="34" charset="0"/>
            </a:endParaRPr>
          </a:p>
          <a:p>
            <a:r>
              <a:rPr lang="en-GB" altLang="en-US">
                <a:latin typeface="Arial" panose="020B0604020202020204" pitchFamily="34" charset="0"/>
              </a:rPr>
              <a:t>Nous jouons    </a:t>
            </a:r>
            <a:r>
              <a:rPr lang="en-GB" altLang="en-US" i="1">
                <a:latin typeface="Arial" panose="020B0604020202020204" pitchFamily="34" charset="0"/>
              </a:rPr>
              <a:t>we play</a:t>
            </a:r>
          </a:p>
          <a:p>
            <a:endParaRPr lang="en-GB" altLang="en-US">
              <a:latin typeface="Arial" panose="020B0604020202020204" pitchFamily="34" charset="0"/>
            </a:endParaRPr>
          </a:p>
          <a:p>
            <a:r>
              <a:rPr lang="en-GB" altLang="en-US">
                <a:latin typeface="Arial" panose="020B0604020202020204" pitchFamily="34" charset="0"/>
              </a:rPr>
              <a:t>Vous jouez  </a:t>
            </a:r>
            <a:r>
              <a:rPr lang="en-GB" altLang="en-US" i="1">
                <a:latin typeface="Arial" panose="020B0604020202020204" pitchFamily="34" charset="0"/>
              </a:rPr>
              <a:t>you play (pl.)</a:t>
            </a:r>
          </a:p>
          <a:p>
            <a:endParaRPr lang="en-GB" altLang="en-US">
              <a:latin typeface="Arial" panose="020B0604020202020204" pitchFamily="34" charset="0"/>
            </a:endParaRPr>
          </a:p>
          <a:p>
            <a:r>
              <a:rPr lang="en-GB" altLang="en-US">
                <a:latin typeface="Arial" panose="020B0604020202020204" pitchFamily="34" charset="0"/>
              </a:rPr>
              <a:t>Ils/elles jouent     </a:t>
            </a:r>
            <a:r>
              <a:rPr lang="en-GB" altLang="en-US" i="1">
                <a:latin typeface="Arial" panose="020B0604020202020204" pitchFamily="34" charset="0"/>
              </a:rPr>
              <a:t>they play</a:t>
            </a:r>
          </a:p>
        </p:txBody>
      </p:sp>
      <p:sp>
        <p:nvSpPr>
          <p:cNvPr id="5" name="Rectangle 4"/>
          <p:cNvSpPr/>
          <p:nvPr/>
        </p:nvSpPr>
        <p:spPr>
          <a:xfrm>
            <a:off x="3276600" y="1773238"/>
            <a:ext cx="5543550" cy="4535487"/>
          </a:xfrm>
          <a:prstGeom prst="rect">
            <a:avLst/>
          </a:prstGeom>
          <a:blipFill>
            <a:blip r:embed="rId3"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en-GB" sz="2800" dirty="0" err="1">
                <a:solidFill>
                  <a:schemeClr val="tx1"/>
                </a:solidFill>
                <a:latin typeface="Arial" panose="020B0604020202020204" pitchFamily="34" charset="0"/>
                <a:cs typeface="Arial" panose="020B0604020202020204" pitchFamily="34" charset="0"/>
              </a:rPr>
              <a:t>Salut</a:t>
            </a:r>
            <a:r>
              <a:rPr lang="en-GB" sz="2800" dirty="0">
                <a:solidFill>
                  <a:schemeClr val="tx1"/>
                </a:solidFill>
                <a:latin typeface="Arial" panose="020B0604020202020204" pitchFamily="34" charset="0"/>
                <a:cs typeface="Arial" panose="020B0604020202020204" pitchFamily="34" charset="0"/>
              </a:rPr>
              <a:t> !  Je </a:t>
            </a:r>
            <a:r>
              <a:rPr lang="en-GB" sz="2800" dirty="0" err="1">
                <a:solidFill>
                  <a:schemeClr val="tx1"/>
                </a:solidFill>
                <a:latin typeface="Arial" panose="020B0604020202020204" pitchFamily="34" charset="0"/>
                <a:cs typeface="Arial" panose="020B0604020202020204" pitchFamily="34" charset="0"/>
              </a:rPr>
              <a:t>m’appelle</a:t>
            </a:r>
            <a:r>
              <a:rPr lang="en-GB" sz="2800" dirty="0">
                <a:solidFill>
                  <a:schemeClr val="tx1"/>
                </a:solidFill>
                <a:latin typeface="Arial" panose="020B0604020202020204" pitchFamily="34" charset="0"/>
                <a:cs typeface="Arial" panose="020B0604020202020204" pitchFamily="34" charset="0"/>
              </a:rPr>
              <a:t> Sophie et </a:t>
            </a:r>
            <a:r>
              <a:rPr lang="en-GB" sz="2800" dirty="0" err="1">
                <a:solidFill>
                  <a:schemeClr val="tx1"/>
                </a:solidFill>
                <a:latin typeface="Arial" panose="020B0604020202020204" pitchFamily="34" charset="0"/>
                <a:cs typeface="Arial" panose="020B0604020202020204" pitchFamily="34" charset="0"/>
              </a:rPr>
              <a:t>j’ai</a:t>
            </a:r>
            <a:r>
              <a:rPr lang="en-GB" sz="2800" dirty="0">
                <a:solidFill>
                  <a:schemeClr val="tx1"/>
                </a:solidFill>
                <a:latin typeface="Arial" panose="020B0604020202020204" pitchFamily="34" charset="0"/>
                <a:cs typeface="Arial" panose="020B0604020202020204" pitchFamily="34" charset="0"/>
              </a:rPr>
              <a:t> </a:t>
            </a:r>
            <a:r>
              <a:rPr lang="en-GB" sz="2800" dirty="0" err="1">
                <a:solidFill>
                  <a:schemeClr val="tx1"/>
                </a:solidFill>
                <a:latin typeface="Arial" panose="020B0604020202020204" pitchFamily="34" charset="0"/>
                <a:cs typeface="Arial" panose="020B0604020202020204" pitchFamily="34" charset="0"/>
              </a:rPr>
              <a:t>dix</a:t>
            </a:r>
            <a:r>
              <a:rPr lang="en-GB" sz="2800" dirty="0">
                <a:solidFill>
                  <a:schemeClr val="tx1"/>
                </a:solidFill>
                <a:latin typeface="Arial" panose="020B0604020202020204" pitchFamily="34" charset="0"/>
                <a:cs typeface="Arial" panose="020B0604020202020204" pitchFamily="34" charset="0"/>
              </a:rPr>
              <a:t> ans.  _____ de la </a:t>
            </a:r>
            <a:r>
              <a:rPr lang="en-GB" sz="2800" dirty="0" err="1">
                <a:solidFill>
                  <a:schemeClr val="tx1"/>
                </a:solidFill>
                <a:latin typeface="Arial" panose="020B0604020202020204" pitchFamily="34" charset="0"/>
                <a:cs typeface="Arial" panose="020B0604020202020204" pitchFamily="34" charset="0"/>
              </a:rPr>
              <a:t>guitare</a:t>
            </a:r>
            <a:r>
              <a:rPr lang="en-GB" sz="2800" dirty="0">
                <a:solidFill>
                  <a:schemeClr val="tx1"/>
                </a:solidFill>
                <a:latin typeface="Arial" panose="020B0604020202020204" pitchFamily="34" charset="0"/>
                <a:cs typeface="Arial" panose="020B0604020202020204" pitchFamily="34" charset="0"/>
              </a:rPr>
              <a:t> et </a:t>
            </a:r>
            <a:r>
              <a:rPr lang="en-GB" sz="2800" dirty="0" err="1">
                <a:solidFill>
                  <a:schemeClr val="tx1"/>
                </a:solidFill>
                <a:latin typeface="Arial" panose="020B0604020202020204" pitchFamily="34" charset="0"/>
                <a:cs typeface="Arial" panose="020B0604020202020204" pitchFamily="34" charset="0"/>
              </a:rPr>
              <a:t>j’aime</a:t>
            </a:r>
            <a:r>
              <a:rPr lang="en-GB" sz="2800" dirty="0">
                <a:solidFill>
                  <a:schemeClr val="tx1"/>
                </a:solidFill>
                <a:latin typeface="Arial" panose="020B0604020202020204" pitchFamily="34" charset="0"/>
                <a:cs typeface="Arial" panose="020B0604020202020204" pitchFamily="34" charset="0"/>
              </a:rPr>
              <a:t> la </a:t>
            </a:r>
            <a:r>
              <a:rPr lang="en-GB" sz="2800" dirty="0" err="1">
                <a:solidFill>
                  <a:schemeClr val="tx1"/>
                </a:solidFill>
                <a:latin typeface="Arial" panose="020B0604020202020204" pitchFamily="34" charset="0"/>
                <a:cs typeface="Arial" panose="020B0604020202020204" pitchFamily="34" charset="0"/>
              </a:rPr>
              <a:t>musique</a:t>
            </a:r>
            <a:r>
              <a:rPr lang="en-GB" sz="2800" dirty="0">
                <a:solidFill>
                  <a:schemeClr val="tx1"/>
                </a:solidFill>
                <a:latin typeface="Arial" panose="020B0604020202020204" pitchFamily="34" charset="0"/>
                <a:cs typeface="Arial" panose="020B0604020202020204" pitchFamily="34" charset="0"/>
              </a:rPr>
              <a:t> pop.  Mon fr</a:t>
            </a:r>
            <a:r>
              <a:rPr lang="en-GB" sz="2800" dirty="0">
                <a:solidFill>
                  <a:schemeClr val="tx1"/>
                </a:solidFill>
                <a:cs typeface="Calibri"/>
              </a:rPr>
              <a:t>ère Paul </a:t>
            </a:r>
            <a:r>
              <a:rPr lang="en-GB" sz="2800" dirty="0" err="1">
                <a:solidFill>
                  <a:schemeClr val="tx1"/>
                </a:solidFill>
                <a:cs typeface="Calibri"/>
              </a:rPr>
              <a:t>préfère</a:t>
            </a:r>
            <a:r>
              <a:rPr lang="en-GB" sz="2800" dirty="0">
                <a:solidFill>
                  <a:schemeClr val="tx1"/>
                </a:solidFill>
                <a:cs typeface="Calibri"/>
              </a:rPr>
              <a:t> le rap et </a:t>
            </a:r>
            <a:r>
              <a:rPr lang="en-GB" sz="2800" dirty="0">
                <a:solidFill>
                  <a:schemeClr val="tx1"/>
                </a:solidFill>
                <a:latin typeface="Arial" panose="020B0604020202020204" pitchFamily="34" charset="0"/>
                <a:cs typeface="Arial" panose="020B0604020202020204" pitchFamily="34" charset="0"/>
              </a:rPr>
              <a:t> _____    de la  </a:t>
            </a:r>
            <a:r>
              <a:rPr lang="en-GB" sz="2800" dirty="0" err="1">
                <a:solidFill>
                  <a:schemeClr val="tx1"/>
                </a:solidFill>
                <a:latin typeface="Arial" panose="020B0604020202020204" pitchFamily="34" charset="0"/>
                <a:cs typeface="Arial" panose="020B0604020202020204" pitchFamily="34" charset="0"/>
              </a:rPr>
              <a:t>batterie</a:t>
            </a:r>
            <a:r>
              <a:rPr lang="en-GB" sz="2800" dirty="0">
                <a:solidFill>
                  <a:schemeClr val="tx1"/>
                </a:solidFill>
                <a:latin typeface="Arial" panose="020B0604020202020204" pitchFamily="34" charset="0"/>
                <a:cs typeface="Arial" panose="020B0604020202020204" pitchFamily="34" charset="0"/>
              </a:rPr>
              <a:t>.  </a:t>
            </a:r>
            <a:r>
              <a:rPr lang="en-GB" sz="2800" dirty="0" err="1">
                <a:solidFill>
                  <a:schemeClr val="tx1"/>
                </a:solidFill>
                <a:latin typeface="Arial" panose="020B0604020202020204" pitchFamily="34" charset="0"/>
                <a:cs typeface="Arial" panose="020B0604020202020204" pitchFamily="34" charset="0"/>
              </a:rPr>
              <a:t>Mes</a:t>
            </a:r>
            <a:r>
              <a:rPr lang="en-GB" sz="2800" dirty="0">
                <a:solidFill>
                  <a:schemeClr val="tx1"/>
                </a:solidFill>
                <a:latin typeface="Arial" panose="020B0604020202020204" pitchFamily="34" charset="0"/>
                <a:cs typeface="Arial" panose="020B0604020202020204" pitchFamily="34" charset="0"/>
              </a:rPr>
              <a:t> </a:t>
            </a:r>
            <a:r>
              <a:rPr lang="en-GB" sz="2800" dirty="0" err="1">
                <a:solidFill>
                  <a:schemeClr val="tx1"/>
                </a:solidFill>
                <a:latin typeface="Arial" panose="020B0604020202020204" pitchFamily="34" charset="0"/>
                <a:cs typeface="Arial" panose="020B0604020202020204" pitchFamily="34" charset="0"/>
              </a:rPr>
              <a:t>amies</a:t>
            </a:r>
            <a:r>
              <a:rPr lang="en-GB" sz="2800" dirty="0">
                <a:solidFill>
                  <a:schemeClr val="tx1"/>
                </a:solidFill>
                <a:latin typeface="Arial" panose="020B0604020202020204" pitchFamily="34" charset="0"/>
                <a:cs typeface="Arial" panose="020B0604020202020204" pitchFamily="34" charset="0"/>
              </a:rPr>
              <a:t> Sylvie et </a:t>
            </a:r>
            <a:r>
              <a:rPr lang="en-GB" sz="2800" dirty="0" smtClean="0">
                <a:solidFill>
                  <a:schemeClr val="tx1"/>
                </a:solidFill>
                <a:latin typeface="Arial" panose="020B0604020202020204" pitchFamily="34" charset="0"/>
                <a:cs typeface="Arial" panose="020B0604020202020204" pitchFamily="34" charset="0"/>
              </a:rPr>
              <a:t>Simon </a:t>
            </a:r>
            <a:r>
              <a:rPr lang="en-GB" sz="2800" dirty="0" err="1">
                <a:solidFill>
                  <a:schemeClr val="tx1"/>
                </a:solidFill>
                <a:latin typeface="Arial" panose="020B0604020202020204" pitchFamily="34" charset="0"/>
                <a:cs typeface="Arial" panose="020B0604020202020204" pitchFamily="34" charset="0"/>
              </a:rPr>
              <a:t>aiment</a:t>
            </a:r>
            <a:r>
              <a:rPr lang="en-GB" sz="2800" dirty="0">
                <a:solidFill>
                  <a:schemeClr val="tx1"/>
                </a:solidFill>
                <a:latin typeface="Arial" panose="020B0604020202020204" pitchFamily="34" charset="0"/>
                <a:cs typeface="Arial" panose="020B0604020202020204" pitchFamily="34" charset="0"/>
              </a:rPr>
              <a:t>  la </a:t>
            </a:r>
            <a:r>
              <a:rPr lang="en-GB" sz="2800" dirty="0" err="1">
                <a:solidFill>
                  <a:schemeClr val="tx1"/>
                </a:solidFill>
                <a:latin typeface="Arial" panose="020B0604020202020204" pitchFamily="34" charset="0"/>
                <a:cs typeface="Arial" panose="020B0604020202020204" pitchFamily="34" charset="0"/>
              </a:rPr>
              <a:t>musique</a:t>
            </a:r>
            <a:r>
              <a:rPr lang="en-GB" sz="2800" dirty="0">
                <a:solidFill>
                  <a:schemeClr val="tx1"/>
                </a:solidFill>
                <a:latin typeface="Arial" panose="020B0604020202020204" pitchFamily="34" charset="0"/>
                <a:cs typeface="Arial" panose="020B0604020202020204" pitchFamily="34" charset="0"/>
              </a:rPr>
              <a:t> </a:t>
            </a:r>
            <a:r>
              <a:rPr lang="en-GB" sz="2800" dirty="0" err="1">
                <a:solidFill>
                  <a:schemeClr val="tx1"/>
                </a:solidFill>
                <a:latin typeface="Arial" panose="020B0604020202020204" pitchFamily="34" charset="0"/>
                <a:cs typeface="Arial" panose="020B0604020202020204" pitchFamily="34" charset="0"/>
              </a:rPr>
              <a:t>classique</a:t>
            </a:r>
            <a:r>
              <a:rPr lang="en-GB" sz="2800" dirty="0">
                <a:solidFill>
                  <a:schemeClr val="tx1"/>
                </a:solidFill>
                <a:latin typeface="Arial" panose="020B0604020202020204" pitchFamily="34" charset="0"/>
                <a:cs typeface="Arial" panose="020B0604020202020204" pitchFamily="34" charset="0"/>
              </a:rPr>
              <a:t>  et</a:t>
            </a:r>
            <a:r>
              <a:rPr lang="en-GB" sz="2800" dirty="0" smtClean="0">
                <a:solidFill>
                  <a:schemeClr val="tx1"/>
                </a:solidFill>
                <a:latin typeface="Arial" panose="020B0604020202020204" pitchFamily="34" charset="0"/>
                <a:cs typeface="Arial" panose="020B0604020202020204" pitchFamily="34" charset="0"/>
              </a:rPr>
              <a:t>_________ du </a:t>
            </a:r>
            <a:r>
              <a:rPr lang="en-GB" sz="2800" dirty="0" err="1" smtClean="0">
                <a:solidFill>
                  <a:schemeClr val="tx1"/>
                </a:solidFill>
                <a:latin typeface="Arial" panose="020B0604020202020204" pitchFamily="34" charset="0"/>
                <a:cs typeface="Arial" panose="020B0604020202020204" pitchFamily="34" charset="0"/>
              </a:rPr>
              <a:t>violon</a:t>
            </a:r>
            <a:r>
              <a:rPr lang="en-GB" sz="2800" dirty="0" smtClean="0">
                <a:solidFill>
                  <a:schemeClr val="tx1"/>
                </a:solidFill>
                <a:latin typeface="Arial" panose="020B0604020202020204" pitchFamily="34" charset="0"/>
                <a:cs typeface="Arial" panose="020B0604020202020204" pitchFamily="34" charset="0"/>
              </a:rPr>
              <a:t>. </a:t>
            </a:r>
            <a:endParaRPr lang="en-GB" sz="2800" dirty="0">
              <a:solidFill>
                <a:schemeClr val="tx1"/>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4501356" y="2412056"/>
            <a:ext cx="1309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b="1">
                <a:solidFill>
                  <a:srgbClr val="7030A0"/>
                </a:solidFill>
                <a:latin typeface="AR ESSENCE" panose="02000000000000000000" pitchFamily="2" charset="0"/>
              </a:rPr>
              <a:t>Je joue</a:t>
            </a:r>
          </a:p>
        </p:txBody>
      </p:sp>
      <p:sp>
        <p:nvSpPr>
          <p:cNvPr id="9" name="TextBox 8"/>
          <p:cNvSpPr txBox="1">
            <a:spLocks noChangeArrowheads="1"/>
          </p:cNvSpPr>
          <p:nvPr/>
        </p:nvSpPr>
        <p:spPr bwMode="auto">
          <a:xfrm>
            <a:off x="6276181" y="3385604"/>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solidFill>
                  <a:srgbClr val="7030A0"/>
                </a:solidFill>
                <a:latin typeface="AR ESSENCE" panose="02000000000000000000" pitchFamily="2" charset="0"/>
              </a:rPr>
              <a:t>Il </a:t>
            </a:r>
            <a:r>
              <a:rPr lang="en-GB" altLang="en-US" sz="3600" b="1" dirty="0" err="1">
                <a:solidFill>
                  <a:srgbClr val="7030A0"/>
                </a:solidFill>
                <a:latin typeface="AR ESSENCE" panose="02000000000000000000" pitchFamily="2" charset="0"/>
              </a:rPr>
              <a:t>joue</a:t>
            </a:r>
            <a:endParaRPr lang="en-GB" altLang="en-US" sz="3600" b="1" dirty="0">
              <a:solidFill>
                <a:srgbClr val="7030A0"/>
              </a:solidFill>
              <a:latin typeface="AR ESSENCE" panose="02000000000000000000" pitchFamily="2" charset="0"/>
            </a:endParaRPr>
          </a:p>
        </p:txBody>
      </p:sp>
      <p:sp>
        <p:nvSpPr>
          <p:cNvPr id="10" name="TextBox 9"/>
          <p:cNvSpPr txBox="1">
            <a:spLocks noChangeArrowheads="1"/>
          </p:cNvSpPr>
          <p:nvPr/>
        </p:nvSpPr>
        <p:spPr bwMode="auto">
          <a:xfrm>
            <a:off x="5356986" y="5059526"/>
            <a:ext cx="1838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b="1" dirty="0" err="1" smtClean="0">
                <a:solidFill>
                  <a:srgbClr val="7030A0"/>
                </a:solidFill>
                <a:latin typeface="AR ESSENCE" panose="02000000000000000000" pitchFamily="2" charset="0"/>
              </a:rPr>
              <a:t>ils</a:t>
            </a:r>
            <a:r>
              <a:rPr lang="en-GB" altLang="en-US" sz="3200" b="1" dirty="0" smtClean="0">
                <a:solidFill>
                  <a:srgbClr val="7030A0"/>
                </a:solidFill>
                <a:latin typeface="AR ESSENCE" panose="02000000000000000000" pitchFamily="2" charset="0"/>
              </a:rPr>
              <a:t> </a:t>
            </a:r>
            <a:r>
              <a:rPr lang="en-GB" altLang="en-US" sz="3200" b="1" dirty="0" err="1" smtClean="0">
                <a:solidFill>
                  <a:srgbClr val="7030A0"/>
                </a:solidFill>
                <a:latin typeface="AR ESSENCE" panose="02000000000000000000" pitchFamily="2" charset="0"/>
              </a:rPr>
              <a:t>jouent</a:t>
            </a:r>
            <a:endParaRPr lang="en-GB" altLang="en-US" sz="3200" b="1" dirty="0">
              <a:solidFill>
                <a:srgbClr val="7030A0"/>
              </a:solidFill>
              <a:latin typeface="AR ESSENCE" panose="02000000000000000000" pitchFamily="2" charset="0"/>
            </a:endParaRPr>
          </a:p>
        </p:txBody>
      </p:sp>
      <p:sp>
        <p:nvSpPr>
          <p:cNvPr id="11" name="Title 3"/>
          <p:cNvSpPr txBox="1">
            <a:spLocks/>
          </p:cNvSpPr>
          <p:nvPr/>
        </p:nvSpPr>
        <p:spPr>
          <a:xfrm>
            <a:off x="341313" y="288925"/>
            <a:ext cx="8320087"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GB" sz="6600" dirty="0" err="1" smtClean="0">
                <a:latin typeface="AR ESSENCE" panose="02000000000000000000" pitchFamily="2" charset="0"/>
              </a:rPr>
              <a:t>Remplissez</a:t>
            </a:r>
            <a:r>
              <a:rPr lang="en-GB" sz="6600" dirty="0" smtClean="0">
                <a:latin typeface="AR ESSENCE" panose="02000000000000000000" pitchFamily="2" charset="0"/>
              </a:rPr>
              <a:t> les </a:t>
            </a:r>
            <a:r>
              <a:rPr lang="en-GB" sz="6600" dirty="0" err="1" smtClean="0">
                <a:latin typeface="AR ESSENCE" panose="02000000000000000000" pitchFamily="2" charset="0"/>
              </a:rPr>
              <a:t>blancs</a:t>
            </a:r>
            <a:r>
              <a:rPr lang="en-GB" sz="6600" dirty="0" smtClean="0">
                <a:latin typeface="AR ESSENCE" panose="02000000000000000000" pitchFamily="2" charset="0"/>
              </a:rPr>
              <a:t>?</a:t>
            </a:r>
            <a:endParaRPr lang="en-GB" sz="6600" dirty="0">
              <a:latin typeface="AR ESSENCE"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61287" y="3689943"/>
            <a:ext cx="4720281"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il</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600" dirty="0" smtClean="0">
                <a:solidFill>
                  <a:schemeClr val="tx1"/>
                </a:solidFill>
                <a:latin typeface="Arial" panose="020B0604020202020204" pitchFamily="34" charset="0"/>
                <a:cs typeface="Arial" panose="020B0604020202020204" pitchFamily="34" charset="0"/>
              </a:rPr>
              <a:t>[he plays]</a:t>
            </a:r>
            <a:endParaRPr lang="en-GB" sz="6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4998736" y="1401950"/>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smtClean="0"/>
              <a:t>il</a:t>
            </a:r>
            <a:r>
              <a:rPr lang="en-GB" sz="7200" dirty="0" smtClean="0"/>
              <a:t>    </a:t>
            </a:r>
            <a:br>
              <a:rPr lang="en-GB" sz="7200" dirty="0" smtClean="0"/>
            </a:br>
            <a:r>
              <a:rPr lang="en-GB" sz="2400" dirty="0" smtClean="0"/>
              <a:t>[he]</a:t>
            </a:r>
            <a:endParaRPr lang="en-GB" sz="2400" dirty="0"/>
          </a:p>
        </p:txBody>
      </p:sp>
      <p:pic>
        <p:nvPicPr>
          <p:cNvPr id="8" name="Picture 5" descr="D:\My Stuff\primary spanish\Yr5 SoW resources 2014\subject pronoun pics\Slide3.JPG"/>
          <p:cNvPicPr>
            <a:picLocks noChangeAspect="1" noChangeArrowheads="1"/>
          </p:cNvPicPr>
          <p:nvPr/>
        </p:nvPicPr>
        <p:blipFill>
          <a:blip r:embed="rId3"/>
          <a:srcRect/>
          <a:stretch>
            <a:fillRect/>
          </a:stretch>
        </p:blipFill>
        <p:spPr bwMode="auto">
          <a:xfrm>
            <a:off x="1483840" y="1134872"/>
            <a:ext cx="2447925" cy="18367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868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61287" y="3689943"/>
            <a:ext cx="4720281"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elle</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600" dirty="0" smtClean="0">
                <a:solidFill>
                  <a:schemeClr val="tx1"/>
                </a:solidFill>
                <a:latin typeface="Arial" panose="020B0604020202020204" pitchFamily="34" charset="0"/>
                <a:cs typeface="Arial" panose="020B0604020202020204" pitchFamily="34" charset="0"/>
              </a:rPr>
              <a:t>[she plays]</a:t>
            </a:r>
            <a:endParaRPr lang="en-GB" sz="6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5035806" y="1268411"/>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smtClean="0"/>
              <a:t>elle</a:t>
            </a:r>
            <a:r>
              <a:rPr lang="en-GB" sz="7200" dirty="0" smtClean="0"/>
              <a:t>    </a:t>
            </a:r>
            <a:br>
              <a:rPr lang="en-GB" sz="7200" dirty="0" smtClean="0"/>
            </a:br>
            <a:r>
              <a:rPr lang="en-GB" sz="2400" dirty="0" smtClean="0"/>
              <a:t>[she]</a:t>
            </a:r>
            <a:endParaRPr lang="en-GB" sz="2400" dirty="0"/>
          </a:p>
        </p:txBody>
      </p:sp>
      <p:pic>
        <p:nvPicPr>
          <p:cNvPr id="6" name="Picture 6" descr="D:\My Stuff\primary spanish\Yr5 SoW resources 2014\subject pronoun pics\Slide4.JPG"/>
          <p:cNvPicPr>
            <a:picLocks noChangeAspect="1" noChangeArrowheads="1"/>
          </p:cNvPicPr>
          <p:nvPr/>
        </p:nvPicPr>
        <p:blipFill>
          <a:blip r:embed="rId3"/>
          <a:srcRect/>
          <a:stretch>
            <a:fillRect/>
          </a:stretch>
        </p:blipFill>
        <p:spPr bwMode="auto">
          <a:xfrm>
            <a:off x="1582694" y="1239714"/>
            <a:ext cx="2447925" cy="18367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4277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My Stuff\primary spanish\Yr5 SoW resources 2014\subject pronoun pics\Slide5.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Flowchart: Process 5"/>
          <p:cNvSpPr/>
          <p:nvPr/>
        </p:nvSpPr>
        <p:spPr>
          <a:xfrm>
            <a:off x="976185" y="3591089"/>
            <a:ext cx="6981568"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smtClean="0">
                <a:solidFill>
                  <a:schemeClr val="tx1"/>
                </a:solidFill>
                <a:latin typeface="Arial" panose="020B0604020202020204" pitchFamily="34" charset="0"/>
                <a:cs typeface="Arial" panose="020B0604020202020204" pitchFamily="34" charset="0"/>
              </a:rPr>
              <a:t>nous </a:t>
            </a:r>
            <a:r>
              <a:rPr lang="en-GB" sz="8800" b="1" dirty="0" err="1" smtClean="0">
                <a:solidFill>
                  <a:schemeClr val="tx1"/>
                </a:solidFill>
                <a:latin typeface="Arial" panose="020B0604020202020204" pitchFamily="34" charset="0"/>
                <a:cs typeface="Arial" panose="020B0604020202020204" pitchFamily="34" charset="0"/>
              </a:rPr>
              <a:t>jouons</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000" dirty="0" smtClean="0">
                <a:solidFill>
                  <a:schemeClr val="tx1"/>
                </a:solidFill>
                <a:latin typeface="Arial" panose="020B0604020202020204" pitchFamily="34" charset="0"/>
                <a:cs typeface="Arial" panose="020B0604020202020204" pitchFamily="34" charset="0"/>
              </a:rPr>
              <a:t>[we play]</a:t>
            </a:r>
            <a:endParaRPr lang="en-GB" sz="60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5035806" y="1268411"/>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smtClean="0"/>
              <a:t>nous</a:t>
            </a:r>
            <a:r>
              <a:rPr lang="en-GB" sz="7200" dirty="0" smtClean="0"/>
              <a:t>    </a:t>
            </a:r>
            <a:br>
              <a:rPr lang="en-GB" sz="7200" dirty="0" smtClean="0"/>
            </a:br>
            <a:r>
              <a:rPr lang="en-GB" sz="2400" dirty="0" smtClean="0"/>
              <a:t>[we]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D:\My Stuff\primary spanish\Yr5 SoW resources 2014\subject pronoun pics\Slide6.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Flowchart: Process 5"/>
          <p:cNvSpPr/>
          <p:nvPr/>
        </p:nvSpPr>
        <p:spPr>
          <a:xfrm>
            <a:off x="976185" y="3591089"/>
            <a:ext cx="6981568"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vous</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jouez</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000" dirty="0" smtClean="0">
                <a:solidFill>
                  <a:schemeClr val="tx1"/>
                </a:solidFill>
                <a:latin typeface="Arial" panose="020B0604020202020204" pitchFamily="34" charset="0"/>
                <a:cs typeface="Arial" panose="020B0604020202020204" pitchFamily="34" charset="0"/>
              </a:rPr>
              <a:t>[you (all) play]</a:t>
            </a:r>
            <a:endParaRPr lang="en-GB" sz="60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5035806" y="1083745"/>
            <a:ext cx="2547167" cy="1938992"/>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a:t>v</a:t>
            </a:r>
            <a:r>
              <a:rPr lang="en-GB" sz="7200" b="1" dirty="0" err="1" smtClean="0"/>
              <a:t>ous</a:t>
            </a:r>
            <a:r>
              <a:rPr lang="en-GB" sz="7200" dirty="0" smtClean="0"/>
              <a:t>    </a:t>
            </a:r>
            <a:br>
              <a:rPr lang="en-GB" sz="7200" dirty="0" smtClean="0"/>
            </a:br>
            <a:r>
              <a:rPr lang="en-GB" sz="2400" dirty="0" smtClean="0"/>
              <a:t>[you, more than one person]</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y Stuff\primary spanish\Yr5 SoW resources 2014\subject pronoun pics\Slide7.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Flowchart: Process 5"/>
          <p:cNvSpPr/>
          <p:nvPr/>
        </p:nvSpPr>
        <p:spPr>
          <a:xfrm>
            <a:off x="976185" y="3591089"/>
            <a:ext cx="6981568"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ils</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jouent</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000" dirty="0" smtClean="0">
                <a:solidFill>
                  <a:schemeClr val="tx1"/>
                </a:solidFill>
                <a:latin typeface="Arial" panose="020B0604020202020204" pitchFamily="34" charset="0"/>
                <a:cs typeface="Arial" panose="020B0604020202020204" pitchFamily="34" charset="0"/>
              </a:rPr>
              <a:t>[they play]</a:t>
            </a:r>
            <a:endParaRPr lang="en-GB" sz="60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5035806" y="1268411"/>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smtClean="0"/>
              <a:t>ils</a:t>
            </a:r>
            <a:r>
              <a:rPr lang="en-GB" sz="7200" dirty="0" smtClean="0"/>
              <a:t>    </a:t>
            </a:r>
            <a:br>
              <a:rPr lang="en-GB" sz="7200" dirty="0" smtClean="0"/>
            </a:br>
            <a:r>
              <a:rPr lang="en-GB" sz="2400" dirty="0" smtClean="0"/>
              <a:t>[they]</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004835" y="3689943"/>
            <a:ext cx="7375490" cy="2500793"/>
          </a:xfrm>
          <a:prstGeom prst="flowChartProcess">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800" b="1" dirty="0" err="1" smtClean="0">
                <a:solidFill>
                  <a:schemeClr val="tx1"/>
                </a:solidFill>
                <a:latin typeface="Arial" panose="020B0604020202020204" pitchFamily="34" charset="0"/>
                <a:cs typeface="Arial" panose="020B0604020202020204" pitchFamily="34" charset="0"/>
              </a:rPr>
              <a:t>elles</a:t>
            </a:r>
            <a:r>
              <a:rPr lang="en-GB" sz="8800" b="1" dirty="0" smtClean="0">
                <a:solidFill>
                  <a:schemeClr val="tx1"/>
                </a:solidFill>
                <a:latin typeface="Arial" panose="020B0604020202020204" pitchFamily="34" charset="0"/>
                <a:cs typeface="Arial" panose="020B0604020202020204" pitchFamily="34" charset="0"/>
              </a:rPr>
              <a:t> </a:t>
            </a:r>
            <a:r>
              <a:rPr lang="en-GB" sz="8800" b="1" dirty="0" err="1" smtClean="0">
                <a:solidFill>
                  <a:schemeClr val="tx1"/>
                </a:solidFill>
                <a:latin typeface="Arial" panose="020B0604020202020204" pitchFamily="34" charset="0"/>
                <a:cs typeface="Arial" panose="020B0604020202020204" pitchFamily="34" charset="0"/>
              </a:rPr>
              <a:t>jouent</a:t>
            </a:r>
            <a:r>
              <a:rPr lang="en-GB" sz="8800" b="1" dirty="0" smtClean="0">
                <a:solidFill>
                  <a:schemeClr val="tx1"/>
                </a:solidFill>
                <a:latin typeface="Arial" panose="020B0604020202020204" pitchFamily="34" charset="0"/>
                <a:cs typeface="Arial" panose="020B0604020202020204" pitchFamily="34" charset="0"/>
              </a:rPr>
              <a:t/>
            </a:r>
            <a:br>
              <a:rPr lang="en-GB" sz="8800" b="1" dirty="0" smtClean="0">
                <a:solidFill>
                  <a:schemeClr val="tx1"/>
                </a:solidFill>
                <a:latin typeface="Arial" panose="020B0604020202020204" pitchFamily="34" charset="0"/>
                <a:cs typeface="Arial" panose="020B0604020202020204" pitchFamily="34" charset="0"/>
              </a:rPr>
            </a:br>
            <a:r>
              <a:rPr lang="en-GB" sz="6600" dirty="0" smtClean="0">
                <a:solidFill>
                  <a:schemeClr val="tx1"/>
                </a:solidFill>
                <a:latin typeface="Arial" panose="020B0604020202020204" pitchFamily="34" charset="0"/>
                <a:cs typeface="Arial" panose="020B0604020202020204" pitchFamily="34" charset="0"/>
              </a:rPr>
              <a:t>[they play]</a:t>
            </a:r>
            <a:endParaRPr lang="en-GB" sz="6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5035806" y="1268411"/>
            <a:ext cx="2547167" cy="1569660"/>
          </a:xfrm>
          <a:prstGeom prst="rect">
            <a:avLst/>
          </a:prstGeom>
          <a:solidFill>
            <a:schemeClr val="bg1"/>
          </a:solidFill>
          <a:effectLst>
            <a:outerShdw blurRad="304800" dist="152400" dir="2880000" algn="t" rotWithShape="0">
              <a:prstClr val="black">
                <a:alpha val="60000"/>
              </a:prstClr>
            </a:outerShdw>
          </a:effectLst>
        </p:spPr>
        <p:txBody>
          <a:bodyPr wrap="square" rtlCol="0" anchor="ctr">
            <a:spAutoFit/>
          </a:bodyPr>
          <a:lstStyle/>
          <a:p>
            <a:pPr algn="ctr"/>
            <a:r>
              <a:rPr lang="en-GB" sz="7200" b="1" dirty="0" err="1" smtClean="0"/>
              <a:t>elles</a:t>
            </a:r>
            <a:r>
              <a:rPr lang="en-GB" sz="7200" dirty="0" smtClean="0"/>
              <a:t>    </a:t>
            </a:r>
            <a:r>
              <a:rPr lang="en-GB" sz="7200" dirty="0" smtClean="0"/>
              <a:t/>
            </a:r>
            <a:br>
              <a:rPr lang="en-GB" sz="7200" dirty="0" smtClean="0"/>
            </a:br>
            <a:r>
              <a:rPr lang="en-GB" sz="2400" dirty="0" smtClean="0"/>
              <a:t>[they (all girls)]</a:t>
            </a:r>
            <a:endParaRPr lang="en-GB" sz="2400" dirty="0"/>
          </a:p>
        </p:txBody>
      </p:sp>
      <p:grpSp>
        <p:nvGrpSpPr>
          <p:cNvPr id="3" name="Group 2"/>
          <p:cNvGrpSpPr/>
          <p:nvPr/>
        </p:nvGrpSpPr>
        <p:grpSpPr>
          <a:xfrm>
            <a:off x="1582694" y="1239714"/>
            <a:ext cx="2447925" cy="1836738"/>
            <a:chOff x="1582694" y="1239714"/>
            <a:chExt cx="2447925" cy="1836738"/>
          </a:xfrm>
        </p:grpSpPr>
        <p:pic>
          <p:nvPicPr>
            <p:cNvPr id="6" name="Picture 6" descr="D:\My Stuff\primary spanish\Yr5 SoW resources 2014\subject pronoun pics\Slide4.JPG"/>
            <p:cNvPicPr>
              <a:picLocks noChangeAspect="1" noChangeArrowheads="1"/>
            </p:cNvPicPr>
            <p:nvPr/>
          </p:nvPicPr>
          <p:blipFill>
            <a:blip r:embed="rId3"/>
            <a:srcRect/>
            <a:stretch>
              <a:fillRect/>
            </a:stretch>
          </p:blipFill>
          <p:spPr bwMode="auto">
            <a:xfrm>
              <a:off x="1582694" y="1239714"/>
              <a:ext cx="2447925" cy="1836738"/>
            </a:xfrm>
            <a:prstGeom prst="rect">
              <a:avLst/>
            </a:prstGeom>
            <a:ln>
              <a:noFill/>
            </a:ln>
            <a:effectLst>
              <a:outerShdw blurRad="292100" dist="139700" dir="2700000" algn="tl" rotWithShape="0">
                <a:srgbClr val="333333">
                  <a:alpha val="65000"/>
                </a:srgbClr>
              </a:outerShdw>
            </a:effectLst>
            <a:extLst/>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2572977" y="2103652"/>
              <a:ext cx="467358" cy="734419"/>
            </a:xfrm>
            <a:prstGeom prst="rect">
              <a:avLst/>
            </a:prstGeom>
          </p:spPr>
        </p:pic>
      </p:grpSp>
    </p:spTree>
    <p:extLst>
      <p:ext uri="{BB962C8B-B14F-4D97-AF65-F5344CB8AC3E}">
        <p14:creationId xmlns:p14="http://schemas.microsoft.com/office/powerpoint/2010/main" val="14512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dscap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2056</TotalTime>
  <Words>1940</Words>
  <Application>Microsoft Office PowerPoint</Application>
  <PresentationFormat>On-screen Show (4:3)</PresentationFormat>
  <Paragraphs>232</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 ESSENCE</vt:lpstr>
      <vt:lpstr>Arial</vt:lpstr>
      <vt:lpstr>Calibri</vt:lpstr>
      <vt:lpstr>Calibri Light</vt:lpstr>
      <vt:lpstr>Comic Sans MS</vt:lpstr>
      <vt:lpstr>Segoe Print</vt:lpstr>
      <vt:lpstr>Office Theme</vt:lpstr>
      <vt:lpstr>landscape blank</vt:lpstr>
      <vt:lpstr>jouer du/de la – to play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32</cp:revision>
  <dcterms:created xsi:type="dcterms:W3CDTF">2016-04-04T13:31:14Z</dcterms:created>
  <dcterms:modified xsi:type="dcterms:W3CDTF">2019-06-01T07:46:20Z</dcterms:modified>
</cp:coreProperties>
</file>