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0" r:id="rId3"/>
  </p:sldIdLst>
  <p:sldSz cx="6858000" cy="9144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4769" autoAdjust="0"/>
  </p:normalViewPr>
  <p:slideViewPr>
    <p:cSldViewPr>
      <p:cViewPr varScale="1">
        <p:scale>
          <a:sx n="54" d="100"/>
          <a:sy n="54" d="100"/>
        </p:scale>
        <p:origin x="3564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BC3C288-2616-4F36-A400-797E8C45B39E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430636E0-B8AD-4B58-9817-228A1570FD0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305364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dirty="0" smtClean="0"/>
              <a:t>(Print out 2 copies and reduce to A5)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 smtClean="0"/>
              <a:t>Pupil in possession of sheet asks 8 different questions to 8 different pupils in the class, plus a follow up question </a:t>
            </a:r>
            <a:r>
              <a:rPr lang="en-GB" altLang="en-US" dirty="0" err="1" smtClean="0"/>
              <a:t>Te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gusta</a:t>
            </a:r>
            <a:r>
              <a:rPr lang="en-GB" altLang="en-US" dirty="0" smtClean="0"/>
              <a:t>?</a:t>
            </a:r>
            <a:br>
              <a:rPr lang="en-GB" altLang="en-US" dirty="0" smtClean="0"/>
            </a:br>
            <a:r>
              <a:rPr lang="en-GB" altLang="en-US" dirty="0" smtClean="0"/>
              <a:t>Even if pupils don’t play a particular instrument they can still give an opinion as to whether they like the sound of it or not.</a:t>
            </a:r>
            <a:br>
              <a:rPr lang="en-GB" altLang="en-US" dirty="0" smtClean="0"/>
            </a:br>
            <a:r>
              <a:rPr lang="en-GB" altLang="en-US" dirty="0" smtClean="0"/>
              <a:t>Potential </a:t>
            </a:r>
            <a:r>
              <a:rPr lang="en-GB" altLang="en-US" dirty="0" smtClean="0"/>
              <a:t>conversation:</a:t>
            </a:r>
            <a:r>
              <a:rPr lang="en-GB" altLang="en-US" dirty="0" smtClean="0"/>
              <a:t/>
            </a:r>
            <a:br>
              <a:rPr lang="en-GB" altLang="en-US" dirty="0" smtClean="0"/>
            </a:br>
            <a:r>
              <a:rPr lang="en-GB" altLang="en-US" b="1" dirty="0" smtClean="0">
                <a:latin typeface="Segoe Print" panose="02000600000000000000" pitchFamily="2" charset="0"/>
              </a:rPr>
              <a:t>A: 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Tu</a:t>
            </a:r>
            <a:r>
              <a:rPr lang="en-GB" altLang="en-US" b="1" dirty="0" smtClean="0">
                <a:latin typeface="Segoe Print" panose="02000600000000000000" pitchFamily="2" charset="0"/>
              </a:rPr>
              <a:t> sais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jouer</a:t>
            </a:r>
            <a:r>
              <a:rPr lang="en-GB" altLang="en-US" b="1" dirty="0" smtClean="0">
                <a:latin typeface="Segoe Print" panose="02000600000000000000" pitchFamily="2" charset="0"/>
              </a:rPr>
              <a:t> de la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trompette</a:t>
            </a:r>
            <a:r>
              <a:rPr lang="en-GB" altLang="en-US" b="1" dirty="0" smtClean="0">
                <a:latin typeface="Segoe Print" panose="02000600000000000000" pitchFamily="2" charset="0"/>
              </a:rPr>
              <a:t>? </a:t>
            </a:r>
            <a:endParaRPr lang="en-GB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b="1" dirty="0" smtClean="0">
                <a:latin typeface="Segoe Print" panose="02000600000000000000" pitchFamily="2" charset="0"/>
              </a:rPr>
              <a:t>B:  Non, je ne sais pas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jouer</a:t>
            </a:r>
            <a:r>
              <a:rPr lang="en-GB" altLang="en-US" b="1" dirty="0" smtClean="0">
                <a:latin typeface="Segoe Print" panose="02000600000000000000" pitchFamily="2" charset="0"/>
              </a:rPr>
              <a:t> de la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trompette</a:t>
            </a:r>
            <a:r>
              <a:rPr lang="en-GB" altLang="en-US" b="1" dirty="0" smtClean="0">
                <a:latin typeface="Segoe Print" panose="02000600000000000000" pitchFamily="2" charset="0"/>
              </a:rPr>
              <a:t>.</a:t>
            </a:r>
            <a:endParaRPr lang="en-GB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b="1" dirty="0" smtClean="0">
                <a:latin typeface="Segoe Print" panose="02000600000000000000" pitchFamily="2" charset="0"/>
              </a:rPr>
              <a:t>A: 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Tu</a:t>
            </a:r>
            <a:r>
              <a:rPr lang="en-GB" altLang="en-US" b="1" dirty="0" smtClean="0">
                <a:latin typeface="Segoe Print" panose="02000600000000000000" pitchFamily="2" charset="0"/>
              </a:rPr>
              <a:t>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aimes</a:t>
            </a:r>
            <a:r>
              <a:rPr lang="en-GB" altLang="en-US" b="1" dirty="0" smtClean="0">
                <a:latin typeface="Segoe Print" panose="02000600000000000000" pitchFamily="2" charset="0"/>
              </a:rPr>
              <a:t> la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trompette</a:t>
            </a:r>
            <a:r>
              <a:rPr lang="en-GB" altLang="en-US" b="1" dirty="0" smtClean="0">
                <a:latin typeface="Segoe Print" panose="02000600000000000000" pitchFamily="2" charset="0"/>
              </a:rPr>
              <a:t>? </a:t>
            </a:r>
            <a:endParaRPr lang="en-GB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b="1" dirty="0" smtClean="0">
                <a:latin typeface="Segoe Print" panose="02000600000000000000" pitchFamily="2" charset="0"/>
              </a:rPr>
              <a:t>: 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Oui</a:t>
            </a:r>
            <a:r>
              <a:rPr lang="en-GB" altLang="en-US" b="1" dirty="0" smtClean="0">
                <a:latin typeface="Segoe Print" panose="02000600000000000000" pitchFamily="2" charset="0"/>
              </a:rPr>
              <a:t>,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j’aime</a:t>
            </a:r>
            <a:r>
              <a:rPr lang="en-GB" altLang="en-US" b="1" dirty="0" smtClean="0">
                <a:latin typeface="Segoe Print" panose="02000600000000000000" pitchFamily="2" charset="0"/>
              </a:rPr>
              <a:t>.</a:t>
            </a:r>
            <a:endParaRPr lang="en-GB" dirty="0" smtClean="0"/>
          </a:p>
          <a:p>
            <a:pPr>
              <a:spcBef>
                <a:spcPct val="0"/>
              </a:spcBef>
            </a:pPr>
            <a:endParaRPr lang="en-GB" altLang="en-US" dirty="0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38D991D-F87E-4A32-A398-7392F8E71021}" type="slidenum">
              <a:rPr lang="en-GB" altLang="en-US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9291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GB" altLang="en-US" smtClean="0"/>
              <a:t>(Print out 2 copies and reduce to A5) </a:t>
            </a:r>
          </a:p>
          <a:p>
            <a:pPr>
              <a:spcBef>
                <a:spcPct val="0"/>
              </a:spcBef>
            </a:pPr>
            <a:r>
              <a:rPr lang="en-GB" altLang="en-US" smtClean="0"/>
              <a:t>Pupil in possession of sheet asks 8 different questions to 8 different pupils in the class, plus a follow up question Te gusta?</a:t>
            </a:r>
            <a:br>
              <a:rPr lang="en-GB" altLang="en-US" smtClean="0"/>
            </a:br>
            <a:r>
              <a:rPr lang="en-GB" altLang="en-US" smtClean="0"/>
              <a:t>Even if pupils don’t play a particular instrument they can still give an opinion as to whether they like the sound of it or not.</a:t>
            </a:r>
            <a:br>
              <a:rPr lang="en-GB" altLang="en-US" smtClean="0"/>
            </a:br>
            <a:r>
              <a:rPr lang="en-GB" altLang="en-US" smtClean="0"/>
              <a:t>Potential answers:</a:t>
            </a:r>
            <a:br>
              <a:rPr lang="en-GB" altLang="en-US" smtClean="0"/>
            </a:br>
            <a:r>
              <a:rPr lang="en-GB" altLang="en-US" smtClean="0"/>
              <a:t>Sí sé tocar el violin.  Sí, me gusta.</a:t>
            </a:r>
            <a:br>
              <a:rPr lang="en-GB" altLang="en-US" smtClean="0"/>
            </a:br>
            <a:r>
              <a:rPr lang="en-GB" altLang="en-US" smtClean="0"/>
              <a:t>No, no sé tocar el saxofón.  Sí, me gusta.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38D991D-F87E-4A32-A398-7392F8E71021}" type="slidenum">
              <a:rPr lang="en-GB" altLang="en-US"/>
              <a:pPr/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0510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772B4-5352-447D-8377-0F8D72B1C533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F5D8B-2B2C-40F0-ABEB-3623242DC11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8978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F3A12-83C3-4B42-919A-357C823CDAA0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4096F7-1E95-411F-8C62-D82B1DA1138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5390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6A0A5-D905-4B41-849C-721A529AE958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52E944-3895-47B2-A266-ED43BAB8AA4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9866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A4A41-159F-4FE9-A1E1-135A6FEF366B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D32796-6D26-4518-9A0A-3E75A103F4D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2632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B7F74-2FC9-4AED-A4A5-EFBDFE38A1A3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6D2D9C-71DA-40A5-A556-070FB5E636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0726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16857-4F4D-4930-9893-1DBCDE96164E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0A7F35-0D38-4CE2-A0AC-D3881C367B6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2583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2D00C-A634-4A0B-9F4F-8DD29A36DFA0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4AE1D1-7C53-4C07-851F-14A0CE4E369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1199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3F4A8-7158-4818-972C-6C55348DDB4E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F211D-C1D4-4B65-A235-7736BACE73E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7215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9205E-1E86-4C11-A274-6FA4C6215236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12213F-ACDC-43D4-A66B-B082BC35255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1810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D50603-F55F-4800-80D3-159EC892615E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36FF03-E86B-4090-9237-77EF1AF7E3C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16154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13B76-BC66-4CDA-8A32-4128A45D654E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7173A-E16A-4B22-A25D-230885A867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02278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E81F13-6174-4A2A-AF90-F41C3F0890EE}" type="datetimeFigureOut">
              <a:rPr lang="en-GB"/>
              <a:pPr>
                <a:defRPr/>
              </a:pPr>
              <a:t>18/04/2019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808B8C9-85EF-4BAC-8A9E-08ED3A3E44A3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hyperlink" Target="http://www.google.co.uk/url?sa=i&amp;rct=j&amp;q=&amp;esrc=s&amp;frm=1&amp;source=images&amp;cd=&amp;cad=rja&amp;uact=8&amp;ved=0CAcQjRw&amp;url=http://funny-pictures.picphotos.net/sad-face-text-symbol-pictures/s5.favim.com*orig*53*dinosaurs-drawing-funny-text-Favim.com-503182.jpg/&amp;ei=KS2kVMP2J5HPaPawgbgL&amp;bvm=bv.82001339,d.d2s&amp;psig=AFQjCNEayYZpotVIXbmEKTGXJJQx3sVK6Q&amp;ust=1420131987644333" TargetMode="External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7.jpeg"/><Relationship Id="rId5" Type="http://schemas.openxmlformats.org/officeDocument/2006/relationships/hyperlink" Target="http://www.google.co.uk/url?sa=i&amp;rct=j&amp;q=&amp;esrc=s&amp;frm=1&amp;source=images&amp;cd=&amp;cad=rja&amp;uact=8&amp;ved=0CAcQjRw&amp;url=http://www.clker.com/clipart-smiley-face-4.html&amp;ei=4CykVMuIL5DcaPTpgYgO&amp;bvm=bv.82001339,d.d2s&amp;psig=AFQjCNFI6OcdBpSYa_RVScLYbwoo8x-j8g&amp;ust=1420131754141554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hyperlink" Target="http://www.google.co.uk/url?sa=i&amp;rct=j&amp;q=&amp;esrc=s&amp;frm=1&amp;source=images&amp;cd=&amp;cad=rja&amp;uact=8&amp;ved=0CAcQjRw&amp;url=http://funny-pictures.picphotos.net/sad-face-text-symbol-pictures/s5.favim.com*orig*53*dinosaurs-drawing-funny-text-Favim.com-503182.jpg/&amp;ei=KS2kVMP2J5HPaPawgbgL&amp;bvm=bv.82001339,d.d2s&amp;psig=AFQjCNEayYZpotVIXbmEKTGXJJQx3sVK6Q&amp;ust=1420131987644333" TargetMode="External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7.jpeg"/><Relationship Id="rId5" Type="http://schemas.openxmlformats.org/officeDocument/2006/relationships/hyperlink" Target="http://www.google.co.uk/url?sa=i&amp;rct=j&amp;q=&amp;esrc=s&amp;frm=1&amp;source=images&amp;cd=&amp;cad=rja&amp;uact=8&amp;ved=0CAcQjRw&amp;url=http://www.clker.com/clipart-smiley-face-4.html&amp;ei=4CykVMuIL5DcaPTpgYgO&amp;bvm=bv.82001339,d.d2s&amp;psig=AFQjCNFI6OcdBpSYa_RVScLYbwoo8x-j8g&amp;ust=1420131754141554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208338" y="2211388"/>
            <a:ext cx="365125" cy="4159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4111625" y="220662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205413" y="220662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6232525" y="220662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054" name="TextBox 5"/>
          <p:cNvSpPr txBox="1">
            <a:spLocks noChangeArrowheads="1"/>
          </p:cNvSpPr>
          <p:nvPr/>
        </p:nvSpPr>
        <p:spPr bwMode="auto">
          <a:xfrm>
            <a:off x="260350" y="1466850"/>
            <a:ext cx="15128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b="1"/>
              <a:t>Nom</a:t>
            </a:r>
          </a:p>
        </p:txBody>
      </p:sp>
      <p:sp>
        <p:nvSpPr>
          <p:cNvPr id="2055" name="TextBox 6"/>
          <p:cNvSpPr txBox="1">
            <a:spLocks noChangeArrowheads="1"/>
          </p:cNvSpPr>
          <p:nvPr/>
        </p:nvSpPr>
        <p:spPr bwMode="auto">
          <a:xfrm>
            <a:off x="76200" y="2401888"/>
            <a:ext cx="1912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/>
              <a:t>1. …………………….</a:t>
            </a:r>
          </a:p>
        </p:txBody>
      </p:sp>
      <p:sp>
        <p:nvSpPr>
          <p:cNvPr id="2056" name="TextBox 25"/>
          <p:cNvSpPr txBox="1">
            <a:spLocks noChangeArrowheads="1"/>
          </p:cNvSpPr>
          <p:nvPr/>
        </p:nvSpPr>
        <p:spPr bwMode="auto">
          <a:xfrm>
            <a:off x="82550" y="3194050"/>
            <a:ext cx="1912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/>
              <a:t>2. …………………….</a:t>
            </a:r>
          </a:p>
        </p:txBody>
      </p:sp>
      <p:sp>
        <p:nvSpPr>
          <p:cNvPr id="2057" name="TextBox 26"/>
          <p:cNvSpPr txBox="1">
            <a:spLocks noChangeArrowheads="1"/>
          </p:cNvSpPr>
          <p:nvPr/>
        </p:nvSpPr>
        <p:spPr bwMode="auto">
          <a:xfrm>
            <a:off x="77788" y="4130675"/>
            <a:ext cx="1914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/>
              <a:t>3. …………………….</a:t>
            </a:r>
          </a:p>
        </p:txBody>
      </p:sp>
      <p:sp>
        <p:nvSpPr>
          <p:cNvPr id="2058" name="TextBox 27"/>
          <p:cNvSpPr txBox="1">
            <a:spLocks noChangeArrowheads="1"/>
          </p:cNvSpPr>
          <p:nvPr/>
        </p:nvSpPr>
        <p:spPr bwMode="auto">
          <a:xfrm>
            <a:off x="76200" y="4994275"/>
            <a:ext cx="1912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/>
              <a:t>4. …………………….</a:t>
            </a:r>
          </a:p>
        </p:txBody>
      </p:sp>
      <p:sp>
        <p:nvSpPr>
          <p:cNvPr id="2059" name="TextBox 28"/>
          <p:cNvSpPr txBox="1">
            <a:spLocks noChangeArrowheads="1"/>
          </p:cNvSpPr>
          <p:nvPr/>
        </p:nvSpPr>
        <p:spPr bwMode="auto">
          <a:xfrm>
            <a:off x="82550" y="5859463"/>
            <a:ext cx="19129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/>
              <a:t>5. …………………….</a:t>
            </a:r>
          </a:p>
        </p:txBody>
      </p:sp>
      <p:sp>
        <p:nvSpPr>
          <p:cNvPr id="2060" name="TextBox 29"/>
          <p:cNvSpPr txBox="1">
            <a:spLocks noChangeArrowheads="1"/>
          </p:cNvSpPr>
          <p:nvPr/>
        </p:nvSpPr>
        <p:spPr bwMode="auto">
          <a:xfrm>
            <a:off x="77788" y="6732588"/>
            <a:ext cx="1914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/>
              <a:t>6. …………………….</a:t>
            </a:r>
          </a:p>
        </p:txBody>
      </p:sp>
      <p:sp>
        <p:nvSpPr>
          <p:cNvPr id="2063" name="TextBox 7"/>
          <p:cNvSpPr txBox="1">
            <a:spLocks noChangeArrowheads="1"/>
          </p:cNvSpPr>
          <p:nvPr/>
        </p:nvSpPr>
        <p:spPr bwMode="auto">
          <a:xfrm>
            <a:off x="290513" y="334963"/>
            <a:ext cx="669607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3200" b="1" dirty="0" err="1">
                <a:latin typeface="Segoe Print" panose="02000600000000000000" pitchFamily="2" charset="0"/>
              </a:rPr>
              <a:t>Tu</a:t>
            </a:r>
            <a:r>
              <a:rPr lang="en-GB" altLang="en-US" sz="3200" b="1" dirty="0">
                <a:latin typeface="Segoe Print" panose="02000600000000000000" pitchFamily="2" charset="0"/>
              </a:rPr>
              <a:t> sais </a:t>
            </a:r>
            <a:r>
              <a:rPr lang="en-GB" altLang="en-US" sz="3200" b="1" dirty="0" err="1">
                <a:latin typeface="Segoe Print" panose="02000600000000000000" pitchFamily="2" charset="0"/>
              </a:rPr>
              <a:t>jouer</a:t>
            </a:r>
            <a:r>
              <a:rPr lang="en-GB" altLang="en-US" sz="3200" b="1" dirty="0">
                <a:latin typeface="Segoe Print" panose="02000600000000000000" pitchFamily="2" charset="0"/>
              </a:rPr>
              <a:t> du/de la</a:t>
            </a:r>
            <a:r>
              <a:rPr lang="en-GB" altLang="en-US" sz="3200" b="1">
                <a:latin typeface="Segoe Print" panose="02000600000000000000" pitchFamily="2" charset="0"/>
              </a:rPr>
              <a:t>…?  </a:t>
            </a:r>
            <a:r>
              <a:rPr lang="en-GB" altLang="en-US" sz="3200" b="1" smtClean="0">
                <a:latin typeface="Segoe Print" panose="02000600000000000000" pitchFamily="2" charset="0"/>
              </a:rPr>
              <a:t/>
            </a:r>
            <a:br>
              <a:rPr lang="en-GB" altLang="en-US" sz="3200" b="1" smtClean="0">
                <a:latin typeface="Segoe Print" panose="02000600000000000000" pitchFamily="2" charset="0"/>
              </a:rPr>
            </a:br>
            <a:r>
              <a:rPr lang="en-GB" altLang="en-US" sz="3200" b="1" smtClean="0">
                <a:latin typeface="Segoe Print" panose="02000600000000000000" pitchFamily="2" charset="0"/>
              </a:rPr>
              <a:t>Tu</a:t>
            </a:r>
            <a:r>
              <a:rPr lang="en-GB" altLang="en-US" sz="3200" b="1" dirty="0" smtClean="0">
                <a:latin typeface="Segoe Print" panose="02000600000000000000" pitchFamily="2" charset="0"/>
              </a:rPr>
              <a:t> </a:t>
            </a:r>
            <a:r>
              <a:rPr lang="en-GB" altLang="en-US" sz="3200" b="1" dirty="0" err="1">
                <a:latin typeface="Segoe Print" panose="02000600000000000000" pitchFamily="2" charset="0"/>
              </a:rPr>
              <a:t>aimes</a:t>
            </a:r>
            <a:r>
              <a:rPr lang="en-GB" altLang="en-US" sz="3200" b="1" dirty="0">
                <a:latin typeface="Segoe Print" panose="02000600000000000000" pitchFamily="2" charset="0"/>
              </a:rPr>
              <a:t> …?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213100" y="30749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4117975" y="307022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210175" y="307022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237288" y="307022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213100" y="3867150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117975" y="38623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5210175" y="38623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6237288" y="38623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3213100" y="48021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4117975" y="479901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5210175" y="479901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6237288" y="479901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3213100" y="566737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4117975" y="566261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210175" y="566261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6237288" y="566261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3213100" y="658336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4117975" y="65801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5210175" y="65801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6237288" y="65801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260350" y="1857375"/>
            <a:ext cx="64389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9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338" y="1096963"/>
            <a:ext cx="652462" cy="68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263" y="1157288"/>
            <a:ext cx="590550" cy="67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5" name="Picture 2" descr="http://www.clker.com/cliparts/7/d/9/B/f/R/smiley-face-md.pn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1108075"/>
            <a:ext cx="658813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6" name="Picture 4" descr="http://www.decodeunicode.org/en/u%25252B2639/data/glyph/196x196/2639.gif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200" y="960438"/>
            <a:ext cx="1012825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7" name="Picture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988" y="2947988"/>
            <a:ext cx="665162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 rot="17410438">
            <a:off x="1633342" y="4963087"/>
            <a:ext cx="930506" cy="423380"/>
          </a:xfrm>
          <a:prstGeom prst="rect">
            <a:avLst/>
          </a:prstGeom>
        </p:spPr>
      </p:pic>
      <p:pic>
        <p:nvPicPr>
          <p:cNvPr id="2101" name="Picture 32"/>
          <p:cNvPicPr>
            <a:picLocks noChangeAspect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238" y="6292850"/>
            <a:ext cx="9398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2" name="Picture 6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450" y="5345113"/>
            <a:ext cx="949325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3" name="Picture 6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087" y="3882404"/>
            <a:ext cx="792163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15"/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22786">
            <a:off x="2009056" y="1987308"/>
            <a:ext cx="9761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6269" y="7429126"/>
            <a:ext cx="4230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 smtClean="0">
                <a:latin typeface="Segoe Print" panose="02000600000000000000" pitchFamily="2" charset="0"/>
              </a:rPr>
              <a:t>A: 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Tu</a:t>
            </a:r>
            <a:r>
              <a:rPr lang="en-GB" altLang="en-US" b="1" dirty="0" smtClean="0">
                <a:latin typeface="Segoe Print" panose="02000600000000000000" pitchFamily="2" charset="0"/>
              </a:rPr>
              <a:t> sais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jouer</a:t>
            </a:r>
            <a:r>
              <a:rPr lang="en-GB" altLang="en-US" b="1" dirty="0" smtClean="0">
                <a:latin typeface="Segoe Print" panose="02000600000000000000" pitchFamily="2" charset="0"/>
              </a:rPr>
              <a:t> de la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trompette</a:t>
            </a:r>
            <a:r>
              <a:rPr lang="en-GB" altLang="en-US" b="1" dirty="0" smtClean="0">
                <a:latin typeface="Segoe Print" panose="02000600000000000000" pitchFamily="2" charset="0"/>
              </a:rPr>
              <a:t>? </a:t>
            </a:r>
            <a:endParaRPr lang="en-GB" dirty="0"/>
          </a:p>
        </p:txBody>
      </p:sp>
      <p:sp>
        <p:nvSpPr>
          <p:cNvPr id="63" name="Rectangle 62"/>
          <p:cNvSpPr/>
          <p:nvPr/>
        </p:nvSpPr>
        <p:spPr>
          <a:xfrm>
            <a:off x="106268" y="7763060"/>
            <a:ext cx="5444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 smtClean="0">
                <a:latin typeface="Segoe Print" panose="02000600000000000000" pitchFamily="2" charset="0"/>
              </a:rPr>
              <a:t>B:  Non, je ne sais pas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jouer</a:t>
            </a:r>
            <a:r>
              <a:rPr lang="en-GB" altLang="en-US" b="1" dirty="0" smtClean="0">
                <a:latin typeface="Segoe Print" panose="02000600000000000000" pitchFamily="2" charset="0"/>
              </a:rPr>
              <a:t> de la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trompette</a:t>
            </a:r>
            <a:r>
              <a:rPr lang="en-GB" altLang="en-US" b="1" dirty="0" smtClean="0">
                <a:latin typeface="Segoe Print" panose="02000600000000000000" pitchFamily="2" charset="0"/>
              </a:rPr>
              <a:t>.</a:t>
            </a:r>
            <a:endParaRPr lang="en-GB" dirty="0"/>
          </a:p>
        </p:txBody>
      </p:sp>
      <p:sp>
        <p:nvSpPr>
          <p:cNvPr id="64" name="Rectangle 63"/>
          <p:cNvSpPr/>
          <p:nvPr/>
        </p:nvSpPr>
        <p:spPr>
          <a:xfrm>
            <a:off x="106269" y="8190465"/>
            <a:ext cx="3443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 smtClean="0">
                <a:latin typeface="Segoe Print" panose="02000600000000000000" pitchFamily="2" charset="0"/>
              </a:rPr>
              <a:t>A: 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Tu</a:t>
            </a:r>
            <a:r>
              <a:rPr lang="en-GB" altLang="en-US" b="1" dirty="0" smtClean="0">
                <a:latin typeface="Segoe Print" panose="02000600000000000000" pitchFamily="2" charset="0"/>
              </a:rPr>
              <a:t>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aimes</a:t>
            </a:r>
            <a:r>
              <a:rPr lang="en-GB" altLang="en-US" b="1" dirty="0" smtClean="0">
                <a:latin typeface="Segoe Print" panose="02000600000000000000" pitchFamily="2" charset="0"/>
              </a:rPr>
              <a:t> la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trompette</a:t>
            </a:r>
            <a:r>
              <a:rPr lang="en-GB" altLang="en-US" b="1" dirty="0" smtClean="0">
                <a:latin typeface="Segoe Print" panose="02000600000000000000" pitchFamily="2" charset="0"/>
              </a:rPr>
              <a:t>? </a:t>
            </a:r>
            <a:endParaRPr lang="en-GB" dirty="0"/>
          </a:p>
        </p:txBody>
      </p:sp>
      <p:sp>
        <p:nvSpPr>
          <p:cNvPr id="65" name="Rectangle 64"/>
          <p:cNvSpPr/>
          <p:nvPr/>
        </p:nvSpPr>
        <p:spPr>
          <a:xfrm>
            <a:off x="129892" y="8542690"/>
            <a:ext cx="1907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>
                <a:latin typeface="Segoe Print" panose="02000600000000000000" pitchFamily="2" charset="0"/>
              </a:rPr>
              <a:t>B</a:t>
            </a:r>
            <a:r>
              <a:rPr lang="en-GB" altLang="en-US" b="1" dirty="0" smtClean="0">
                <a:latin typeface="Segoe Print" panose="02000600000000000000" pitchFamily="2" charset="0"/>
              </a:rPr>
              <a:t>: 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Oui</a:t>
            </a:r>
            <a:r>
              <a:rPr lang="en-GB" altLang="en-US" b="1" dirty="0" smtClean="0">
                <a:latin typeface="Segoe Print" panose="02000600000000000000" pitchFamily="2" charset="0"/>
              </a:rPr>
              <a:t>,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j’aime</a:t>
            </a:r>
            <a:r>
              <a:rPr lang="en-GB" altLang="en-US" b="1" dirty="0" smtClean="0">
                <a:latin typeface="Segoe Print" panose="02000600000000000000" pitchFamily="2" charset="0"/>
              </a:rPr>
              <a:t>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208338" y="2211388"/>
            <a:ext cx="365125" cy="41592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4111625" y="220662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205413" y="220662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6232525" y="220662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054" name="TextBox 5"/>
          <p:cNvSpPr txBox="1">
            <a:spLocks noChangeArrowheads="1"/>
          </p:cNvSpPr>
          <p:nvPr/>
        </p:nvSpPr>
        <p:spPr bwMode="auto">
          <a:xfrm>
            <a:off x="260350" y="1466850"/>
            <a:ext cx="15128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b="1"/>
              <a:t>Nom</a:t>
            </a:r>
          </a:p>
        </p:txBody>
      </p:sp>
      <p:sp>
        <p:nvSpPr>
          <p:cNvPr id="2055" name="TextBox 6"/>
          <p:cNvSpPr txBox="1">
            <a:spLocks noChangeArrowheads="1"/>
          </p:cNvSpPr>
          <p:nvPr/>
        </p:nvSpPr>
        <p:spPr bwMode="auto">
          <a:xfrm>
            <a:off x="76200" y="2401888"/>
            <a:ext cx="19129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/>
              <a:t>1. …………………….</a:t>
            </a:r>
          </a:p>
        </p:txBody>
      </p:sp>
      <p:sp>
        <p:nvSpPr>
          <p:cNvPr id="2056" name="TextBox 25"/>
          <p:cNvSpPr txBox="1">
            <a:spLocks noChangeArrowheads="1"/>
          </p:cNvSpPr>
          <p:nvPr/>
        </p:nvSpPr>
        <p:spPr bwMode="auto">
          <a:xfrm>
            <a:off x="82550" y="3194050"/>
            <a:ext cx="1912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/>
              <a:t>2. …………………….</a:t>
            </a:r>
          </a:p>
        </p:txBody>
      </p:sp>
      <p:sp>
        <p:nvSpPr>
          <p:cNvPr id="2057" name="TextBox 26"/>
          <p:cNvSpPr txBox="1">
            <a:spLocks noChangeArrowheads="1"/>
          </p:cNvSpPr>
          <p:nvPr/>
        </p:nvSpPr>
        <p:spPr bwMode="auto">
          <a:xfrm>
            <a:off x="77788" y="4130675"/>
            <a:ext cx="19145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/>
              <a:t>3. …………………….</a:t>
            </a:r>
          </a:p>
        </p:txBody>
      </p:sp>
      <p:sp>
        <p:nvSpPr>
          <p:cNvPr id="2058" name="TextBox 27"/>
          <p:cNvSpPr txBox="1">
            <a:spLocks noChangeArrowheads="1"/>
          </p:cNvSpPr>
          <p:nvPr/>
        </p:nvSpPr>
        <p:spPr bwMode="auto">
          <a:xfrm>
            <a:off x="76200" y="4994275"/>
            <a:ext cx="19129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/>
              <a:t>4. …………………….</a:t>
            </a:r>
          </a:p>
        </p:txBody>
      </p:sp>
      <p:sp>
        <p:nvSpPr>
          <p:cNvPr id="2059" name="TextBox 28"/>
          <p:cNvSpPr txBox="1">
            <a:spLocks noChangeArrowheads="1"/>
          </p:cNvSpPr>
          <p:nvPr/>
        </p:nvSpPr>
        <p:spPr bwMode="auto">
          <a:xfrm>
            <a:off x="82550" y="5859463"/>
            <a:ext cx="19129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/>
              <a:t>5. …………………….</a:t>
            </a:r>
          </a:p>
        </p:txBody>
      </p:sp>
      <p:sp>
        <p:nvSpPr>
          <p:cNvPr id="2060" name="TextBox 29"/>
          <p:cNvSpPr txBox="1">
            <a:spLocks noChangeArrowheads="1"/>
          </p:cNvSpPr>
          <p:nvPr/>
        </p:nvSpPr>
        <p:spPr bwMode="auto">
          <a:xfrm>
            <a:off x="77788" y="6732588"/>
            <a:ext cx="1914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/>
              <a:t>6. …………………….</a:t>
            </a:r>
          </a:p>
        </p:txBody>
      </p:sp>
      <p:sp>
        <p:nvSpPr>
          <p:cNvPr id="2063" name="TextBox 7"/>
          <p:cNvSpPr txBox="1">
            <a:spLocks noChangeArrowheads="1"/>
          </p:cNvSpPr>
          <p:nvPr/>
        </p:nvSpPr>
        <p:spPr bwMode="auto">
          <a:xfrm>
            <a:off x="290513" y="334963"/>
            <a:ext cx="669607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GB" altLang="en-US" sz="3200" b="1" dirty="0" err="1">
                <a:latin typeface="Segoe Print" panose="02000600000000000000" pitchFamily="2" charset="0"/>
              </a:rPr>
              <a:t>Tu</a:t>
            </a:r>
            <a:r>
              <a:rPr lang="en-GB" altLang="en-US" sz="3200" b="1" dirty="0">
                <a:latin typeface="Segoe Print" panose="02000600000000000000" pitchFamily="2" charset="0"/>
              </a:rPr>
              <a:t> sais </a:t>
            </a:r>
            <a:r>
              <a:rPr lang="en-GB" altLang="en-US" sz="3200" b="1" dirty="0" err="1">
                <a:latin typeface="Segoe Print" panose="02000600000000000000" pitchFamily="2" charset="0"/>
              </a:rPr>
              <a:t>jouer</a:t>
            </a:r>
            <a:r>
              <a:rPr lang="en-GB" altLang="en-US" sz="3200" b="1" dirty="0">
                <a:latin typeface="Segoe Print" panose="02000600000000000000" pitchFamily="2" charset="0"/>
              </a:rPr>
              <a:t> du/de la…?  </a:t>
            </a:r>
            <a:r>
              <a:rPr lang="en-GB" altLang="en-US" sz="3200" b="1" dirty="0" smtClean="0">
                <a:latin typeface="Segoe Print" panose="02000600000000000000" pitchFamily="2" charset="0"/>
              </a:rPr>
              <a:t/>
            </a:r>
            <a:br>
              <a:rPr lang="en-GB" altLang="en-US" sz="3200" b="1" dirty="0" smtClean="0">
                <a:latin typeface="Segoe Print" panose="02000600000000000000" pitchFamily="2" charset="0"/>
              </a:rPr>
            </a:br>
            <a:r>
              <a:rPr lang="en-GB" altLang="en-US" sz="3200" b="1" dirty="0" err="1" smtClean="0">
                <a:latin typeface="Segoe Print" panose="02000600000000000000" pitchFamily="2" charset="0"/>
              </a:rPr>
              <a:t>Tu</a:t>
            </a:r>
            <a:r>
              <a:rPr lang="en-GB" altLang="en-US" sz="3200" b="1" dirty="0" smtClean="0">
                <a:latin typeface="Segoe Print" panose="02000600000000000000" pitchFamily="2" charset="0"/>
              </a:rPr>
              <a:t> </a:t>
            </a:r>
            <a:r>
              <a:rPr lang="en-GB" altLang="en-US" sz="3200" b="1" dirty="0" err="1">
                <a:latin typeface="Segoe Print" panose="02000600000000000000" pitchFamily="2" charset="0"/>
              </a:rPr>
              <a:t>aimes</a:t>
            </a:r>
            <a:r>
              <a:rPr lang="en-GB" altLang="en-US" sz="3200" b="1" dirty="0">
                <a:latin typeface="Segoe Print" panose="02000600000000000000" pitchFamily="2" charset="0"/>
              </a:rPr>
              <a:t> …?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213100" y="30749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4117975" y="307022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210175" y="307022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6237288" y="307022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213100" y="3867150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117975" y="38623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5210175" y="38623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6237288" y="38623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3213100" y="48021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4117975" y="479901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5210175" y="479901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6237288" y="479901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3213100" y="5667375"/>
            <a:ext cx="365125" cy="4175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4117975" y="566261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210175" y="566261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6237288" y="566261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3213100" y="6583363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4117975" y="65801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5210175" y="65801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6237288" y="6580188"/>
            <a:ext cx="365125" cy="41751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cxnSp>
        <p:nvCxnSpPr>
          <p:cNvPr id="24" name="Straight Connector 23"/>
          <p:cNvCxnSpPr/>
          <p:nvPr/>
        </p:nvCxnSpPr>
        <p:spPr>
          <a:xfrm>
            <a:off x="260350" y="1857375"/>
            <a:ext cx="64389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9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338" y="1096963"/>
            <a:ext cx="652462" cy="68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263" y="1157288"/>
            <a:ext cx="590550" cy="67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5" name="Picture 2" descr="http://www.clker.com/cliparts/7/d/9/B/f/R/smiley-face-md.pn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1108075"/>
            <a:ext cx="658813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6" name="Picture 4" descr="http://www.decodeunicode.org/en/u%25252B2639/data/glyph/196x196/2639.gif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8200" y="960438"/>
            <a:ext cx="1012825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97" name="Picture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988" y="2947988"/>
            <a:ext cx="665162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chemeClr val="tx1">
                <a:tint val="45000"/>
                <a:satMod val="400000"/>
              </a:schemeClr>
            </a:duotone>
            <a:extLst/>
          </a:blip>
          <a:stretch>
            <a:fillRect/>
          </a:stretch>
        </p:blipFill>
        <p:spPr>
          <a:xfrm rot="17410438">
            <a:off x="1633342" y="4963087"/>
            <a:ext cx="930506" cy="423380"/>
          </a:xfrm>
          <a:prstGeom prst="rect">
            <a:avLst/>
          </a:prstGeom>
        </p:spPr>
      </p:pic>
      <p:pic>
        <p:nvPicPr>
          <p:cNvPr id="2101" name="Picture 32"/>
          <p:cNvPicPr>
            <a:picLocks noChangeAspect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238" y="6292850"/>
            <a:ext cx="939800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2" name="Picture 6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450" y="5345113"/>
            <a:ext cx="949325" cy="9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3" name="Picture 6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087" y="3882404"/>
            <a:ext cx="792163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Picture 15"/>
          <p:cNvPicPr>
            <a:picLocks noChangeAspect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622786">
            <a:off x="2009056" y="1987308"/>
            <a:ext cx="976163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6269" y="7429126"/>
            <a:ext cx="4230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 smtClean="0">
                <a:latin typeface="Segoe Print" panose="02000600000000000000" pitchFamily="2" charset="0"/>
              </a:rPr>
              <a:t>A: 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Tu</a:t>
            </a:r>
            <a:r>
              <a:rPr lang="en-GB" altLang="en-US" b="1" dirty="0" smtClean="0">
                <a:latin typeface="Segoe Print" panose="02000600000000000000" pitchFamily="2" charset="0"/>
              </a:rPr>
              <a:t> sais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jouer</a:t>
            </a:r>
            <a:r>
              <a:rPr lang="en-GB" altLang="en-US" b="1" dirty="0" smtClean="0">
                <a:latin typeface="Segoe Print" panose="02000600000000000000" pitchFamily="2" charset="0"/>
              </a:rPr>
              <a:t> de la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trompette</a:t>
            </a:r>
            <a:r>
              <a:rPr lang="en-GB" altLang="en-US" b="1" dirty="0" smtClean="0">
                <a:latin typeface="Segoe Print" panose="02000600000000000000" pitchFamily="2" charset="0"/>
              </a:rPr>
              <a:t>? </a:t>
            </a:r>
            <a:endParaRPr lang="en-GB" dirty="0"/>
          </a:p>
        </p:txBody>
      </p:sp>
      <p:sp>
        <p:nvSpPr>
          <p:cNvPr id="63" name="Rectangle 62"/>
          <p:cNvSpPr/>
          <p:nvPr/>
        </p:nvSpPr>
        <p:spPr>
          <a:xfrm>
            <a:off x="106268" y="7763060"/>
            <a:ext cx="54441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 smtClean="0">
                <a:latin typeface="Segoe Print" panose="02000600000000000000" pitchFamily="2" charset="0"/>
              </a:rPr>
              <a:t>B:  Non, je ne sais pas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jouer</a:t>
            </a:r>
            <a:r>
              <a:rPr lang="en-GB" altLang="en-US" b="1" dirty="0" smtClean="0">
                <a:latin typeface="Segoe Print" panose="02000600000000000000" pitchFamily="2" charset="0"/>
              </a:rPr>
              <a:t> de la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trompette</a:t>
            </a:r>
            <a:r>
              <a:rPr lang="en-GB" altLang="en-US" b="1" dirty="0" smtClean="0">
                <a:latin typeface="Segoe Print" panose="02000600000000000000" pitchFamily="2" charset="0"/>
              </a:rPr>
              <a:t>.</a:t>
            </a:r>
            <a:endParaRPr lang="en-GB" dirty="0"/>
          </a:p>
        </p:txBody>
      </p:sp>
      <p:sp>
        <p:nvSpPr>
          <p:cNvPr id="64" name="Rectangle 63"/>
          <p:cNvSpPr/>
          <p:nvPr/>
        </p:nvSpPr>
        <p:spPr>
          <a:xfrm>
            <a:off x="106269" y="8190465"/>
            <a:ext cx="3443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 smtClean="0">
                <a:latin typeface="Segoe Print" panose="02000600000000000000" pitchFamily="2" charset="0"/>
              </a:rPr>
              <a:t>A: 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Tu</a:t>
            </a:r>
            <a:r>
              <a:rPr lang="en-GB" altLang="en-US" b="1" dirty="0" smtClean="0">
                <a:latin typeface="Segoe Print" panose="02000600000000000000" pitchFamily="2" charset="0"/>
              </a:rPr>
              <a:t>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aimes</a:t>
            </a:r>
            <a:r>
              <a:rPr lang="en-GB" altLang="en-US" b="1" dirty="0" smtClean="0">
                <a:latin typeface="Segoe Print" panose="02000600000000000000" pitchFamily="2" charset="0"/>
              </a:rPr>
              <a:t> la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trompette</a:t>
            </a:r>
            <a:r>
              <a:rPr lang="en-GB" altLang="en-US" b="1" dirty="0" smtClean="0">
                <a:latin typeface="Segoe Print" panose="02000600000000000000" pitchFamily="2" charset="0"/>
              </a:rPr>
              <a:t>? </a:t>
            </a:r>
            <a:endParaRPr lang="en-GB" dirty="0"/>
          </a:p>
        </p:txBody>
      </p:sp>
      <p:sp>
        <p:nvSpPr>
          <p:cNvPr id="65" name="Rectangle 64"/>
          <p:cNvSpPr/>
          <p:nvPr/>
        </p:nvSpPr>
        <p:spPr>
          <a:xfrm>
            <a:off x="129892" y="8542690"/>
            <a:ext cx="1907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b="1" dirty="0">
                <a:latin typeface="Segoe Print" panose="02000600000000000000" pitchFamily="2" charset="0"/>
              </a:rPr>
              <a:t>B</a:t>
            </a:r>
            <a:r>
              <a:rPr lang="en-GB" altLang="en-US" b="1" dirty="0" smtClean="0">
                <a:latin typeface="Segoe Print" panose="02000600000000000000" pitchFamily="2" charset="0"/>
              </a:rPr>
              <a:t>: 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Oui</a:t>
            </a:r>
            <a:r>
              <a:rPr lang="en-GB" altLang="en-US" b="1" dirty="0" smtClean="0">
                <a:latin typeface="Segoe Print" panose="02000600000000000000" pitchFamily="2" charset="0"/>
              </a:rPr>
              <a:t>, </a:t>
            </a:r>
            <a:r>
              <a:rPr lang="en-GB" altLang="en-US" b="1" dirty="0" err="1" smtClean="0">
                <a:latin typeface="Segoe Print" panose="02000600000000000000" pitchFamily="2" charset="0"/>
              </a:rPr>
              <a:t>j’aime</a:t>
            </a:r>
            <a:r>
              <a:rPr lang="en-GB" altLang="en-US" b="1" dirty="0" smtClean="0">
                <a:latin typeface="Segoe Print" panose="02000600000000000000" pitchFamily="2" charset="0"/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867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2650</TotalTime>
  <Words>192</Words>
  <Application>Microsoft Office PowerPoint</Application>
  <PresentationFormat>On-screen Show (4:3)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Arial</vt:lpstr>
      <vt:lpstr>Segoe Print</vt:lpstr>
      <vt:lpstr>Office Theme</vt:lpstr>
      <vt:lpstr>PowerPoint Presentation</vt:lpstr>
      <vt:lpstr>PowerPoint Presentation</vt:lpstr>
    </vt:vector>
  </TitlesOfParts>
  <Company>Comberton Village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Leigh McClelland</dc:creator>
  <cp:lastModifiedBy>Rachel Hawkes</cp:lastModifiedBy>
  <cp:revision>15</cp:revision>
  <dcterms:created xsi:type="dcterms:W3CDTF">2014-12-31T17:00:57Z</dcterms:created>
  <dcterms:modified xsi:type="dcterms:W3CDTF">2019-04-18T06:00:57Z</dcterms:modified>
</cp:coreProperties>
</file>