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4" r:id="rId2"/>
    <p:sldId id="263" r:id="rId3"/>
    <p:sldId id="269" r:id="rId4"/>
    <p:sldId id="270" r:id="rId5"/>
    <p:sldId id="266" r:id="rId6"/>
    <p:sldId id="268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9158" autoAdjust="0"/>
  </p:normalViewPr>
  <p:slideViewPr>
    <p:cSldViewPr snapToGrid="0">
      <p:cViewPr>
        <p:scale>
          <a:sx n="71" d="100"/>
          <a:sy n="71" d="100"/>
        </p:scale>
        <p:origin x="214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23C1CEE-17FB-4EB0-AB13-2464920D29B0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112F19E-7147-4F4B-AABB-0E5533A5EC6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62936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This slide is to introduce the idea of the orchestra of animals and which instrument each might play.</a:t>
            </a:r>
            <a:br>
              <a:rPr lang="en-GB" altLang="en-US" dirty="0" smtClean="0"/>
            </a:br>
            <a:r>
              <a:rPr lang="en-GB" altLang="en-US" dirty="0" smtClean="0"/>
              <a:t>We are using indefinite articles for the animals and definite articles for the instruments.</a:t>
            </a:r>
            <a:br>
              <a:rPr lang="en-GB" altLang="en-US" dirty="0" smtClean="0"/>
            </a:br>
            <a:r>
              <a:rPr lang="en-GB" altLang="en-US" dirty="0" smtClean="0"/>
              <a:t>A cat plays the trumpet, the drum </a:t>
            </a:r>
            <a:r>
              <a:rPr lang="en-GB" altLang="en-US" dirty="0" err="1" smtClean="0"/>
              <a:t>etc</a:t>
            </a:r>
            <a:r>
              <a:rPr lang="en-GB" altLang="en-US" dirty="0" smtClean="0"/>
              <a:t>…</a:t>
            </a:r>
            <a:br>
              <a:rPr lang="en-GB" altLang="en-US" dirty="0" smtClean="0"/>
            </a:br>
            <a:r>
              <a:rPr lang="en-GB" altLang="en-US" dirty="0" smtClean="0"/>
              <a:t>This is how they will encounter them in the </a:t>
            </a:r>
            <a:r>
              <a:rPr lang="en-GB" altLang="en-US" dirty="0" smtClean="0"/>
              <a:t>poem.</a:t>
            </a:r>
            <a:endParaRPr lang="en-GB" altLang="en-US" dirty="0" smtClean="0"/>
          </a:p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629F265-9457-42CF-896D-CF7A2E16D0E2}" type="slidenum">
              <a:rPr lang="en-GB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791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This </a:t>
            </a:r>
            <a:r>
              <a:rPr lang="en-GB" altLang="en-US" dirty="0" smtClean="0"/>
              <a:t>lesson introduces the verb ‘</a:t>
            </a:r>
            <a:r>
              <a:rPr lang="en-GB" altLang="en-US" dirty="0" err="1" smtClean="0"/>
              <a:t>jouer</a:t>
            </a:r>
            <a:r>
              <a:rPr lang="en-GB" altLang="en-US" dirty="0" smtClean="0"/>
              <a:t>’ in the 3</a:t>
            </a:r>
            <a:r>
              <a:rPr lang="en-GB" altLang="en-US" baseline="30000" dirty="0" smtClean="0"/>
              <a:t>rd</a:t>
            </a:r>
            <a:r>
              <a:rPr lang="en-GB" altLang="en-US" dirty="0" smtClean="0"/>
              <a:t> person via a </a:t>
            </a:r>
            <a:r>
              <a:rPr lang="en-GB" altLang="en-US" dirty="0" smtClean="0"/>
              <a:t>poem called </a:t>
            </a:r>
            <a:r>
              <a:rPr lang="en-GB" altLang="en-US" dirty="0" smtClean="0"/>
              <a:t>‘the orchestra of animals’.</a:t>
            </a:r>
            <a:br>
              <a:rPr lang="en-GB" altLang="en-US" dirty="0" smtClean="0"/>
            </a:br>
            <a:r>
              <a:rPr lang="en-GB" altLang="en-US" dirty="0" smtClean="0"/>
              <a:t>Pupils know almost all of these animals </a:t>
            </a:r>
            <a:r>
              <a:rPr lang="en-GB" altLang="en-US" dirty="0" smtClean="0"/>
              <a:t>(</a:t>
            </a:r>
            <a:r>
              <a:rPr lang="en-GB" altLang="en-US" dirty="0" err="1" smtClean="0"/>
              <a:t>chouette</a:t>
            </a:r>
            <a:r>
              <a:rPr lang="en-GB" altLang="en-US" dirty="0" smtClean="0"/>
              <a:t> will be new) and the instruments </a:t>
            </a:r>
            <a:r>
              <a:rPr lang="en-GB" altLang="en-US" dirty="0" smtClean="0"/>
              <a:t>in the story already.</a:t>
            </a:r>
            <a:br>
              <a:rPr lang="en-GB" altLang="en-US" dirty="0" smtClean="0"/>
            </a:br>
            <a:r>
              <a:rPr lang="en-GB" altLang="en-US" dirty="0" smtClean="0"/>
              <a:t>Use this slides to elicit how many </a:t>
            </a:r>
            <a:r>
              <a:rPr lang="en-GB" altLang="en-US" dirty="0" smtClean="0"/>
              <a:t>animals </a:t>
            </a:r>
            <a:r>
              <a:rPr lang="en-GB" altLang="en-US" dirty="0" smtClean="0"/>
              <a:t>there are on the slide and the names for them, which are animated to appear from left to right.</a:t>
            </a:r>
            <a:br>
              <a:rPr lang="en-GB" altLang="en-US" dirty="0" smtClean="0"/>
            </a:br>
            <a:r>
              <a:rPr lang="en-GB" altLang="en-US" dirty="0" smtClean="0"/>
              <a:t>Pupils may need reminding of the names of some of the animals </a:t>
            </a:r>
            <a:endParaRPr lang="en-GB" altLang="en-US" dirty="0" smtClean="0"/>
          </a:p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/>
            </a:r>
            <a:br>
              <a:rPr lang="en-GB" altLang="en-US" dirty="0" smtClean="0"/>
            </a:br>
            <a:endParaRPr lang="en-GB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02B735-C27D-460D-89AD-3C623EDEDEAF}" type="slidenum">
              <a:rPr lang="en-GB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029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Pupils are now given their set of cards (1 x set between two)</a:t>
            </a:r>
            <a:br>
              <a:rPr lang="en-GB" altLang="en-US" dirty="0" smtClean="0"/>
            </a:br>
            <a:r>
              <a:rPr lang="en-GB" altLang="en-US" dirty="0" smtClean="0"/>
              <a:t>Ask them to pair them up, deciding</a:t>
            </a:r>
            <a:r>
              <a:rPr lang="en-GB" altLang="en-US" baseline="0" dirty="0" smtClean="0"/>
              <a:t> which animal will play which instrument, based on rhyme.</a:t>
            </a:r>
            <a:br>
              <a:rPr lang="en-GB" altLang="en-US" baseline="0" dirty="0" smtClean="0"/>
            </a:br>
            <a:r>
              <a:rPr lang="en-GB" altLang="en-US" dirty="0" smtClean="0"/>
              <a:t>Give pupils 3-4 minutes in their pairs to decide who plays what. Encourag</a:t>
            </a:r>
            <a:r>
              <a:rPr lang="en-GB" altLang="en-US" baseline="0" dirty="0" smtClean="0"/>
              <a:t>e them to sound out the words.</a:t>
            </a:r>
            <a:endParaRPr lang="en-GB" altLang="en-US" dirty="0" smtClean="0"/>
          </a:p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Use the next slide to elicit their different ideas orally.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19E-7147-4F4B-AABB-0E5533A5EC62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899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Now pupils listen to the poem/song being read and they</a:t>
            </a:r>
            <a:r>
              <a:rPr lang="en-GB" altLang="en-US" baseline="0" dirty="0" smtClean="0"/>
              <a:t> place their cards in order in pairs as they hear them.</a:t>
            </a:r>
            <a:endParaRPr lang="en-GB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7126989-AB8C-4103-85D4-6663417E6B43}" type="slidenum">
              <a:rPr lang="en-GB" altLang="en-US">
                <a:latin typeface="Calibri" panose="020F0502020204030204" pitchFamily="34" charset="0"/>
              </a:rPr>
              <a:pPr eaLnBrk="1" hangingPunct="1"/>
              <a:t>5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438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http://changing-phase.blogspot.co.uk/p/mini-books.html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mtClean="0"/>
              <a:t>If time allows, get pupils to make their own orchestra of animals mini-book</a:t>
            </a:r>
            <a:br>
              <a:rPr lang="en-GB" altLang="en-US" smtClean="0"/>
            </a:br>
            <a:r>
              <a:rPr lang="en-GB" altLang="en-US" smtClean="0"/>
              <a:t>Stress the importance of knowing the gender of animal and instrument and using the correct indefinite and definite articles.</a:t>
            </a:r>
            <a:br>
              <a:rPr lang="en-GB" altLang="en-US" smtClean="0"/>
            </a:br>
            <a:r>
              <a:rPr lang="en-GB" altLang="en-US" smtClean="0"/>
              <a:t>They can do some more independent research of animals and instruments if they have access to dictionaries.</a:t>
            </a:r>
            <a:br>
              <a:rPr lang="en-GB" altLang="en-US" smtClean="0"/>
            </a:br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A4B6578-11DA-432F-9F27-E6DDF695C56A}" type="slidenum">
              <a:rPr lang="en-GB" altLang="en-US">
                <a:latin typeface="Calibri" panose="020F0502020204030204" pitchFamily="34" charset="0"/>
              </a:rPr>
              <a:pPr eaLnBrk="1" hangingPunct="1"/>
              <a:t>6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794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9D3E4-A1DC-4963-BC0D-0B0EA55EC95E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4D81B-B7F6-4BB2-B2E1-2A5E716CD2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3838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AC8DF-45C8-4B9D-892B-7DDD180DD6A1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6EDDD-EAF9-4F46-AC4E-2043EC26462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023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ACA32-5701-4DB4-9206-6E1DDDEA2156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A4657-083E-47F4-A32C-73DA486EDAC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9875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03659-090A-4CCA-A2DE-B5045AD20D33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983F7-EE00-4139-82BB-8283C1BD6F5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2889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6274B-37E7-46D4-A9A5-C01EDC37C7DE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EBE517-62AB-41B1-B137-979EA4A7E1F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9803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DC02A-0B33-4694-AF69-83565C3B2B45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3CBCF-AEBB-42FC-9823-4D347329030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753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78395-E781-4A16-8572-280848F4B582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3F3C6-B801-481E-9847-79D56DBCFD8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698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0BAA6-1E57-4032-89A6-E8E94273B2C6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CBE6A-32C8-4A07-99DB-BD6CC814BA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3880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6324C-D0FC-4DA4-9FE8-8F28CF95B0F3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7CC3AA-5D7E-4316-9266-69AA76D7C5B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6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AD8A2-AD95-4E2D-87AA-71125A700B13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23A13-B5F5-47D1-8E37-26A6AC5600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3626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6E347-4E7B-495B-87DD-F58D52458AFB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7B513-07B8-46CA-8DCD-966520AE52A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9329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ED6E96-2DED-4B28-A943-800028B8BD9D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B1DCC39-339C-41BF-8CD3-66A352B6338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Smith\AppData\Local\Microsoft\Windows\INetCache\Content.MSO\B73F017D.m4a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8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6.png"/><Relationship Id="rId5" Type="http://schemas.openxmlformats.org/officeDocument/2006/relationships/image" Target="../media/image9.png"/><Relationship Id="rId10" Type="http://schemas.openxmlformats.org/officeDocument/2006/relationships/image" Target="../media/image15.png"/><Relationship Id="rId4" Type="http://schemas.openxmlformats.org/officeDocument/2006/relationships/image" Target="../media/image13.png"/><Relationship Id="rId9" Type="http://schemas.openxmlformats.org/officeDocument/2006/relationships/image" Target="../media/image2.png"/><Relationship Id="rId1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9.png"/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12" Type="http://schemas.openxmlformats.org/officeDocument/2006/relationships/image" Target="../media/image1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7.jpeg"/><Relationship Id="rId5" Type="http://schemas.openxmlformats.org/officeDocument/2006/relationships/image" Target="../media/image14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Users\Smith\AppData\Local\Microsoft\Windows\INetCache\Content.MSO\E9CEE694.m4a" TargetMode="External"/><Relationship Id="rId1" Type="http://schemas.openxmlformats.org/officeDocument/2006/relationships/audio" Target="file:///C:\Users\Smith\AppData\Local\Microsoft\Windows\INetCache\Content.MSO\094883C9.m4a" TargetMode="Externa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9388" y="900113"/>
            <a:ext cx="73850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 dirty="0" err="1"/>
              <a:t>Quel</a:t>
            </a:r>
            <a:r>
              <a:rPr lang="en-GB" altLang="en-US" sz="3200" b="1" dirty="0"/>
              <a:t> instrument </a:t>
            </a:r>
            <a:r>
              <a:rPr lang="en-GB" altLang="en-US" sz="3200" b="1" dirty="0" err="1"/>
              <a:t>joue</a:t>
            </a:r>
            <a:r>
              <a:rPr lang="en-GB" altLang="en-US" sz="3200" b="1" dirty="0"/>
              <a:t> un chat?</a:t>
            </a:r>
          </a:p>
        </p:txBody>
      </p:sp>
      <p:pic>
        <p:nvPicPr>
          <p:cNvPr id="3075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313" y="2570163"/>
            <a:ext cx="2819400" cy="317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22695" y="1652300"/>
            <a:ext cx="62003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 dirty="0"/>
              <a:t>Un chat </a:t>
            </a:r>
            <a:r>
              <a:rPr lang="en-GB" altLang="en-US" sz="3200" b="1" dirty="0" err="1" smtClean="0"/>
              <a:t>joue</a:t>
            </a:r>
            <a:r>
              <a:rPr lang="en-GB" altLang="en-US" sz="3200" b="1" dirty="0" smtClean="0"/>
              <a:t> du.. / de la ...</a:t>
            </a:r>
            <a:endParaRPr lang="en-GB" altLang="en-US" sz="32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013" y="3238500"/>
            <a:ext cx="200977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013" y="5157788"/>
            <a:ext cx="1806575" cy="180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16178">
            <a:off x="4473575" y="3365500"/>
            <a:ext cx="1698625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071760">
            <a:off x="1054100" y="2686050"/>
            <a:ext cx="2530475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TextBox 9"/>
          <p:cNvSpPr txBox="1">
            <a:spLocks noChangeArrowheads="1"/>
          </p:cNvSpPr>
          <p:nvPr/>
        </p:nvSpPr>
        <p:spPr bwMode="auto">
          <a:xfrm>
            <a:off x="215106" y="-87874"/>
            <a:ext cx="874100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7200" b="1" dirty="0" err="1" smtClean="0">
                <a:solidFill>
                  <a:srgbClr val="7030A0"/>
                </a:solidFill>
                <a:latin typeface="AR ESSENCE" panose="02000000000000000000" pitchFamily="2" charset="0"/>
              </a:rPr>
              <a:t>L’</a:t>
            </a:r>
            <a:r>
              <a:rPr lang="en-GB" altLang="en-US" sz="7200" b="1" dirty="0" err="1" smtClean="0">
                <a:solidFill>
                  <a:srgbClr val="00B050"/>
                </a:solidFill>
                <a:latin typeface="AR ESSENCE" panose="02000000000000000000" pitchFamily="2" charset="0"/>
              </a:rPr>
              <a:t>o</a:t>
            </a:r>
            <a:r>
              <a:rPr lang="en-GB" altLang="en-US" sz="7200" b="1" dirty="0" err="1" smtClean="0">
                <a:solidFill>
                  <a:srgbClr val="FFC000"/>
                </a:solidFill>
                <a:latin typeface="AR ESSENCE" panose="02000000000000000000" pitchFamily="2" charset="0"/>
              </a:rPr>
              <a:t>r</a:t>
            </a:r>
            <a:r>
              <a:rPr lang="en-GB" altLang="en-US" sz="7200" b="1" dirty="0" err="1" smtClean="0">
                <a:solidFill>
                  <a:srgbClr val="0070C0"/>
                </a:solidFill>
                <a:latin typeface="AR ESSENCE" panose="02000000000000000000" pitchFamily="2" charset="0"/>
              </a:rPr>
              <a:t>ch</a:t>
            </a:r>
            <a:r>
              <a:rPr lang="en-GB" altLang="en-US" sz="7200" b="1" dirty="0" err="1" smtClean="0">
                <a:solidFill>
                  <a:srgbClr val="FFFF00"/>
                </a:solidFill>
                <a:latin typeface="AR ESSENCE" panose="02000000000000000000" pitchFamily="2" charset="0"/>
                <a:cs typeface="Calibri" panose="020F0502020204030204" pitchFamily="34" charset="0"/>
              </a:rPr>
              <a:t>e</a:t>
            </a:r>
            <a:r>
              <a:rPr lang="en-GB" altLang="en-US" sz="7200" b="1" dirty="0" err="1" smtClean="0">
                <a:solidFill>
                  <a:srgbClr val="7030A0"/>
                </a:solidFill>
                <a:latin typeface="AR ESSENCE" panose="02000000000000000000" pitchFamily="2" charset="0"/>
              </a:rPr>
              <a:t>s</a:t>
            </a:r>
            <a:r>
              <a:rPr lang="en-GB" altLang="en-US" sz="7200" b="1" dirty="0" err="1" smtClean="0">
                <a:solidFill>
                  <a:srgbClr val="C00000"/>
                </a:solidFill>
                <a:latin typeface="AR ESSENCE" panose="02000000000000000000" pitchFamily="2" charset="0"/>
              </a:rPr>
              <a:t>t</a:t>
            </a:r>
            <a:r>
              <a:rPr lang="en-GB" altLang="en-US" sz="7200" b="1" dirty="0" err="1" smtClean="0">
                <a:solidFill>
                  <a:srgbClr val="00B050"/>
                </a:solidFill>
                <a:latin typeface="AR ESSENCE" panose="02000000000000000000" pitchFamily="2" charset="0"/>
              </a:rPr>
              <a:t>re</a:t>
            </a:r>
            <a:r>
              <a:rPr lang="en-GB" altLang="en-US" sz="7200" b="1" dirty="0" smtClean="0">
                <a:latin typeface="AR ESSENCE" panose="02000000000000000000" pitchFamily="2" charset="0"/>
              </a:rPr>
              <a:t> </a:t>
            </a:r>
            <a:r>
              <a:rPr lang="en-GB" altLang="en-US" sz="7200" b="1" dirty="0" smtClean="0">
                <a:solidFill>
                  <a:srgbClr val="FFC000"/>
                </a:solidFill>
                <a:latin typeface="AR ESSENCE" panose="02000000000000000000" pitchFamily="2" charset="0"/>
              </a:rPr>
              <a:t>des</a:t>
            </a:r>
            <a:r>
              <a:rPr lang="en-GB" altLang="en-US" sz="7200" b="1" dirty="0">
                <a:solidFill>
                  <a:srgbClr val="0070C0"/>
                </a:solidFill>
                <a:latin typeface="AR ESSENCE" panose="02000000000000000000" pitchFamily="2" charset="0"/>
              </a:rPr>
              <a:t> </a:t>
            </a:r>
            <a:r>
              <a:rPr lang="en-GB" altLang="en-US" sz="7200" b="1" dirty="0" err="1" smtClean="0">
                <a:solidFill>
                  <a:srgbClr val="0070C0"/>
                </a:solidFill>
                <a:latin typeface="AR ESSENCE" panose="02000000000000000000" pitchFamily="2" charset="0"/>
              </a:rPr>
              <a:t>animaux</a:t>
            </a:r>
            <a:endParaRPr lang="en-GB" altLang="en-US" sz="7200" b="1" dirty="0">
              <a:solidFill>
                <a:srgbClr val="FF0000"/>
              </a:solidFill>
              <a:latin typeface="AR ESSENCE" panose="02000000000000000000" pitchFamily="2" charset="0"/>
            </a:endParaRPr>
          </a:p>
        </p:txBody>
      </p:sp>
      <p:pic>
        <p:nvPicPr>
          <p:cNvPr id="14" name="B73F017D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563" y="7445375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5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 nodeType="clickPar">
                      <p:stCondLst>
                        <p:cond delay="0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8" dur="1967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176" y="1935162"/>
            <a:ext cx="2085975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22250" y="277813"/>
            <a:ext cx="86582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7200" b="1" dirty="0" err="1" smtClean="0">
                <a:solidFill>
                  <a:srgbClr val="7030A0"/>
                </a:solidFill>
                <a:latin typeface="AR ESSENCE" panose="02000000000000000000" pitchFamily="2" charset="0"/>
              </a:rPr>
              <a:t>L</a:t>
            </a:r>
            <a:r>
              <a:rPr lang="en-GB" altLang="en-US" sz="7200" b="1" dirty="0" err="1" smtClean="0">
                <a:solidFill>
                  <a:srgbClr val="C00000"/>
                </a:solidFill>
                <a:latin typeface="AR ESSENCE" panose="02000000000000000000" pitchFamily="2" charset="0"/>
              </a:rPr>
              <a:t>’</a:t>
            </a:r>
            <a:r>
              <a:rPr lang="en-GB" altLang="en-US" sz="7200" b="1" dirty="0" err="1" smtClean="0">
                <a:solidFill>
                  <a:srgbClr val="00B050"/>
                </a:solidFill>
                <a:latin typeface="AR ESSENCE" panose="02000000000000000000" pitchFamily="2" charset="0"/>
              </a:rPr>
              <a:t>o</a:t>
            </a:r>
            <a:r>
              <a:rPr lang="en-GB" altLang="en-US" sz="7200" b="1" dirty="0" err="1" smtClean="0">
                <a:solidFill>
                  <a:srgbClr val="FFC000"/>
                </a:solidFill>
                <a:latin typeface="AR ESSENCE" panose="02000000000000000000" pitchFamily="2" charset="0"/>
              </a:rPr>
              <a:t>r</a:t>
            </a:r>
            <a:r>
              <a:rPr lang="en-GB" altLang="en-US" sz="7200" b="1" dirty="0" err="1" smtClean="0">
                <a:solidFill>
                  <a:srgbClr val="0070C0"/>
                </a:solidFill>
                <a:latin typeface="AR ESSENCE" panose="02000000000000000000" pitchFamily="2" charset="0"/>
              </a:rPr>
              <a:t>ch</a:t>
            </a:r>
            <a:r>
              <a:rPr lang="en-GB" altLang="en-US" sz="7200" b="1" dirty="0" err="1" smtClean="0">
                <a:solidFill>
                  <a:srgbClr val="FF0000"/>
                </a:solidFill>
                <a:latin typeface="AR ESSENCE" panose="02000000000000000000" pitchFamily="2" charset="0"/>
              </a:rPr>
              <a:t>e</a:t>
            </a:r>
            <a:r>
              <a:rPr lang="en-GB" altLang="en-US" sz="7200" b="1" dirty="0" err="1" smtClean="0">
                <a:solidFill>
                  <a:srgbClr val="7030A0"/>
                </a:solidFill>
                <a:latin typeface="AR ESSENCE" panose="02000000000000000000" pitchFamily="2" charset="0"/>
              </a:rPr>
              <a:t>s</a:t>
            </a:r>
            <a:r>
              <a:rPr lang="en-GB" altLang="en-US" sz="7200" b="1" dirty="0" err="1" smtClean="0">
                <a:solidFill>
                  <a:srgbClr val="C00000"/>
                </a:solidFill>
                <a:latin typeface="AR ESSENCE" panose="02000000000000000000" pitchFamily="2" charset="0"/>
              </a:rPr>
              <a:t>t</a:t>
            </a:r>
            <a:r>
              <a:rPr lang="en-GB" altLang="en-US" sz="7200" b="1" dirty="0" err="1" smtClean="0">
                <a:solidFill>
                  <a:srgbClr val="00B050"/>
                </a:solidFill>
                <a:latin typeface="AR ESSENCE" panose="02000000000000000000" pitchFamily="2" charset="0"/>
              </a:rPr>
              <a:t>re</a:t>
            </a:r>
            <a:r>
              <a:rPr lang="en-GB" altLang="en-US" sz="7200" b="1" dirty="0" smtClean="0">
                <a:latin typeface="AR ESSENCE" panose="02000000000000000000" pitchFamily="2" charset="0"/>
              </a:rPr>
              <a:t> </a:t>
            </a:r>
            <a:r>
              <a:rPr lang="en-GB" altLang="en-US" sz="7200" b="1" dirty="0">
                <a:solidFill>
                  <a:srgbClr val="FFC000"/>
                </a:solidFill>
                <a:latin typeface="AR ESSENCE" panose="02000000000000000000" pitchFamily="2" charset="0"/>
              </a:rPr>
              <a:t>d</a:t>
            </a:r>
            <a:r>
              <a:rPr lang="en-GB" altLang="en-US" sz="7200" b="1" dirty="0">
                <a:solidFill>
                  <a:srgbClr val="0070C0"/>
                </a:solidFill>
                <a:latin typeface="AR ESSENCE" panose="02000000000000000000" pitchFamily="2" charset="0"/>
              </a:rPr>
              <a:t>es</a:t>
            </a:r>
            <a:r>
              <a:rPr lang="en-GB" altLang="en-US" sz="7200" b="1" dirty="0">
                <a:latin typeface="AR ESSENCE" panose="02000000000000000000" pitchFamily="2" charset="0"/>
              </a:rPr>
              <a:t> </a:t>
            </a:r>
            <a:r>
              <a:rPr lang="en-GB" altLang="en-US" sz="7200" b="1" dirty="0" err="1">
                <a:solidFill>
                  <a:srgbClr val="FF0000"/>
                </a:solidFill>
                <a:latin typeface="AR ESSENCE" panose="02000000000000000000" pitchFamily="2" charset="0"/>
              </a:rPr>
              <a:t>a</a:t>
            </a:r>
            <a:r>
              <a:rPr lang="en-GB" altLang="en-US" sz="7200" b="1" dirty="0" err="1">
                <a:solidFill>
                  <a:srgbClr val="FFFF00"/>
                </a:solidFill>
                <a:latin typeface="AR ESSENCE" panose="02000000000000000000" pitchFamily="2" charset="0"/>
              </a:rPr>
              <a:t>n</a:t>
            </a:r>
            <a:r>
              <a:rPr lang="en-GB" altLang="en-US" sz="7200" b="1" dirty="0" err="1">
                <a:solidFill>
                  <a:srgbClr val="7030A0"/>
                </a:solidFill>
                <a:latin typeface="AR ESSENCE" panose="02000000000000000000" pitchFamily="2" charset="0"/>
              </a:rPr>
              <a:t>i</a:t>
            </a:r>
            <a:r>
              <a:rPr lang="en-GB" altLang="en-US" sz="7200" b="1" dirty="0" err="1">
                <a:solidFill>
                  <a:srgbClr val="C00000"/>
                </a:solidFill>
                <a:latin typeface="AR ESSENCE" panose="02000000000000000000" pitchFamily="2" charset="0"/>
              </a:rPr>
              <a:t>m</a:t>
            </a:r>
            <a:r>
              <a:rPr lang="en-GB" altLang="en-US" sz="7200" b="1" dirty="0" err="1">
                <a:solidFill>
                  <a:srgbClr val="00B050"/>
                </a:solidFill>
                <a:latin typeface="AR ESSENCE" panose="02000000000000000000" pitchFamily="2" charset="0"/>
              </a:rPr>
              <a:t>a</a:t>
            </a:r>
            <a:r>
              <a:rPr lang="en-GB" altLang="en-US" sz="7200" b="1" dirty="0" err="1">
                <a:solidFill>
                  <a:srgbClr val="0070C0"/>
                </a:solidFill>
                <a:latin typeface="AR ESSENCE" panose="02000000000000000000" pitchFamily="2" charset="0"/>
              </a:rPr>
              <a:t>ux</a:t>
            </a:r>
            <a:endParaRPr lang="en-GB" altLang="en-US" sz="7200" b="1" dirty="0">
              <a:solidFill>
                <a:srgbClr val="FF0000"/>
              </a:solidFill>
              <a:latin typeface="AR ESSENCE" panose="02000000000000000000" pitchFamily="2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39700" y="4906962"/>
            <a:ext cx="73834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b="1" dirty="0" err="1"/>
              <a:t>Combien</a:t>
            </a:r>
            <a:r>
              <a:rPr lang="en-GB" altLang="en-US" sz="2800" b="1" dirty="0"/>
              <a:t> </a:t>
            </a:r>
            <a:r>
              <a:rPr lang="en-GB" altLang="en-US" sz="2800" b="1" dirty="0" err="1"/>
              <a:t>d’animaux</a:t>
            </a:r>
            <a:r>
              <a:rPr lang="en-GB" altLang="en-US" sz="2800" b="1" dirty="0"/>
              <a:t> y a-t-</a:t>
            </a:r>
            <a:r>
              <a:rPr lang="en-GB" altLang="en-US" sz="2800" b="1" dirty="0" err="1"/>
              <a:t>il</a:t>
            </a:r>
            <a:r>
              <a:rPr lang="en-GB" altLang="en-US" sz="2800" b="1" dirty="0"/>
              <a:t> </a:t>
            </a:r>
            <a:r>
              <a:rPr lang="en-GB" altLang="en-US" sz="3200" b="1" dirty="0"/>
              <a:t>?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39699" y="5871857"/>
            <a:ext cx="738346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/>
              <a:t>Que sont-ils?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711162" y="1338795"/>
            <a:ext cx="20097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600" dirty="0" err="1">
                <a:solidFill>
                  <a:srgbClr val="FF0000"/>
                </a:solidFill>
                <a:latin typeface="AR ESSENCE" panose="02000000000000000000" pitchFamily="2" charset="0"/>
              </a:rPr>
              <a:t>une</a:t>
            </a:r>
            <a:r>
              <a:rPr lang="en-GB" altLang="en-US" sz="3600" dirty="0">
                <a:solidFill>
                  <a:srgbClr val="FF0000"/>
                </a:solidFill>
                <a:latin typeface="AR ESSENCE" panose="02000000000000000000" pitchFamily="2" charset="0"/>
              </a:rPr>
              <a:t> </a:t>
            </a:r>
            <a:r>
              <a:rPr lang="en-GB" altLang="en-US" sz="3600" dirty="0" err="1" smtClean="0">
                <a:solidFill>
                  <a:srgbClr val="FF0000"/>
                </a:solidFill>
                <a:latin typeface="AR ESSENCE" panose="02000000000000000000" pitchFamily="2" charset="0"/>
              </a:rPr>
              <a:t>tortue</a:t>
            </a:r>
            <a:endParaRPr lang="en-GB" altLang="en-US" sz="3600" dirty="0">
              <a:solidFill>
                <a:srgbClr val="FF0000"/>
              </a:solidFill>
              <a:latin typeface="AR ESSENCE" panose="02000000000000000000" pitchFamily="2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259552" y="1781394"/>
            <a:ext cx="24304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600" dirty="0" smtClean="0">
                <a:solidFill>
                  <a:srgbClr val="0070C0"/>
                </a:solidFill>
                <a:latin typeface="AR ESSENCE" panose="02000000000000000000" pitchFamily="2" charset="0"/>
              </a:rPr>
              <a:t>un canard</a:t>
            </a:r>
            <a:endParaRPr lang="en-GB" altLang="en-US" sz="3600" dirty="0">
              <a:solidFill>
                <a:srgbClr val="0070C0"/>
              </a:solidFill>
              <a:latin typeface="AR ESSENCE" panose="02000000000000000000" pitchFamily="2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742085" y="1781176"/>
            <a:ext cx="19097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600">
                <a:solidFill>
                  <a:srgbClr val="0070C0"/>
                </a:solidFill>
                <a:latin typeface="AR ESSENCE" panose="02000000000000000000" pitchFamily="2" charset="0"/>
              </a:rPr>
              <a:t>un lion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-253206" y="2692399"/>
            <a:ext cx="33289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600" dirty="0" err="1">
                <a:solidFill>
                  <a:srgbClr val="FF0000"/>
                </a:solidFill>
                <a:latin typeface="AR ESSENCE" panose="02000000000000000000" pitchFamily="2" charset="0"/>
              </a:rPr>
              <a:t>une</a:t>
            </a:r>
            <a:r>
              <a:rPr lang="en-GB" altLang="en-US" sz="3600" dirty="0">
                <a:solidFill>
                  <a:srgbClr val="FF0000"/>
                </a:solidFill>
                <a:latin typeface="AR ESSENCE" panose="02000000000000000000" pitchFamily="2" charset="0"/>
              </a:rPr>
              <a:t> </a:t>
            </a:r>
            <a:r>
              <a:rPr lang="en-GB" altLang="en-US" sz="3600" dirty="0" err="1" smtClean="0">
                <a:solidFill>
                  <a:srgbClr val="FF0000"/>
                </a:solidFill>
                <a:latin typeface="AR ESSENCE" panose="02000000000000000000" pitchFamily="2" charset="0"/>
              </a:rPr>
              <a:t>araignée</a:t>
            </a:r>
            <a:endParaRPr lang="en-GB" altLang="en-US" sz="3600" dirty="0">
              <a:solidFill>
                <a:srgbClr val="FF0000"/>
              </a:solidFill>
              <a:latin typeface="AR ESSENCE" panose="02000000000000000000" pitchFamily="2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080778" y="5388616"/>
            <a:ext cx="70183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 dirty="0"/>
              <a:t>Il y a </a:t>
            </a:r>
            <a:r>
              <a:rPr lang="en-GB" altLang="en-US" sz="3200" b="1" dirty="0" smtClean="0"/>
              <a:t>six </a:t>
            </a:r>
            <a:r>
              <a:rPr lang="en-GB" altLang="en-US" sz="3200" b="1" dirty="0" err="1"/>
              <a:t>animaux</a:t>
            </a:r>
            <a:r>
              <a:rPr lang="en-GB" altLang="en-US" sz="3200" b="1" dirty="0"/>
              <a:t>.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6253163" y="3836193"/>
            <a:ext cx="33289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600" dirty="0" err="1">
                <a:solidFill>
                  <a:srgbClr val="FF0000"/>
                </a:solidFill>
                <a:latin typeface="AR ESSENCE" panose="02000000000000000000" pitchFamily="2" charset="0"/>
              </a:rPr>
              <a:t>une</a:t>
            </a:r>
            <a:r>
              <a:rPr lang="en-GB" altLang="en-US" sz="3600" dirty="0">
                <a:solidFill>
                  <a:srgbClr val="FF0000"/>
                </a:solidFill>
                <a:latin typeface="AR ESSENCE" panose="02000000000000000000" pitchFamily="2" charset="0"/>
              </a:rPr>
              <a:t> </a:t>
            </a:r>
            <a:r>
              <a:rPr lang="en-GB" altLang="en-US" sz="3600" dirty="0" err="1" smtClean="0">
                <a:solidFill>
                  <a:srgbClr val="FF0000"/>
                </a:solidFill>
                <a:latin typeface="AR ESSENCE" panose="02000000000000000000" pitchFamily="2" charset="0"/>
              </a:rPr>
              <a:t>chouette</a:t>
            </a:r>
            <a:endParaRPr lang="en-GB" altLang="en-US" sz="3600" dirty="0">
              <a:solidFill>
                <a:srgbClr val="FF0000"/>
              </a:solidFill>
              <a:latin typeface="AR ESSENCE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257" y="2226807"/>
            <a:ext cx="1953262" cy="16212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8085" y="1944327"/>
            <a:ext cx="1568704" cy="828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74" y="3426288"/>
            <a:ext cx="2047749" cy="8771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622" y="3448050"/>
            <a:ext cx="1390602" cy="1458912"/>
          </a:xfrm>
          <a:prstGeom prst="rect">
            <a:avLst/>
          </a:prstGeom>
        </p:spPr>
      </p:pic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82370" y="4314738"/>
            <a:ext cx="33289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600" dirty="0" err="1">
                <a:solidFill>
                  <a:srgbClr val="FF0000"/>
                </a:solidFill>
                <a:latin typeface="AR ESSENCE" panose="02000000000000000000" pitchFamily="2" charset="0"/>
              </a:rPr>
              <a:t>une</a:t>
            </a:r>
            <a:r>
              <a:rPr lang="en-GB" altLang="en-US" sz="3600" dirty="0">
                <a:solidFill>
                  <a:srgbClr val="FF0000"/>
                </a:solidFill>
                <a:latin typeface="AR ESSENCE" panose="02000000000000000000" pitchFamily="2" charset="0"/>
              </a:rPr>
              <a:t> </a:t>
            </a:r>
            <a:r>
              <a:rPr lang="en-GB" altLang="en-US" sz="3600" dirty="0" err="1" smtClean="0">
                <a:solidFill>
                  <a:srgbClr val="FF0000"/>
                </a:solidFill>
                <a:latin typeface="AR ESSENCE" panose="02000000000000000000" pitchFamily="2" charset="0"/>
              </a:rPr>
              <a:t>souris</a:t>
            </a:r>
            <a:endParaRPr lang="en-GB" altLang="en-US" sz="3600" dirty="0">
              <a:solidFill>
                <a:srgbClr val="FF0000"/>
              </a:solidFill>
              <a:latin typeface="AR ESSENCE" panose="02000000000000000000" pitchFamily="2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8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890" y="3580657"/>
            <a:ext cx="958388" cy="9456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7" grpId="0"/>
      <p:bldP spid="18" grpId="0"/>
      <p:bldP spid="20" grpId="0"/>
      <p:bldP spid="23" grpId="0"/>
      <p:bldP spid="24" grpId="0"/>
      <p:bldP spid="39" grpId="0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69051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286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286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2286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276" y="485272"/>
            <a:ext cx="1801647" cy="128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0956" y="435041"/>
            <a:ext cx="1705413" cy="14154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036" y="728389"/>
            <a:ext cx="1568704" cy="828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50" y="751561"/>
            <a:ext cx="1826748" cy="7824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23" y="2699544"/>
            <a:ext cx="1390602" cy="1458912"/>
          </a:xfrm>
          <a:prstGeom prst="rect">
            <a:avLst/>
          </a:prstGeom>
        </p:spPr>
      </p:pic>
      <p:pic>
        <p:nvPicPr>
          <p:cNvPr id="8" name="Picture 15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22786">
            <a:off x="4977108" y="2450759"/>
            <a:ext cx="1700212" cy="1625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846" y="4836967"/>
            <a:ext cx="1594894" cy="1594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0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129949">
            <a:off x="7126622" y="2225602"/>
            <a:ext cx="1820104" cy="1821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463" y="2699544"/>
            <a:ext cx="1365849" cy="1347638"/>
          </a:xfrm>
          <a:prstGeom prst="rect">
            <a:avLst/>
          </a:prstGeom>
        </p:spPr>
      </p:pic>
      <p:pic>
        <p:nvPicPr>
          <p:cNvPr id="13" name="Picture 1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314" y="5288915"/>
            <a:ext cx="2056155" cy="936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/>
          </p:cNvPicPr>
          <p:nvPr/>
        </p:nvPicPr>
        <p:blipFill>
          <a:blip r:embed="rId1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7122" y="4659163"/>
            <a:ext cx="1562801" cy="168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3586" y="1815003"/>
            <a:ext cx="198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/>
              <a:t>une</a:t>
            </a:r>
            <a:r>
              <a:rPr lang="en-GB" sz="2400" dirty="0" smtClean="0"/>
              <a:t> </a:t>
            </a:r>
            <a:r>
              <a:rPr lang="en-GB" sz="2400" dirty="0" err="1" smtClean="0"/>
              <a:t>araignée</a:t>
            </a:r>
            <a:endParaRPr lang="en-GB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484811" y="1823912"/>
            <a:ext cx="198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/>
              <a:t>une</a:t>
            </a:r>
            <a:r>
              <a:rPr lang="en-GB" sz="2400" dirty="0" smtClean="0"/>
              <a:t> </a:t>
            </a:r>
            <a:r>
              <a:rPr lang="en-GB" sz="2400" dirty="0" err="1" smtClean="0"/>
              <a:t>tortue</a:t>
            </a:r>
            <a:endParaRPr lang="en-GB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769697" y="1815003"/>
            <a:ext cx="198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un canard</a:t>
            </a:r>
            <a:endParaRPr lang="en-GB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976509" y="1850534"/>
            <a:ext cx="198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un lion</a:t>
            </a:r>
            <a:endParaRPr lang="en-GB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03586" y="4105668"/>
            <a:ext cx="198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/>
              <a:t>une</a:t>
            </a:r>
            <a:r>
              <a:rPr lang="en-GB" sz="2400" dirty="0" smtClean="0"/>
              <a:t> </a:t>
            </a:r>
            <a:r>
              <a:rPr lang="en-GB" sz="2400" dirty="0" err="1" smtClean="0"/>
              <a:t>chouette</a:t>
            </a:r>
            <a:endParaRPr lang="en-GB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2425550" y="4123432"/>
            <a:ext cx="198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/>
              <a:t>une</a:t>
            </a:r>
            <a:r>
              <a:rPr lang="en-GB" sz="2400" dirty="0" smtClean="0"/>
              <a:t> </a:t>
            </a:r>
            <a:r>
              <a:rPr lang="en-GB" sz="2400" dirty="0" err="1" smtClean="0"/>
              <a:t>souris</a:t>
            </a:r>
            <a:endParaRPr lang="en-GB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756550" y="4135723"/>
            <a:ext cx="198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la </a:t>
            </a:r>
            <a:r>
              <a:rPr lang="en-GB" sz="2400" dirty="0" err="1" smtClean="0"/>
              <a:t>trompette</a:t>
            </a:r>
            <a:endParaRPr lang="en-GB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6976509" y="4110512"/>
            <a:ext cx="198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la </a:t>
            </a:r>
            <a:r>
              <a:rPr lang="en-GB" sz="2400" dirty="0" err="1" smtClean="0"/>
              <a:t>guitare</a:t>
            </a:r>
            <a:endParaRPr lang="en-GB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-49581" y="6407970"/>
            <a:ext cx="198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la </a:t>
            </a:r>
            <a:r>
              <a:rPr lang="en-GB" sz="2400" dirty="0" err="1" smtClean="0"/>
              <a:t>flûte</a:t>
            </a:r>
            <a:endParaRPr lang="en-GB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2156082" y="6422952"/>
            <a:ext cx="2254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le saxophone</a:t>
            </a:r>
            <a:endParaRPr lang="en-GB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708423" y="6410032"/>
            <a:ext cx="198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le clavier</a:t>
            </a:r>
            <a:endParaRPr lang="en-GB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976509" y="6434541"/>
            <a:ext cx="198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la </a:t>
            </a:r>
            <a:r>
              <a:rPr lang="en-GB" sz="2400" dirty="0" err="1" smtClean="0"/>
              <a:t>batterie</a:t>
            </a:r>
            <a:endParaRPr lang="en-GB" sz="2400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9125">
            <a:off x="303689" y="4669565"/>
            <a:ext cx="1709075" cy="179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35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481" y="146064"/>
            <a:ext cx="1801647" cy="128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02" y="4899261"/>
            <a:ext cx="1705413" cy="141549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539" y="2751453"/>
            <a:ext cx="1568704" cy="8287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57" y="466114"/>
            <a:ext cx="1826748" cy="7824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5170" y="2345560"/>
            <a:ext cx="1390602" cy="14589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7427" y="4995247"/>
            <a:ext cx="1365849" cy="13476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3519" y="1380738"/>
            <a:ext cx="198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/>
              <a:t>une</a:t>
            </a:r>
            <a:r>
              <a:rPr lang="en-GB" sz="2400" dirty="0" smtClean="0"/>
              <a:t> </a:t>
            </a:r>
            <a:r>
              <a:rPr lang="en-GB" sz="2400" dirty="0" err="1" smtClean="0"/>
              <a:t>araignée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46014" y="3778796"/>
            <a:ext cx="198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/>
              <a:t>une</a:t>
            </a:r>
            <a:r>
              <a:rPr lang="en-GB" sz="2400" dirty="0" smtClean="0"/>
              <a:t> </a:t>
            </a:r>
            <a:r>
              <a:rPr lang="en-GB" sz="2400" dirty="0" err="1" smtClean="0"/>
              <a:t>tortue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93885" y="6370190"/>
            <a:ext cx="198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un canard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102400" y="1391123"/>
            <a:ext cx="198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un lion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078527" y="3800313"/>
            <a:ext cx="198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/>
              <a:t>une</a:t>
            </a:r>
            <a:r>
              <a:rPr lang="en-GB" sz="2400" dirty="0" smtClean="0"/>
              <a:t> </a:t>
            </a:r>
            <a:r>
              <a:rPr lang="en-GB" sz="2400" dirty="0" err="1" smtClean="0"/>
              <a:t>chouette</a:t>
            </a: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873896" y="6360465"/>
            <a:ext cx="198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/>
              <a:t>une</a:t>
            </a:r>
            <a:r>
              <a:rPr lang="en-GB" sz="2400" dirty="0" smtClean="0"/>
              <a:t> </a:t>
            </a:r>
            <a:r>
              <a:rPr lang="en-GB" sz="2400" dirty="0" err="1" smtClean="0"/>
              <a:t>souris</a:t>
            </a:r>
            <a:endParaRPr lang="en-GB" sz="2400" dirty="0"/>
          </a:p>
        </p:txBody>
      </p:sp>
      <p:pic>
        <p:nvPicPr>
          <p:cNvPr id="15" name="Picture 15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48150">
            <a:off x="7217288" y="1938544"/>
            <a:ext cx="1700212" cy="1625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73515">
            <a:off x="7420711" y="-13923"/>
            <a:ext cx="1428011" cy="1428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129949">
            <a:off x="2797558" y="4540670"/>
            <a:ext cx="1820104" cy="1821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285" y="380196"/>
            <a:ext cx="2056155" cy="936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/>
          </p:cNvPicPr>
          <p:nvPr/>
        </p:nvPicPr>
        <p:blipFill>
          <a:blip r:embed="rId1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15" y="4629353"/>
            <a:ext cx="1562801" cy="168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7142827" y="3800313"/>
            <a:ext cx="198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la </a:t>
            </a:r>
            <a:r>
              <a:rPr lang="en-GB" sz="2400" dirty="0" err="1" smtClean="0"/>
              <a:t>trompette</a:t>
            </a:r>
            <a:endParaRPr lang="en-GB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2479140" y="6361676"/>
            <a:ext cx="198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la </a:t>
            </a:r>
            <a:r>
              <a:rPr lang="en-GB" sz="2400" dirty="0" err="1" smtClean="0"/>
              <a:t>guitare</a:t>
            </a:r>
            <a:endParaRPr lang="en-GB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2455113" y="3792383"/>
            <a:ext cx="198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la </a:t>
            </a:r>
            <a:r>
              <a:rPr lang="en-GB" sz="2400" dirty="0" err="1" smtClean="0"/>
              <a:t>flûte</a:t>
            </a:r>
            <a:endParaRPr lang="en-GB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927471" y="1380740"/>
            <a:ext cx="2254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le saxophone</a:t>
            </a:r>
            <a:endParaRPr lang="en-GB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2911290" y="1380739"/>
            <a:ext cx="198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le clavier</a:t>
            </a:r>
            <a:endParaRPr lang="en-GB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7074871" y="6383643"/>
            <a:ext cx="198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la </a:t>
            </a:r>
            <a:r>
              <a:rPr lang="en-GB" sz="2400" dirty="0" err="1" smtClean="0"/>
              <a:t>batterie</a:t>
            </a:r>
            <a:endParaRPr lang="en-GB" sz="2400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9125">
            <a:off x="3040174" y="2015056"/>
            <a:ext cx="1709075" cy="179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82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24619" y="113314"/>
            <a:ext cx="73834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 dirty="0" err="1" smtClean="0"/>
              <a:t>l’orchestre</a:t>
            </a:r>
            <a:r>
              <a:rPr lang="en-GB" altLang="en-US" sz="3200" b="1" dirty="0" smtClean="0"/>
              <a:t> des </a:t>
            </a:r>
            <a:r>
              <a:rPr lang="en-GB" altLang="en-US" sz="3200" b="1" dirty="0" err="1" smtClean="0"/>
              <a:t>animaux</a:t>
            </a:r>
            <a:endParaRPr lang="en-GB" altLang="en-US" sz="3200" b="1" dirty="0"/>
          </a:p>
        </p:txBody>
      </p:sp>
      <p:pic>
        <p:nvPicPr>
          <p:cNvPr id="19" name="094883C9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0" y="-973138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E9CEE694.m4a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150" y="7567613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158750" y="747798"/>
            <a:ext cx="3352800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 b="1" dirty="0" smtClean="0">
                <a:solidFill>
                  <a:srgbClr val="002060"/>
                </a:solidFill>
              </a:rPr>
              <a:t>Refrain:</a:t>
            </a:r>
            <a:r>
              <a:rPr lang="en-GB" altLang="en-US" sz="2000" dirty="0">
                <a:solidFill>
                  <a:srgbClr val="002060"/>
                </a:solidFill>
              </a:rPr>
              <a:t/>
            </a:r>
            <a:br>
              <a:rPr lang="en-GB" altLang="en-US" sz="2000" dirty="0">
                <a:solidFill>
                  <a:srgbClr val="002060"/>
                </a:solidFill>
              </a:rPr>
            </a:br>
            <a:r>
              <a:rPr lang="en-GB" altLang="en-US" sz="2000" dirty="0" err="1" smtClean="0">
                <a:solidFill>
                  <a:srgbClr val="002060"/>
                </a:solidFill>
              </a:rPr>
              <a:t>L’orchestre</a:t>
            </a:r>
            <a:r>
              <a:rPr lang="en-GB" altLang="en-US" sz="2000" dirty="0" smtClean="0">
                <a:solidFill>
                  <a:srgbClr val="002060"/>
                </a:solidFill>
              </a:rPr>
              <a:t>,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l’orchestre</a:t>
            </a:r>
            <a:r>
              <a:rPr lang="en-GB" altLang="en-US" sz="2000" dirty="0" smtClean="0">
                <a:solidFill>
                  <a:srgbClr val="002060"/>
                </a:solidFill>
              </a:rPr>
              <a:t/>
            </a:r>
            <a:br>
              <a:rPr lang="en-GB" altLang="en-US" sz="2000" dirty="0" smtClean="0">
                <a:solidFill>
                  <a:srgbClr val="002060"/>
                </a:solidFill>
              </a:rPr>
            </a:br>
            <a:r>
              <a:rPr lang="en-GB" altLang="en-US" sz="2000" dirty="0" err="1" smtClean="0">
                <a:solidFill>
                  <a:srgbClr val="002060"/>
                </a:solidFill>
              </a:rPr>
              <a:t>L’orchestre</a:t>
            </a:r>
            <a:r>
              <a:rPr lang="en-GB" altLang="en-US" sz="2000" dirty="0" smtClean="0">
                <a:solidFill>
                  <a:srgbClr val="002060"/>
                </a:solidFill>
              </a:rPr>
              <a:t> des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animaux</a:t>
            </a:r>
            <a:r>
              <a:rPr lang="en-GB" altLang="en-US" sz="2000" dirty="0">
                <a:solidFill>
                  <a:srgbClr val="002060"/>
                </a:solidFill>
              </a:rPr>
              <a:t/>
            </a:r>
            <a:br>
              <a:rPr lang="en-GB" altLang="en-US" sz="2000" dirty="0">
                <a:solidFill>
                  <a:srgbClr val="002060"/>
                </a:solidFill>
              </a:rPr>
            </a:br>
            <a:r>
              <a:rPr lang="en-GB" altLang="en-US" sz="2000" dirty="0" err="1" smtClean="0">
                <a:solidFill>
                  <a:srgbClr val="002060"/>
                </a:solidFill>
              </a:rPr>
              <a:t>L’orchestre</a:t>
            </a:r>
            <a:r>
              <a:rPr lang="en-GB" altLang="en-US" sz="2000" dirty="0" smtClean="0">
                <a:solidFill>
                  <a:srgbClr val="002060"/>
                </a:solidFill>
              </a:rPr>
              <a:t>,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l’orchestre</a:t>
            </a:r>
            <a:r>
              <a:rPr lang="en-GB" altLang="en-US" sz="2000" dirty="0" smtClean="0">
                <a:solidFill>
                  <a:srgbClr val="002060"/>
                </a:solidFill>
              </a:rPr>
              <a:t/>
            </a:r>
            <a:br>
              <a:rPr lang="en-GB" altLang="en-US" sz="2000" dirty="0" smtClean="0">
                <a:solidFill>
                  <a:srgbClr val="002060"/>
                </a:solidFill>
              </a:rPr>
            </a:br>
            <a:r>
              <a:rPr lang="en-GB" altLang="en-US" sz="2000" dirty="0" err="1" smtClean="0">
                <a:solidFill>
                  <a:srgbClr val="002060"/>
                </a:solidFill>
              </a:rPr>
              <a:t>L’orchestre</a:t>
            </a:r>
            <a:r>
              <a:rPr lang="en-GB" altLang="en-US" sz="2000" dirty="0" smtClean="0">
                <a:solidFill>
                  <a:srgbClr val="002060"/>
                </a:solidFill>
              </a:rPr>
              <a:t> des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animaux</a:t>
            </a:r>
            <a:r>
              <a:rPr lang="en-GB" altLang="en-US" sz="2000" dirty="0" smtClean="0">
                <a:solidFill>
                  <a:srgbClr val="002060"/>
                </a:solidFill>
              </a:rPr>
              <a:t/>
            </a:r>
            <a:br>
              <a:rPr lang="en-GB" altLang="en-US" sz="2000" dirty="0" smtClean="0">
                <a:solidFill>
                  <a:srgbClr val="002060"/>
                </a:solidFill>
              </a:rPr>
            </a:br>
            <a:endParaRPr lang="en-GB" altLang="en-US" sz="2000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GB" altLang="en-US" sz="2000" dirty="0" smtClean="0">
                <a:solidFill>
                  <a:srgbClr val="002060"/>
                </a:solidFill>
              </a:rPr>
              <a:t>V1</a:t>
            </a:r>
            <a:br>
              <a:rPr lang="en-GB" altLang="en-US" sz="2000" dirty="0" smtClean="0">
                <a:solidFill>
                  <a:srgbClr val="002060"/>
                </a:solidFill>
              </a:rPr>
            </a:br>
            <a:r>
              <a:rPr lang="en-GB" altLang="en-US" sz="2000" dirty="0" smtClean="0">
                <a:solidFill>
                  <a:srgbClr val="002060"/>
                </a:solidFill>
              </a:rPr>
              <a:t>un canard, un canard</a:t>
            </a:r>
            <a:br>
              <a:rPr lang="en-GB" altLang="en-US" sz="2000" dirty="0" smtClean="0">
                <a:solidFill>
                  <a:srgbClr val="002060"/>
                </a:solidFill>
              </a:rPr>
            </a:br>
            <a:r>
              <a:rPr lang="en-GB" altLang="en-US" sz="2000" dirty="0" err="1" smtClean="0">
                <a:solidFill>
                  <a:srgbClr val="002060"/>
                </a:solidFill>
              </a:rPr>
              <a:t>joue</a:t>
            </a:r>
            <a:r>
              <a:rPr lang="en-GB" altLang="en-US" sz="2000" dirty="0" smtClean="0">
                <a:solidFill>
                  <a:srgbClr val="002060"/>
                </a:solidFill>
              </a:rPr>
              <a:t> de la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guitare</a:t>
            </a:r>
            <a:r>
              <a:rPr lang="en-GB" altLang="en-US" sz="2000" dirty="0" smtClean="0">
                <a:solidFill>
                  <a:srgbClr val="002060"/>
                </a:solidFill>
              </a:rPr>
              <a:t/>
            </a:r>
            <a:br>
              <a:rPr lang="en-GB" altLang="en-US" sz="2000" dirty="0" smtClean="0">
                <a:solidFill>
                  <a:srgbClr val="002060"/>
                </a:solidFill>
              </a:rPr>
            </a:br>
            <a:r>
              <a:rPr lang="en-GB" altLang="en-US" sz="2000" dirty="0" err="1" smtClean="0">
                <a:solidFill>
                  <a:srgbClr val="002060"/>
                </a:solidFill>
              </a:rPr>
              <a:t>une</a:t>
            </a:r>
            <a:r>
              <a:rPr lang="en-GB" altLang="en-US" sz="2000" dirty="0" smtClean="0">
                <a:solidFill>
                  <a:srgbClr val="002060"/>
                </a:solidFill>
              </a:rPr>
              <a:t>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tortue</a:t>
            </a:r>
            <a:r>
              <a:rPr lang="en-GB" altLang="en-US" sz="2000" dirty="0" smtClean="0">
                <a:solidFill>
                  <a:srgbClr val="002060"/>
                </a:solidFill>
              </a:rPr>
              <a:t>,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une</a:t>
            </a:r>
            <a:r>
              <a:rPr lang="en-GB" altLang="en-US" sz="2000" dirty="0" smtClean="0">
                <a:solidFill>
                  <a:srgbClr val="002060"/>
                </a:solidFill>
              </a:rPr>
              <a:t>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tortue</a:t>
            </a:r>
            <a:endParaRPr lang="en-GB" altLang="en-US" sz="2000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GB" altLang="en-US" sz="2000" dirty="0" err="1" smtClean="0">
                <a:solidFill>
                  <a:srgbClr val="002060"/>
                </a:solidFill>
              </a:rPr>
              <a:t>joue</a:t>
            </a:r>
            <a:r>
              <a:rPr lang="en-GB" altLang="en-US" sz="2000" dirty="0" smtClean="0">
                <a:solidFill>
                  <a:srgbClr val="002060"/>
                </a:solidFill>
              </a:rPr>
              <a:t> de la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flûte</a:t>
            </a:r>
            <a:endParaRPr lang="en-GB" altLang="en-US" sz="2000" dirty="0" smtClean="0">
              <a:solidFill>
                <a:srgbClr val="002060"/>
              </a:solidFill>
            </a:endParaRPr>
          </a:p>
          <a:p>
            <a:pPr eaLnBrk="1" hangingPunct="1"/>
            <a:endParaRPr lang="en-GB" altLang="en-US" sz="2000" b="1" dirty="0">
              <a:solidFill>
                <a:srgbClr val="002060"/>
              </a:solidFill>
            </a:endParaRPr>
          </a:p>
          <a:p>
            <a:pPr eaLnBrk="1" hangingPunct="1"/>
            <a:r>
              <a:rPr lang="en-GB" altLang="en-US" sz="2000" dirty="0" smtClean="0">
                <a:solidFill>
                  <a:srgbClr val="002060"/>
                </a:solidFill>
              </a:rPr>
              <a:t>V2</a:t>
            </a:r>
            <a:br>
              <a:rPr lang="en-GB" altLang="en-US" sz="2000" dirty="0" smtClean="0">
                <a:solidFill>
                  <a:srgbClr val="002060"/>
                </a:solidFill>
              </a:rPr>
            </a:br>
            <a:r>
              <a:rPr lang="en-GB" altLang="en-US" sz="2000" dirty="0" smtClean="0">
                <a:solidFill>
                  <a:srgbClr val="002060"/>
                </a:solidFill>
              </a:rPr>
              <a:t>un lion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ou</a:t>
            </a:r>
            <a:r>
              <a:rPr lang="en-GB" altLang="en-US" sz="2000" dirty="0" smtClean="0">
                <a:solidFill>
                  <a:srgbClr val="002060"/>
                </a:solidFill>
              </a:rPr>
              <a:t>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une</a:t>
            </a:r>
            <a:r>
              <a:rPr lang="en-GB" altLang="en-US" sz="2000" dirty="0" smtClean="0">
                <a:solidFill>
                  <a:srgbClr val="002060"/>
                </a:solidFill>
              </a:rPr>
              <a:t>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lionne</a:t>
            </a:r>
            <a:r>
              <a:rPr lang="en-GB" altLang="en-US" sz="2000" dirty="0" smtClean="0">
                <a:solidFill>
                  <a:srgbClr val="002060"/>
                </a:solidFill>
              </a:rPr>
              <a:t/>
            </a:r>
            <a:br>
              <a:rPr lang="en-GB" altLang="en-US" sz="2000" dirty="0" smtClean="0">
                <a:solidFill>
                  <a:srgbClr val="002060"/>
                </a:solidFill>
              </a:rPr>
            </a:br>
            <a:r>
              <a:rPr lang="en-GB" altLang="en-US" sz="2000" dirty="0" err="1" smtClean="0">
                <a:solidFill>
                  <a:srgbClr val="002060"/>
                </a:solidFill>
              </a:rPr>
              <a:t>joue</a:t>
            </a:r>
            <a:r>
              <a:rPr lang="en-GB" altLang="en-US" sz="2000" dirty="0" smtClean="0">
                <a:solidFill>
                  <a:srgbClr val="002060"/>
                </a:solidFill>
              </a:rPr>
              <a:t> du saxophone</a:t>
            </a:r>
            <a:br>
              <a:rPr lang="en-GB" altLang="en-US" sz="2000" dirty="0" smtClean="0">
                <a:solidFill>
                  <a:srgbClr val="002060"/>
                </a:solidFill>
              </a:rPr>
            </a:br>
            <a:r>
              <a:rPr lang="en-GB" altLang="en-US" sz="2000" dirty="0" smtClean="0">
                <a:solidFill>
                  <a:srgbClr val="002060"/>
                </a:solidFill>
              </a:rPr>
              <a:t>et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une</a:t>
            </a:r>
            <a:r>
              <a:rPr lang="en-GB" altLang="en-US" sz="2000" dirty="0" smtClean="0">
                <a:solidFill>
                  <a:srgbClr val="002060"/>
                </a:solidFill>
              </a:rPr>
              <a:t>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araignée</a:t>
            </a:r>
            <a:r>
              <a:rPr lang="en-GB" altLang="en-US" sz="2000" dirty="0" smtClean="0">
                <a:solidFill>
                  <a:srgbClr val="002060"/>
                </a:solidFill>
              </a:rPr>
              <a:t/>
            </a:r>
            <a:br>
              <a:rPr lang="en-GB" altLang="en-US" sz="2000" dirty="0" smtClean="0">
                <a:solidFill>
                  <a:srgbClr val="002060"/>
                </a:solidFill>
              </a:rPr>
            </a:br>
            <a:r>
              <a:rPr lang="en-GB" altLang="en-US" sz="2000" dirty="0" err="1" smtClean="0">
                <a:solidFill>
                  <a:srgbClr val="002060"/>
                </a:solidFill>
              </a:rPr>
              <a:t>joue</a:t>
            </a:r>
            <a:r>
              <a:rPr lang="en-GB" altLang="en-US" sz="2000" dirty="0" smtClean="0">
                <a:solidFill>
                  <a:srgbClr val="002060"/>
                </a:solidFill>
              </a:rPr>
              <a:t> du clavier.</a:t>
            </a:r>
            <a:endParaRPr lang="en-GB" altLang="en-US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en-GB" altLang="en-US" b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n-GB" altLang="en-US" b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n-GB" altLang="en-US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3363269" y="747798"/>
            <a:ext cx="3352800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 dirty="0" smtClean="0">
                <a:solidFill>
                  <a:srgbClr val="002060"/>
                </a:solidFill>
              </a:rPr>
              <a:t>V3</a:t>
            </a:r>
            <a:br>
              <a:rPr lang="en-GB" altLang="en-US" sz="2000" dirty="0" smtClean="0">
                <a:solidFill>
                  <a:srgbClr val="002060"/>
                </a:solidFill>
              </a:rPr>
            </a:br>
            <a:r>
              <a:rPr lang="en-GB" altLang="en-US" sz="2000" dirty="0" err="1" smtClean="0">
                <a:solidFill>
                  <a:srgbClr val="002060"/>
                </a:solidFill>
              </a:rPr>
              <a:t>une</a:t>
            </a:r>
            <a:r>
              <a:rPr lang="en-GB" altLang="en-US" sz="2000" dirty="0" smtClean="0">
                <a:solidFill>
                  <a:srgbClr val="002060"/>
                </a:solidFill>
              </a:rPr>
              <a:t>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chouette</a:t>
            </a:r>
            <a:r>
              <a:rPr lang="en-GB" altLang="en-US" sz="2000" dirty="0" smtClean="0">
                <a:solidFill>
                  <a:srgbClr val="002060"/>
                </a:solidFill>
              </a:rPr>
              <a:t>,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une</a:t>
            </a:r>
            <a:r>
              <a:rPr lang="en-GB" altLang="en-US" sz="2000" dirty="0" smtClean="0">
                <a:solidFill>
                  <a:srgbClr val="002060"/>
                </a:solidFill>
              </a:rPr>
              <a:t>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chouette</a:t>
            </a:r>
            <a:r>
              <a:rPr lang="en-GB" altLang="en-US" sz="2000" dirty="0" smtClean="0">
                <a:solidFill>
                  <a:srgbClr val="002060"/>
                </a:solidFill>
              </a:rPr>
              <a:t/>
            </a:r>
            <a:br>
              <a:rPr lang="en-GB" altLang="en-US" sz="2000" dirty="0" smtClean="0">
                <a:solidFill>
                  <a:srgbClr val="002060"/>
                </a:solidFill>
              </a:rPr>
            </a:br>
            <a:r>
              <a:rPr lang="en-GB" altLang="en-US" sz="2000" dirty="0" err="1" smtClean="0">
                <a:solidFill>
                  <a:srgbClr val="002060"/>
                </a:solidFill>
              </a:rPr>
              <a:t>joue</a:t>
            </a:r>
            <a:r>
              <a:rPr lang="en-GB" altLang="en-US" sz="2000" dirty="0" smtClean="0">
                <a:solidFill>
                  <a:srgbClr val="002060"/>
                </a:solidFill>
              </a:rPr>
              <a:t> de la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trompette</a:t>
            </a:r>
            <a:r>
              <a:rPr lang="en-GB" altLang="en-US" sz="2000" dirty="0" smtClean="0">
                <a:solidFill>
                  <a:srgbClr val="002060"/>
                </a:solidFill>
              </a:rPr>
              <a:t/>
            </a:r>
            <a:br>
              <a:rPr lang="en-GB" altLang="en-US" sz="2000" dirty="0" smtClean="0">
                <a:solidFill>
                  <a:srgbClr val="002060"/>
                </a:solidFill>
              </a:rPr>
            </a:br>
            <a:r>
              <a:rPr lang="en-GB" altLang="en-US" sz="2000" dirty="0" smtClean="0">
                <a:solidFill>
                  <a:srgbClr val="002060"/>
                </a:solidFill>
              </a:rPr>
              <a:t>et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aussi</a:t>
            </a:r>
            <a:r>
              <a:rPr lang="en-GB" altLang="en-US" sz="2000" dirty="0" smtClean="0">
                <a:solidFill>
                  <a:srgbClr val="002060"/>
                </a:solidFill>
              </a:rPr>
              <a:t>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une</a:t>
            </a:r>
            <a:r>
              <a:rPr lang="en-GB" altLang="en-US" sz="2000" dirty="0" smtClean="0">
                <a:solidFill>
                  <a:srgbClr val="002060"/>
                </a:solidFill>
              </a:rPr>
              <a:t>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souris</a:t>
            </a:r>
            <a:r>
              <a:rPr lang="en-GB" altLang="en-US" sz="2000" dirty="0">
                <a:solidFill>
                  <a:srgbClr val="002060"/>
                </a:solidFill>
              </a:rPr>
              <a:t/>
            </a:r>
            <a:br>
              <a:rPr lang="en-GB" altLang="en-US" sz="2000" dirty="0">
                <a:solidFill>
                  <a:srgbClr val="002060"/>
                </a:solidFill>
              </a:rPr>
            </a:br>
            <a:r>
              <a:rPr lang="en-GB" altLang="en-US" sz="2000" dirty="0" err="1" smtClean="0">
                <a:solidFill>
                  <a:srgbClr val="002060"/>
                </a:solidFill>
              </a:rPr>
              <a:t>joue</a:t>
            </a:r>
            <a:r>
              <a:rPr lang="en-GB" altLang="en-US" sz="2000" dirty="0" smtClean="0">
                <a:solidFill>
                  <a:srgbClr val="002060"/>
                </a:solidFill>
              </a:rPr>
              <a:t> de la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batterie</a:t>
            </a:r>
            <a:r>
              <a:rPr lang="en-GB" altLang="en-US" sz="2000" dirty="0" smtClean="0">
                <a:solidFill>
                  <a:srgbClr val="002060"/>
                </a:solidFill>
              </a:rPr>
              <a:t>.</a:t>
            </a:r>
          </a:p>
          <a:p>
            <a:pPr eaLnBrk="1" hangingPunct="1"/>
            <a:endParaRPr lang="en-GB" altLang="en-US" sz="2000" b="1" dirty="0" smtClean="0">
              <a:solidFill>
                <a:srgbClr val="002060"/>
              </a:solidFill>
            </a:endParaRPr>
          </a:p>
          <a:p>
            <a:pPr eaLnBrk="1" hangingPunct="1"/>
            <a:endParaRPr lang="en-GB" altLang="en-US" sz="2000" b="1" dirty="0">
              <a:solidFill>
                <a:srgbClr val="002060"/>
              </a:solidFill>
            </a:endParaRPr>
          </a:p>
          <a:p>
            <a:pPr eaLnBrk="1" hangingPunct="1"/>
            <a:r>
              <a:rPr lang="en-GB" altLang="en-US" sz="2000" b="1" dirty="0" smtClean="0">
                <a:solidFill>
                  <a:srgbClr val="002060"/>
                </a:solidFill>
              </a:rPr>
              <a:t>Refrain:</a:t>
            </a:r>
            <a:r>
              <a:rPr lang="en-GB" altLang="en-US" sz="2000" dirty="0" smtClean="0">
                <a:solidFill>
                  <a:srgbClr val="002060"/>
                </a:solidFill>
              </a:rPr>
              <a:t/>
            </a:r>
            <a:br>
              <a:rPr lang="en-GB" altLang="en-US" sz="2000" dirty="0" smtClean="0">
                <a:solidFill>
                  <a:srgbClr val="002060"/>
                </a:solidFill>
              </a:rPr>
            </a:br>
            <a:r>
              <a:rPr lang="en-GB" altLang="en-US" sz="2000" dirty="0" err="1" smtClean="0">
                <a:solidFill>
                  <a:srgbClr val="002060"/>
                </a:solidFill>
              </a:rPr>
              <a:t>L’orchestre</a:t>
            </a:r>
            <a:r>
              <a:rPr lang="en-GB" altLang="en-US" sz="2000" dirty="0" smtClean="0">
                <a:solidFill>
                  <a:srgbClr val="002060"/>
                </a:solidFill>
              </a:rPr>
              <a:t>,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l’orchestre</a:t>
            </a:r>
            <a:r>
              <a:rPr lang="en-GB" altLang="en-US" sz="2000" dirty="0" smtClean="0">
                <a:solidFill>
                  <a:srgbClr val="002060"/>
                </a:solidFill>
              </a:rPr>
              <a:t/>
            </a:r>
            <a:br>
              <a:rPr lang="en-GB" altLang="en-US" sz="2000" dirty="0" smtClean="0">
                <a:solidFill>
                  <a:srgbClr val="002060"/>
                </a:solidFill>
              </a:rPr>
            </a:br>
            <a:r>
              <a:rPr lang="en-GB" altLang="en-US" sz="2000" dirty="0" err="1" smtClean="0">
                <a:solidFill>
                  <a:srgbClr val="002060"/>
                </a:solidFill>
              </a:rPr>
              <a:t>L’orchestre</a:t>
            </a:r>
            <a:r>
              <a:rPr lang="en-GB" altLang="en-US" sz="2000" dirty="0" smtClean="0">
                <a:solidFill>
                  <a:srgbClr val="002060"/>
                </a:solidFill>
              </a:rPr>
              <a:t> des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animaux</a:t>
            </a:r>
            <a:r>
              <a:rPr lang="en-GB" altLang="en-US" sz="2000" dirty="0" smtClean="0">
                <a:solidFill>
                  <a:srgbClr val="002060"/>
                </a:solidFill>
              </a:rPr>
              <a:t/>
            </a:r>
            <a:br>
              <a:rPr lang="en-GB" altLang="en-US" sz="2000" dirty="0" smtClean="0">
                <a:solidFill>
                  <a:srgbClr val="002060"/>
                </a:solidFill>
              </a:rPr>
            </a:br>
            <a:r>
              <a:rPr lang="en-GB" altLang="en-US" sz="2000" dirty="0" err="1" smtClean="0">
                <a:solidFill>
                  <a:srgbClr val="002060"/>
                </a:solidFill>
              </a:rPr>
              <a:t>L’orchestre</a:t>
            </a:r>
            <a:r>
              <a:rPr lang="en-GB" altLang="en-US" sz="2000" dirty="0" smtClean="0">
                <a:solidFill>
                  <a:srgbClr val="002060"/>
                </a:solidFill>
              </a:rPr>
              <a:t>,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l’orchestre</a:t>
            </a:r>
            <a:r>
              <a:rPr lang="en-GB" altLang="en-US" sz="2000" dirty="0" smtClean="0">
                <a:solidFill>
                  <a:srgbClr val="002060"/>
                </a:solidFill>
              </a:rPr>
              <a:t/>
            </a:r>
            <a:br>
              <a:rPr lang="en-GB" altLang="en-US" sz="2000" dirty="0" smtClean="0">
                <a:solidFill>
                  <a:srgbClr val="002060"/>
                </a:solidFill>
              </a:rPr>
            </a:br>
            <a:r>
              <a:rPr lang="en-GB" altLang="en-US" sz="2000" dirty="0" err="1" smtClean="0">
                <a:solidFill>
                  <a:srgbClr val="002060"/>
                </a:solidFill>
              </a:rPr>
              <a:t>L’orchestre</a:t>
            </a:r>
            <a:r>
              <a:rPr lang="en-GB" altLang="en-US" sz="2000" dirty="0" smtClean="0">
                <a:solidFill>
                  <a:srgbClr val="002060"/>
                </a:solidFill>
              </a:rPr>
              <a:t> des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animaux</a:t>
            </a:r>
            <a:endParaRPr lang="en-GB" altLang="en-US" sz="2000" b="1" dirty="0">
              <a:solidFill>
                <a:srgbClr val="002060"/>
              </a:solidFill>
            </a:endParaRPr>
          </a:p>
          <a:p>
            <a:pPr eaLnBrk="1" hangingPunct="1"/>
            <a:r>
              <a:rPr lang="en-GB" altLang="en-US" b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n-GB" altLang="en-US" b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n-GB" altLang="en-US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642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456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1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audio>
              <p:cMediaNode vol="80000" showWhenStopped="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1730375"/>
            <a:ext cx="3184525" cy="460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Box 3"/>
          <p:cNvSpPr txBox="1">
            <a:spLocks noChangeArrowheads="1"/>
          </p:cNvSpPr>
          <p:nvPr/>
        </p:nvSpPr>
        <p:spPr bwMode="auto">
          <a:xfrm>
            <a:off x="222250" y="277813"/>
            <a:ext cx="86582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7200" b="1" dirty="0">
                <a:solidFill>
                  <a:srgbClr val="7030A0"/>
                </a:solidFill>
                <a:latin typeface="AR ESSENCE" panose="02000000000000000000" pitchFamily="2" charset="0"/>
              </a:rPr>
              <a:t>Mon</a:t>
            </a:r>
            <a:r>
              <a:rPr lang="en-GB" altLang="en-US" sz="7200" b="1" dirty="0">
                <a:latin typeface="AR ESSENCE" panose="02000000000000000000" pitchFamily="2" charset="0"/>
              </a:rPr>
              <a:t> </a:t>
            </a:r>
            <a:r>
              <a:rPr lang="en-GB" altLang="en-US" sz="7200" b="1" dirty="0" err="1" smtClean="0">
                <a:solidFill>
                  <a:srgbClr val="00B050"/>
                </a:solidFill>
                <a:latin typeface="AR ESSENCE" panose="02000000000000000000" pitchFamily="2" charset="0"/>
              </a:rPr>
              <a:t>o</a:t>
            </a:r>
            <a:r>
              <a:rPr lang="en-GB" altLang="en-US" sz="7200" b="1" dirty="0" err="1" smtClean="0">
                <a:solidFill>
                  <a:srgbClr val="FFC000"/>
                </a:solidFill>
                <a:latin typeface="AR ESSENCE" panose="02000000000000000000" pitchFamily="2" charset="0"/>
              </a:rPr>
              <a:t>r</a:t>
            </a:r>
            <a:r>
              <a:rPr lang="en-GB" altLang="en-US" sz="7200" b="1" dirty="0" err="1" smtClean="0">
                <a:solidFill>
                  <a:srgbClr val="0070C0"/>
                </a:solidFill>
                <a:latin typeface="AR ESSENCE" panose="02000000000000000000" pitchFamily="2" charset="0"/>
              </a:rPr>
              <a:t>ch</a:t>
            </a:r>
            <a:r>
              <a:rPr lang="en-GB" altLang="en-US" sz="7200" b="1" dirty="0" err="1" smtClean="0">
                <a:solidFill>
                  <a:srgbClr val="FFFF00"/>
                </a:solidFill>
                <a:latin typeface="AR ESSENCE" panose="02000000000000000000" pitchFamily="2" charset="0"/>
                <a:cs typeface="Calibri" panose="020F0502020204030204" pitchFamily="34" charset="0"/>
              </a:rPr>
              <a:t>e</a:t>
            </a:r>
            <a:r>
              <a:rPr lang="en-GB" altLang="en-US" sz="7200" b="1" dirty="0" err="1" smtClean="0">
                <a:solidFill>
                  <a:srgbClr val="7030A0"/>
                </a:solidFill>
                <a:latin typeface="AR ESSENCE" panose="02000000000000000000" pitchFamily="2" charset="0"/>
              </a:rPr>
              <a:t>s</a:t>
            </a:r>
            <a:r>
              <a:rPr lang="en-GB" altLang="en-US" sz="7200" b="1" dirty="0" err="1" smtClean="0">
                <a:solidFill>
                  <a:srgbClr val="C00000"/>
                </a:solidFill>
                <a:latin typeface="AR ESSENCE" panose="02000000000000000000" pitchFamily="2" charset="0"/>
              </a:rPr>
              <a:t>tre</a:t>
            </a:r>
            <a:r>
              <a:rPr lang="en-GB" altLang="en-US" sz="7200" b="1" dirty="0" smtClean="0">
                <a:latin typeface="AR ESSENCE" panose="02000000000000000000" pitchFamily="2" charset="0"/>
              </a:rPr>
              <a:t> </a:t>
            </a:r>
            <a:r>
              <a:rPr lang="en-GB" altLang="en-US" sz="7200" b="1" dirty="0" smtClean="0">
                <a:solidFill>
                  <a:srgbClr val="FFC000"/>
                </a:solidFill>
                <a:latin typeface="AR ESSENCE" panose="02000000000000000000" pitchFamily="2" charset="0"/>
              </a:rPr>
              <a:t>d</a:t>
            </a:r>
            <a:r>
              <a:rPr lang="en-GB" altLang="en-US" sz="7200" b="1" dirty="0" smtClean="0">
                <a:solidFill>
                  <a:srgbClr val="0070C0"/>
                </a:solidFill>
                <a:latin typeface="AR ESSENCE" panose="02000000000000000000" pitchFamily="2" charset="0"/>
              </a:rPr>
              <a:t>es</a:t>
            </a:r>
            <a:r>
              <a:rPr lang="en-GB" altLang="en-US" sz="7200" b="1" dirty="0" smtClean="0">
                <a:latin typeface="AR ESSENCE" panose="02000000000000000000" pitchFamily="2" charset="0"/>
              </a:rPr>
              <a:t> </a:t>
            </a:r>
            <a:r>
              <a:rPr lang="en-GB" altLang="en-US" sz="7200" b="1" dirty="0" err="1">
                <a:solidFill>
                  <a:srgbClr val="FF0000"/>
                </a:solidFill>
                <a:latin typeface="AR ESSENCE" panose="02000000000000000000" pitchFamily="2" charset="0"/>
              </a:rPr>
              <a:t>a</a:t>
            </a:r>
            <a:r>
              <a:rPr lang="en-GB" altLang="en-US" sz="7200" b="1" dirty="0" err="1">
                <a:solidFill>
                  <a:srgbClr val="FFFF00"/>
                </a:solidFill>
                <a:latin typeface="AR ESSENCE" panose="02000000000000000000" pitchFamily="2" charset="0"/>
              </a:rPr>
              <a:t>n</a:t>
            </a:r>
            <a:r>
              <a:rPr lang="en-GB" altLang="en-US" sz="7200" b="1" dirty="0" err="1">
                <a:solidFill>
                  <a:srgbClr val="7030A0"/>
                </a:solidFill>
                <a:latin typeface="AR ESSENCE" panose="02000000000000000000" pitchFamily="2" charset="0"/>
              </a:rPr>
              <a:t>i</a:t>
            </a:r>
            <a:r>
              <a:rPr lang="en-GB" altLang="en-US" sz="7200" b="1" dirty="0" err="1">
                <a:solidFill>
                  <a:srgbClr val="C00000"/>
                </a:solidFill>
                <a:latin typeface="AR ESSENCE" panose="02000000000000000000" pitchFamily="2" charset="0"/>
              </a:rPr>
              <a:t>m</a:t>
            </a:r>
            <a:r>
              <a:rPr lang="en-GB" altLang="en-US" sz="7200" b="1" dirty="0" err="1">
                <a:solidFill>
                  <a:srgbClr val="00B050"/>
                </a:solidFill>
                <a:latin typeface="AR ESSENCE" panose="02000000000000000000" pitchFamily="2" charset="0"/>
              </a:rPr>
              <a:t>a</a:t>
            </a:r>
            <a:r>
              <a:rPr lang="en-GB" altLang="en-US" sz="7200" b="1" dirty="0" err="1">
                <a:solidFill>
                  <a:srgbClr val="0070C0"/>
                </a:solidFill>
                <a:latin typeface="AR ESSENCE" panose="02000000000000000000" pitchFamily="2" charset="0"/>
              </a:rPr>
              <a:t>ux</a:t>
            </a:r>
            <a:endParaRPr lang="en-GB" altLang="en-US" sz="7200" b="1" dirty="0">
              <a:solidFill>
                <a:srgbClr val="FF0000"/>
              </a:solidFill>
              <a:latin typeface="AR ESSENCE" panose="02000000000000000000" pitchFamily="2" charset="0"/>
            </a:endParaRPr>
          </a:p>
        </p:txBody>
      </p:sp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3643313" y="3060700"/>
            <a:ext cx="539311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dirty="0" err="1"/>
              <a:t>Dans</a:t>
            </a:r>
            <a:r>
              <a:rPr lang="en-GB" altLang="en-US" sz="2400" dirty="0"/>
              <a:t> mon </a:t>
            </a:r>
            <a:r>
              <a:rPr lang="en-GB" altLang="en-US" sz="2400" dirty="0" err="1"/>
              <a:t>orchèstre</a:t>
            </a:r>
            <a:r>
              <a:rPr lang="en-GB" altLang="en-US" sz="2400" dirty="0"/>
              <a:t> </a:t>
            </a:r>
            <a:r>
              <a:rPr lang="en-GB" altLang="en-US" sz="2400" dirty="0" smtClean="0"/>
              <a:t>des </a:t>
            </a:r>
            <a:r>
              <a:rPr lang="en-GB" altLang="en-US" sz="2400" dirty="0" err="1" smtClean="0"/>
              <a:t>animaux</a:t>
            </a:r>
            <a:r>
              <a:rPr lang="en-GB" altLang="en-US" sz="2400" dirty="0"/>
              <a:t/>
            </a:r>
            <a:br>
              <a:rPr lang="en-GB" altLang="en-US" sz="2400" dirty="0"/>
            </a:br>
            <a:r>
              <a:rPr lang="en-GB" altLang="en-US" sz="2400" dirty="0"/>
              <a:t>un / </a:t>
            </a:r>
            <a:r>
              <a:rPr lang="en-GB" altLang="en-US" sz="2400" dirty="0" err="1"/>
              <a:t>une</a:t>
            </a:r>
            <a:r>
              <a:rPr lang="en-GB" altLang="en-US" sz="2400" dirty="0"/>
              <a:t> ……….. </a:t>
            </a:r>
            <a:r>
              <a:rPr lang="en-GB" altLang="en-US" sz="2400" dirty="0" err="1"/>
              <a:t>joue</a:t>
            </a:r>
            <a:r>
              <a:rPr lang="en-GB" altLang="en-US" sz="2400" dirty="0"/>
              <a:t> du /de la …………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1832</TotalTime>
  <Words>210</Words>
  <Application>Microsoft Office PowerPoint</Application>
  <PresentationFormat>On-screen Show (4:3)</PresentationFormat>
  <Paragraphs>64</Paragraphs>
  <Slides>6</Slides>
  <Notes>5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 Light</vt:lpstr>
      <vt:lpstr>Calibri</vt:lpstr>
      <vt:lpstr>AR ESSENCE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55WD</dc:creator>
  <cp:lastModifiedBy>Rachel Hawkes</cp:lastModifiedBy>
  <cp:revision>37</cp:revision>
  <dcterms:created xsi:type="dcterms:W3CDTF">2016-04-04T10:19:41Z</dcterms:created>
  <dcterms:modified xsi:type="dcterms:W3CDTF">2019-04-18T05:46:55Z</dcterms:modified>
</cp:coreProperties>
</file>