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9"/>
  </p:notesMasterIdLst>
  <p:sldIdLst>
    <p:sldId id="256" r:id="rId3"/>
    <p:sldId id="259" r:id="rId4"/>
    <p:sldId id="263" r:id="rId5"/>
    <p:sldId id="260" r:id="rId6"/>
    <p:sldId id="258" r:id="rId7"/>
    <p:sldId id="261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66782" autoAdjust="0"/>
  </p:normalViewPr>
  <p:slideViewPr>
    <p:cSldViewPr snapToGrid="0">
      <p:cViewPr>
        <p:scale>
          <a:sx n="48" d="100"/>
          <a:sy n="48" d="100"/>
        </p:scale>
        <p:origin x="3312" y="14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92B4913-2411-4E3E-A154-5DFB9EAA61AF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25D90BA-E03B-4132-8342-AE6A6072A6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510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There are 30 secs of each type of music to play to the students.  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As they listen they should identify the type of music they think it is, and also write in their own opinion (</a:t>
            </a:r>
            <a:r>
              <a:rPr lang="en-GB" altLang="en-US" dirty="0" err="1" smtClean="0"/>
              <a:t>J’aime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etc</a:t>
            </a:r>
            <a:r>
              <a:rPr lang="en-GB" altLang="en-US" dirty="0" smtClean="0"/>
              <a:t>…)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The types of music are animated to appear one by one.  Teachers may want to feed back after each excerpt, asking:</a:t>
            </a:r>
            <a:br>
              <a:rPr lang="en-GB" altLang="en-US" dirty="0" smtClean="0"/>
            </a:br>
            <a:r>
              <a:rPr lang="en-GB" altLang="en-US" dirty="0" err="1" smtClean="0"/>
              <a:t>C’est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quel</a:t>
            </a:r>
            <a:r>
              <a:rPr lang="en-GB" altLang="en-US" dirty="0" smtClean="0"/>
              <a:t> type de </a:t>
            </a:r>
            <a:r>
              <a:rPr lang="en-GB" altLang="en-US" dirty="0" err="1" smtClean="0"/>
              <a:t>musique</a:t>
            </a:r>
            <a:r>
              <a:rPr lang="en-GB" altLang="en-US" dirty="0" smtClean="0"/>
              <a:t>?  </a:t>
            </a:r>
            <a:r>
              <a:rPr lang="en-GB" altLang="en-US" dirty="0" err="1" smtClean="0"/>
              <a:t>C’est</a:t>
            </a:r>
            <a:r>
              <a:rPr lang="en-GB" altLang="en-US" dirty="0" smtClean="0"/>
              <a:t> …</a:t>
            </a:r>
            <a:br>
              <a:rPr lang="en-GB" altLang="en-US" dirty="0" smtClean="0"/>
            </a:br>
            <a:r>
              <a:rPr lang="en-GB" altLang="en-US" dirty="0" err="1" smtClean="0"/>
              <a:t>Tu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aimes</a:t>
            </a:r>
            <a:r>
              <a:rPr lang="en-GB" altLang="en-US" dirty="0" smtClean="0"/>
              <a:t> la </a:t>
            </a:r>
            <a:r>
              <a:rPr lang="en-GB" altLang="en-US" dirty="0" err="1" smtClean="0"/>
              <a:t>musique</a:t>
            </a:r>
            <a:r>
              <a:rPr lang="en-GB" altLang="en-US" dirty="0" smtClean="0"/>
              <a:t> reggae?</a:t>
            </a:r>
            <a:br>
              <a:rPr lang="en-GB" altLang="en-US" dirty="0" smtClean="0"/>
            </a:br>
            <a:r>
              <a:rPr lang="en-GB" altLang="en-US" dirty="0" smtClean="0"/>
              <a:t>If you use the noun ‘la </a:t>
            </a:r>
            <a:r>
              <a:rPr lang="en-GB" altLang="en-US" dirty="0" err="1" smtClean="0"/>
              <a:t>musique</a:t>
            </a:r>
            <a:r>
              <a:rPr lang="en-GB" altLang="en-US" dirty="0" smtClean="0"/>
              <a:t>’ in front of each type it keeps the gender / definite article the same (la) which is one way to do it.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On the other hand, the types that are essentially an English word (reggae, hip hop, rock, jazz, pop) can all just be ‘le + word’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le jazz, le rock </a:t>
            </a:r>
            <a:r>
              <a:rPr lang="en-GB" altLang="en-US" dirty="0" err="1" smtClean="0"/>
              <a:t>etc</a:t>
            </a:r>
            <a:r>
              <a:rPr lang="en-GB" altLang="en-US" dirty="0" smtClean="0"/>
              <a:t>… This is what I’ve done when you click on the words after they have appeared in the answer column.</a:t>
            </a:r>
            <a:endParaRPr lang="en-US" alt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51A0EE2-CFDF-4E4F-A26A-F17588832E8D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03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Click on each picture to hear the audio for each type of music.</a:t>
            </a:r>
            <a:br>
              <a:rPr lang="en-GB" altLang="en-US" smtClean="0"/>
            </a:br>
            <a:r>
              <a:rPr lang="en-GB" altLang="en-US" smtClean="0"/>
              <a:t>Slide to practise the new words.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BEC43C-A924-4448-B6E1-CE53379DFEDF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6598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A talk routine for giving and asking for opinions. </a:t>
            </a:r>
            <a:br>
              <a:rPr lang="en-US" altLang="en-US" dirty="0" smtClean="0"/>
            </a:br>
            <a:r>
              <a:rPr lang="en-US" altLang="en-US" dirty="0" smtClean="0"/>
              <a:t>Pupils will need to </a:t>
            </a:r>
            <a:r>
              <a:rPr lang="en-US" altLang="en-US" dirty="0" err="1" smtClean="0"/>
              <a:t>practise</a:t>
            </a:r>
            <a:r>
              <a:rPr lang="en-US" altLang="en-US" dirty="0" smtClean="0"/>
              <a:t> these first, just like any another language, especially the me too, me neither.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When they are confident with having the same opinion as the person who starts (I like </a:t>
            </a:r>
            <a:r>
              <a:rPr lang="en-US" altLang="en-US" dirty="0" smtClean="0">
                <a:sym typeface="Wingdings" panose="05000000000000000000" pitchFamily="2" charset="2"/>
              </a:rPr>
              <a:t> me, too.  I don’t like  me, neither.) introduce them to the either of giving an alternative opinion, using ‘</a:t>
            </a:r>
            <a:r>
              <a:rPr lang="en-US" altLang="en-US" dirty="0" err="1" smtClean="0">
                <a:sym typeface="Wingdings" panose="05000000000000000000" pitchFamily="2" charset="2"/>
              </a:rPr>
              <a:t>Tu</a:t>
            </a:r>
            <a:r>
              <a:rPr lang="en-US" altLang="en-US" baseline="0" dirty="0" smtClean="0">
                <a:sym typeface="Wingdings" panose="05000000000000000000" pitchFamily="2" charset="2"/>
              </a:rPr>
              <a:t> </a:t>
            </a:r>
            <a:r>
              <a:rPr lang="en-US" altLang="en-US" baseline="0" dirty="0" err="1" smtClean="0">
                <a:sym typeface="Wingdings" panose="05000000000000000000" pitchFamily="2" charset="2"/>
              </a:rPr>
              <a:t>es</a:t>
            </a:r>
            <a:r>
              <a:rPr lang="en-US" altLang="en-US" baseline="0" dirty="0" smtClean="0">
                <a:sym typeface="Wingdings" panose="05000000000000000000" pitchFamily="2" charset="2"/>
              </a:rPr>
              <a:t> </a:t>
            </a:r>
            <a:r>
              <a:rPr lang="en-US" altLang="en-US" baseline="0" dirty="0" err="1" smtClean="0">
                <a:sym typeface="Wingdings" panose="05000000000000000000" pitchFamily="2" charset="2"/>
              </a:rPr>
              <a:t>fou</a:t>
            </a:r>
            <a:r>
              <a:rPr lang="en-US" altLang="en-US" baseline="0" dirty="0" smtClean="0">
                <a:sym typeface="Wingdings" panose="05000000000000000000" pitchFamily="2" charset="2"/>
              </a:rPr>
              <a:t>/</a:t>
            </a:r>
            <a:r>
              <a:rPr lang="en-US" altLang="en-US" baseline="0" dirty="0" err="1" smtClean="0">
                <a:sym typeface="Wingdings" panose="05000000000000000000" pitchFamily="2" charset="2"/>
              </a:rPr>
              <a:t>folle</a:t>
            </a:r>
            <a:r>
              <a:rPr lang="en-US" altLang="en-US" baseline="0" dirty="0" smtClean="0">
                <a:sym typeface="Wingdings" panose="05000000000000000000" pitchFamily="2" charset="2"/>
              </a:rPr>
              <a:t>?’</a:t>
            </a:r>
            <a:r>
              <a:rPr lang="en-US" altLang="en-US" dirty="0" smtClean="0">
                <a:sym typeface="Wingdings" panose="05000000000000000000" pitchFamily="2" charset="2"/>
              </a:rPr>
              <a:t>(are you mad?) followed by the alternative ‘</a:t>
            </a:r>
            <a:r>
              <a:rPr lang="en-US" altLang="en-US" dirty="0" err="1" smtClean="0">
                <a:sym typeface="Wingdings" panose="05000000000000000000" pitchFamily="2" charset="2"/>
              </a:rPr>
              <a:t>j’aime</a:t>
            </a:r>
            <a:r>
              <a:rPr lang="en-US" altLang="en-US" dirty="0" smtClean="0">
                <a:sym typeface="Wingdings" panose="05000000000000000000" pitchFamily="2" charset="2"/>
              </a:rPr>
              <a:t>’ or ‘Je </a:t>
            </a:r>
            <a:r>
              <a:rPr lang="en-US" altLang="en-US" dirty="0" err="1" smtClean="0">
                <a:sym typeface="Wingdings" panose="05000000000000000000" pitchFamily="2" charset="2"/>
              </a:rPr>
              <a:t>n’aime</a:t>
            </a:r>
            <a:r>
              <a:rPr lang="en-US" altLang="en-US" dirty="0" smtClean="0">
                <a:sym typeface="Wingdings" panose="05000000000000000000" pitchFamily="2" charset="2"/>
              </a:rPr>
              <a:t> pas’.</a:t>
            </a:r>
          </a:p>
          <a:p>
            <a:pPr>
              <a:spcBef>
                <a:spcPct val="0"/>
              </a:spcBef>
            </a:pPr>
            <a:endParaRPr lang="en-US" altLang="en-US" dirty="0" smtClean="0"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</a:pPr>
            <a:r>
              <a:rPr lang="en-US" altLang="en-US" smtClean="0">
                <a:sym typeface="Wingdings" panose="05000000000000000000" pitchFamily="2" charset="2"/>
              </a:rPr>
              <a:t>They </a:t>
            </a:r>
            <a:r>
              <a:rPr lang="en-US" altLang="en-US" dirty="0" smtClean="0">
                <a:sym typeface="Wingdings" panose="05000000000000000000" pitchFamily="2" charset="2"/>
              </a:rPr>
              <a:t>should </a:t>
            </a:r>
            <a:r>
              <a:rPr lang="en-US" altLang="en-US" dirty="0" err="1" smtClean="0">
                <a:sym typeface="Wingdings" panose="05000000000000000000" pitchFamily="2" charset="2"/>
              </a:rPr>
              <a:t>practise</a:t>
            </a:r>
            <a:r>
              <a:rPr lang="en-US" altLang="en-US" dirty="0" smtClean="0">
                <a:sym typeface="Wingdings" panose="05000000000000000000" pitchFamily="2" charset="2"/>
              </a:rPr>
              <a:t> in pairs, talking about the different types of music.</a:t>
            </a:r>
            <a:br>
              <a:rPr lang="en-US" altLang="en-US" dirty="0" smtClean="0">
                <a:sym typeface="Wingdings" panose="05000000000000000000" pitchFamily="2" charset="2"/>
              </a:rPr>
            </a:br>
            <a:r>
              <a:rPr lang="en-US" altLang="en-US" dirty="0" smtClean="0">
                <a:sym typeface="Wingdings" panose="05000000000000000000" pitchFamily="2" charset="2"/>
              </a:rPr>
              <a:t>OR, use the following slide with different musical acts they may know! (Labelled for teachers, more than anything else!)</a:t>
            </a:r>
            <a:endParaRPr lang="en-US" alt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8065140-0630-48C8-8111-1F1AF0E8FE74}" type="slidenum">
              <a:rPr lang="en-US" altLang="en-US">
                <a:solidFill>
                  <a:srgbClr val="000000"/>
                </a:solidFill>
              </a:rPr>
              <a:pPr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2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Pupils conclude the lesson by writing a summary of their likes and dislikes – if they don’t like pop music at all, they can write instead about the types of music they like and dislike.</a:t>
            </a:r>
            <a:br>
              <a:rPr lang="en-GB" altLang="en-US" smtClean="0"/>
            </a:br>
            <a:r>
              <a:rPr lang="en-GB" altLang="en-US" smtClean="0"/>
              <a:t>They could then practise giving their opinions orally, doing look, cover, say and check until they can speak confidently, and from memory.</a:t>
            </a:r>
            <a:br>
              <a:rPr lang="en-GB" altLang="en-US" smtClean="0"/>
            </a:br>
            <a:r>
              <a:rPr lang="en-GB" altLang="en-US" smtClean="0"/>
              <a:t>Click on the text to hear it.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3DDC7FE-C9D1-4348-88A8-23FD22882FF1}" type="slidenum">
              <a:rPr lang="en-GB" altLang="en-US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958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18CA8-3C61-4B0B-841C-5970E6744648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5176-5AA8-4A31-8EB2-38601A285E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82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2C1FE-DC9F-4B12-A24D-30C1B12C4C8C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68AC7-1BDC-4668-9B30-F89D56130D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648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8C676-80C2-41B3-93F5-203C71138478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B6684-F458-469A-9577-E61F3CFC99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3179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6B121-FFE3-4452-9355-8CDBBE926586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8B5A9-FAA6-440F-8E5B-D6EC4F1CAF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97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72BDA-73D6-4D9A-9AB3-84114BF78548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6041D-7DC4-4DB4-A357-FBA0EC8658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42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E0F48-E128-4486-9FB7-489B7A98498F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F6C67-635C-43B5-B13D-F3C561484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395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A96F0-1EBA-497F-AAC7-CF1F26B55A18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FF9BF-F6DF-4F86-BD88-CB48D1B4D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0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E63E5-D2B7-4222-88DC-0AEB4CE6CFDF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2EF22-01C0-4F91-BC3F-5F9E5B2BDA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562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4FC62-16FF-46E5-9B11-E01363249381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EA133-BCA9-4777-A2C7-EC955EACE7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60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8828B-4B4B-497A-9ABC-FEEBD2555083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E05FA-7885-43F1-9647-615807AD0F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07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AEE8E-2D2F-4E9D-BB51-AE3591BB1F00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8D276-2D07-435C-AE1B-C3A56058AA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07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F0617-DF42-4CC0-A0B1-EFAD133A2B60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0C54E-5B4D-4960-94B5-46CC22DADEB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9998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33080-DD4E-44B8-A032-3E27AEFD5AA9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EA942-5905-44F3-B981-A0B4324DC9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737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C4904-3924-4A6F-8A95-910E6DDC81C3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46E79-60C5-4924-BA0A-266C6F087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605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F4389-A354-41C8-8BCA-F38A85F6F762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93C4D-9661-43ED-9CE4-1F0B5A06A2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58C46-4F49-4814-9846-90354805CB9F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316B7-0A16-41A9-9B70-1924E92B810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05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6BEFF-27B6-40E5-9305-C86C6E57691A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EE32E-C5D8-434B-B60D-AAEA53C707B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38844-D866-48CE-A299-3AAFF1981CAF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E4220-3166-4FC3-B12F-15928EB3A8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634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C1C3-C934-4D11-9C6B-007D59C82C5B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8E48A-7BD3-45AB-9779-F6F269B787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901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C119-6CA3-4612-96DB-302F1AFB854E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82B3E-32A0-4C3F-A520-73B8677910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818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50890-E95B-481C-818E-EAEF200A0BEC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06888-0D86-4E9B-918A-A75F0E51B3F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73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D4AA2-0AA7-4832-B126-C4F525DA727E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0574-3D38-49EA-AAE8-ADF651D61C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648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BC1478-7A92-475C-A495-A552968990CE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4D39737-3D59-4057-B7C6-3D90404F55A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342B85-EAE4-465F-AC79-2EED9BF0B313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43BE036-81EF-494C-A7A2-E362C2DAC7B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1703388"/>
            <a:ext cx="536892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3538" y="333375"/>
            <a:ext cx="8461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6600" b="1" dirty="0" err="1"/>
              <a:t>Tu</a:t>
            </a:r>
            <a:r>
              <a:rPr lang="en-GB" altLang="en-US" sz="6600" b="1" dirty="0"/>
              <a:t> </a:t>
            </a:r>
            <a:r>
              <a:rPr lang="en-GB" altLang="en-US" sz="6600" b="1" dirty="0" err="1"/>
              <a:t>aimes</a:t>
            </a:r>
            <a:r>
              <a:rPr lang="en-GB" altLang="en-US" sz="6600" b="1" dirty="0"/>
              <a:t> la </a:t>
            </a:r>
            <a:r>
              <a:rPr lang="en-GB" altLang="en-US" sz="6600" b="1" dirty="0" err="1"/>
              <a:t>musique</a:t>
            </a:r>
            <a:r>
              <a:rPr lang="en-GB" altLang="en-US" sz="6600" b="1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705719"/>
              </p:ext>
            </p:extLst>
          </p:nvPr>
        </p:nvGraphicFramePr>
        <p:xfrm>
          <a:off x="250825" y="5505450"/>
          <a:ext cx="8569325" cy="1171575"/>
        </p:xfrm>
        <a:graphic>
          <a:graphicData uri="http://schemas.openxmlformats.org/drawingml/2006/table">
            <a:tbl>
              <a:tblPr/>
              <a:tblGrid>
                <a:gridCol w="2143125"/>
                <a:gridCol w="2141538"/>
                <a:gridCol w="2143125"/>
                <a:gridCol w="2141537"/>
              </a:tblGrid>
              <a:tr h="5852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 hop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reggae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classique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folk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6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jazz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rock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traditionnelle</a:t>
                      </a:r>
                      <a:endParaRPr kumimoji="0" 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17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954589"/>
              </p:ext>
            </p:extLst>
          </p:nvPr>
        </p:nvGraphicFramePr>
        <p:xfrm>
          <a:off x="357188" y="115888"/>
          <a:ext cx="8462961" cy="511175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79532"/>
                <a:gridCol w="1481255"/>
                <a:gridCol w="2751087"/>
                <a:gridCol w="2751087"/>
              </a:tblGrid>
              <a:tr h="757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Numéro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de </a:t>
                      </a:r>
                      <a:r>
                        <a:rPr kumimoji="0" lang="en-GB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musique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 opinion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</a:tbl>
          </a:graphicData>
        </a:graphic>
      </p:graphicFrame>
      <p:sp>
        <p:nvSpPr>
          <p:cNvPr id="4" name="Action Button: Sound 3">
            <a:hlinkClick r:id="" action="ppaction://noaction" highlightClick="1">
              <a:snd r:embed="rId3" name="Reggae.wav"/>
            </a:hlinkClick>
          </p:cNvPr>
          <p:cNvSpPr/>
          <p:nvPr/>
        </p:nvSpPr>
        <p:spPr>
          <a:xfrm>
            <a:off x="2143125" y="91440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Action Button: Sound 4">
            <a:hlinkClick r:id="" action="ppaction://noaction" highlightClick="1">
              <a:snd r:embed="rId4" name="Hip hop.wav"/>
            </a:hlinkClick>
          </p:cNvPr>
          <p:cNvSpPr/>
          <p:nvPr/>
        </p:nvSpPr>
        <p:spPr>
          <a:xfrm>
            <a:off x="2143125" y="144145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Action Button: Sound 5">
            <a:hlinkClick r:id="" action="ppaction://noaction" highlightClick="1">
              <a:snd r:embed="rId5" name="Classical.wav"/>
            </a:hlinkClick>
          </p:cNvPr>
          <p:cNvSpPr/>
          <p:nvPr/>
        </p:nvSpPr>
        <p:spPr>
          <a:xfrm>
            <a:off x="2143125" y="199390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Action Button: Sound 6">
            <a:hlinkClick r:id="" action="ppaction://noaction" highlightClick="1">
              <a:snd r:embed="rId6" name="Folk.wav"/>
            </a:hlinkClick>
          </p:cNvPr>
          <p:cNvSpPr/>
          <p:nvPr/>
        </p:nvSpPr>
        <p:spPr>
          <a:xfrm>
            <a:off x="2143125" y="252095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Action Button: Sound 7">
            <a:hlinkClick r:id="" action="ppaction://noaction" highlightClick="1">
              <a:snd r:embed="rId7" name="Rock.wav"/>
            </a:hlinkClick>
          </p:cNvPr>
          <p:cNvSpPr/>
          <p:nvPr/>
        </p:nvSpPr>
        <p:spPr>
          <a:xfrm>
            <a:off x="2143125" y="306070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8" name="Jazz.wav"/>
            </a:hlinkClick>
          </p:cNvPr>
          <p:cNvSpPr/>
          <p:nvPr/>
        </p:nvSpPr>
        <p:spPr>
          <a:xfrm>
            <a:off x="2143125" y="3617913"/>
            <a:ext cx="500063" cy="500062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9" name="Pop.wav"/>
            </a:hlinkClick>
          </p:cNvPr>
          <p:cNvSpPr/>
          <p:nvPr/>
        </p:nvSpPr>
        <p:spPr>
          <a:xfrm>
            <a:off x="2143125" y="414655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Action Button: Sound 10">
            <a:hlinkClick r:id="" action="ppaction://noaction" highlightClick="1">
              <a:snd r:embed="rId10" name="Brass Band.wav"/>
            </a:hlinkClick>
          </p:cNvPr>
          <p:cNvSpPr/>
          <p:nvPr/>
        </p:nvSpPr>
        <p:spPr>
          <a:xfrm>
            <a:off x="2143125" y="4700588"/>
            <a:ext cx="500063" cy="498475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38511" y="873818"/>
            <a:ext cx="2500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reggae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650" y="1393825"/>
            <a:ext cx="2500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hip hop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95650" y="2016125"/>
            <a:ext cx="2848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GB" altLang="en-US" sz="2400" dirty="0" err="1">
                <a:solidFill>
                  <a:prstClr val="black"/>
                </a:solidFill>
                <a:latin typeface="Antigoni Med"/>
              </a:rPr>
              <a:t>musique</a:t>
            </a:r>
            <a:r>
              <a:rPr lang="en-GB" altLang="en-US" sz="2400" dirty="0">
                <a:solidFill>
                  <a:prstClr val="black"/>
                </a:solidFill>
                <a:latin typeface="Antigoni Med"/>
              </a:rPr>
              <a:t> classique</a:t>
            </a:r>
            <a:endParaRPr lang="en-US" altLang="en-US" sz="2400" dirty="0">
              <a:solidFill>
                <a:prstClr val="black"/>
              </a:solidFill>
              <a:latin typeface="Antigoni Med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84538" y="2511425"/>
            <a:ext cx="25003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folk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95650" y="3079750"/>
            <a:ext cx="2500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rock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95650" y="3608388"/>
            <a:ext cx="2500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jazz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338513" y="4165600"/>
            <a:ext cx="25003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pop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30562" y="4719638"/>
            <a:ext cx="2913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GB" altLang="en-US" sz="2200" dirty="0" err="1">
                <a:solidFill>
                  <a:prstClr val="black"/>
                </a:solidFill>
                <a:latin typeface="Antigoni Med"/>
              </a:rPr>
              <a:t>musique</a:t>
            </a:r>
            <a:r>
              <a:rPr lang="en-GB" altLang="en-US" sz="2200" dirty="0">
                <a:solidFill>
                  <a:prstClr val="black"/>
                </a:solidFill>
                <a:latin typeface="Antigoni Med"/>
              </a:rPr>
              <a:t> </a:t>
            </a:r>
            <a:r>
              <a:rPr lang="en-GB" altLang="en-US" sz="2200" dirty="0" err="1">
                <a:solidFill>
                  <a:prstClr val="black"/>
                </a:solidFill>
                <a:latin typeface="Antigoni Med"/>
              </a:rPr>
              <a:t>traditionnelle</a:t>
            </a:r>
            <a:endParaRPr lang="en-US" altLang="en-US" sz="2200" dirty="0">
              <a:solidFill>
                <a:prstClr val="black"/>
              </a:solidFill>
              <a:latin typeface="Antigoni M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4564063"/>
            <a:ext cx="19399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982663"/>
            <a:ext cx="1739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4719638"/>
            <a:ext cx="19875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2562225"/>
            <a:ext cx="12160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8676">
            <a:off x="3776663" y="715963"/>
            <a:ext cx="1762125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2473325"/>
            <a:ext cx="204946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781050"/>
            <a:ext cx="1214438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535488"/>
            <a:ext cx="17573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82575" y="0"/>
            <a:ext cx="8861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b="1" dirty="0" err="1">
                <a:latin typeface="Arial" panose="020B0604020202020204" pitchFamily="34" charset="0"/>
              </a:rPr>
              <a:t>C’est</a:t>
            </a:r>
            <a:r>
              <a:rPr lang="en-GB" altLang="en-US" sz="2800" b="1" dirty="0">
                <a:latin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</a:rPr>
              <a:t>quel</a:t>
            </a:r>
            <a:r>
              <a:rPr lang="en-GB" altLang="en-US" sz="2800" b="1" dirty="0">
                <a:latin typeface="Arial" panose="020B0604020202020204" pitchFamily="34" charset="0"/>
              </a:rPr>
              <a:t> type de </a:t>
            </a:r>
            <a:r>
              <a:rPr lang="en-GB" altLang="en-US" sz="2800" b="1" dirty="0" err="1">
                <a:latin typeface="Arial" panose="020B0604020202020204" pitchFamily="34" charset="0"/>
              </a:rPr>
              <a:t>musique</a:t>
            </a:r>
            <a:r>
              <a:rPr lang="en-GB" altLang="en-US" sz="2800" b="1" dirty="0">
                <a:latin typeface="Arial" panose="020B0604020202020204" pitchFamily="34" charset="0"/>
              </a:rPr>
              <a:t> ?</a:t>
            </a:r>
            <a:endParaRPr lang="en-GB" altLang="en-US" sz="2800" dirty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0964" y="698509"/>
            <a:ext cx="6046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28949" y="669615"/>
            <a:ext cx="5725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48678" y="631582"/>
            <a:ext cx="5517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52241" y="2340187"/>
            <a:ext cx="6206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28108" y="2340187"/>
            <a:ext cx="5228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9381" y="4108525"/>
            <a:ext cx="5020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48128" y="4116837"/>
            <a:ext cx="62549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43011" y="4186847"/>
            <a:ext cx="62228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H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754813" y="6238875"/>
            <a:ext cx="8861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b="1" dirty="0" err="1">
                <a:latin typeface="Arial" panose="020B0604020202020204" pitchFamily="34" charset="0"/>
              </a:rPr>
              <a:t>Tu</a:t>
            </a:r>
            <a:r>
              <a:rPr lang="en-GB" altLang="en-US" sz="2800" b="1" dirty="0">
                <a:latin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</a:rPr>
              <a:t>aimes</a:t>
            </a:r>
            <a:r>
              <a:rPr lang="en-GB" altLang="en-US" sz="2800" b="1" dirty="0">
                <a:latin typeface="Arial" panose="020B0604020202020204" pitchFamily="34" charset="0"/>
              </a:rPr>
              <a:t>?</a:t>
            </a:r>
            <a:endParaRPr lang="en-GB" altLang="en-US" sz="2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4375" y="214313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86375" y="214313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1813" y="1928813"/>
            <a:ext cx="3143250" cy="9286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813" y="3429000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6375" y="3429000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21275" y="5646738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7250" y="5786438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7" name="TextBox 1"/>
          <p:cNvSpPr txBox="1">
            <a:spLocks noChangeArrowheads="1"/>
          </p:cNvSpPr>
          <p:nvPr/>
        </p:nvSpPr>
        <p:spPr bwMode="auto">
          <a:xfrm>
            <a:off x="500063" y="242888"/>
            <a:ext cx="3500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4000" b="1" dirty="0" err="1">
                <a:solidFill>
                  <a:srgbClr val="FFFFFF"/>
                </a:solidFill>
              </a:rPr>
              <a:t>J’aime</a:t>
            </a:r>
            <a:r>
              <a:rPr lang="en-GB" altLang="en-US" sz="4000" b="1" dirty="0">
                <a:solidFill>
                  <a:srgbClr val="FFFFFF"/>
                </a:solidFill>
              </a:rPr>
              <a:t>!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4108" name="TextBox 11"/>
          <p:cNvSpPr txBox="1">
            <a:spLocks noChangeArrowheads="1"/>
          </p:cNvSpPr>
          <p:nvPr/>
        </p:nvSpPr>
        <p:spPr bwMode="auto">
          <a:xfrm>
            <a:off x="5106988" y="258763"/>
            <a:ext cx="3502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4000" b="1">
                <a:solidFill>
                  <a:srgbClr val="FF0000"/>
                </a:solidFill>
              </a:rPr>
              <a:t>Je n’aime pas!  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4109" name="TextBox 19"/>
          <p:cNvSpPr txBox="1">
            <a:spLocks noChangeArrowheads="1"/>
          </p:cNvSpPr>
          <p:nvPr/>
        </p:nvSpPr>
        <p:spPr bwMode="auto">
          <a:xfrm>
            <a:off x="2857500" y="2130425"/>
            <a:ext cx="3500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200" b="1">
                <a:solidFill>
                  <a:srgbClr val="FFFFFF"/>
                </a:solidFill>
              </a:rPr>
              <a:t>Que penses-tu?</a:t>
            </a:r>
            <a:endParaRPr lang="en-US" altLang="en-US" sz="3200" b="1">
              <a:solidFill>
                <a:srgbClr val="FFFFFF"/>
              </a:solidFill>
            </a:endParaRPr>
          </a:p>
        </p:txBody>
      </p:sp>
      <p:sp>
        <p:nvSpPr>
          <p:cNvPr id="4110" name="TextBox 22"/>
          <p:cNvSpPr txBox="1">
            <a:spLocks noChangeArrowheads="1"/>
          </p:cNvSpPr>
          <p:nvPr/>
        </p:nvSpPr>
        <p:spPr bwMode="auto">
          <a:xfrm>
            <a:off x="573088" y="3543300"/>
            <a:ext cx="35004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FFFF"/>
                </a:solidFill>
              </a:rPr>
              <a:t>Moi aussi!</a:t>
            </a:r>
            <a:endParaRPr lang="en-US" altLang="en-US" sz="3600" b="1">
              <a:solidFill>
                <a:srgbClr val="FF0000"/>
              </a:solidFill>
            </a:endParaRPr>
          </a:p>
        </p:txBody>
      </p:sp>
      <p:sp>
        <p:nvSpPr>
          <p:cNvPr id="4111" name="TextBox 23"/>
          <p:cNvSpPr txBox="1">
            <a:spLocks noChangeArrowheads="1"/>
          </p:cNvSpPr>
          <p:nvPr/>
        </p:nvSpPr>
        <p:spPr bwMode="auto">
          <a:xfrm>
            <a:off x="5183188" y="3533775"/>
            <a:ext cx="3500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</a:rPr>
              <a:t>Moi non plus!</a:t>
            </a:r>
            <a:endParaRPr lang="en-US" altLang="en-US" sz="3600" b="1">
              <a:solidFill>
                <a:srgbClr val="FF0000"/>
              </a:solidFill>
            </a:endParaRPr>
          </a:p>
        </p:txBody>
      </p:sp>
      <p:sp>
        <p:nvSpPr>
          <p:cNvPr id="4113" name="TextBox 29"/>
          <p:cNvSpPr txBox="1">
            <a:spLocks noChangeArrowheads="1"/>
          </p:cNvSpPr>
          <p:nvPr/>
        </p:nvSpPr>
        <p:spPr bwMode="auto">
          <a:xfrm>
            <a:off x="6034088" y="2027238"/>
            <a:ext cx="3309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7030A0"/>
                </a:solidFill>
              </a:rPr>
              <a:t>Tu es fou/folle</a:t>
            </a:r>
            <a:r>
              <a:rPr lang="en-GB" altLang="en-US" sz="4000" b="1">
                <a:solidFill>
                  <a:srgbClr val="7030A0"/>
                </a:solidFill>
              </a:rPr>
              <a:t>!  </a:t>
            </a:r>
            <a:endParaRPr lang="en-US" altLang="en-US" sz="4000" b="1">
              <a:solidFill>
                <a:srgbClr val="7030A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1464469" y="5036344"/>
            <a:ext cx="1355725" cy="158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6" name="TextBox 37"/>
          <p:cNvSpPr txBox="1">
            <a:spLocks noChangeArrowheads="1"/>
          </p:cNvSpPr>
          <p:nvPr/>
        </p:nvSpPr>
        <p:spPr bwMode="auto">
          <a:xfrm>
            <a:off x="714375" y="5857875"/>
            <a:ext cx="3500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 err="1">
                <a:solidFill>
                  <a:srgbClr val="FFFFFF"/>
                </a:solidFill>
              </a:rPr>
              <a:t>C’est</a:t>
            </a:r>
            <a:r>
              <a:rPr lang="en-GB" altLang="en-US" sz="3600" b="1" dirty="0">
                <a:solidFill>
                  <a:srgbClr val="FFFFFF"/>
                </a:solidFill>
              </a:rPr>
              <a:t> </a:t>
            </a:r>
            <a:r>
              <a:rPr lang="en-GB" altLang="en-US" sz="3600" b="1" dirty="0" err="1" smtClean="0">
                <a:solidFill>
                  <a:srgbClr val="FFFFFF"/>
                </a:solidFill>
              </a:rPr>
              <a:t>génial</a:t>
            </a:r>
            <a:r>
              <a:rPr lang="en-GB" altLang="en-US" sz="3600" b="1" dirty="0" smtClean="0">
                <a:solidFill>
                  <a:srgbClr val="FFFFFF"/>
                </a:solidFill>
              </a:rPr>
              <a:t>!</a:t>
            </a:r>
            <a:endParaRPr lang="en-US" altLang="en-US" sz="3600" b="1" dirty="0">
              <a:solidFill>
                <a:srgbClr val="FFFFFF"/>
              </a:solidFill>
            </a:endParaRPr>
          </a:p>
        </p:txBody>
      </p:sp>
      <p:pic>
        <p:nvPicPr>
          <p:cNvPr id="17425" name="Picture 4" descr="useful-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4529138"/>
            <a:ext cx="965200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6" name="Curved Connector 115"/>
          <p:cNvCxnSpPr/>
          <p:nvPr/>
        </p:nvCxnSpPr>
        <p:spPr>
          <a:xfrm rot="5400000">
            <a:off x="3124994" y="1947069"/>
            <a:ext cx="500063" cy="2320925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4" idx="2"/>
            <a:endCxn id="5" idx="0"/>
          </p:cNvCxnSpPr>
          <p:nvPr/>
        </p:nvCxnSpPr>
        <p:spPr>
          <a:xfrm rot="5400000">
            <a:off x="5322094" y="392907"/>
            <a:ext cx="857250" cy="2214562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/>
          <p:nvPr/>
        </p:nvCxnSpPr>
        <p:spPr>
          <a:xfrm rot="16200000" flipH="1">
            <a:off x="2959101" y="352425"/>
            <a:ext cx="831850" cy="2320925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urved Connector 139"/>
          <p:cNvCxnSpPr>
            <a:stCxn id="5" idx="2"/>
            <a:endCxn id="4111" idx="0"/>
          </p:cNvCxnSpPr>
          <p:nvPr/>
        </p:nvCxnSpPr>
        <p:spPr>
          <a:xfrm rot="16200000" flipH="1">
            <a:off x="5449888" y="2051050"/>
            <a:ext cx="676275" cy="2289175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6180931" y="4944269"/>
            <a:ext cx="1355725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7"/>
          <p:cNvSpPr txBox="1">
            <a:spLocks noChangeArrowheads="1"/>
          </p:cNvSpPr>
          <p:nvPr/>
        </p:nvSpPr>
        <p:spPr bwMode="auto">
          <a:xfrm>
            <a:off x="4941888" y="5781675"/>
            <a:ext cx="3500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 err="1">
                <a:solidFill>
                  <a:srgbClr val="FF0000"/>
                </a:solidFill>
              </a:rPr>
              <a:t>C’est</a:t>
            </a:r>
            <a:r>
              <a:rPr lang="en-GB" altLang="en-US" sz="3600" b="1" dirty="0">
                <a:solidFill>
                  <a:srgbClr val="FF0000"/>
                </a:solidFill>
              </a:rPr>
              <a:t> </a:t>
            </a:r>
            <a:r>
              <a:rPr lang="en-GB" altLang="en-US" sz="3600" b="1" dirty="0" err="1" smtClean="0">
                <a:solidFill>
                  <a:srgbClr val="FF0000"/>
                </a:solidFill>
              </a:rPr>
              <a:t>moche</a:t>
            </a:r>
            <a:r>
              <a:rPr lang="en-GB" altLang="en-US" sz="3600" b="1" dirty="0" smtClean="0">
                <a:solidFill>
                  <a:srgbClr val="FF0000"/>
                </a:solidFill>
              </a:rPr>
              <a:t>!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743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641350"/>
            <a:ext cx="7810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0" y="509588"/>
            <a:ext cx="7604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29"/>
          <p:cNvSpPr txBox="1">
            <a:spLocks noChangeArrowheads="1"/>
          </p:cNvSpPr>
          <p:nvPr/>
        </p:nvSpPr>
        <p:spPr bwMode="auto">
          <a:xfrm>
            <a:off x="-266700" y="2003425"/>
            <a:ext cx="3519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7030A0"/>
                </a:solidFill>
              </a:rPr>
              <a:t>Tu es fou/folle</a:t>
            </a:r>
            <a:r>
              <a:rPr lang="en-GB" altLang="en-US" sz="4000" b="1">
                <a:solidFill>
                  <a:srgbClr val="7030A0"/>
                </a:solidFill>
              </a:rPr>
              <a:t>!  </a:t>
            </a:r>
            <a:endParaRPr lang="en-US" altLang="en-US" sz="4000" b="1">
              <a:solidFill>
                <a:srgbClr val="7030A0"/>
              </a:solidFill>
            </a:endParaRPr>
          </a:p>
        </p:txBody>
      </p:sp>
      <p:cxnSp>
        <p:nvCxnSpPr>
          <p:cNvPr id="41" name="Curved Connector 40"/>
          <p:cNvCxnSpPr/>
          <p:nvPr/>
        </p:nvCxnSpPr>
        <p:spPr>
          <a:xfrm rot="10800000">
            <a:off x="3756025" y="641350"/>
            <a:ext cx="3790950" cy="1485900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flipV="1">
            <a:off x="1644650" y="641350"/>
            <a:ext cx="3676650" cy="1412875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7" name="TextBox 16"/>
          <p:cNvSpPr txBox="1">
            <a:spLocks noChangeArrowheads="1"/>
          </p:cNvSpPr>
          <p:nvPr/>
        </p:nvSpPr>
        <p:spPr bwMode="auto">
          <a:xfrm>
            <a:off x="2636838" y="4076700"/>
            <a:ext cx="1270000" cy="36988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b="1">
                <a:latin typeface="Arial" panose="020B0604020202020204" pitchFamily="34" charset="0"/>
              </a:rPr>
              <a:t>Me, too!</a:t>
            </a:r>
          </a:p>
        </p:txBody>
      </p:sp>
      <p:sp>
        <p:nvSpPr>
          <p:cNvPr id="17438" name="TextBox 44"/>
          <p:cNvSpPr txBox="1">
            <a:spLocks noChangeArrowheads="1"/>
          </p:cNvSpPr>
          <p:nvPr/>
        </p:nvSpPr>
        <p:spPr bwMode="auto">
          <a:xfrm>
            <a:off x="6932613" y="4103688"/>
            <a:ext cx="1479550" cy="36830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b="1">
                <a:latin typeface="Arial" panose="020B0604020202020204" pitchFamily="34" charset="0"/>
              </a:rPr>
              <a:t>Me, neither!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68288" y="306388"/>
          <a:ext cx="8456612" cy="6281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4153"/>
                <a:gridCol w="2114153"/>
                <a:gridCol w="2114153"/>
                <a:gridCol w="2114153"/>
              </a:tblGrid>
              <a:tr h="3140869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/>
                </a:tc>
              </a:tr>
              <a:tr h="3140869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/>
                </a:tc>
              </a:tr>
            </a:tbl>
          </a:graphicData>
        </a:graphic>
      </p:graphicFrame>
      <p:pic>
        <p:nvPicPr>
          <p:cNvPr id="184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06400"/>
            <a:ext cx="18843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TextBox 3"/>
          <p:cNvSpPr txBox="1">
            <a:spLocks noChangeArrowheads="1"/>
          </p:cNvSpPr>
          <p:nvPr/>
        </p:nvSpPr>
        <p:spPr bwMode="auto">
          <a:xfrm>
            <a:off x="396875" y="2992438"/>
            <a:ext cx="1884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Taylor Swift</a:t>
            </a:r>
          </a:p>
        </p:txBody>
      </p:sp>
      <p:pic>
        <p:nvPicPr>
          <p:cNvPr id="184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r="9903"/>
          <a:stretch>
            <a:fillRect/>
          </a:stretch>
        </p:blipFill>
        <p:spPr bwMode="auto">
          <a:xfrm>
            <a:off x="2430463" y="406400"/>
            <a:ext cx="201453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4" name="TextBox 5"/>
          <p:cNvSpPr txBox="1">
            <a:spLocks noChangeArrowheads="1"/>
          </p:cNvSpPr>
          <p:nvPr/>
        </p:nvSpPr>
        <p:spPr bwMode="auto">
          <a:xfrm>
            <a:off x="2536825" y="2992438"/>
            <a:ext cx="1884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Ed Sheeran</a:t>
            </a:r>
          </a:p>
        </p:txBody>
      </p:sp>
      <p:pic>
        <p:nvPicPr>
          <p:cNvPr id="1845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396875"/>
            <a:ext cx="19034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TextBox 7"/>
          <p:cNvSpPr txBox="1">
            <a:spLocks noChangeArrowheads="1"/>
          </p:cNvSpPr>
          <p:nvPr/>
        </p:nvSpPr>
        <p:spPr bwMode="auto">
          <a:xfrm>
            <a:off x="4605338" y="2992438"/>
            <a:ext cx="1884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One Direction</a:t>
            </a:r>
          </a:p>
        </p:txBody>
      </p:sp>
      <p:pic>
        <p:nvPicPr>
          <p:cNvPr id="1845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8" r="23842"/>
          <a:stretch>
            <a:fillRect/>
          </a:stretch>
        </p:blipFill>
        <p:spPr bwMode="auto">
          <a:xfrm>
            <a:off x="2441575" y="3497263"/>
            <a:ext cx="20034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8" name="TextBox 9"/>
          <p:cNvSpPr txBox="1">
            <a:spLocks noChangeArrowheads="1"/>
          </p:cNvSpPr>
          <p:nvPr/>
        </p:nvSpPr>
        <p:spPr bwMode="auto">
          <a:xfrm>
            <a:off x="2482850" y="6083300"/>
            <a:ext cx="1884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Little Mix</a:t>
            </a:r>
          </a:p>
        </p:txBody>
      </p:sp>
      <p:pic>
        <p:nvPicPr>
          <p:cNvPr id="1845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418" r="11514" b="-418"/>
          <a:stretch>
            <a:fillRect/>
          </a:stretch>
        </p:blipFill>
        <p:spPr bwMode="auto">
          <a:xfrm>
            <a:off x="6686550" y="396875"/>
            <a:ext cx="19843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0" name="TextBox 11"/>
          <p:cNvSpPr txBox="1">
            <a:spLocks noChangeArrowheads="1"/>
          </p:cNvSpPr>
          <p:nvPr/>
        </p:nvSpPr>
        <p:spPr bwMode="auto">
          <a:xfrm>
            <a:off x="6735763" y="2992438"/>
            <a:ext cx="1884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Tinie Tempah</a:t>
            </a:r>
          </a:p>
        </p:txBody>
      </p:sp>
      <p:pic>
        <p:nvPicPr>
          <p:cNvPr id="18461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3563938"/>
            <a:ext cx="19113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2" name="TextBox 13"/>
          <p:cNvSpPr txBox="1">
            <a:spLocks noChangeArrowheads="1"/>
          </p:cNvSpPr>
          <p:nvPr/>
        </p:nvSpPr>
        <p:spPr bwMode="auto">
          <a:xfrm>
            <a:off x="369888" y="6113463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Sam Smith</a:t>
            </a:r>
          </a:p>
        </p:txBody>
      </p:sp>
      <p:pic>
        <p:nvPicPr>
          <p:cNvPr id="18463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7693"/>
          <a:stretch>
            <a:fillRect/>
          </a:stretch>
        </p:blipFill>
        <p:spPr bwMode="auto">
          <a:xfrm>
            <a:off x="4568825" y="3497263"/>
            <a:ext cx="1966913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4" name="TextBox 15"/>
          <p:cNvSpPr txBox="1">
            <a:spLocks noChangeArrowheads="1"/>
          </p:cNvSpPr>
          <p:nvPr/>
        </p:nvSpPr>
        <p:spPr bwMode="auto">
          <a:xfrm>
            <a:off x="4595813" y="6097588"/>
            <a:ext cx="1882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Katie Perry</a:t>
            </a:r>
          </a:p>
        </p:txBody>
      </p:sp>
      <p:pic>
        <p:nvPicPr>
          <p:cNvPr id="18465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3535363"/>
            <a:ext cx="193357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6" name="TextBox 17"/>
          <p:cNvSpPr txBox="1">
            <a:spLocks noChangeArrowheads="1"/>
          </p:cNvSpPr>
          <p:nvPr/>
        </p:nvSpPr>
        <p:spPr bwMode="auto">
          <a:xfrm>
            <a:off x="6735763" y="6097588"/>
            <a:ext cx="18843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Justin Bieber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11"/>
          <p:cNvSpPr>
            <a:spLocks noChangeArrowheads="1"/>
          </p:cNvSpPr>
          <p:nvPr/>
        </p:nvSpPr>
        <p:spPr bwMode="auto">
          <a:xfrm>
            <a:off x="1830388" y="3538538"/>
            <a:ext cx="5070475" cy="2270125"/>
          </a:xfrm>
          <a:prstGeom prst="wedgeRoundRectCallout">
            <a:avLst>
              <a:gd name="adj1" fmla="val 58750"/>
              <a:gd name="adj2" fmla="val -2350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111375" y="3713163"/>
            <a:ext cx="49879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 err="1">
                <a:latin typeface="Arial" panose="020B0604020202020204" pitchFamily="34" charset="0"/>
              </a:rPr>
              <a:t>J’adore</a:t>
            </a:r>
            <a:r>
              <a:rPr lang="en-GB" altLang="en-US" sz="2800" dirty="0">
                <a:latin typeface="Arial" panose="020B0604020202020204" pitchFamily="34" charset="0"/>
              </a:rPr>
              <a:t>__________ et </a:t>
            </a:r>
            <a:r>
              <a:rPr lang="en-GB" altLang="en-US" sz="2800" dirty="0" err="1">
                <a:latin typeface="Arial" panose="020B0604020202020204" pitchFamily="34" charset="0"/>
              </a:rPr>
              <a:t>aussi</a:t>
            </a:r>
            <a:r>
              <a:rPr lang="en-GB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latin typeface="Arial" panose="020B0604020202020204" pitchFamily="34" charset="0"/>
              </a:rPr>
              <a:t>j’aime</a:t>
            </a:r>
            <a:r>
              <a:rPr lang="en-GB" altLang="en-US" sz="2800" dirty="0">
                <a:latin typeface="Arial" panose="020B0604020202020204" pitchFamily="34" charset="0"/>
              </a:rPr>
              <a:t>________ </a:t>
            </a:r>
            <a:r>
              <a:rPr lang="en-GB" altLang="en-US" sz="2800" dirty="0" err="1">
                <a:latin typeface="Arial" panose="020B0604020202020204" pitchFamily="34" charset="0"/>
              </a:rPr>
              <a:t>mais</a:t>
            </a:r>
            <a:r>
              <a:rPr lang="en-GB" altLang="en-US" sz="2800" dirty="0">
                <a:latin typeface="Arial" panose="020B0604020202020204" pitchFamily="34" charset="0"/>
              </a:rPr>
              <a:t> je </a:t>
            </a:r>
            <a:r>
              <a:rPr lang="en-GB" altLang="en-US" sz="2800" dirty="0" err="1">
                <a:latin typeface="Arial" panose="020B0604020202020204" pitchFamily="34" charset="0"/>
              </a:rPr>
              <a:t>n’aime</a:t>
            </a:r>
            <a:r>
              <a:rPr lang="en-GB" altLang="en-US" sz="2800" dirty="0">
                <a:latin typeface="Arial" panose="020B0604020202020204" pitchFamily="34" charset="0"/>
              </a:rPr>
              <a:t> pas  _________ et je </a:t>
            </a:r>
            <a:r>
              <a:rPr lang="en-GB" altLang="en-US" sz="2800" dirty="0" err="1">
                <a:latin typeface="Arial" panose="020B0604020202020204" pitchFamily="34" charset="0"/>
              </a:rPr>
              <a:t>déteste</a:t>
            </a:r>
            <a:r>
              <a:rPr lang="en-GB" altLang="en-US" sz="2800" dirty="0">
                <a:latin typeface="Arial" panose="020B0604020202020204" pitchFamily="34" charset="0"/>
              </a:rPr>
              <a:t>______________.</a:t>
            </a:r>
          </a:p>
        </p:txBody>
      </p:sp>
      <p:sp>
        <p:nvSpPr>
          <p:cNvPr id="19460" name="Text Box 8">
            <a:hlinkClick r:id="" action="ppaction://noaction">
              <a:snd r:embed="rId3" name="megusta.wav"/>
            </a:hlinkClick>
          </p:cNvPr>
          <p:cNvSpPr txBox="1">
            <a:spLocks noChangeArrowheads="1"/>
          </p:cNvSpPr>
          <p:nvPr/>
        </p:nvSpPr>
        <p:spPr bwMode="auto">
          <a:xfrm>
            <a:off x="361950" y="377825"/>
            <a:ext cx="8861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b="1" dirty="0" err="1" smtClean="0">
                <a:latin typeface="Arial" panose="020B0604020202020204" pitchFamily="34" charset="0"/>
              </a:rPr>
              <a:t>Écris</a:t>
            </a:r>
            <a:r>
              <a:rPr lang="en-GB" altLang="en-US" sz="2800" b="1" dirty="0" smtClean="0">
                <a:latin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</a:rPr>
              <a:t>tes</a:t>
            </a:r>
            <a:r>
              <a:rPr lang="en-GB" altLang="en-US" sz="2800" b="1" dirty="0" smtClean="0">
                <a:latin typeface="Arial" panose="020B0604020202020204" pitchFamily="34" charset="0"/>
              </a:rPr>
              <a:t> </a:t>
            </a:r>
            <a:r>
              <a:rPr lang="en-GB" altLang="en-US" sz="2800" b="1" dirty="0">
                <a:latin typeface="Arial" panose="020B0604020202020204" pitchFamily="34" charset="0"/>
              </a:rPr>
              <a:t>opinions.</a:t>
            </a:r>
            <a:endParaRPr lang="en-GB" altLang="en-US" sz="2800" dirty="0">
              <a:latin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633663" y="1328738"/>
            <a:ext cx="3116262" cy="1712912"/>
          </a:xfrm>
          <a:prstGeom prst="wedgeRoundRectCallout">
            <a:avLst>
              <a:gd name="adj1" fmla="val -71882"/>
              <a:gd name="adj2" fmla="val 2672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779713" y="1492250"/>
            <a:ext cx="28225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 err="1">
                <a:latin typeface="Arial" panose="020B0604020202020204" pitchFamily="34" charset="0"/>
              </a:rPr>
              <a:t>Quels</a:t>
            </a:r>
            <a:r>
              <a:rPr lang="en-GB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latin typeface="Arial" panose="020B0604020202020204" pitchFamily="34" charset="0"/>
              </a:rPr>
              <a:t>groupes</a:t>
            </a:r>
            <a:r>
              <a:rPr lang="en-GB" altLang="en-US" sz="2800" dirty="0">
                <a:latin typeface="Arial" panose="020B0604020202020204" pitchFamily="34" charset="0"/>
              </a:rPr>
              <a:t> et </a:t>
            </a:r>
            <a:r>
              <a:rPr lang="en-GB" altLang="en-US" sz="2800" dirty="0" err="1">
                <a:latin typeface="Arial" panose="020B0604020202020204" pitchFamily="34" charset="0"/>
              </a:rPr>
              <a:t>chanteurs</a:t>
            </a:r>
            <a:r>
              <a:rPr lang="en-GB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latin typeface="Arial" panose="020B0604020202020204" pitchFamily="34" charset="0"/>
              </a:rPr>
              <a:t>aimes-tu</a:t>
            </a:r>
            <a:r>
              <a:rPr lang="en-GB" altLang="en-US" sz="2800" dirty="0"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1946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368675"/>
            <a:ext cx="1358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884363"/>
            <a:ext cx="1830387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3655</TotalTime>
  <Words>266</Words>
  <Application>Microsoft Office PowerPoint</Application>
  <PresentationFormat>On-screen Show (4:3)</PresentationFormat>
  <Paragraphs>76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Antigoni</vt:lpstr>
      <vt:lpstr>Antigoni Med</vt:lpstr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Rachel Hawkes</cp:lastModifiedBy>
  <cp:revision>36</cp:revision>
  <dcterms:created xsi:type="dcterms:W3CDTF">2016-04-03T07:16:24Z</dcterms:created>
  <dcterms:modified xsi:type="dcterms:W3CDTF">2019-05-12T06:49:52Z</dcterms:modified>
</cp:coreProperties>
</file>