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71" r:id="rId8"/>
    <p:sldId id="264" r:id="rId9"/>
    <p:sldId id="267" r:id="rId10"/>
    <p:sldId id="269" r:id="rId1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279" autoAdjust="0"/>
  </p:normalViewPr>
  <p:slideViewPr>
    <p:cSldViewPr>
      <p:cViewPr varScale="1">
        <p:scale>
          <a:sx n="60" d="100"/>
          <a:sy n="60" d="100"/>
        </p:scale>
        <p:origin x="300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mn-cs"/>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endParaRPr lang="en-GB"/>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EF9984D-6B63-4F87-A861-6517D486A2FC}" type="slidenum">
              <a:rPr lang="en-GB" altLang="en-US"/>
              <a:pPr/>
              <a:t>‹#›</a:t>
            </a:fld>
            <a:endParaRPr lang="en-GB" altLang="en-US"/>
          </a:p>
        </p:txBody>
      </p:sp>
    </p:spTree>
    <p:extLst>
      <p:ext uri="{BB962C8B-B14F-4D97-AF65-F5344CB8AC3E}">
        <p14:creationId xmlns:p14="http://schemas.microsoft.com/office/powerpoint/2010/main" val="1639797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2A5BE0-EF32-42D7-9B15-CD257BDC851B}" type="slidenum">
              <a:rPr lang="en-GB" altLang="en-US"/>
              <a:pPr eaLnBrk="1" hangingPunct="1"/>
              <a:t>1</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Les opinions </a:t>
            </a:r>
            <a:r>
              <a:rPr lang="en-GB" altLang="en-US" dirty="0" smtClean="0"/>
              <a:t>= Opinions. In this lesson pupils will learn to understand and give their own opinions about singular items.  </a:t>
            </a:r>
          </a:p>
        </p:txBody>
      </p:sp>
    </p:spTree>
    <p:extLst>
      <p:ext uri="{BB962C8B-B14F-4D97-AF65-F5344CB8AC3E}">
        <p14:creationId xmlns:p14="http://schemas.microsoft.com/office/powerpoint/2010/main" val="2649889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A19ED3-64ED-4E54-94A7-0ACDAD9A008A}" type="slidenum">
              <a:rPr lang="en-GB" altLang="en-US"/>
              <a:pPr eaLnBrk="1" hangingPunct="1"/>
              <a:t>10</a:t>
            </a:fld>
            <a:endParaRPr lang="en-GB"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Pupils should now form their own questions and work in pairs to </a:t>
            </a:r>
            <a:r>
              <a:rPr lang="en-GB" altLang="en-US" dirty="0" smtClean="0"/>
              <a:t>seek </a:t>
            </a:r>
            <a:r>
              <a:rPr lang="en-GB" altLang="en-US" dirty="0" smtClean="0"/>
              <a:t>and </a:t>
            </a:r>
            <a:r>
              <a:rPr lang="en-GB" altLang="en-US" dirty="0" smtClean="0"/>
              <a:t>give </a:t>
            </a:r>
            <a:r>
              <a:rPr lang="en-GB" altLang="en-US" dirty="0" smtClean="0"/>
              <a:t>opinions. </a:t>
            </a:r>
          </a:p>
        </p:txBody>
      </p:sp>
    </p:spTree>
    <p:extLst>
      <p:ext uri="{BB962C8B-B14F-4D97-AF65-F5344CB8AC3E}">
        <p14:creationId xmlns:p14="http://schemas.microsoft.com/office/powerpoint/2010/main" val="3362633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771066-75FD-43BA-B695-977B2522A665}" type="slidenum">
              <a:rPr lang="en-GB" altLang="en-US"/>
              <a:pPr eaLnBrk="1" hangingPunct="1"/>
              <a:t>2</a:t>
            </a:fld>
            <a:endParaRPr lang="en-GB"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err="1" smtClean="0"/>
              <a:t>J’aime</a:t>
            </a:r>
            <a:r>
              <a:rPr lang="en-GB" altLang="en-US" dirty="0" smtClean="0"/>
              <a:t>= </a:t>
            </a:r>
            <a:r>
              <a:rPr lang="en-GB" altLang="en-US" dirty="0" smtClean="0"/>
              <a:t>I like, </a:t>
            </a:r>
            <a:r>
              <a:rPr lang="en-GB" altLang="en-US" dirty="0" smtClean="0"/>
              <a:t>Je </a:t>
            </a:r>
            <a:r>
              <a:rPr lang="en-GB" altLang="en-US" dirty="0" err="1" smtClean="0"/>
              <a:t>n’aime</a:t>
            </a:r>
            <a:r>
              <a:rPr lang="en-GB" altLang="en-US" dirty="0" smtClean="0"/>
              <a:t> pas = </a:t>
            </a:r>
            <a:r>
              <a:rPr lang="en-GB" altLang="en-US" dirty="0" smtClean="0"/>
              <a:t>I don’t like, </a:t>
            </a:r>
            <a:r>
              <a:rPr lang="en-GB" altLang="en-US" dirty="0" err="1" smtClean="0"/>
              <a:t>J’adore</a:t>
            </a:r>
            <a:r>
              <a:rPr lang="en-GB" altLang="en-US" baseline="0" dirty="0" smtClean="0"/>
              <a:t> </a:t>
            </a:r>
            <a:r>
              <a:rPr lang="en-GB" altLang="en-US" dirty="0" smtClean="0"/>
              <a:t>= </a:t>
            </a:r>
            <a:r>
              <a:rPr lang="en-GB" altLang="en-US" dirty="0" smtClean="0"/>
              <a:t>I love, </a:t>
            </a:r>
            <a:r>
              <a:rPr lang="en-GB" altLang="en-US" dirty="0" smtClean="0"/>
              <a:t>Je </a:t>
            </a:r>
            <a:r>
              <a:rPr lang="en-GB" altLang="en-US" dirty="0" err="1" smtClean="0"/>
              <a:t>déteste</a:t>
            </a:r>
            <a:r>
              <a:rPr lang="en-GB" altLang="en-US" dirty="0" smtClean="0"/>
              <a:t> </a:t>
            </a:r>
            <a:r>
              <a:rPr lang="en-GB" altLang="en-US" dirty="0" smtClean="0"/>
              <a:t>= I hate </a:t>
            </a:r>
          </a:p>
          <a:p>
            <a:pPr eaLnBrk="1" hangingPunct="1"/>
            <a:r>
              <a:rPr lang="en-GB" altLang="en-US" dirty="0" smtClean="0"/>
              <a:t>The picture appears first on mouse click and then the opinion. </a:t>
            </a:r>
          </a:p>
          <a:p>
            <a:pPr eaLnBrk="1" hangingPunct="1"/>
            <a:r>
              <a:rPr lang="en-GB" altLang="en-US" dirty="0" smtClean="0"/>
              <a:t>Allow pupils to repeat the </a:t>
            </a:r>
            <a:r>
              <a:rPr lang="en-GB" altLang="en-US" dirty="0" smtClean="0"/>
              <a:t>French several </a:t>
            </a:r>
            <a:r>
              <a:rPr lang="en-GB" altLang="en-US" dirty="0" smtClean="0"/>
              <a:t>times so that they become familiar with it. </a:t>
            </a:r>
          </a:p>
        </p:txBody>
      </p:sp>
    </p:spTree>
    <p:extLst>
      <p:ext uri="{BB962C8B-B14F-4D97-AF65-F5344CB8AC3E}">
        <p14:creationId xmlns:p14="http://schemas.microsoft.com/office/powerpoint/2010/main" val="2162610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096FC9-DCDE-4EC4-B00D-B2B69601E539}" type="slidenum">
              <a:rPr lang="en-GB" altLang="en-US"/>
              <a:pPr eaLnBrk="1" hangingPunct="1"/>
              <a:t>3</a:t>
            </a:fld>
            <a:endParaRPr lang="en-GB"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Mouse click to see icons flash one by one – they disappear immediately afterwards so pupils have to pay attention to be able to volunteer the </a:t>
            </a:r>
            <a:r>
              <a:rPr lang="en-GB" altLang="en-US" dirty="0" smtClean="0"/>
              <a:t>French for </a:t>
            </a:r>
            <a:r>
              <a:rPr lang="en-GB" altLang="en-US" dirty="0" smtClean="0"/>
              <a:t>each picture shown. </a:t>
            </a:r>
            <a:r>
              <a:rPr lang="en-GB" altLang="en-US" dirty="0" smtClean="0"/>
              <a:t>Elicit </a:t>
            </a:r>
            <a:r>
              <a:rPr lang="en-GB" altLang="en-US" dirty="0" smtClean="0"/>
              <a:t>the 4 phrases from the previous slide.</a:t>
            </a:r>
          </a:p>
        </p:txBody>
      </p:sp>
    </p:spTree>
    <p:extLst>
      <p:ext uri="{BB962C8B-B14F-4D97-AF65-F5344CB8AC3E}">
        <p14:creationId xmlns:p14="http://schemas.microsoft.com/office/powerpoint/2010/main" val="422867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AEE007-3488-4D07-94B4-8128AE6A8C3F}" type="slidenum">
              <a:rPr lang="en-GB" altLang="en-US"/>
              <a:pPr eaLnBrk="1" hangingPunct="1"/>
              <a:t>4</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err="1" smtClean="0"/>
              <a:t>Tu</a:t>
            </a:r>
            <a:r>
              <a:rPr lang="en-GB" altLang="en-US" b="1" dirty="0" smtClean="0"/>
              <a:t> </a:t>
            </a:r>
            <a:r>
              <a:rPr lang="en-GB" altLang="en-US" b="1" dirty="0" err="1" smtClean="0"/>
              <a:t>aimes</a:t>
            </a:r>
            <a:r>
              <a:rPr lang="en-GB" altLang="en-US" b="1" dirty="0" smtClean="0"/>
              <a:t>…? </a:t>
            </a:r>
            <a:r>
              <a:rPr lang="en-GB" altLang="en-US" dirty="0" smtClean="0"/>
              <a:t>= </a:t>
            </a:r>
            <a:r>
              <a:rPr lang="en-GB" altLang="en-US" dirty="0" smtClean="0"/>
              <a:t>Do you </a:t>
            </a:r>
            <a:r>
              <a:rPr lang="en-GB" altLang="en-US" dirty="0" smtClean="0"/>
              <a:t>like? (</a:t>
            </a:r>
            <a:r>
              <a:rPr lang="en-GB" altLang="en-US" dirty="0" smtClean="0"/>
              <a:t>Click on  word beneath pictures 1-4 to hear pronunciation if need  be.)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en-US" dirty="0" smtClean="0"/>
              <a:t>Click on the pink button to hear the audio. Pupils must then draw the appropriate icon (smiling faces etc.) beside the appropriate number.</a:t>
            </a:r>
            <a:br>
              <a:rPr lang="en-GB" altLang="en-US" dirty="0" smtClean="0"/>
            </a:br>
            <a:r>
              <a:rPr lang="en-GB" altLang="en-US" dirty="0" smtClean="0"/>
              <a:t>Answers appear on mouse clicks.</a:t>
            </a:r>
            <a:br>
              <a:rPr lang="en-GB" altLang="en-US" dirty="0" smtClean="0"/>
            </a:br>
            <a:r>
              <a:rPr lang="en-GB" altLang="en-US" dirty="0" smtClean="0"/>
              <a:t>Audio = </a:t>
            </a:r>
            <a:r>
              <a:rPr lang="en-GB" altLang="en-US" dirty="0" smtClean="0"/>
              <a:t>‘</a:t>
            </a:r>
            <a:r>
              <a:rPr lang="en-GB" altLang="en-US" sz="1200" dirty="0" smtClean="0">
                <a:latin typeface="Calibri" panose="020F0502020204030204" pitchFamily="34" charset="0"/>
              </a:rPr>
              <a:t>Je </a:t>
            </a:r>
            <a:r>
              <a:rPr lang="en-GB" altLang="en-US" sz="1200" dirty="0" err="1" smtClean="0">
                <a:latin typeface="Calibri" panose="020F0502020204030204" pitchFamily="34" charset="0"/>
              </a:rPr>
              <a:t>n’aime</a:t>
            </a:r>
            <a:r>
              <a:rPr lang="en-GB" altLang="en-US" sz="1200" dirty="0" smtClean="0">
                <a:latin typeface="Calibri" panose="020F0502020204030204" pitchFamily="34" charset="0"/>
              </a:rPr>
              <a:t> pas le </a:t>
            </a:r>
            <a:r>
              <a:rPr lang="en-GB" altLang="en-US" sz="1200" dirty="0" err="1" smtClean="0">
                <a:latin typeface="Calibri" panose="020F0502020204030204" pitchFamily="34" charset="0"/>
              </a:rPr>
              <a:t>collège</a:t>
            </a:r>
            <a:r>
              <a:rPr lang="en-GB" altLang="en-US" sz="1200" dirty="0" smtClean="0">
                <a:latin typeface="Calibri" panose="020F0502020204030204" pitchFamily="34" charset="0"/>
              </a:rPr>
              <a:t>  et je </a:t>
            </a:r>
            <a:r>
              <a:rPr lang="en-GB" altLang="en-US" sz="1200" dirty="0" err="1" smtClean="0">
                <a:latin typeface="Calibri" panose="020F0502020204030204" pitchFamily="34" charset="0"/>
              </a:rPr>
              <a:t>déteste</a:t>
            </a:r>
            <a:r>
              <a:rPr lang="en-GB" altLang="en-US" sz="1200" dirty="0" smtClean="0">
                <a:latin typeface="Calibri" panose="020F0502020204030204" pitchFamily="34" charset="0"/>
              </a:rPr>
              <a:t> le cirque </a:t>
            </a:r>
            <a:r>
              <a:rPr lang="en-GB" altLang="en-US" sz="1200" dirty="0" err="1" smtClean="0">
                <a:latin typeface="Calibri" panose="020F0502020204030204" pitchFamily="34" charset="0"/>
              </a:rPr>
              <a:t>mais</a:t>
            </a:r>
            <a:r>
              <a:rPr lang="en-GB" altLang="en-US" sz="1200" dirty="0" smtClean="0">
                <a:latin typeface="Calibri" panose="020F0502020204030204" pitchFamily="34" charset="0"/>
              </a:rPr>
              <a:t> </a:t>
            </a:r>
            <a:r>
              <a:rPr lang="en-GB" altLang="en-US" sz="1200" dirty="0" err="1" smtClean="0">
                <a:latin typeface="Calibri" panose="020F0502020204030204" pitchFamily="34" charset="0"/>
              </a:rPr>
              <a:t>j’aime</a:t>
            </a:r>
            <a:r>
              <a:rPr lang="en-GB" altLang="en-US" sz="1200" dirty="0" smtClean="0">
                <a:latin typeface="Calibri" panose="020F0502020204030204" pitchFamily="34" charset="0"/>
              </a:rPr>
              <a:t> le </a:t>
            </a:r>
            <a:r>
              <a:rPr lang="en-GB" altLang="en-US" sz="1200" dirty="0" err="1" smtClean="0">
                <a:latin typeface="Calibri" panose="020F0502020204030204" pitchFamily="34" charset="0"/>
              </a:rPr>
              <a:t>fromage</a:t>
            </a:r>
            <a:r>
              <a:rPr lang="en-GB" altLang="en-US" sz="1200" dirty="0" smtClean="0">
                <a:latin typeface="Calibri" panose="020F0502020204030204" pitchFamily="34" charset="0"/>
              </a:rPr>
              <a:t> et </a:t>
            </a:r>
            <a:r>
              <a:rPr lang="en-GB" altLang="en-US" sz="1200" dirty="0" err="1" smtClean="0">
                <a:latin typeface="Calibri" panose="020F0502020204030204" pitchFamily="34" charset="0"/>
              </a:rPr>
              <a:t>j’adore</a:t>
            </a:r>
            <a:r>
              <a:rPr lang="en-GB" altLang="en-US" sz="1200" dirty="0" smtClean="0">
                <a:latin typeface="Calibri" panose="020F0502020204030204" pitchFamily="34" charset="0"/>
              </a:rPr>
              <a:t> la glace.</a:t>
            </a:r>
            <a:r>
              <a:rPr lang="en-GB" altLang="en-US" dirty="0" smtClean="0"/>
              <a:t>.’ </a:t>
            </a:r>
            <a:r>
              <a:rPr lang="en-GB" altLang="en-US" dirty="0" smtClean="0"/>
              <a:t>Play the clip 2 or 3 (or 4!) times before revealing answers.</a:t>
            </a:r>
            <a:br>
              <a:rPr lang="en-GB" altLang="en-US" dirty="0" smtClean="0"/>
            </a:br>
            <a:r>
              <a:rPr lang="en-GB" altLang="en-US" dirty="0" smtClean="0"/>
              <a:t>Pupils will get them all if they listen enough times.  Try to reassure them at the start that they might need 4 goes – 1 x answer per time.</a:t>
            </a:r>
            <a:br>
              <a:rPr lang="en-GB" altLang="en-US" dirty="0" smtClean="0"/>
            </a:br>
            <a:r>
              <a:rPr lang="en-GB" altLang="en-US" dirty="0" smtClean="0"/>
              <a:t>This activity really gets pupils used to listening to longer stretches of speech and being resilient to extract the meaning. (Really able pupils can try transcribing on subsequent hearings if they get all the answers first time).</a:t>
            </a:r>
          </a:p>
        </p:txBody>
      </p:sp>
    </p:spTree>
    <p:extLst>
      <p:ext uri="{BB962C8B-B14F-4D97-AF65-F5344CB8AC3E}">
        <p14:creationId xmlns:p14="http://schemas.microsoft.com/office/powerpoint/2010/main" val="423182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5D0F35-F5FE-4451-9F0F-DC1EA451FB1A}" type="slidenum">
              <a:rPr lang="en-GB" altLang="en-US"/>
              <a:pPr eaLnBrk="1" hangingPunct="1"/>
              <a:t>5</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err="1" smtClean="0"/>
              <a:t>Tu</a:t>
            </a:r>
            <a:r>
              <a:rPr lang="en-GB" altLang="en-US" b="1" baseline="0" dirty="0" smtClean="0"/>
              <a:t> </a:t>
            </a:r>
            <a:r>
              <a:rPr lang="en-GB" altLang="en-US" b="1" baseline="0" dirty="0" err="1" smtClean="0"/>
              <a:t>aimes</a:t>
            </a:r>
            <a:r>
              <a:rPr lang="en-GB" altLang="en-US" b="1" dirty="0" smtClean="0"/>
              <a:t>?</a:t>
            </a:r>
            <a:r>
              <a:rPr lang="en-GB" altLang="en-US" dirty="0" smtClean="0"/>
              <a:t> </a:t>
            </a:r>
            <a:r>
              <a:rPr lang="en-GB" altLang="en-US" dirty="0" smtClean="0"/>
              <a:t>= Do you </a:t>
            </a:r>
            <a:r>
              <a:rPr lang="en-GB" altLang="en-US" dirty="0" smtClean="0"/>
              <a:t>like? </a:t>
            </a:r>
            <a:endParaRPr lang="en-GB" altLang="en-US" dirty="0" smtClean="0"/>
          </a:p>
          <a:p>
            <a:pPr eaLnBrk="1" hangingPunct="1"/>
            <a:r>
              <a:rPr lang="en-GB" altLang="en-US" dirty="0" smtClean="0"/>
              <a:t>The opinion icons are now shown and pupils must say/write in </a:t>
            </a:r>
            <a:r>
              <a:rPr lang="en-GB" altLang="en-US" dirty="0" smtClean="0"/>
              <a:t>French the </a:t>
            </a:r>
            <a:r>
              <a:rPr lang="en-GB" altLang="en-US" dirty="0" smtClean="0"/>
              <a:t>opinion shown about each picture/word 1-4. Written answers appear on further mouse clicks and there is audio attached to both the opinion icons and the sentences.</a:t>
            </a:r>
          </a:p>
          <a:p>
            <a:pPr eaLnBrk="1" hangingPunct="1"/>
            <a:endParaRPr lang="en-GB" altLang="en-US" dirty="0" smtClean="0"/>
          </a:p>
        </p:txBody>
      </p:sp>
    </p:spTree>
    <p:extLst>
      <p:ext uri="{BB962C8B-B14F-4D97-AF65-F5344CB8AC3E}">
        <p14:creationId xmlns:p14="http://schemas.microsoft.com/office/powerpoint/2010/main" val="3414550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BAD592-95FA-4492-A018-025AF0577812}" type="slidenum">
              <a:rPr lang="en-GB" altLang="en-US"/>
              <a:pPr eaLnBrk="1" hangingPunct="1"/>
              <a:t>6</a:t>
            </a:fld>
            <a:endParaRPr lang="en-GB"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err="1" smtClean="0"/>
              <a:t>Tu</a:t>
            </a:r>
            <a:r>
              <a:rPr lang="en-GB" altLang="en-US" b="1" dirty="0" smtClean="0"/>
              <a:t> </a:t>
            </a:r>
            <a:r>
              <a:rPr lang="en-GB" altLang="en-US" b="1" dirty="0" err="1" smtClean="0"/>
              <a:t>aimes</a:t>
            </a:r>
            <a:r>
              <a:rPr lang="en-GB" altLang="en-US" b="1" dirty="0" smtClean="0"/>
              <a:t>?</a:t>
            </a:r>
            <a:r>
              <a:rPr lang="en-GB" altLang="en-US" dirty="0" smtClean="0"/>
              <a:t>= </a:t>
            </a:r>
            <a:r>
              <a:rPr lang="en-GB" altLang="en-US" dirty="0" smtClean="0"/>
              <a:t>Do you </a:t>
            </a:r>
            <a:r>
              <a:rPr lang="en-GB" altLang="en-US" dirty="0" smtClean="0"/>
              <a:t>like? </a:t>
            </a:r>
            <a:endParaRPr lang="en-GB" altLang="en-US" dirty="0" smtClean="0"/>
          </a:p>
          <a:p>
            <a:pPr eaLnBrk="1" hangingPunct="1"/>
            <a:r>
              <a:rPr lang="en-GB" altLang="en-US" dirty="0" smtClean="0"/>
              <a:t>Teacher should now invite pupils to give their own opinions on the six items shown. Simply combine the question with the vocabulary item listed, e.g. </a:t>
            </a:r>
            <a:r>
              <a:rPr lang="en-GB" altLang="en-US" b="1" dirty="0" smtClean="0"/>
              <a:t>¿</a:t>
            </a:r>
            <a:r>
              <a:rPr lang="en-GB" altLang="en-US" b="1" dirty="0" err="1" smtClean="0"/>
              <a:t>Tu</a:t>
            </a:r>
            <a:r>
              <a:rPr lang="en-GB" altLang="en-US" b="1" dirty="0" smtClean="0"/>
              <a:t> </a:t>
            </a:r>
            <a:r>
              <a:rPr lang="en-GB" altLang="en-US" b="1" dirty="0" err="1" smtClean="0"/>
              <a:t>aimes</a:t>
            </a:r>
            <a:r>
              <a:rPr lang="en-GB" altLang="en-US" b="1" dirty="0" smtClean="0"/>
              <a:t>….? etc</a:t>
            </a:r>
            <a:r>
              <a:rPr lang="en-GB" altLang="en-US" b="1" dirty="0" smtClean="0"/>
              <a:t>. </a:t>
            </a:r>
            <a:r>
              <a:rPr lang="en-GB" altLang="en-US" dirty="0" smtClean="0"/>
              <a:t>Teacher can ask questions and then pupils can work in pairs asking each other &amp; giving answers. Click on the written word for a reminder on pronunciation if need be.</a:t>
            </a:r>
            <a:endParaRPr lang="en-GB" altLang="en-US" b="1" dirty="0" smtClean="0"/>
          </a:p>
          <a:p>
            <a:pPr eaLnBrk="1" hangingPunct="1"/>
            <a:endParaRPr lang="en-GB" altLang="en-US" dirty="0" smtClean="0"/>
          </a:p>
        </p:txBody>
      </p:sp>
    </p:spTree>
    <p:extLst>
      <p:ext uri="{BB962C8B-B14F-4D97-AF65-F5344CB8AC3E}">
        <p14:creationId xmlns:p14="http://schemas.microsoft.com/office/powerpoint/2010/main" val="103541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01F768-686F-4E36-9D7E-EDE9E09151AB}" type="slidenum">
              <a:rPr lang="en-GB" altLang="en-US"/>
              <a:pPr eaLnBrk="1" hangingPunct="1"/>
              <a:t>7</a:t>
            </a:fld>
            <a:endParaRPr lang="en-GB"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Using the short listening exercise as a template pupils are now asked to fill in their own variables for what these two people might say that they like/dislike. They will need to pay attention to the number &amp; gender of the words they choose as it is made clear (with use of colour-coding &amp; el/la (singular)) which gender they should be.</a:t>
            </a:r>
            <a:br>
              <a:rPr lang="en-GB" altLang="en-US" dirty="0" smtClean="0"/>
            </a:br>
            <a:r>
              <a:rPr lang="en-GB" altLang="en-US" dirty="0" smtClean="0"/>
              <a:t>et = </a:t>
            </a:r>
            <a:r>
              <a:rPr lang="en-GB" altLang="en-US" dirty="0" smtClean="0"/>
              <a:t>and, </a:t>
            </a:r>
            <a:r>
              <a:rPr lang="en-GB" altLang="en-US" dirty="0" err="1" smtClean="0"/>
              <a:t>mais</a:t>
            </a:r>
            <a:r>
              <a:rPr lang="en-GB" altLang="en-US" dirty="0" smtClean="0"/>
              <a:t> </a:t>
            </a:r>
            <a:r>
              <a:rPr lang="en-GB" altLang="en-US" dirty="0" smtClean="0"/>
              <a:t>= but.</a:t>
            </a:r>
          </a:p>
        </p:txBody>
      </p:sp>
    </p:spTree>
    <p:extLst>
      <p:ext uri="{BB962C8B-B14F-4D97-AF65-F5344CB8AC3E}">
        <p14:creationId xmlns:p14="http://schemas.microsoft.com/office/powerpoint/2010/main" val="1107474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802B60-38FD-4799-8DD6-83AB1EB13A33}" type="slidenum">
              <a:rPr lang="en-GB" altLang="en-US"/>
              <a:pPr eaLnBrk="1" hangingPunct="1"/>
              <a:t>8</a:t>
            </a:fld>
            <a:endParaRPr lang="en-GB"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Plurals – revisit le/la/les </a:t>
            </a:r>
          </a:p>
          <a:p>
            <a:pPr eaLnBrk="1" hangingPunct="1"/>
            <a:endParaRPr lang="en-GB" altLang="en-US" smtClean="0"/>
          </a:p>
        </p:txBody>
      </p:sp>
    </p:spTree>
    <p:extLst>
      <p:ext uri="{BB962C8B-B14F-4D97-AF65-F5344CB8AC3E}">
        <p14:creationId xmlns:p14="http://schemas.microsoft.com/office/powerpoint/2010/main" val="3069941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38D00F-9286-4671-8A25-7549543FCB57}" type="slidenum">
              <a:rPr lang="en-GB" altLang="en-US"/>
              <a:pPr eaLnBrk="1" hangingPunct="1"/>
              <a:t>9</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50000"/>
              </a:spcBef>
            </a:pPr>
            <a:r>
              <a:rPr lang="en-GB" altLang="en-US" b="1" dirty="0" smtClean="0"/>
              <a:t>Do you like = </a:t>
            </a:r>
            <a:r>
              <a:rPr lang="en-GB" altLang="en-US" dirty="0" err="1" smtClean="0"/>
              <a:t>Tu</a:t>
            </a:r>
            <a:r>
              <a:rPr lang="en-GB" altLang="en-US" dirty="0" smtClean="0"/>
              <a:t> </a:t>
            </a:r>
            <a:r>
              <a:rPr lang="en-GB" altLang="en-US" dirty="0" err="1" smtClean="0"/>
              <a:t>aimes</a:t>
            </a:r>
            <a:r>
              <a:rPr lang="en-GB" altLang="en-US" smtClean="0"/>
              <a:t> les…? </a:t>
            </a:r>
            <a:endParaRPr lang="en-GB" altLang="en-US" dirty="0" smtClean="0"/>
          </a:p>
          <a:p>
            <a:pPr eaLnBrk="1" hangingPunct="1">
              <a:spcBef>
                <a:spcPct val="50000"/>
              </a:spcBef>
            </a:pPr>
            <a:r>
              <a:rPr lang="en-GB" altLang="en-US" dirty="0" smtClean="0"/>
              <a:t>Pupils give their opinions</a:t>
            </a:r>
          </a:p>
          <a:p>
            <a:pPr eaLnBrk="1" hangingPunct="1"/>
            <a:endParaRPr lang="en-GB" altLang="en-US" dirty="0" smtClean="0"/>
          </a:p>
        </p:txBody>
      </p:sp>
    </p:spTree>
    <p:extLst>
      <p:ext uri="{BB962C8B-B14F-4D97-AF65-F5344CB8AC3E}">
        <p14:creationId xmlns:p14="http://schemas.microsoft.com/office/powerpoint/2010/main" val="319441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574FD892-6FEA-4F3B-8B2D-F1B172173B91}" type="slidenum">
              <a:rPr lang="en-GB" altLang="en-US"/>
              <a:pPr/>
              <a:t>‹#›</a:t>
            </a:fld>
            <a:endParaRPr lang="en-GB" altLang="en-US"/>
          </a:p>
        </p:txBody>
      </p:sp>
    </p:spTree>
    <p:extLst>
      <p:ext uri="{BB962C8B-B14F-4D97-AF65-F5344CB8AC3E}">
        <p14:creationId xmlns:p14="http://schemas.microsoft.com/office/powerpoint/2010/main" val="205015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BBA12DE5-AFDE-49F5-9857-4CA892AFFF5F}" type="slidenum">
              <a:rPr lang="en-GB" altLang="en-US"/>
              <a:pPr/>
              <a:t>‹#›</a:t>
            </a:fld>
            <a:endParaRPr lang="en-GB" altLang="en-US"/>
          </a:p>
        </p:txBody>
      </p:sp>
    </p:spTree>
    <p:extLst>
      <p:ext uri="{BB962C8B-B14F-4D97-AF65-F5344CB8AC3E}">
        <p14:creationId xmlns:p14="http://schemas.microsoft.com/office/powerpoint/2010/main" val="317459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A2BA9A1A-C178-4013-8590-B2BDCDE9C2DD}" type="slidenum">
              <a:rPr lang="en-GB" altLang="en-US"/>
              <a:pPr/>
              <a:t>‹#›</a:t>
            </a:fld>
            <a:endParaRPr lang="en-GB" altLang="en-US"/>
          </a:p>
        </p:txBody>
      </p:sp>
    </p:spTree>
    <p:extLst>
      <p:ext uri="{BB962C8B-B14F-4D97-AF65-F5344CB8AC3E}">
        <p14:creationId xmlns:p14="http://schemas.microsoft.com/office/powerpoint/2010/main" val="7131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D42AE8F9-D5DB-43A5-9E82-675CBF389AEB}" type="slidenum">
              <a:rPr lang="en-GB" altLang="en-US"/>
              <a:pPr/>
              <a:t>‹#›</a:t>
            </a:fld>
            <a:endParaRPr lang="en-GB" altLang="en-US"/>
          </a:p>
        </p:txBody>
      </p:sp>
    </p:spTree>
    <p:extLst>
      <p:ext uri="{BB962C8B-B14F-4D97-AF65-F5344CB8AC3E}">
        <p14:creationId xmlns:p14="http://schemas.microsoft.com/office/powerpoint/2010/main" val="300488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6669B715-2449-402D-B81E-3EA07AE7E08E}" type="slidenum">
              <a:rPr lang="en-GB" altLang="en-US"/>
              <a:pPr/>
              <a:t>‹#›</a:t>
            </a:fld>
            <a:endParaRPr lang="en-GB" altLang="en-US"/>
          </a:p>
        </p:txBody>
      </p:sp>
    </p:spTree>
    <p:extLst>
      <p:ext uri="{BB962C8B-B14F-4D97-AF65-F5344CB8AC3E}">
        <p14:creationId xmlns:p14="http://schemas.microsoft.com/office/powerpoint/2010/main" val="3206982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3C65B6D3-DBEF-4EC8-BFBD-8D817075799D}" type="slidenum">
              <a:rPr lang="en-GB" altLang="en-US"/>
              <a:pPr/>
              <a:t>‹#›</a:t>
            </a:fld>
            <a:endParaRPr lang="en-GB" altLang="en-US"/>
          </a:p>
        </p:txBody>
      </p:sp>
    </p:spTree>
    <p:extLst>
      <p:ext uri="{BB962C8B-B14F-4D97-AF65-F5344CB8AC3E}">
        <p14:creationId xmlns:p14="http://schemas.microsoft.com/office/powerpoint/2010/main" val="56107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69375B0B-2418-4864-8C70-1496F326644A}" type="slidenum">
              <a:rPr lang="en-GB" altLang="en-US"/>
              <a:pPr/>
              <a:t>‹#›</a:t>
            </a:fld>
            <a:endParaRPr lang="en-GB" altLang="en-US"/>
          </a:p>
        </p:txBody>
      </p:sp>
    </p:spTree>
    <p:extLst>
      <p:ext uri="{BB962C8B-B14F-4D97-AF65-F5344CB8AC3E}">
        <p14:creationId xmlns:p14="http://schemas.microsoft.com/office/powerpoint/2010/main" val="3291088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7123C3A8-5E0A-4AEB-AC00-F2790E873E86}" type="slidenum">
              <a:rPr lang="en-GB" altLang="en-US"/>
              <a:pPr/>
              <a:t>‹#›</a:t>
            </a:fld>
            <a:endParaRPr lang="en-GB" altLang="en-US"/>
          </a:p>
        </p:txBody>
      </p:sp>
    </p:spTree>
    <p:extLst>
      <p:ext uri="{BB962C8B-B14F-4D97-AF65-F5344CB8AC3E}">
        <p14:creationId xmlns:p14="http://schemas.microsoft.com/office/powerpoint/2010/main" val="190376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37A3E2BD-F866-4D53-9896-9225CAF1B604}" type="slidenum">
              <a:rPr lang="en-GB" altLang="en-US"/>
              <a:pPr/>
              <a:t>‹#›</a:t>
            </a:fld>
            <a:endParaRPr lang="en-GB" altLang="en-US"/>
          </a:p>
        </p:txBody>
      </p:sp>
    </p:spTree>
    <p:extLst>
      <p:ext uri="{BB962C8B-B14F-4D97-AF65-F5344CB8AC3E}">
        <p14:creationId xmlns:p14="http://schemas.microsoft.com/office/powerpoint/2010/main" val="1812130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52D4C858-87F8-4B46-8695-6281543A1C64}" type="slidenum">
              <a:rPr lang="en-GB" altLang="en-US"/>
              <a:pPr/>
              <a:t>‹#›</a:t>
            </a:fld>
            <a:endParaRPr lang="en-GB" altLang="en-US"/>
          </a:p>
        </p:txBody>
      </p:sp>
    </p:spTree>
    <p:extLst>
      <p:ext uri="{BB962C8B-B14F-4D97-AF65-F5344CB8AC3E}">
        <p14:creationId xmlns:p14="http://schemas.microsoft.com/office/powerpoint/2010/main" val="2011660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B38F891B-A941-4608-BF03-985D9C36EEE6}" type="slidenum">
              <a:rPr lang="en-GB" altLang="en-US"/>
              <a:pPr/>
              <a:t>‹#›</a:t>
            </a:fld>
            <a:endParaRPr lang="en-GB" altLang="en-US"/>
          </a:p>
        </p:txBody>
      </p:sp>
    </p:spTree>
    <p:extLst>
      <p:ext uri="{BB962C8B-B14F-4D97-AF65-F5344CB8AC3E}">
        <p14:creationId xmlns:p14="http://schemas.microsoft.com/office/powerpoint/2010/main" val="2148018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1399E9D-D039-44E7-AEBF-E5E436174CA6}"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0.jpeg"/><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jpeg"/><Relationship Id="rId7"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27.gif"/><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4.jpeg"/><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123728" y="1268760"/>
            <a:ext cx="4752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4800" b="1" dirty="0" smtClean="0"/>
              <a:t>Les opinions </a:t>
            </a:r>
            <a:endParaRPr lang="en-GB" altLang="en-US" sz="4800" b="1" dirty="0"/>
          </a:p>
        </p:txBody>
      </p:sp>
      <p:pic>
        <p:nvPicPr>
          <p:cNvPr id="2051" name="Picture 3" descr="1026_opiniones_bl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2297113"/>
            <a:ext cx="5832475"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bubble-man-ques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1484313"/>
            <a:ext cx="3305175"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7" descr="ques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95625"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9" descr="question-mark1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6500" y="3048000"/>
            <a:ext cx="28575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2"/>
          <p:cNvSpPr txBox="1">
            <a:spLocks noChangeArrowheads="1"/>
          </p:cNvSpPr>
          <p:nvPr/>
        </p:nvSpPr>
        <p:spPr bwMode="auto">
          <a:xfrm>
            <a:off x="0" y="5229225"/>
            <a:ext cx="62865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4800" b="1" dirty="0" err="1" smtClean="0">
                <a:latin typeface="Calibri" panose="020F0502020204030204" pitchFamily="34" charset="0"/>
              </a:rPr>
              <a:t>Tu</a:t>
            </a:r>
            <a:r>
              <a:rPr lang="en-GB" altLang="en-US" sz="4800" b="1" dirty="0" smtClean="0">
                <a:latin typeface="Calibri" panose="020F0502020204030204" pitchFamily="34" charset="0"/>
              </a:rPr>
              <a:t> </a:t>
            </a:r>
            <a:r>
              <a:rPr lang="en-GB" altLang="en-US" sz="4800" b="1" dirty="0" err="1" smtClean="0">
                <a:latin typeface="Calibri" panose="020F0502020204030204" pitchFamily="34" charset="0"/>
              </a:rPr>
              <a:t>aimes</a:t>
            </a:r>
            <a:r>
              <a:rPr lang="en-GB" altLang="en-US" sz="4800" b="1" dirty="0" smtClean="0">
                <a:latin typeface="Calibri" panose="020F0502020204030204" pitchFamily="34" charset="0"/>
              </a:rPr>
              <a:t> le / la / les…?</a:t>
            </a:r>
            <a:endParaRPr lang="en-GB" altLang="en-US" sz="4800" b="1"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23850" y="115888"/>
            <a:ext cx="169068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50825" y="1700213"/>
            <a:ext cx="1674813"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AutoShape 4"/>
          <p:cNvSpPr>
            <a:spLocks noChangeArrowheads="1"/>
          </p:cNvSpPr>
          <p:nvPr/>
        </p:nvSpPr>
        <p:spPr bwMode="auto">
          <a:xfrm>
            <a:off x="250825" y="3429000"/>
            <a:ext cx="1728788" cy="151288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grpSp>
        <p:nvGrpSpPr>
          <p:cNvPr id="2" name="Group 5"/>
          <p:cNvGrpSpPr>
            <a:grpSpLocks/>
          </p:cNvGrpSpPr>
          <p:nvPr/>
        </p:nvGrpSpPr>
        <p:grpSpPr bwMode="auto">
          <a:xfrm>
            <a:off x="179388" y="5013325"/>
            <a:ext cx="3313112" cy="1695450"/>
            <a:chOff x="113" y="3158"/>
            <a:chExt cx="2087" cy="1068"/>
          </a:xfrm>
        </p:grpSpPr>
        <p:pic>
          <p:nvPicPr>
            <p:cNvPr id="3082" name="Picture 6">
              <a:hlinkClick r:id="" action="ppaction://noaction">
                <a:snd r:embed="rId5" name="odio.wav"/>
              </a:hlinkClick>
            </p:cNvPr>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3"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7"/>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45"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52" name="Text Box 8"/>
          <p:cNvSpPr txBox="1">
            <a:spLocks noChangeArrowheads="1"/>
          </p:cNvSpPr>
          <p:nvPr/>
        </p:nvSpPr>
        <p:spPr bwMode="auto">
          <a:xfrm>
            <a:off x="4572000" y="549275"/>
            <a:ext cx="41044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3600" dirty="0" err="1">
                <a:latin typeface="Tw Cen MT" panose="020B0602020104020603" pitchFamily="34" charset="0"/>
              </a:rPr>
              <a:t>J’aime</a:t>
            </a:r>
            <a:r>
              <a:rPr lang="en-GB" altLang="en-US" sz="3600" dirty="0">
                <a:latin typeface="Tw Cen MT" panose="020B0602020104020603" pitchFamily="34" charset="0"/>
              </a:rPr>
              <a:t>…</a:t>
            </a:r>
          </a:p>
        </p:txBody>
      </p:sp>
      <p:sp>
        <p:nvSpPr>
          <p:cNvPr id="6153" name="Text Box 9"/>
          <p:cNvSpPr txBox="1">
            <a:spLocks noChangeArrowheads="1"/>
          </p:cNvSpPr>
          <p:nvPr/>
        </p:nvSpPr>
        <p:spPr bwMode="auto">
          <a:xfrm>
            <a:off x="4572000" y="2324100"/>
            <a:ext cx="41044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3600">
                <a:latin typeface="Tw Cen MT" panose="020B0602020104020603" pitchFamily="34" charset="0"/>
              </a:rPr>
              <a:t>Je n’aime pas…</a:t>
            </a:r>
          </a:p>
        </p:txBody>
      </p:sp>
      <p:sp>
        <p:nvSpPr>
          <p:cNvPr id="6154" name="Text Box 10"/>
          <p:cNvSpPr txBox="1">
            <a:spLocks noChangeArrowheads="1"/>
          </p:cNvSpPr>
          <p:nvPr/>
        </p:nvSpPr>
        <p:spPr bwMode="auto">
          <a:xfrm>
            <a:off x="4572000" y="3979863"/>
            <a:ext cx="41044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3600" dirty="0" err="1">
                <a:latin typeface="Tw Cen MT" panose="020B0602020104020603" pitchFamily="34" charset="0"/>
              </a:rPr>
              <a:t>J’adore</a:t>
            </a:r>
            <a:r>
              <a:rPr lang="en-GB" altLang="en-US" sz="3600" dirty="0">
                <a:latin typeface="Tw Cen MT" panose="020B0602020104020603" pitchFamily="34" charset="0"/>
              </a:rPr>
              <a:t>…</a:t>
            </a:r>
          </a:p>
        </p:txBody>
      </p:sp>
      <p:sp>
        <p:nvSpPr>
          <p:cNvPr id="6155" name="Text Box 11"/>
          <p:cNvSpPr txBox="1">
            <a:spLocks noChangeArrowheads="1"/>
          </p:cNvSpPr>
          <p:nvPr/>
        </p:nvSpPr>
        <p:spPr bwMode="auto">
          <a:xfrm>
            <a:off x="4572000" y="5635625"/>
            <a:ext cx="41044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3600">
                <a:latin typeface="Tw Cen MT" panose="020B0602020104020603" pitchFamily="34" charset="0"/>
              </a:rPr>
              <a:t>Je déteste…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5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5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52" grpId="0"/>
      <p:bldP spid="6153" grpId="0"/>
      <p:bldP spid="6154" grpId="0"/>
      <p:bldP spid="615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563938" y="260350"/>
            <a:ext cx="158115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492500" y="1773238"/>
            <a:ext cx="15652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AutoShape 4"/>
          <p:cNvSpPr>
            <a:spLocks noChangeArrowheads="1"/>
          </p:cNvSpPr>
          <p:nvPr/>
        </p:nvSpPr>
        <p:spPr bwMode="auto">
          <a:xfrm>
            <a:off x="1763713" y="476250"/>
            <a:ext cx="1616075" cy="122078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grpSp>
        <p:nvGrpSpPr>
          <p:cNvPr id="2" name="Group 5"/>
          <p:cNvGrpSpPr>
            <a:grpSpLocks/>
          </p:cNvGrpSpPr>
          <p:nvPr/>
        </p:nvGrpSpPr>
        <p:grpSpPr bwMode="auto">
          <a:xfrm>
            <a:off x="250825" y="1989138"/>
            <a:ext cx="3097213" cy="1368425"/>
            <a:chOff x="113" y="3158"/>
            <a:chExt cx="2087" cy="1068"/>
          </a:xfrm>
        </p:grpSpPr>
        <p:pic>
          <p:nvPicPr>
            <p:cNvPr id="4120" name="Picture 6"/>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3"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1" name="Picture 7"/>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45"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200" name="Picture 8"/>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79388" y="404813"/>
            <a:ext cx="15652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9"/>
          <p:cNvGrpSpPr>
            <a:grpSpLocks/>
          </p:cNvGrpSpPr>
          <p:nvPr/>
        </p:nvGrpSpPr>
        <p:grpSpPr bwMode="auto">
          <a:xfrm>
            <a:off x="5292725" y="333375"/>
            <a:ext cx="3097213" cy="1368425"/>
            <a:chOff x="113" y="3158"/>
            <a:chExt cx="2087" cy="1068"/>
          </a:xfrm>
        </p:grpSpPr>
        <p:pic>
          <p:nvPicPr>
            <p:cNvPr id="4118" name="Picture 10"/>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3"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9" name="Picture 11"/>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45"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204" name="AutoShape 12"/>
          <p:cNvSpPr>
            <a:spLocks noChangeArrowheads="1"/>
          </p:cNvSpPr>
          <p:nvPr/>
        </p:nvSpPr>
        <p:spPr bwMode="auto">
          <a:xfrm>
            <a:off x="5219700" y="1989138"/>
            <a:ext cx="1616075" cy="12207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sp>
        <p:nvSpPr>
          <p:cNvPr id="8205" name="AutoShape 13"/>
          <p:cNvSpPr>
            <a:spLocks noChangeArrowheads="1"/>
          </p:cNvSpPr>
          <p:nvPr/>
        </p:nvSpPr>
        <p:spPr bwMode="auto">
          <a:xfrm>
            <a:off x="6948488" y="1989138"/>
            <a:ext cx="1616075" cy="12207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grpSp>
        <p:nvGrpSpPr>
          <p:cNvPr id="4" name="Group 14"/>
          <p:cNvGrpSpPr>
            <a:grpSpLocks/>
          </p:cNvGrpSpPr>
          <p:nvPr/>
        </p:nvGrpSpPr>
        <p:grpSpPr bwMode="auto">
          <a:xfrm>
            <a:off x="3635375" y="3573463"/>
            <a:ext cx="3097213" cy="1368425"/>
            <a:chOff x="113" y="3158"/>
            <a:chExt cx="2087" cy="1068"/>
          </a:xfrm>
        </p:grpSpPr>
        <p:pic>
          <p:nvPicPr>
            <p:cNvPr id="4116" name="Picture 15"/>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3"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7" name="Picture 16"/>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45"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209" name="AutoShape 17"/>
          <p:cNvSpPr>
            <a:spLocks noChangeArrowheads="1"/>
          </p:cNvSpPr>
          <p:nvPr/>
        </p:nvSpPr>
        <p:spPr bwMode="auto">
          <a:xfrm>
            <a:off x="323850" y="3716338"/>
            <a:ext cx="1616075" cy="12207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pic>
        <p:nvPicPr>
          <p:cNvPr id="8210" name="Picture 18"/>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051050" y="3573463"/>
            <a:ext cx="1581150"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1" name="Picture 19"/>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95288" y="5084763"/>
            <a:ext cx="1581150"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2" name="Picture 20"/>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019925" y="3500438"/>
            <a:ext cx="15652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3" name="Picture 21"/>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635375" y="5157788"/>
            <a:ext cx="1581150"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4" name="AutoShape 22"/>
          <p:cNvSpPr>
            <a:spLocks noChangeArrowheads="1"/>
          </p:cNvSpPr>
          <p:nvPr/>
        </p:nvSpPr>
        <p:spPr bwMode="auto">
          <a:xfrm>
            <a:off x="2051050" y="5300663"/>
            <a:ext cx="1616075" cy="12207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grpSp>
        <p:nvGrpSpPr>
          <p:cNvPr id="5" name="Group 23"/>
          <p:cNvGrpSpPr>
            <a:grpSpLocks/>
          </p:cNvGrpSpPr>
          <p:nvPr/>
        </p:nvGrpSpPr>
        <p:grpSpPr bwMode="auto">
          <a:xfrm>
            <a:off x="5508625" y="5157788"/>
            <a:ext cx="3097213" cy="1368425"/>
            <a:chOff x="113" y="3158"/>
            <a:chExt cx="2087" cy="1068"/>
          </a:xfrm>
        </p:grpSpPr>
        <p:pic>
          <p:nvPicPr>
            <p:cNvPr id="4114" name="Picture 24"/>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3"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5" name="Picture 25"/>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145" y="3158"/>
              <a:ext cx="1055" cy="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1" presetClass="entr" presetSubtype="0" fill="hold" nodeType="clickEffect">
                                  <p:stCondLst>
                                    <p:cond delay="0"/>
                                  </p:stCondLst>
                                  <p:childTnLst>
                                    <p:set>
                                      <p:cBhvr>
                                        <p:cTn id="6" dur="500">
                                          <p:stCondLst>
                                            <p:cond delay="0"/>
                                          </p:stCondLst>
                                        </p:cTn>
                                        <p:tgtEl>
                                          <p:spTgt spid="81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1" presetClass="entr" presetSubtype="0" fill="hold" nodeType="clickEffect">
                                  <p:stCondLst>
                                    <p:cond delay="0"/>
                                  </p:stCondLst>
                                  <p:childTnLst>
                                    <p:set>
                                      <p:cBhvr>
                                        <p:cTn id="10" dur="500">
                                          <p:stCondLst>
                                            <p:cond delay="0"/>
                                          </p:stCondLst>
                                        </p:cTn>
                                        <p:tgtEl>
                                          <p:spTgt spid="819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1" presetClass="entr" presetSubtype="0" fill="hold" grpId="0" nodeType="clickEffect">
                                  <p:stCondLst>
                                    <p:cond delay="0"/>
                                  </p:stCondLst>
                                  <p:childTnLst>
                                    <p:set>
                                      <p:cBhvr>
                                        <p:cTn id="14" dur="500">
                                          <p:stCondLst>
                                            <p:cond delay="0"/>
                                          </p:stCondLst>
                                        </p:cTn>
                                        <p:tgtEl>
                                          <p:spTgt spid="819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1" presetClass="entr" presetSubtype="0" fill="hold" nodeType="clickEffect">
                                  <p:stCondLst>
                                    <p:cond delay="0"/>
                                  </p:stCondLst>
                                  <p:childTnLst>
                                    <p:set>
                                      <p:cBhvr>
                                        <p:cTn id="18" dur="500">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1" presetClass="entr" presetSubtype="0" fill="hold" grpId="0" nodeType="clickEffect">
                                  <p:stCondLst>
                                    <p:cond delay="0"/>
                                  </p:stCondLst>
                                  <p:childTnLst>
                                    <p:set>
                                      <p:cBhvr>
                                        <p:cTn id="22" dur="500">
                                          <p:stCondLst>
                                            <p:cond delay="0"/>
                                          </p:stCondLst>
                                        </p:cTn>
                                        <p:tgtEl>
                                          <p:spTgt spid="820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1" presetClass="entr" presetSubtype="0" fill="hold" nodeType="clickEffect">
                                  <p:stCondLst>
                                    <p:cond delay="0"/>
                                  </p:stCondLst>
                                  <p:childTnLst>
                                    <p:set>
                                      <p:cBhvr>
                                        <p:cTn id="26" dur="500">
                                          <p:stCondLst>
                                            <p:cond delay="0"/>
                                          </p:stCondLst>
                                        </p:cTn>
                                        <p:tgtEl>
                                          <p:spTgt spid="820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1" presetClass="entr" presetSubtype="0" fill="hold" nodeType="clickEffect">
                                  <p:stCondLst>
                                    <p:cond delay="0"/>
                                  </p:stCondLst>
                                  <p:childTnLst>
                                    <p:set>
                                      <p:cBhvr>
                                        <p:cTn id="30" dur="500">
                                          <p:stCondLst>
                                            <p:cond delay="0"/>
                                          </p:stCondLst>
                                        </p:cTn>
                                        <p:tgtEl>
                                          <p:spTgt spid="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1" presetClass="entr" presetSubtype="0" fill="hold" grpId="0" nodeType="clickEffect">
                                  <p:stCondLst>
                                    <p:cond delay="0"/>
                                  </p:stCondLst>
                                  <p:childTnLst>
                                    <p:set>
                                      <p:cBhvr>
                                        <p:cTn id="34" dur="500">
                                          <p:stCondLst>
                                            <p:cond delay="0"/>
                                          </p:stCondLst>
                                        </p:cTn>
                                        <p:tgtEl>
                                          <p:spTgt spid="820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1" presetClass="entr" presetSubtype="0" fill="hold" nodeType="clickEffect">
                                  <p:stCondLst>
                                    <p:cond delay="0"/>
                                  </p:stCondLst>
                                  <p:childTnLst>
                                    <p:set>
                                      <p:cBhvr>
                                        <p:cTn id="38" dur="500">
                                          <p:stCondLst>
                                            <p:cond delay="0"/>
                                          </p:stCondLst>
                                        </p:cTn>
                                        <p:tgtEl>
                                          <p:spTgt spid="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1" presetClass="entr" presetSubtype="0" fill="hold" grpId="0" nodeType="clickEffect">
                                  <p:stCondLst>
                                    <p:cond delay="0"/>
                                  </p:stCondLst>
                                  <p:childTnLst>
                                    <p:set>
                                      <p:cBhvr>
                                        <p:cTn id="42" dur="500">
                                          <p:stCondLst>
                                            <p:cond delay="0"/>
                                          </p:stCondLst>
                                        </p:cTn>
                                        <p:tgtEl>
                                          <p:spTgt spid="820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1" presetClass="entr" presetSubtype="0" fill="hold" nodeType="clickEffect">
                                  <p:stCondLst>
                                    <p:cond delay="0"/>
                                  </p:stCondLst>
                                  <p:childTnLst>
                                    <p:set>
                                      <p:cBhvr>
                                        <p:cTn id="46" dur="500">
                                          <p:stCondLst>
                                            <p:cond delay="0"/>
                                          </p:stCondLst>
                                        </p:cTn>
                                        <p:tgtEl>
                                          <p:spTgt spid="821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1" presetClass="entr" presetSubtype="0" fill="hold" nodeType="clickEffect">
                                  <p:stCondLst>
                                    <p:cond delay="0"/>
                                  </p:stCondLst>
                                  <p:childTnLst>
                                    <p:set>
                                      <p:cBhvr>
                                        <p:cTn id="50" dur="500">
                                          <p:stCondLst>
                                            <p:cond delay="0"/>
                                          </p:stCondLst>
                                        </p:cTn>
                                        <p:tgtEl>
                                          <p:spTgt spid="821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1" presetClass="entr" presetSubtype="0" fill="hold" nodeType="clickEffect">
                                  <p:stCondLst>
                                    <p:cond delay="0"/>
                                  </p:stCondLst>
                                  <p:childTnLst>
                                    <p:set>
                                      <p:cBhvr>
                                        <p:cTn id="54" dur="500">
                                          <p:stCondLst>
                                            <p:cond delay="0"/>
                                          </p:stCondLst>
                                        </p:cTn>
                                        <p:tgtEl>
                                          <p:spTgt spid="8212"/>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1" presetClass="entr" presetSubtype="0" fill="hold" nodeType="clickEffect">
                                  <p:stCondLst>
                                    <p:cond delay="0"/>
                                  </p:stCondLst>
                                  <p:childTnLst>
                                    <p:set>
                                      <p:cBhvr>
                                        <p:cTn id="58" dur="500">
                                          <p:stCondLst>
                                            <p:cond delay="0"/>
                                          </p:stCondLst>
                                        </p:cTn>
                                        <p:tgtEl>
                                          <p:spTgt spid="8213"/>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1" presetClass="entr" presetSubtype="0" fill="hold" grpId="0" nodeType="clickEffect">
                                  <p:stCondLst>
                                    <p:cond delay="0"/>
                                  </p:stCondLst>
                                  <p:childTnLst>
                                    <p:set>
                                      <p:cBhvr>
                                        <p:cTn id="62" dur="500">
                                          <p:stCondLst>
                                            <p:cond delay="0"/>
                                          </p:stCondLst>
                                        </p:cTn>
                                        <p:tgtEl>
                                          <p:spTgt spid="8214"/>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1" presetClass="entr" presetSubtype="0" fill="hold" nodeType="clickEffect">
                                  <p:stCondLst>
                                    <p:cond delay="0"/>
                                  </p:stCondLst>
                                  <p:childTnLst>
                                    <p:set>
                                      <p:cBhvr>
                                        <p:cTn id="66" dur="5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204" grpId="0" animBg="1"/>
      <p:bldP spid="8205" grpId="0" animBg="1"/>
      <p:bldP spid="8209" grpId="0" animBg="1"/>
      <p:bldP spid="82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Okapilco_School_Clipart_Image_C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4076700"/>
            <a:ext cx="2160587" cy="22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ChangeArrowheads="1"/>
          </p:cNvSpPr>
          <p:nvPr/>
        </p:nvSpPr>
        <p:spPr bwMode="auto">
          <a:xfrm>
            <a:off x="2368550" y="270827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la </a:t>
            </a:r>
            <a:r>
              <a:rPr lang="en-GB" altLang="en-US" sz="2800" b="1" dirty="0"/>
              <a:t>glace</a:t>
            </a:r>
          </a:p>
        </p:txBody>
      </p:sp>
      <p:pic>
        <p:nvPicPr>
          <p:cNvPr id="5124" name="Picture 4" descr="icecre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188913"/>
            <a:ext cx="1155700" cy="24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5"/>
          <p:cNvSpPr>
            <a:spLocks noChangeArrowheads="1"/>
          </p:cNvSpPr>
          <p:nvPr/>
        </p:nvSpPr>
        <p:spPr bwMode="auto">
          <a:xfrm>
            <a:off x="85725" y="270827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a:t>le cirque</a:t>
            </a:r>
          </a:p>
        </p:txBody>
      </p:sp>
      <p:pic>
        <p:nvPicPr>
          <p:cNvPr id="5126" name="Picture 6" descr="circus"/>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1613" y="404813"/>
            <a:ext cx="1870075" cy="213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7"/>
          <p:cNvSpPr>
            <a:spLocks noChangeArrowheads="1"/>
          </p:cNvSpPr>
          <p:nvPr/>
        </p:nvSpPr>
        <p:spPr bwMode="auto">
          <a:xfrm>
            <a:off x="2439988" y="60928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le </a:t>
            </a:r>
            <a:r>
              <a:rPr lang="en-GB" altLang="en-US" sz="2800" b="1" dirty="0" err="1" smtClean="0"/>
              <a:t>collège</a:t>
            </a:r>
            <a:endParaRPr lang="en-GB" altLang="en-US" sz="2800" b="1" dirty="0"/>
          </a:p>
        </p:txBody>
      </p:sp>
      <p:sp>
        <p:nvSpPr>
          <p:cNvPr id="5128" name="Rectangle 8"/>
          <p:cNvSpPr>
            <a:spLocks noChangeArrowheads="1"/>
          </p:cNvSpPr>
          <p:nvPr/>
        </p:nvSpPr>
        <p:spPr bwMode="auto">
          <a:xfrm>
            <a:off x="107950" y="60928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le </a:t>
            </a:r>
            <a:r>
              <a:rPr lang="en-GB" altLang="en-US" sz="2800" b="1" dirty="0" err="1"/>
              <a:t>fromage</a:t>
            </a:r>
            <a:endParaRPr lang="en-GB" altLang="en-US" sz="2800" b="1" dirty="0"/>
          </a:p>
        </p:txBody>
      </p:sp>
      <p:pic>
        <p:nvPicPr>
          <p:cNvPr id="5129" name="Picture 9" descr="cheese1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463" y="4338638"/>
            <a:ext cx="2051050" cy="153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0" name="Text Box 10">
            <a:hlinkClick r:id="" action="ppaction://noaction">
              <a:snd r:embed="rId7" name="tugusta.wav"/>
            </a:hlinkClick>
          </p:cNvPr>
          <p:cNvSpPr txBox="1">
            <a:spLocks noChangeArrowheads="1"/>
          </p:cNvSpPr>
          <p:nvPr/>
        </p:nvSpPr>
        <p:spPr bwMode="auto">
          <a:xfrm>
            <a:off x="5075238" y="115888"/>
            <a:ext cx="1944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800" b="1">
                <a:latin typeface="Calibri" panose="020F0502020204030204" pitchFamily="34" charset="0"/>
              </a:rPr>
              <a:t>Tu aimes?</a:t>
            </a:r>
          </a:p>
        </p:txBody>
      </p:sp>
      <p:sp>
        <p:nvSpPr>
          <p:cNvPr id="5131" name="WordArt 11"/>
          <p:cNvSpPr>
            <a:spLocks noChangeArrowheads="1" noChangeShapeType="1" noTextEdit="1"/>
          </p:cNvSpPr>
          <p:nvPr/>
        </p:nvSpPr>
        <p:spPr bwMode="auto">
          <a:xfrm>
            <a:off x="5364163" y="1012825"/>
            <a:ext cx="254000" cy="5175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1</a:t>
            </a:r>
          </a:p>
        </p:txBody>
      </p:sp>
      <p:sp>
        <p:nvSpPr>
          <p:cNvPr id="5132" name="WordArt 12"/>
          <p:cNvSpPr>
            <a:spLocks noChangeArrowheads="1" noChangeShapeType="1" noTextEdit="1"/>
          </p:cNvSpPr>
          <p:nvPr/>
        </p:nvSpPr>
        <p:spPr bwMode="auto">
          <a:xfrm>
            <a:off x="5419725" y="2020888"/>
            <a:ext cx="254000" cy="5175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sp>
        <p:nvSpPr>
          <p:cNvPr id="5133" name="WordArt 13"/>
          <p:cNvSpPr>
            <a:spLocks noChangeArrowheads="1" noChangeShapeType="1" noTextEdit="1"/>
          </p:cNvSpPr>
          <p:nvPr/>
        </p:nvSpPr>
        <p:spPr bwMode="auto">
          <a:xfrm>
            <a:off x="5435600" y="3028950"/>
            <a:ext cx="254000" cy="5175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3</a:t>
            </a:r>
          </a:p>
        </p:txBody>
      </p:sp>
      <p:sp>
        <p:nvSpPr>
          <p:cNvPr id="5134" name="WordArt 14"/>
          <p:cNvSpPr>
            <a:spLocks noChangeArrowheads="1" noChangeShapeType="1" noTextEdit="1"/>
          </p:cNvSpPr>
          <p:nvPr/>
        </p:nvSpPr>
        <p:spPr bwMode="auto">
          <a:xfrm>
            <a:off x="5435600" y="4037013"/>
            <a:ext cx="254000" cy="5175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4</a:t>
            </a:r>
          </a:p>
        </p:txBody>
      </p:sp>
      <p:sp>
        <p:nvSpPr>
          <p:cNvPr id="5135" name="WordArt 15"/>
          <p:cNvSpPr>
            <a:spLocks noChangeArrowheads="1" noChangeShapeType="1" noTextEdit="1"/>
          </p:cNvSpPr>
          <p:nvPr/>
        </p:nvSpPr>
        <p:spPr bwMode="auto">
          <a:xfrm>
            <a:off x="107950" y="4048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1</a:t>
            </a:r>
          </a:p>
        </p:txBody>
      </p:sp>
      <p:sp>
        <p:nvSpPr>
          <p:cNvPr id="5136" name="WordArt 16"/>
          <p:cNvSpPr>
            <a:spLocks noChangeArrowheads="1" noChangeShapeType="1" noTextEdit="1"/>
          </p:cNvSpPr>
          <p:nvPr/>
        </p:nvSpPr>
        <p:spPr bwMode="auto">
          <a:xfrm>
            <a:off x="2411413" y="4048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sp>
        <p:nvSpPr>
          <p:cNvPr id="5137" name="WordArt 17"/>
          <p:cNvSpPr>
            <a:spLocks noChangeArrowheads="1" noChangeShapeType="1" noTextEdit="1"/>
          </p:cNvSpPr>
          <p:nvPr/>
        </p:nvSpPr>
        <p:spPr bwMode="auto">
          <a:xfrm>
            <a:off x="179388" y="3657600"/>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3</a:t>
            </a:r>
          </a:p>
        </p:txBody>
      </p:sp>
      <p:sp>
        <p:nvSpPr>
          <p:cNvPr id="5138" name="WordArt 18"/>
          <p:cNvSpPr>
            <a:spLocks noChangeArrowheads="1" noChangeShapeType="1" noTextEdit="1"/>
          </p:cNvSpPr>
          <p:nvPr/>
        </p:nvSpPr>
        <p:spPr bwMode="auto">
          <a:xfrm>
            <a:off x="2484438" y="3644900"/>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4</a:t>
            </a:r>
          </a:p>
        </p:txBody>
      </p:sp>
      <p:pic>
        <p:nvPicPr>
          <p:cNvPr id="10259" name="Picture 19"/>
          <p:cNvPicPr>
            <a:picLocks noChangeAspect="1" noChangeArrowheads="1"/>
          </p:cNvPicPr>
          <p:nvPr/>
        </p:nvPicPr>
        <p:blipFill>
          <a:blip r:embed="rId8"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100763" y="2741613"/>
            <a:ext cx="101600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0" name="Picture 20"/>
          <p:cNvPicPr>
            <a:picLocks noChangeAspect="1" noChangeArrowheads="1"/>
          </p:cNvPicPr>
          <p:nvPr/>
        </p:nvPicPr>
        <p:blipFill>
          <a:blip r:embed="rId9"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029325" y="3892550"/>
            <a:ext cx="100806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1" name="AutoShape 21"/>
          <p:cNvSpPr>
            <a:spLocks noChangeArrowheads="1"/>
          </p:cNvSpPr>
          <p:nvPr/>
        </p:nvSpPr>
        <p:spPr bwMode="auto">
          <a:xfrm>
            <a:off x="5957888" y="1804988"/>
            <a:ext cx="1041400" cy="8350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grpSp>
        <p:nvGrpSpPr>
          <p:cNvPr id="2" name="Group 22"/>
          <p:cNvGrpSpPr>
            <a:grpSpLocks/>
          </p:cNvGrpSpPr>
          <p:nvPr/>
        </p:nvGrpSpPr>
        <p:grpSpPr bwMode="auto">
          <a:xfrm>
            <a:off x="5918200" y="692150"/>
            <a:ext cx="2000250" cy="984250"/>
            <a:chOff x="3808" y="733"/>
            <a:chExt cx="1512" cy="776"/>
          </a:xfrm>
        </p:grpSpPr>
        <p:pic>
          <p:nvPicPr>
            <p:cNvPr id="5145" name="Picture 23"/>
            <p:cNvPicPr>
              <a:picLocks noChangeAspect="1" noChangeArrowheads="1"/>
            </p:cNvPicPr>
            <p:nvPr/>
          </p:nvPicPr>
          <p:blipFill>
            <a:blip r:embed="rId9"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808" y="738"/>
              <a:ext cx="762" cy="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6" name="Picture 24"/>
            <p:cNvPicPr>
              <a:picLocks noChangeAspect="1" noChangeArrowheads="1"/>
            </p:cNvPicPr>
            <p:nvPr/>
          </p:nvPicPr>
          <p:blipFill>
            <a:blip r:embed="rId9"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4558" y="733"/>
              <a:ext cx="762" cy="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43" name="AutoShape 25">
            <a:hlinkClick r:id="" action="ppaction://noaction" highlightClick="1"/>
          </p:cNvPr>
          <p:cNvSpPr>
            <a:spLocks noChangeArrowheads="1"/>
          </p:cNvSpPr>
          <p:nvPr/>
        </p:nvSpPr>
        <p:spPr bwMode="auto">
          <a:xfrm>
            <a:off x="7019925" y="44450"/>
            <a:ext cx="792163" cy="647700"/>
          </a:xfrm>
          <a:prstGeom prst="actionButtonSound">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66" name="Text Box 26"/>
          <p:cNvSpPr txBox="1">
            <a:spLocks noChangeArrowheads="1"/>
          </p:cNvSpPr>
          <p:nvPr/>
        </p:nvSpPr>
        <p:spPr bwMode="auto">
          <a:xfrm>
            <a:off x="5148263" y="5057775"/>
            <a:ext cx="36004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alibri" panose="020F0502020204030204" pitchFamily="34" charset="0"/>
              </a:rPr>
              <a:t>Je </a:t>
            </a:r>
            <a:r>
              <a:rPr lang="en-GB" altLang="en-US" sz="2800" dirty="0" err="1">
                <a:latin typeface="Calibri" panose="020F0502020204030204" pitchFamily="34" charset="0"/>
              </a:rPr>
              <a:t>n’aime</a:t>
            </a:r>
            <a:r>
              <a:rPr lang="en-GB" altLang="en-US" sz="2800" dirty="0">
                <a:latin typeface="Calibri" panose="020F0502020204030204" pitchFamily="34" charset="0"/>
              </a:rPr>
              <a:t> pas le </a:t>
            </a:r>
            <a:r>
              <a:rPr lang="en-GB" altLang="en-US" sz="2800" dirty="0" err="1">
                <a:latin typeface="Calibri" panose="020F0502020204030204" pitchFamily="34" charset="0"/>
              </a:rPr>
              <a:t>collège</a:t>
            </a:r>
            <a:r>
              <a:rPr lang="en-GB" altLang="en-US" sz="2800" dirty="0">
                <a:latin typeface="Calibri" panose="020F0502020204030204" pitchFamily="34" charset="0"/>
              </a:rPr>
              <a:t>  et je </a:t>
            </a:r>
            <a:r>
              <a:rPr lang="en-GB" altLang="en-US" sz="2800" dirty="0" err="1" smtClean="0">
                <a:latin typeface="Calibri" panose="020F0502020204030204" pitchFamily="34" charset="0"/>
              </a:rPr>
              <a:t>déteste</a:t>
            </a:r>
            <a:r>
              <a:rPr lang="en-GB" altLang="en-US" sz="2800" dirty="0" smtClean="0">
                <a:latin typeface="Calibri" panose="020F0502020204030204" pitchFamily="34" charset="0"/>
              </a:rPr>
              <a:t> </a:t>
            </a:r>
            <a:r>
              <a:rPr lang="en-GB" altLang="en-US" sz="2800" dirty="0">
                <a:latin typeface="Calibri" panose="020F0502020204030204" pitchFamily="34" charset="0"/>
              </a:rPr>
              <a:t>le </a:t>
            </a:r>
            <a:r>
              <a:rPr lang="en-GB" altLang="en-US" sz="2800" dirty="0" smtClean="0">
                <a:latin typeface="Calibri" panose="020F0502020204030204" pitchFamily="34" charset="0"/>
              </a:rPr>
              <a:t>cirque </a:t>
            </a:r>
            <a:r>
              <a:rPr lang="en-GB" altLang="en-US" sz="2800" dirty="0" err="1">
                <a:latin typeface="Calibri" panose="020F0502020204030204" pitchFamily="34" charset="0"/>
              </a:rPr>
              <a:t>mais</a:t>
            </a:r>
            <a:r>
              <a:rPr lang="en-GB" altLang="en-US" sz="2800" dirty="0">
                <a:latin typeface="Calibri" panose="020F0502020204030204" pitchFamily="34" charset="0"/>
              </a:rPr>
              <a:t> </a:t>
            </a:r>
            <a:r>
              <a:rPr lang="en-GB" altLang="en-US" sz="2800" dirty="0" err="1">
                <a:latin typeface="Calibri" panose="020F0502020204030204" pitchFamily="34" charset="0"/>
              </a:rPr>
              <a:t>j’aime</a:t>
            </a:r>
            <a:r>
              <a:rPr lang="en-GB" altLang="en-US" sz="2800" dirty="0">
                <a:latin typeface="Calibri" panose="020F0502020204030204" pitchFamily="34" charset="0"/>
              </a:rPr>
              <a:t> le </a:t>
            </a:r>
            <a:r>
              <a:rPr lang="en-GB" altLang="en-US" sz="2800" dirty="0" err="1">
                <a:latin typeface="Calibri" panose="020F0502020204030204" pitchFamily="34" charset="0"/>
              </a:rPr>
              <a:t>fromage</a:t>
            </a:r>
            <a:r>
              <a:rPr lang="en-GB" altLang="en-US" sz="2800" dirty="0">
                <a:latin typeface="Calibri" panose="020F0502020204030204" pitchFamily="34" charset="0"/>
              </a:rPr>
              <a:t> et </a:t>
            </a:r>
            <a:r>
              <a:rPr lang="en-GB" altLang="en-US" sz="2800" dirty="0" err="1">
                <a:latin typeface="Calibri" panose="020F0502020204030204" pitchFamily="34" charset="0"/>
              </a:rPr>
              <a:t>j’adore</a:t>
            </a:r>
            <a:r>
              <a:rPr lang="en-GB" altLang="en-US" sz="2800" dirty="0">
                <a:latin typeface="Calibri" panose="020F0502020204030204" pitchFamily="34" charset="0"/>
              </a:rPr>
              <a:t> la glace.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6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5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6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1" grpId="0" animBg="1"/>
      <p:bldP spid="102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292725" y="44450"/>
            <a:ext cx="2447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800" b="1" dirty="0" err="1"/>
              <a:t>Tu</a:t>
            </a:r>
            <a:r>
              <a:rPr lang="en-GB" altLang="en-US" sz="2800" b="1" dirty="0"/>
              <a:t> </a:t>
            </a:r>
            <a:r>
              <a:rPr lang="en-GB" altLang="en-US" sz="2800" b="1" dirty="0" err="1"/>
              <a:t>aimes</a:t>
            </a:r>
            <a:r>
              <a:rPr lang="en-GB" altLang="en-US" sz="2800" b="1" dirty="0"/>
              <a:t>?</a:t>
            </a:r>
          </a:p>
        </p:txBody>
      </p:sp>
      <p:sp>
        <p:nvSpPr>
          <p:cNvPr id="6147" name="WordArt 3"/>
          <p:cNvSpPr>
            <a:spLocks noChangeArrowheads="1" noChangeShapeType="1" noTextEdit="1"/>
          </p:cNvSpPr>
          <p:nvPr/>
        </p:nvSpPr>
        <p:spPr bwMode="auto">
          <a:xfrm>
            <a:off x="5611813" y="835025"/>
            <a:ext cx="257175" cy="5429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1</a:t>
            </a:r>
          </a:p>
        </p:txBody>
      </p:sp>
      <p:sp>
        <p:nvSpPr>
          <p:cNvPr id="6148" name="WordArt 4"/>
          <p:cNvSpPr>
            <a:spLocks noChangeArrowheads="1" noChangeShapeType="1" noTextEdit="1"/>
          </p:cNvSpPr>
          <p:nvPr/>
        </p:nvSpPr>
        <p:spPr bwMode="auto">
          <a:xfrm>
            <a:off x="5651500" y="1844675"/>
            <a:ext cx="257175" cy="5429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sp>
        <p:nvSpPr>
          <p:cNvPr id="6149" name="WordArt 5"/>
          <p:cNvSpPr>
            <a:spLocks noChangeArrowheads="1" noChangeShapeType="1" noTextEdit="1"/>
          </p:cNvSpPr>
          <p:nvPr/>
        </p:nvSpPr>
        <p:spPr bwMode="auto">
          <a:xfrm>
            <a:off x="5683250" y="2851150"/>
            <a:ext cx="257175" cy="5429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3</a:t>
            </a:r>
          </a:p>
        </p:txBody>
      </p:sp>
      <p:sp>
        <p:nvSpPr>
          <p:cNvPr id="6150" name="WordArt 6"/>
          <p:cNvSpPr>
            <a:spLocks noChangeArrowheads="1" noChangeShapeType="1" noTextEdit="1"/>
          </p:cNvSpPr>
          <p:nvPr/>
        </p:nvSpPr>
        <p:spPr bwMode="auto">
          <a:xfrm>
            <a:off x="5683250" y="3894138"/>
            <a:ext cx="257175" cy="542925"/>
          </a:xfrm>
          <a:prstGeom prst="rect">
            <a:avLst/>
          </a:prstGeom>
        </p:spPr>
        <p:txBody>
          <a:bodyPr wrap="none" fromWordArt="1">
            <a:prstTxWarp prst="textPlain">
              <a:avLst>
                <a:gd name="adj" fmla="val 50000"/>
              </a:avLst>
            </a:prstTxWarp>
          </a:bodyPr>
          <a:lstStyle/>
          <a:p>
            <a:pPr algn="ctr"/>
            <a:r>
              <a:rPr lang="en-GB" sz="3600" kern="10" dirty="0">
                <a:ln w="9525">
                  <a:solidFill>
                    <a:srgbClr val="000000"/>
                  </a:solidFill>
                  <a:round/>
                  <a:headEnd/>
                  <a:tailEnd/>
                </a:ln>
                <a:latin typeface="Arial Black" panose="020B0A04020102020204" pitchFamily="34" charset="0"/>
              </a:rPr>
              <a:t>4</a:t>
            </a:r>
          </a:p>
        </p:txBody>
      </p:sp>
      <p:sp>
        <p:nvSpPr>
          <p:cNvPr id="6151" name="WordArt 7"/>
          <p:cNvSpPr>
            <a:spLocks noChangeArrowheads="1" noChangeShapeType="1" noTextEdit="1"/>
          </p:cNvSpPr>
          <p:nvPr/>
        </p:nvSpPr>
        <p:spPr bwMode="auto">
          <a:xfrm>
            <a:off x="107950" y="4048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1</a:t>
            </a:r>
          </a:p>
        </p:txBody>
      </p:sp>
      <p:sp>
        <p:nvSpPr>
          <p:cNvPr id="6152" name="WordArt 8"/>
          <p:cNvSpPr>
            <a:spLocks noChangeArrowheads="1" noChangeShapeType="1" noTextEdit="1"/>
          </p:cNvSpPr>
          <p:nvPr/>
        </p:nvSpPr>
        <p:spPr bwMode="auto">
          <a:xfrm>
            <a:off x="2411413" y="4048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sp>
        <p:nvSpPr>
          <p:cNvPr id="6153" name="WordArt 9"/>
          <p:cNvSpPr>
            <a:spLocks noChangeArrowheads="1" noChangeShapeType="1" noTextEdit="1"/>
          </p:cNvSpPr>
          <p:nvPr/>
        </p:nvSpPr>
        <p:spPr bwMode="auto">
          <a:xfrm>
            <a:off x="179388" y="3657600"/>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3</a:t>
            </a:r>
          </a:p>
        </p:txBody>
      </p:sp>
      <p:sp>
        <p:nvSpPr>
          <p:cNvPr id="6154" name="WordArt 10"/>
          <p:cNvSpPr>
            <a:spLocks noChangeArrowheads="1" noChangeShapeType="1" noTextEdit="1"/>
          </p:cNvSpPr>
          <p:nvPr/>
        </p:nvSpPr>
        <p:spPr bwMode="auto">
          <a:xfrm>
            <a:off x="2484438" y="3644900"/>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4</a:t>
            </a:r>
          </a:p>
        </p:txBody>
      </p:sp>
      <p:pic>
        <p:nvPicPr>
          <p:cNvPr id="6155" name="Picture 11"/>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205538" y="3749675"/>
            <a:ext cx="1030287"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2"/>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116638" y="1557338"/>
            <a:ext cx="1020762"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7" name="AutoShape 13"/>
          <p:cNvSpPr>
            <a:spLocks noChangeArrowheads="1"/>
          </p:cNvSpPr>
          <p:nvPr/>
        </p:nvSpPr>
        <p:spPr bwMode="auto">
          <a:xfrm>
            <a:off x="6061075" y="692150"/>
            <a:ext cx="1054100" cy="80168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38100">
            <a:solidFill>
              <a:schemeClr val="tx1"/>
            </a:solidFill>
            <a:miter lim="800000"/>
            <a:headEnd/>
            <a:tailEnd/>
          </a:ln>
        </p:spPr>
        <p:txBody>
          <a:bodyPr wrap="none" anchor="ctr"/>
          <a:lstStyle/>
          <a:p>
            <a:endParaRPr lang="en-GB"/>
          </a:p>
        </p:txBody>
      </p:sp>
      <p:pic>
        <p:nvPicPr>
          <p:cNvPr id="6158" name="Picture 14"/>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132513" y="2644775"/>
            <a:ext cx="1020762"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15"/>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323138" y="2636838"/>
            <a:ext cx="1020762"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Rectangle 16"/>
          <p:cNvSpPr>
            <a:spLocks noChangeArrowheads="1"/>
          </p:cNvSpPr>
          <p:nvPr/>
        </p:nvSpPr>
        <p:spPr bwMode="auto">
          <a:xfrm>
            <a:off x="128588" y="60928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la </a:t>
            </a:r>
            <a:r>
              <a:rPr lang="en-GB" altLang="en-US" sz="2800" b="1" dirty="0"/>
              <a:t>pizza</a:t>
            </a:r>
            <a:endParaRPr lang="en-GB" altLang="en-US" sz="2800" b="1" dirty="0">
              <a:cs typeface="Times New Roman" panose="02020603050405020304" pitchFamily="18" charset="0"/>
            </a:endParaRPr>
          </a:p>
        </p:txBody>
      </p:sp>
      <p:sp>
        <p:nvSpPr>
          <p:cNvPr id="6161" name="Rectangle 18"/>
          <p:cNvSpPr>
            <a:spLocks noChangeArrowheads="1"/>
          </p:cNvSpPr>
          <p:nvPr/>
        </p:nvSpPr>
        <p:spPr bwMode="auto">
          <a:xfrm>
            <a:off x="107950" y="270827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a:t>le zoo</a:t>
            </a:r>
          </a:p>
        </p:txBody>
      </p:sp>
      <p:pic>
        <p:nvPicPr>
          <p:cNvPr id="6162" name="Picture 19" descr="Zo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 y="827088"/>
            <a:ext cx="2144713" cy="166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3" name="Rectangle 20"/>
          <p:cNvSpPr>
            <a:spLocks noChangeArrowheads="1"/>
          </p:cNvSpPr>
          <p:nvPr/>
        </p:nvSpPr>
        <p:spPr bwMode="auto">
          <a:xfrm>
            <a:off x="2411413" y="270827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700" b="1" dirty="0" smtClean="0">
                <a:cs typeface="Times New Roman" panose="02020603050405020304" pitchFamily="18" charset="0"/>
              </a:rPr>
              <a:t>le </a:t>
            </a:r>
            <a:r>
              <a:rPr lang="en-GB" altLang="en-US" sz="2700" b="1" dirty="0">
                <a:cs typeface="Times New Roman" panose="02020603050405020304" pitchFamily="18" charset="0"/>
              </a:rPr>
              <a:t>jus</a:t>
            </a:r>
          </a:p>
        </p:txBody>
      </p:sp>
      <p:pic>
        <p:nvPicPr>
          <p:cNvPr id="6164" name="Picture 21" descr="orange_juice_box"/>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00338" y="908050"/>
            <a:ext cx="1655762"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5" name="Rectangle 22"/>
          <p:cNvSpPr>
            <a:spLocks noChangeArrowheads="1"/>
          </p:cNvSpPr>
          <p:nvPr/>
        </p:nvSpPr>
        <p:spPr bwMode="auto">
          <a:xfrm>
            <a:off x="2411413" y="60928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a:t>la science</a:t>
            </a:r>
          </a:p>
        </p:txBody>
      </p:sp>
      <p:pic>
        <p:nvPicPr>
          <p:cNvPr id="6166" name="Picture 23" descr="char_target"/>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52713" y="4221163"/>
            <a:ext cx="15589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12" name="Text Box 24"/>
          <p:cNvSpPr txBox="1">
            <a:spLocks noChangeArrowheads="1"/>
          </p:cNvSpPr>
          <p:nvPr/>
        </p:nvSpPr>
        <p:spPr bwMode="auto">
          <a:xfrm>
            <a:off x="4787900" y="4772025"/>
            <a:ext cx="4284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alibri" panose="020F0502020204030204" pitchFamily="34" charset="0"/>
              </a:rPr>
              <a:t>1. </a:t>
            </a:r>
            <a:r>
              <a:rPr lang="en-GB" altLang="en-US" sz="2400" dirty="0" err="1" smtClean="0">
                <a:latin typeface="Calibri" panose="020F0502020204030204" pitchFamily="34" charset="0"/>
              </a:rPr>
              <a:t>j’adore</a:t>
            </a:r>
            <a:r>
              <a:rPr lang="en-GB" altLang="en-US" sz="2400" dirty="0" smtClean="0">
                <a:latin typeface="Calibri" panose="020F0502020204030204" pitchFamily="34" charset="0"/>
              </a:rPr>
              <a:t> </a:t>
            </a:r>
            <a:r>
              <a:rPr lang="en-GB" altLang="en-US" sz="2400" dirty="0">
                <a:latin typeface="Calibri" panose="020F0502020204030204" pitchFamily="34" charset="0"/>
              </a:rPr>
              <a:t>le zoo.</a:t>
            </a:r>
          </a:p>
        </p:txBody>
      </p:sp>
      <p:sp>
        <p:nvSpPr>
          <p:cNvPr id="12313" name="Text Box 25"/>
          <p:cNvSpPr txBox="1">
            <a:spLocks noChangeArrowheads="1"/>
          </p:cNvSpPr>
          <p:nvPr/>
        </p:nvSpPr>
        <p:spPr bwMode="auto">
          <a:xfrm>
            <a:off x="4787900" y="5300663"/>
            <a:ext cx="4284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alibri" panose="020F0502020204030204" pitchFamily="34" charset="0"/>
              </a:rPr>
              <a:t>2. Je </a:t>
            </a:r>
            <a:r>
              <a:rPr lang="en-GB" altLang="en-US" sz="2400" dirty="0" err="1">
                <a:latin typeface="Calibri" panose="020F0502020204030204" pitchFamily="34" charset="0"/>
              </a:rPr>
              <a:t>n’aime</a:t>
            </a:r>
            <a:r>
              <a:rPr lang="en-GB" altLang="en-US" sz="2400" dirty="0">
                <a:latin typeface="Calibri" panose="020F0502020204030204" pitchFamily="34" charset="0"/>
              </a:rPr>
              <a:t> pas le jus.</a:t>
            </a:r>
          </a:p>
        </p:txBody>
      </p:sp>
      <p:sp>
        <p:nvSpPr>
          <p:cNvPr id="12314" name="Text Box 26"/>
          <p:cNvSpPr txBox="1">
            <a:spLocks noChangeArrowheads="1"/>
          </p:cNvSpPr>
          <p:nvPr/>
        </p:nvSpPr>
        <p:spPr bwMode="auto">
          <a:xfrm>
            <a:off x="4787900" y="5818188"/>
            <a:ext cx="4284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alibri" panose="020F0502020204030204" pitchFamily="34" charset="0"/>
              </a:rPr>
              <a:t>3. Je </a:t>
            </a:r>
            <a:r>
              <a:rPr lang="en-GB" altLang="en-US" sz="2400" dirty="0" err="1">
                <a:latin typeface="Calibri" panose="020F0502020204030204" pitchFamily="34" charset="0"/>
              </a:rPr>
              <a:t>déteste</a:t>
            </a:r>
            <a:r>
              <a:rPr lang="en-GB" altLang="en-US" sz="2400" dirty="0">
                <a:latin typeface="Calibri" panose="020F0502020204030204" pitchFamily="34" charset="0"/>
              </a:rPr>
              <a:t> la pizza.</a:t>
            </a:r>
          </a:p>
        </p:txBody>
      </p:sp>
      <p:sp>
        <p:nvSpPr>
          <p:cNvPr id="12315" name="Text Box 27"/>
          <p:cNvSpPr txBox="1">
            <a:spLocks noChangeArrowheads="1"/>
          </p:cNvSpPr>
          <p:nvPr/>
        </p:nvSpPr>
        <p:spPr bwMode="auto">
          <a:xfrm>
            <a:off x="4787900" y="6308725"/>
            <a:ext cx="4284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latin typeface="Calibri" panose="020F0502020204030204" pitchFamily="34" charset="0"/>
              </a:rPr>
              <a:t>4. </a:t>
            </a:r>
            <a:r>
              <a:rPr lang="en-GB" altLang="en-US" sz="2400" dirty="0" err="1">
                <a:latin typeface="Calibri" panose="020F0502020204030204" pitchFamily="34" charset="0"/>
              </a:rPr>
              <a:t>j’aime</a:t>
            </a:r>
            <a:r>
              <a:rPr lang="en-GB" altLang="en-US" sz="2400" dirty="0">
                <a:latin typeface="Calibri" panose="020F0502020204030204" pitchFamily="34" charset="0"/>
              </a:rPr>
              <a:t> la science.</a:t>
            </a:r>
          </a:p>
        </p:txBody>
      </p:sp>
      <p:pic>
        <p:nvPicPr>
          <p:cNvPr id="28" name="Picture 6" descr="pizz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850" y="4292600"/>
            <a:ext cx="2124075"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1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dissolve">
                                      <p:cBhvr>
                                        <p:cTn id="2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2" grpId="0"/>
      <p:bldP spid="12313" grpId="0"/>
      <p:bldP spid="12314" grpId="0"/>
      <p:bldP spid="123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5822950" y="2986088"/>
            <a:ext cx="2089150" cy="64928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le </a:t>
            </a:r>
            <a:r>
              <a:rPr lang="en-GB" altLang="en-US" sz="2800" b="1" dirty="0" err="1" smtClean="0"/>
              <a:t>lait</a:t>
            </a:r>
            <a:endParaRPr lang="en-GB" altLang="en-US" sz="2800" b="1" dirty="0">
              <a:cs typeface="Times New Roman" panose="02020603050405020304" pitchFamily="18" charset="0"/>
            </a:endParaRPr>
          </a:p>
        </p:txBody>
      </p:sp>
      <p:sp>
        <p:nvSpPr>
          <p:cNvPr id="7173" name="Rectangle 5"/>
          <p:cNvSpPr>
            <a:spLocks noChangeArrowheads="1"/>
          </p:cNvSpPr>
          <p:nvPr/>
        </p:nvSpPr>
        <p:spPr bwMode="auto">
          <a:xfrm>
            <a:off x="3548063" y="60928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la France</a:t>
            </a:r>
            <a:endParaRPr lang="en-GB" altLang="en-US" sz="2800" b="1" dirty="0">
              <a:cs typeface="Times New Roman" panose="02020603050405020304" pitchFamily="18" charset="0"/>
            </a:endParaRPr>
          </a:p>
        </p:txBody>
      </p:sp>
      <p:sp>
        <p:nvSpPr>
          <p:cNvPr id="7174" name="Rectangle 6"/>
          <p:cNvSpPr>
            <a:spLocks noChangeArrowheads="1"/>
          </p:cNvSpPr>
          <p:nvPr/>
        </p:nvSpPr>
        <p:spPr bwMode="auto">
          <a:xfrm>
            <a:off x="3548063" y="2986088"/>
            <a:ext cx="2089150" cy="64928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le </a:t>
            </a:r>
            <a:r>
              <a:rPr lang="en-GB" altLang="en-US" sz="2800" b="1" dirty="0" err="1" smtClean="0"/>
              <a:t>thé</a:t>
            </a:r>
            <a:endParaRPr lang="en-GB" altLang="en-US" sz="2800" b="1" dirty="0">
              <a:cs typeface="Times New Roman" panose="02020603050405020304" pitchFamily="18" charset="0"/>
            </a:endParaRPr>
          </a:p>
        </p:txBody>
      </p:sp>
      <p:sp>
        <p:nvSpPr>
          <p:cNvPr id="7176" name="Rectangle 8"/>
          <p:cNvSpPr>
            <a:spLocks noChangeArrowheads="1"/>
          </p:cNvSpPr>
          <p:nvPr/>
        </p:nvSpPr>
        <p:spPr bwMode="auto">
          <a:xfrm>
            <a:off x="1216025" y="2986088"/>
            <a:ext cx="2089150" cy="64928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le </a:t>
            </a:r>
            <a:r>
              <a:rPr lang="en-GB" altLang="en-US" sz="2800" b="1" dirty="0" err="1" smtClean="0"/>
              <a:t>soleil</a:t>
            </a:r>
            <a:endParaRPr lang="en-GB" altLang="en-US" sz="2800" b="1" dirty="0">
              <a:cs typeface="Times New Roman" panose="02020603050405020304" pitchFamily="18" charset="0"/>
            </a:endParaRPr>
          </a:p>
        </p:txBody>
      </p:sp>
      <p:sp>
        <p:nvSpPr>
          <p:cNvPr id="7178" name="Rectangle 10"/>
          <p:cNvSpPr>
            <a:spLocks noChangeArrowheads="1"/>
          </p:cNvSpPr>
          <p:nvPr/>
        </p:nvSpPr>
        <p:spPr bwMode="auto">
          <a:xfrm>
            <a:off x="1287463" y="60928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700" b="1"/>
              <a:t>le chocolat</a:t>
            </a:r>
            <a:endParaRPr lang="en-GB" altLang="en-US" sz="2700" b="1">
              <a:cs typeface="Times New Roman" panose="02020603050405020304" pitchFamily="18" charset="0"/>
            </a:endParaRPr>
          </a:p>
        </p:txBody>
      </p:sp>
      <p:pic>
        <p:nvPicPr>
          <p:cNvPr id="7179" name="Picture 11" descr="Chocol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4005263"/>
            <a:ext cx="2160588"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0" name="Text Box 14"/>
          <p:cNvSpPr txBox="1">
            <a:spLocks noChangeArrowheads="1"/>
          </p:cNvSpPr>
          <p:nvPr/>
        </p:nvSpPr>
        <p:spPr bwMode="auto">
          <a:xfrm>
            <a:off x="3275013" y="-26988"/>
            <a:ext cx="2592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800" b="1" dirty="0" err="1"/>
              <a:t>Tu</a:t>
            </a:r>
            <a:r>
              <a:rPr lang="en-GB" altLang="en-US" sz="2800" b="1" dirty="0"/>
              <a:t> </a:t>
            </a:r>
            <a:r>
              <a:rPr lang="en-GB" altLang="en-US" sz="2800" b="1" dirty="0" err="1"/>
              <a:t>aimes</a:t>
            </a:r>
            <a:r>
              <a:rPr lang="en-GB" altLang="en-US" sz="2800" b="1" dirty="0"/>
              <a:t>?</a:t>
            </a:r>
          </a:p>
        </p:txBody>
      </p:sp>
      <p:sp>
        <p:nvSpPr>
          <p:cNvPr id="7181" name="Rectangle 15"/>
          <p:cNvSpPr>
            <a:spLocks noChangeArrowheads="1"/>
          </p:cNvSpPr>
          <p:nvPr/>
        </p:nvSpPr>
        <p:spPr bwMode="auto">
          <a:xfrm>
            <a:off x="5853113" y="6089650"/>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cs typeface="Times New Roman" panose="02020603050405020304" pitchFamily="18" charset="0"/>
              </a:rPr>
              <a:t>la natation</a:t>
            </a:r>
            <a:endParaRPr lang="en-GB" altLang="en-US" sz="2800" b="1" dirty="0"/>
          </a:p>
        </p:txBody>
      </p:sp>
      <p:pic>
        <p:nvPicPr>
          <p:cNvPr id="15" name="Picture 14"/>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6222652" y="771954"/>
            <a:ext cx="1683098" cy="1683098"/>
          </a:xfrm>
          <a:prstGeom prst="rect">
            <a:avLst/>
          </a:prstGeom>
        </p:spPr>
      </p:pic>
      <p:pic>
        <p:nvPicPr>
          <p:cNvPr id="16" name="Picture 12" descr="Swimmer, Swimming, Water Sports, Waves, Do The Craw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03732" y="4471087"/>
            <a:ext cx="1587911" cy="96432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477929" y="994265"/>
            <a:ext cx="1565342" cy="1489684"/>
          </a:xfrm>
          <a:prstGeom prst="rect">
            <a:avLst/>
          </a:prstGeom>
        </p:spPr>
      </p:pic>
      <p:pic>
        <p:nvPicPr>
          <p:cNvPr id="18" name="Pictur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79454" y="4312784"/>
            <a:ext cx="1692862" cy="1280932"/>
          </a:xfrm>
          <a:prstGeom prst="rect">
            <a:avLst/>
          </a:prstGeom>
        </p:spPr>
      </p:pic>
      <p:pic>
        <p:nvPicPr>
          <p:cNvPr id="19" name="Pictur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707904" y="1169534"/>
            <a:ext cx="1699987" cy="143224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2916238" y="3500438"/>
            <a:ext cx="58324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alibri" panose="020F0502020204030204" pitchFamily="34" charset="0"/>
              </a:rPr>
              <a:t>Je </a:t>
            </a:r>
            <a:r>
              <a:rPr lang="en-GB" altLang="en-US" sz="2800" dirty="0" err="1">
                <a:latin typeface="Calibri" panose="020F0502020204030204" pitchFamily="34" charset="0"/>
              </a:rPr>
              <a:t>n’aime</a:t>
            </a:r>
            <a:r>
              <a:rPr lang="en-GB" altLang="en-US" sz="2800" dirty="0">
                <a:latin typeface="Calibri" panose="020F0502020204030204" pitchFamily="34" charset="0"/>
              </a:rPr>
              <a:t> pas  </a:t>
            </a:r>
            <a:r>
              <a:rPr lang="en-GB" altLang="en-US" sz="2800" dirty="0">
                <a:solidFill>
                  <a:srgbClr val="3333FF"/>
                </a:solidFill>
                <a:latin typeface="Calibri" panose="020F0502020204030204" pitchFamily="34" charset="0"/>
              </a:rPr>
              <a:t>le</a:t>
            </a:r>
            <a:r>
              <a:rPr lang="en-GB" altLang="en-US" sz="2800" dirty="0">
                <a:latin typeface="Calibri" panose="020F0502020204030204" pitchFamily="34" charset="0"/>
              </a:rPr>
              <a:t>______</a:t>
            </a:r>
            <a:r>
              <a:rPr lang="en-GB" altLang="en-US" sz="2800" dirty="0" err="1">
                <a:latin typeface="Calibri" panose="020F0502020204030204" pitchFamily="34" charset="0"/>
              </a:rPr>
              <a:t>mais</a:t>
            </a:r>
            <a:r>
              <a:rPr lang="en-GB" altLang="en-US" sz="2800" dirty="0">
                <a:latin typeface="Calibri" panose="020F0502020204030204" pitchFamily="34" charset="0"/>
              </a:rPr>
              <a:t> </a:t>
            </a:r>
            <a:r>
              <a:rPr lang="en-GB" altLang="en-US" sz="2800" dirty="0" err="1">
                <a:latin typeface="Calibri" panose="020F0502020204030204" pitchFamily="34" charset="0"/>
              </a:rPr>
              <a:t>j’aime</a:t>
            </a:r>
            <a:r>
              <a:rPr lang="en-GB" altLang="en-US" sz="2800" dirty="0">
                <a:latin typeface="Calibri" panose="020F0502020204030204" pitchFamily="34" charset="0"/>
              </a:rPr>
              <a:t>  </a:t>
            </a:r>
            <a:r>
              <a:rPr lang="en-GB" altLang="en-US" sz="2800" dirty="0">
                <a:solidFill>
                  <a:srgbClr val="FF0000"/>
                </a:solidFill>
                <a:latin typeface="Calibri" panose="020F0502020204030204" pitchFamily="34" charset="0"/>
              </a:rPr>
              <a:t>la ________</a:t>
            </a:r>
            <a:r>
              <a:rPr lang="en-GB" altLang="en-US" sz="2800" dirty="0">
                <a:latin typeface="Calibri" panose="020F0502020204030204" pitchFamily="34" charset="0"/>
              </a:rPr>
              <a:t> et </a:t>
            </a:r>
            <a:r>
              <a:rPr lang="en-GB" altLang="en-US" sz="2800" dirty="0" err="1">
                <a:latin typeface="Calibri" panose="020F0502020204030204" pitchFamily="34" charset="0"/>
              </a:rPr>
              <a:t>j’adore</a:t>
            </a:r>
            <a:r>
              <a:rPr lang="en-GB" altLang="en-US" sz="2800" dirty="0">
                <a:latin typeface="Calibri" panose="020F0502020204030204" pitchFamily="34" charset="0"/>
              </a:rPr>
              <a:t> </a:t>
            </a:r>
            <a:r>
              <a:rPr lang="en-GB" altLang="en-US" sz="2800" dirty="0" smtClean="0">
                <a:solidFill>
                  <a:srgbClr val="3333FF"/>
                </a:solidFill>
                <a:latin typeface="Calibri" panose="020F0502020204030204" pitchFamily="34" charset="0"/>
              </a:rPr>
              <a:t>le</a:t>
            </a:r>
            <a:r>
              <a:rPr lang="en-GB" altLang="en-US" sz="2800" dirty="0" smtClean="0">
                <a:solidFill>
                  <a:srgbClr val="FF0000"/>
                </a:solidFill>
                <a:latin typeface="Calibri" panose="020F0502020204030204" pitchFamily="34" charset="0"/>
              </a:rPr>
              <a:t> </a:t>
            </a:r>
            <a:r>
              <a:rPr lang="en-GB" altLang="en-US" sz="2800" dirty="0">
                <a:solidFill>
                  <a:srgbClr val="FF0000"/>
                </a:solidFill>
                <a:latin typeface="Calibri" panose="020F0502020204030204" pitchFamily="34" charset="0"/>
              </a:rPr>
              <a:t>________.</a:t>
            </a:r>
          </a:p>
        </p:txBody>
      </p:sp>
      <p:sp>
        <p:nvSpPr>
          <p:cNvPr id="8195" name="Text Box 5"/>
          <p:cNvSpPr txBox="1">
            <a:spLocks noChangeArrowheads="1"/>
          </p:cNvSpPr>
          <p:nvPr/>
        </p:nvSpPr>
        <p:spPr bwMode="auto">
          <a:xfrm>
            <a:off x="468313" y="2708275"/>
            <a:ext cx="38893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3200" b="1" dirty="0">
                <a:latin typeface="Calibri" panose="020F0502020204030204" pitchFamily="34" charset="0"/>
              </a:rPr>
              <a:t>Que </a:t>
            </a:r>
            <a:r>
              <a:rPr lang="en-GB" altLang="en-US" sz="3200" b="1" dirty="0" err="1">
                <a:latin typeface="Calibri" panose="020F0502020204030204" pitchFamily="34" charset="0"/>
              </a:rPr>
              <a:t>pense</a:t>
            </a:r>
            <a:r>
              <a:rPr lang="en-GB" altLang="en-US" sz="3200" b="1" dirty="0">
                <a:latin typeface="Calibri" panose="020F0502020204030204" pitchFamily="34" charset="0"/>
              </a:rPr>
              <a:t> la </a:t>
            </a:r>
            <a:r>
              <a:rPr lang="en-GB" altLang="en-US" sz="3200" b="1" dirty="0" err="1">
                <a:latin typeface="Calibri" panose="020F0502020204030204" pitchFamily="34" charset="0"/>
              </a:rPr>
              <a:t>fille</a:t>
            </a:r>
            <a:r>
              <a:rPr lang="en-GB" altLang="en-US" sz="3200" b="1" dirty="0">
                <a:latin typeface="Calibri" panose="020F0502020204030204" pitchFamily="34" charset="0"/>
              </a:rPr>
              <a:t> ?</a:t>
            </a:r>
          </a:p>
        </p:txBody>
      </p:sp>
      <p:pic>
        <p:nvPicPr>
          <p:cNvPr id="8196" name="Picture 6" descr="Clipart-Cartoon-Design-0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8313" y="3486150"/>
            <a:ext cx="3371851"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AutoShape 7"/>
          <p:cNvSpPr>
            <a:spLocks noChangeArrowheads="1"/>
          </p:cNvSpPr>
          <p:nvPr/>
        </p:nvSpPr>
        <p:spPr bwMode="auto">
          <a:xfrm>
            <a:off x="2771775" y="3357563"/>
            <a:ext cx="6048375" cy="1655762"/>
          </a:xfrm>
          <a:prstGeom prst="wedgeRoundRectCallout">
            <a:avLst>
              <a:gd name="adj1" fmla="val -59792"/>
              <a:gd name="adj2" fmla="val 36384"/>
              <a:gd name="adj3" fmla="val 16667"/>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8198" name="Picture 9" descr="Clipart-Free-Gif-2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b="4724"/>
          <a:stretch>
            <a:fillRect/>
          </a:stretch>
        </p:blipFill>
        <p:spPr bwMode="auto">
          <a:xfrm>
            <a:off x="6264275" y="15875"/>
            <a:ext cx="3203575" cy="305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Text Box 10"/>
          <p:cNvSpPr txBox="1">
            <a:spLocks noChangeArrowheads="1"/>
          </p:cNvSpPr>
          <p:nvPr/>
        </p:nvSpPr>
        <p:spPr bwMode="auto">
          <a:xfrm>
            <a:off x="252413" y="1050925"/>
            <a:ext cx="58324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alibri" panose="020F0502020204030204" pitchFamily="34" charset="0"/>
              </a:rPr>
              <a:t>Je </a:t>
            </a:r>
            <a:r>
              <a:rPr lang="en-GB" altLang="en-US" sz="2800" dirty="0" err="1">
                <a:latin typeface="Calibri" panose="020F0502020204030204" pitchFamily="34" charset="0"/>
              </a:rPr>
              <a:t>n’aime</a:t>
            </a:r>
            <a:r>
              <a:rPr lang="en-GB" altLang="en-US" sz="2800" dirty="0">
                <a:latin typeface="Calibri" panose="020F0502020204030204" pitchFamily="34" charset="0"/>
              </a:rPr>
              <a:t> pas </a:t>
            </a:r>
            <a:r>
              <a:rPr lang="en-GB" altLang="en-US" sz="2800" dirty="0">
                <a:solidFill>
                  <a:srgbClr val="FF0000"/>
                </a:solidFill>
                <a:latin typeface="Calibri" panose="020F0502020204030204" pitchFamily="34" charset="0"/>
              </a:rPr>
              <a:t>la ________</a:t>
            </a:r>
            <a:r>
              <a:rPr lang="en-GB" altLang="en-US" sz="2800" dirty="0">
                <a:latin typeface="Calibri" panose="020F0502020204030204" pitchFamily="34" charset="0"/>
              </a:rPr>
              <a:t> et je </a:t>
            </a:r>
            <a:r>
              <a:rPr lang="en-GB" altLang="en-US" sz="2800" dirty="0" err="1">
                <a:latin typeface="Calibri" panose="020F0502020204030204" pitchFamily="34" charset="0"/>
              </a:rPr>
              <a:t>déteste</a:t>
            </a:r>
            <a:r>
              <a:rPr lang="en-GB" altLang="en-US" sz="2800" dirty="0">
                <a:latin typeface="Calibri" panose="020F0502020204030204" pitchFamily="34" charset="0"/>
              </a:rPr>
              <a:t> </a:t>
            </a:r>
            <a:r>
              <a:rPr lang="en-GB" altLang="en-US" sz="2800" dirty="0">
                <a:solidFill>
                  <a:srgbClr val="FF0000"/>
                </a:solidFill>
                <a:latin typeface="Calibri" panose="020F0502020204030204" pitchFamily="34" charset="0"/>
              </a:rPr>
              <a:t>la ________ </a:t>
            </a:r>
            <a:r>
              <a:rPr lang="en-GB" altLang="en-US" sz="2800" dirty="0" err="1">
                <a:latin typeface="Calibri" panose="020F0502020204030204" pitchFamily="34" charset="0"/>
              </a:rPr>
              <a:t>mais</a:t>
            </a:r>
            <a:r>
              <a:rPr lang="en-GB" altLang="en-US" sz="2800" dirty="0">
                <a:latin typeface="Calibri" panose="020F0502020204030204" pitchFamily="34" charset="0"/>
              </a:rPr>
              <a:t> </a:t>
            </a:r>
            <a:r>
              <a:rPr lang="en-GB" altLang="en-US" sz="2800" dirty="0" err="1">
                <a:latin typeface="Calibri" panose="020F0502020204030204" pitchFamily="34" charset="0"/>
              </a:rPr>
              <a:t>j’aime</a:t>
            </a:r>
            <a:r>
              <a:rPr lang="en-GB" altLang="en-US" sz="2800" dirty="0">
                <a:latin typeface="Calibri" panose="020F0502020204030204" pitchFamily="34" charset="0"/>
              </a:rPr>
              <a:t> </a:t>
            </a:r>
            <a:r>
              <a:rPr lang="en-GB" altLang="en-US" sz="2800" dirty="0">
                <a:solidFill>
                  <a:srgbClr val="3333FF"/>
                </a:solidFill>
                <a:latin typeface="Calibri" panose="020F0502020204030204" pitchFamily="34" charset="0"/>
              </a:rPr>
              <a:t>le________</a:t>
            </a:r>
            <a:r>
              <a:rPr lang="en-GB" altLang="en-US" sz="2800" dirty="0">
                <a:latin typeface="Calibri" panose="020F0502020204030204" pitchFamily="34" charset="0"/>
              </a:rPr>
              <a:t> et </a:t>
            </a:r>
            <a:r>
              <a:rPr lang="en-GB" altLang="en-US" sz="2800" dirty="0" err="1">
                <a:latin typeface="Calibri" panose="020F0502020204030204" pitchFamily="34" charset="0"/>
              </a:rPr>
              <a:t>j’adore</a:t>
            </a:r>
            <a:r>
              <a:rPr lang="en-GB" altLang="en-US" sz="2800" dirty="0">
                <a:latin typeface="Calibri" panose="020F0502020204030204" pitchFamily="34" charset="0"/>
              </a:rPr>
              <a:t> </a:t>
            </a:r>
            <a:r>
              <a:rPr lang="en-GB" altLang="en-US" sz="2800" dirty="0">
                <a:solidFill>
                  <a:srgbClr val="FF0000"/>
                </a:solidFill>
                <a:latin typeface="Calibri" panose="020F0502020204030204" pitchFamily="34" charset="0"/>
              </a:rPr>
              <a:t>la </a:t>
            </a:r>
            <a:r>
              <a:rPr lang="en-GB" altLang="en-US" sz="2800" dirty="0">
                <a:solidFill>
                  <a:srgbClr val="3333FF"/>
                </a:solidFill>
                <a:latin typeface="Calibri" panose="020F0502020204030204" pitchFamily="34" charset="0"/>
              </a:rPr>
              <a:t>________</a:t>
            </a:r>
            <a:r>
              <a:rPr lang="en-GB" altLang="en-US" sz="2800" dirty="0">
                <a:latin typeface="Calibri" panose="020F0502020204030204" pitchFamily="34" charset="0"/>
              </a:rPr>
              <a:t> .</a:t>
            </a:r>
          </a:p>
        </p:txBody>
      </p:sp>
      <p:sp>
        <p:nvSpPr>
          <p:cNvPr id="8200" name="AutoShape 11"/>
          <p:cNvSpPr>
            <a:spLocks noChangeArrowheads="1"/>
          </p:cNvSpPr>
          <p:nvPr/>
        </p:nvSpPr>
        <p:spPr bwMode="auto">
          <a:xfrm>
            <a:off x="107950" y="908050"/>
            <a:ext cx="6048375" cy="1655763"/>
          </a:xfrm>
          <a:prstGeom prst="wedgeRoundRectCallout">
            <a:avLst>
              <a:gd name="adj1" fmla="val 63227"/>
              <a:gd name="adj2" fmla="val -16347"/>
              <a:gd name="adj3" fmla="val 16667"/>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sp>
        <p:nvSpPr>
          <p:cNvPr id="8201" name="Text Box 12"/>
          <p:cNvSpPr txBox="1">
            <a:spLocks noChangeArrowheads="1"/>
          </p:cNvSpPr>
          <p:nvPr/>
        </p:nvSpPr>
        <p:spPr bwMode="auto">
          <a:xfrm>
            <a:off x="395288" y="115888"/>
            <a:ext cx="38893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3200" b="1" dirty="0">
                <a:latin typeface="Calibri" panose="020F0502020204030204" pitchFamily="34" charset="0"/>
              </a:rPr>
              <a:t>Que </a:t>
            </a:r>
            <a:r>
              <a:rPr lang="en-GB" altLang="en-US" sz="3200" b="1" dirty="0" err="1">
                <a:latin typeface="Calibri" panose="020F0502020204030204" pitchFamily="34" charset="0"/>
              </a:rPr>
              <a:t>pense</a:t>
            </a:r>
            <a:r>
              <a:rPr lang="en-GB" altLang="en-US" sz="3200" b="1" dirty="0">
                <a:latin typeface="Calibri" panose="020F0502020204030204" pitchFamily="34" charset="0"/>
              </a:rPr>
              <a:t> le </a:t>
            </a:r>
            <a:r>
              <a:rPr lang="en-GB" altLang="en-US" sz="3200" b="1" dirty="0" err="1">
                <a:latin typeface="Calibri" panose="020F0502020204030204" pitchFamily="34" charset="0"/>
              </a:rPr>
              <a:t>garçon</a:t>
            </a:r>
            <a:r>
              <a:rPr lang="en-GB" altLang="en-US" sz="3200" b="1" dirty="0">
                <a:latin typeface="Calibri" panose="020F0502020204030204" pitchFamily="34"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23850" y="115888"/>
            <a:ext cx="1439863"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3"/>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50825" y="3563938"/>
            <a:ext cx="1362075"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4"/>
          <p:cNvSpPr txBox="1">
            <a:spLocks noChangeArrowheads="1"/>
          </p:cNvSpPr>
          <p:nvPr/>
        </p:nvSpPr>
        <p:spPr bwMode="auto">
          <a:xfrm>
            <a:off x="4716463" y="476250"/>
            <a:ext cx="28797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err="1">
                <a:latin typeface="Calibri" panose="020F0502020204030204" pitchFamily="34" charset="0"/>
              </a:rPr>
              <a:t>J’aime</a:t>
            </a:r>
            <a:r>
              <a:rPr lang="en-GB" altLang="en-US" sz="2800" dirty="0">
                <a:latin typeface="Calibri" panose="020F0502020204030204" pitchFamily="34" charset="0"/>
              </a:rPr>
              <a:t> la </a:t>
            </a:r>
            <a:r>
              <a:rPr lang="en-GB" altLang="en-US" sz="2800" dirty="0" err="1">
                <a:latin typeface="Calibri" panose="020F0502020204030204" pitchFamily="34" charset="0"/>
              </a:rPr>
              <a:t>vache</a:t>
            </a:r>
            <a:r>
              <a:rPr lang="en-GB" altLang="en-US" sz="2800" dirty="0">
                <a:latin typeface="Calibri" panose="020F0502020204030204" pitchFamily="34" charset="0"/>
              </a:rPr>
              <a:t>.</a:t>
            </a:r>
          </a:p>
        </p:txBody>
      </p:sp>
      <p:sp>
        <p:nvSpPr>
          <p:cNvPr id="18437" name="Text Box 5"/>
          <p:cNvSpPr txBox="1">
            <a:spLocks noChangeArrowheads="1"/>
          </p:cNvSpPr>
          <p:nvPr/>
        </p:nvSpPr>
        <p:spPr bwMode="auto">
          <a:xfrm>
            <a:off x="4787900" y="4005263"/>
            <a:ext cx="48246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alibri" panose="020F0502020204030204" pitchFamily="34" charset="0"/>
              </a:rPr>
              <a:t>Je </a:t>
            </a:r>
            <a:r>
              <a:rPr lang="en-GB" altLang="en-US" sz="2800" dirty="0" err="1">
                <a:latin typeface="Calibri" panose="020F0502020204030204" pitchFamily="34" charset="0"/>
              </a:rPr>
              <a:t>n’aime</a:t>
            </a:r>
            <a:r>
              <a:rPr lang="en-GB" altLang="en-US" sz="2800" dirty="0">
                <a:latin typeface="Calibri" panose="020F0502020204030204" pitchFamily="34" charset="0"/>
              </a:rPr>
              <a:t> pas le </a:t>
            </a:r>
            <a:r>
              <a:rPr lang="en-GB" altLang="en-US" sz="2800" dirty="0" err="1">
                <a:latin typeface="Calibri" panose="020F0502020204030204" pitchFamily="34" charset="0"/>
              </a:rPr>
              <a:t>zèbre</a:t>
            </a:r>
            <a:r>
              <a:rPr lang="en-GB" altLang="en-US" sz="2800" dirty="0">
                <a:latin typeface="Calibri" panose="020F0502020204030204" pitchFamily="34" charset="0"/>
              </a:rPr>
              <a:t>.</a:t>
            </a:r>
          </a:p>
        </p:txBody>
      </p:sp>
      <p:pic>
        <p:nvPicPr>
          <p:cNvPr id="18438" name="Picture 6" descr="cow_cartoon"/>
          <p:cNvPicPr>
            <a:picLocks noChangeAspect="1" noChangeArrowheads="1"/>
          </p:cNvPicPr>
          <p:nvPr/>
        </p:nvPicPr>
        <p:blipFill>
          <a:blip r:embed="rId5" cstate="print">
            <a:clrChange>
              <a:clrFrom>
                <a:srgbClr val="FEFFFC"/>
              </a:clrFrom>
              <a:clrTo>
                <a:srgbClr val="FEFFFC">
                  <a:alpha val="0"/>
                </a:srgbClr>
              </a:clrTo>
            </a:clrChange>
            <a:extLst>
              <a:ext uri="{28A0092B-C50C-407E-A947-70E740481C1C}">
                <a14:useLocalDpi xmlns:a14="http://schemas.microsoft.com/office/drawing/2010/main" val="0"/>
              </a:ext>
            </a:extLst>
          </a:blip>
          <a:srcRect/>
          <a:stretch>
            <a:fillRect/>
          </a:stretch>
        </p:blipFill>
        <p:spPr bwMode="auto">
          <a:xfrm>
            <a:off x="1692275" y="0"/>
            <a:ext cx="14224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7" descr="clipart0078"/>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92275" y="3411538"/>
            <a:ext cx="1655763"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Picture 8"/>
          <p:cNvPicPr>
            <a:picLocks noChangeAspect="1" noChangeArrowheads="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23850" y="1744663"/>
            <a:ext cx="1439863"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9" descr="cow_cartoon"/>
          <p:cNvPicPr>
            <a:picLocks noChangeAspect="1" noChangeArrowheads="1"/>
          </p:cNvPicPr>
          <p:nvPr/>
        </p:nvPicPr>
        <p:blipFill>
          <a:blip r:embed="rId5" cstate="print">
            <a:clrChange>
              <a:clrFrom>
                <a:srgbClr val="FEFFFC"/>
              </a:clrFrom>
              <a:clrTo>
                <a:srgbClr val="FEFFFC">
                  <a:alpha val="0"/>
                </a:srgbClr>
              </a:clrTo>
            </a:clrChange>
            <a:extLst>
              <a:ext uri="{28A0092B-C50C-407E-A947-70E740481C1C}">
                <a14:useLocalDpi xmlns:a14="http://schemas.microsoft.com/office/drawing/2010/main" val="0"/>
              </a:ext>
            </a:extLst>
          </a:blip>
          <a:srcRect/>
          <a:stretch>
            <a:fillRect/>
          </a:stretch>
        </p:blipFill>
        <p:spPr bwMode="auto">
          <a:xfrm>
            <a:off x="1692275" y="1628775"/>
            <a:ext cx="14224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2" name="Picture 10" descr="cow_cartoon"/>
          <p:cNvPicPr>
            <a:picLocks noChangeAspect="1" noChangeArrowheads="1"/>
          </p:cNvPicPr>
          <p:nvPr/>
        </p:nvPicPr>
        <p:blipFill>
          <a:blip r:embed="rId5" cstate="print">
            <a:clrChange>
              <a:clrFrom>
                <a:srgbClr val="FEFFFC"/>
              </a:clrFrom>
              <a:clrTo>
                <a:srgbClr val="FEFFFC">
                  <a:alpha val="0"/>
                </a:srgbClr>
              </a:clrTo>
            </a:clrChange>
            <a:extLst>
              <a:ext uri="{28A0092B-C50C-407E-A947-70E740481C1C}">
                <a14:useLocalDpi xmlns:a14="http://schemas.microsoft.com/office/drawing/2010/main" val="0"/>
              </a:ext>
            </a:extLst>
          </a:blip>
          <a:srcRect/>
          <a:stretch>
            <a:fillRect/>
          </a:stretch>
        </p:blipFill>
        <p:spPr bwMode="auto">
          <a:xfrm>
            <a:off x="3005138" y="1628775"/>
            <a:ext cx="14224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3" name="Text Box 11"/>
          <p:cNvSpPr txBox="1">
            <a:spLocks noChangeArrowheads="1"/>
          </p:cNvSpPr>
          <p:nvPr/>
        </p:nvSpPr>
        <p:spPr bwMode="auto">
          <a:xfrm>
            <a:off x="4716463" y="2117725"/>
            <a:ext cx="3384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err="1">
                <a:latin typeface="Calibri" panose="020F0502020204030204" pitchFamily="34" charset="0"/>
              </a:rPr>
              <a:t>J’aime</a:t>
            </a:r>
            <a:r>
              <a:rPr lang="en-GB" altLang="en-US" sz="2800" dirty="0">
                <a:latin typeface="Calibri" panose="020F0502020204030204" pitchFamily="34" charset="0"/>
              </a:rPr>
              <a:t> les </a:t>
            </a:r>
            <a:r>
              <a:rPr lang="en-GB" altLang="en-US" sz="2800" dirty="0" err="1">
                <a:latin typeface="Calibri" panose="020F0502020204030204" pitchFamily="34" charset="0"/>
              </a:rPr>
              <a:t>vaches</a:t>
            </a:r>
            <a:r>
              <a:rPr lang="en-GB" altLang="en-US" sz="2800" dirty="0">
                <a:latin typeface="Calibri" panose="020F0502020204030204" pitchFamily="34" charset="0"/>
              </a:rPr>
              <a:t>.</a:t>
            </a:r>
          </a:p>
        </p:txBody>
      </p:sp>
      <p:pic>
        <p:nvPicPr>
          <p:cNvPr id="18444" name="Picture 12"/>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50825" y="5291138"/>
            <a:ext cx="1362075"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5" name="Picture 13" descr="clipart0078"/>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92275" y="5138738"/>
            <a:ext cx="1655763"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6" name="Picture 14" descr="clipart0078"/>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6600" y="5157788"/>
            <a:ext cx="1655763"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7" name="Text Box 15"/>
          <p:cNvSpPr txBox="1">
            <a:spLocks noChangeArrowheads="1"/>
          </p:cNvSpPr>
          <p:nvPr/>
        </p:nvSpPr>
        <p:spPr bwMode="auto">
          <a:xfrm>
            <a:off x="4859338" y="5718175"/>
            <a:ext cx="3889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a:latin typeface="Calibri" panose="020F0502020204030204" pitchFamily="34" charset="0"/>
              </a:rPr>
              <a:t>Je </a:t>
            </a:r>
            <a:r>
              <a:rPr lang="en-GB" altLang="en-US" sz="2800" dirty="0" err="1">
                <a:latin typeface="Calibri" panose="020F0502020204030204" pitchFamily="34" charset="0"/>
              </a:rPr>
              <a:t>déteste</a:t>
            </a:r>
            <a:r>
              <a:rPr lang="en-GB" altLang="en-US" sz="2800" dirty="0">
                <a:latin typeface="Calibri" panose="020F0502020204030204" pitchFamily="34" charset="0"/>
              </a:rPr>
              <a:t> les </a:t>
            </a:r>
            <a:r>
              <a:rPr lang="en-GB" altLang="en-US" sz="2800" dirty="0" err="1">
                <a:latin typeface="Calibri" panose="020F0502020204030204" pitchFamily="34" charset="0"/>
              </a:rPr>
              <a:t>zèbres</a:t>
            </a:r>
            <a:r>
              <a:rPr lang="en-GB" altLang="en-US" sz="2800" dirty="0">
                <a:latin typeface="Calibri" panose="020F050202020403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43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844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4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44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43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437">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844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44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44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84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0824" y="4097421"/>
            <a:ext cx="943445" cy="1072096"/>
          </a:xfrm>
          <a:prstGeom prst="rect">
            <a:avLst/>
          </a:prstGeom>
        </p:spPr>
      </p:pic>
      <p:sp>
        <p:nvSpPr>
          <p:cNvPr id="10242" name="Text Box 2"/>
          <p:cNvSpPr txBox="1">
            <a:spLocks noChangeArrowheads="1"/>
          </p:cNvSpPr>
          <p:nvPr/>
        </p:nvSpPr>
        <p:spPr bwMode="auto">
          <a:xfrm>
            <a:off x="107950" y="171450"/>
            <a:ext cx="5543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b="1" dirty="0" err="1" smtClean="0">
                <a:latin typeface="Calibri" panose="020F0502020204030204" pitchFamily="34" charset="0"/>
              </a:rPr>
              <a:t>Tu</a:t>
            </a:r>
            <a:r>
              <a:rPr lang="en-GB" altLang="en-US" sz="2800" b="1" dirty="0" smtClean="0">
                <a:latin typeface="Calibri" panose="020F0502020204030204" pitchFamily="34" charset="0"/>
              </a:rPr>
              <a:t> </a:t>
            </a:r>
            <a:r>
              <a:rPr lang="en-GB" altLang="en-US" sz="2800" b="1" dirty="0" err="1" smtClean="0">
                <a:latin typeface="Calibri" panose="020F0502020204030204" pitchFamily="34" charset="0"/>
              </a:rPr>
              <a:t>aimes</a:t>
            </a:r>
            <a:r>
              <a:rPr lang="en-GB" altLang="en-US" sz="2800" b="1" dirty="0" smtClean="0">
                <a:latin typeface="Calibri" panose="020F0502020204030204" pitchFamily="34" charset="0"/>
              </a:rPr>
              <a:t> les…?</a:t>
            </a:r>
            <a:endParaRPr lang="en-GB" altLang="en-US" sz="2800" b="1" dirty="0">
              <a:latin typeface="Calibri" panose="020F0502020204030204" pitchFamily="34" charset="0"/>
            </a:endParaRPr>
          </a:p>
        </p:txBody>
      </p:sp>
      <p:pic>
        <p:nvPicPr>
          <p:cNvPr id="10243" name="Picture 3" descr="Cand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9819" y="4116287"/>
            <a:ext cx="1762125" cy="170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5" name="Group 5"/>
          <p:cNvGrpSpPr>
            <a:grpSpLocks/>
          </p:cNvGrpSpPr>
          <p:nvPr/>
        </p:nvGrpSpPr>
        <p:grpSpPr bwMode="auto">
          <a:xfrm>
            <a:off x="107950" y="941388"/>
            <a:ext cx="2881313" cy="1839912"/>
            <a:chOff x="68" y="774"/>
            <a:chExt cx="1815" cy="1159"/>
          </a:xfrm>
        </p:grpSpPr>
        <p:pic>
          <p:nvPicPr>
            <p:cNvPr id="10264" name="Picture 6" descr="boy"/>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9" y="774"/>
              <a:ext cx="904" cy="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5" name="Picture 7" descr="boy"/>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786"/>
              <a:ext cx="904" cy="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6" name="Picture 8" descr="boy"/>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2" y="1058"/>
              <a:ext cx="904" cy="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246" name="Group 9"/>
          <p:cNvGrpSpPr>
            <a:grpSpLocks/>
          </p:cNvGrpSpPr>
          <p:nvPr/>
        </p:nvGrpSpPr>
        <p:grpSpPr bwMode="auto">
          <a:xfrm>
            <a:off x="3276600" y="693738"/>
            <a:ext cx="2711450" cy="2160587"/>
            <a:chOff x="2064" y="618"/>
            <a:chExt cx="1708" cy="1361"/>
          </a:xfrm>
        </p:grpSpPr>
        <p:pic>
          <p:nvPicPr>
            <p:cNvPr id="10261" name="Picture 10" descr="cartoon_girl_st5"/>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64" y="618"/>
              <a:ext cx="846" cy="1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2" name="Picture 11" descr="cartoon_girl_st5"/>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73" y="709"/>
              <a:ext cx="846" cy="1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3" name="Picture 12" descr="cartoon_girl_st5"/>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26" y="732"/>
              <a:ext cx="846" cy="1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49" name="Rectangle 21"/>
          <p:cNvSpPr>
            <a:spLocks noChangeArrowheads="1"/>
          </p:cNvSpPr>
          <p:nvPr/>
        </p:nvSpPr>
        <p:spPr bwMode="auto">
          <a:xfrm>
            <a:off x="539750" y="2994025"/>
            <a:ext cx="2089150"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err="1" smtClean="0"/>
              <a:t>garçons</a:t>
            </a:r>
            <a:endParaRPr lang="en-GB" altLang="en-US" sz="2800" b="1" dirty="0">
              <a:cs typeface="Times New Roman" panose="02020603050405020304" pitchFamily="18" charset="0"/>
            </a:endParaRPr>
          </a:p>
        </p:txBody>
      </p:sp>
      <p:sp>
        <p:nvSpPr>
          <p:cNvPr id="10250" name="Rectangle 22"/>
          <p:cNvSpPr>
            <a:spLocks noChangeArrowheads="1"/>
          </p:cNvSpPr>
          <p:nvPr/>
        </p:nvSpPr>
        <p:spPr bwMode="auto">
          <a:xfrm>
            <a:off x="3478213" y="2995613"/>
            <a:ext cx="2089150" cy="64928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err="1" smtClean="0"/>
              <a:t>filles</a:t>
            </a:r>
            <a:endParaRPr lang="en-GB" altLang="en-US" sz="2800" b="1" dirty="0">
              <a:cs typeface="Times New Roman" panose="02020603050405020304" pitchFamily="18" charset="0"/>
            </a:endParaRPr>
          </a:p>
        </p:txBody>
      </p:sp>
      <p:sp>
        <p:nvSpPr>
          <p:cNvPr id="10251" name="Rectangle 23"/>
          <p:cNvSpPr>
            <a:spLocks noChangeArrowheads="1"/>
          </p:cNvSpPr>
          <p:nvPr/>
        </p:nvSpPr>
        <p:spPr bwMode="auto">
          <a:xfrm>
            <a:off x="6588125" y="2995613"/>
            <a:ext cx="2089150" cy="64928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err="1" smtClean="0"/>
              <a:t>bananes</a:t>
            </a:r>
            <a:endParaRPr lang="en-GB" altLang="en-US" sz="2800" b="1" dirty="0"/>
          </a:p>
        </p:txBody>
      </p:sp>
      <p:sp>
        <p:nvSpPr>
          <p:cNvPr id="10252" name="Rectangle 24"/>
          <p:cNvSpPr>
            <a:spLocks noChangeArrowheads="1"/>
          </p:cNvSpPr>
          <p:nvPr/>
        </p:nvSpPr>
        <p:spPr bwMode="auto">
          <a:xfrm>
            <a:off x="323850" y="6092825"/>
            <a:ext cx="2592388"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chats</a:t>
            </a:r>
            <a:endParaRPr lang="en-GB" altLang="en-US" sz="2800" b="1" dirty="0">
              <a:cs typeface="Times New Roman" panose="02020603050405020304" pitchFamily="18" charset="0"/>
            </a:endParaRPr>
          </a:p>
        </p:txBody>
      </p:sp>
      <p:sp>
        <p:nvSpPr>
          <p:cNvPr id="10253" name="Rectangle 25"/>
          <p:cNvSpPr>
            <a:spLocks noChangeArrowheads="1"/>
          </p:cNvSpPr>
          <p:nvPr/>
        </p:nvSpPr>
        <p:spPr bwMode="auto">
          <a:xfrm>
            <a:off x="3563938" y="6092825"/>
            <a:ext cx="2087562"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bonbons</a:t>
            </a:r>
            <a:endParaRPr lang="en-GB" altLang="en-US" sz="2800" b="1" dirty="0">
              <a:cs typeface="Times New Roman" panose="02020603050405020304" pitchFamily="18" charset="0"/>
            </a:endParaRPr>
          </a:p>
        </p:txBody>
      </p:sp>
      <p:sp>
        <p:nvSpPr>
          <p:cNvPr id="10254" name="Rectangle 26"/>
          <p:cNvSpPr>
            <a:spLocks noChangeArrowheads="1"/>
          </p:cNvSpPr>
          <p:nvPr/>
        </p:nvSpPr>
        <p:spPr bwMode="auto">
          <a:xfrm>
            <a:off x="6661150" y="6092825"/>
            <a:ext cx="2087563" cy="649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dirty="0" smtClean="0"/>
              <a:t>fêtes</a:t>
            </a:r>
            <a:endParaRPr lang="en-GB" altLang="en-US" sz="2800" b="1" dirty="0">
              <a:cs typeface="Times New Roman" panose="02020603050405020304" pitchFamily="18" charset="0"/>
            </a:endParaRPr>
          </a:p>
        </p:txBody>
      </p:sp>
      <p:pic>
        <p:nvPicPr>
          <p:cNvPr id="27" name="Picture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05180" y="989214"/>
            <a:ext cx="1438999" cy="851409"/>
          </a:xfrm>
          <a:prstGeom prst="rect">
            <a:avLst/>
          </a:prstGeom>
        </p:spPr>
      </p:pic>
      <p:pic>
        <p:nvPicPr>
          <p:cNvPr id="28" name="Picture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985431" y="1183683"/>
            <a:ext cx="1438999" cy="851409"/>
          </a:xfrm>
          <a:prstGeom prst="rect">
            <a:avLst/>
          </a:prstGeom>
        </p:spPr>
      </p:pic>
      <p:pic>
        <p:nvPicPr>
          <p:cNvPr id="29" name="Picture 2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41809" y="1439308"/>
            <a:ext cx="1438999" cy="851409"/>
          </a:xfrm>
          <a:prstGeom prst="rect">
            <a:avLst/>
          </a:prstGeom>
        </p:spPr>
      </p:pic>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023" y="4508850"/>
            <a:ext cx="943445" cy="1072096"/>
          </a:xfrm>
          <a:prstGeom prst="rect">
            <a:avLst/>
          </a:prstGeom>
        </p:spPr>
      </p:pic>
      <p:pic>
        <p:nvPicPr>
          <p:cNvPr id="31" name="Picture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335" y="4229312"/>
            <a:ext cx="943445" cy="1072096"/>
          </a:xfrm>
          <a:prstGeom prst="rect">
            <a:avLst/>
          </a:prstGeom>
        </p:spPr>
      </p:pic>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3050" y="4713233"/>
            <a:ext cx="943445" cy="1072096"/>
          </a:xfrm>
          <a:prstGeom prst="rect">
            <a:avLst/>
          </a:prstGeom>
        </p:spPr>
      </p:pic>
      <p:pic>
        <p:nvPicPr>
          <p:cNvPr id="34" name="Picture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45326" y="4288548"/>
            <a:ext cx="1836305" cy="1358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585</Words>
  <Application>Microsoft Office PowerPoint</Application>
  <PresentationFormat>On-screen Show (4:3)</PresentationFormat>
  <Paragraphs>85</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COMBERTON VILLAGE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I.T.SUPPORT</dc:creator>
  <cp:lastModifiedBy>Rachel Hawkes</cp:lastModifiedBy>
  <cp:revision>44</cp:revision>
  <dcterms:created xsi:type="dcterms:W3CDTF">2010-05-12T21:59:49Z</dcterms:created>
  <dcterms:modified xsi:type="dcterms:W3CDTF">2019-04-18T02:03:56Z</dcterms:modified>
</cp:coreProperties>
</file>