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57" r:id="rId3"/>
    <p:sldId id="259" r:id="rId4"/>
    <p:sldId id="260" r:id="rId5"/>
    <p:sldId id="261" r:id="rId6"/>
    <p:sldId id="262" r:id="rId7"/>
    <p:sldId id="263" r:id="rId8"/>
    <p:sldId id="258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0937" autoAdjust="0"/>
  </p:normalViewPr>
  <p:slideViewPr>
    <p:cSldViewPr snapToGrid="0">
      <p:cViewPr varScale="1">
        <p:scale>
          <a:sx n="79" d="100"/>
          <a:sy n="79" d="100"/>
        </p:scale>
        <p:origin x="250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72F522D-5353-4AE8-BC9B-34BED17C0976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4B4A1CA-0E4C-4FD9-947F-B729C6FEF8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7481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Teach the key question words with gestures.  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F0B400F-C5A1-40EA-B423-BB95DCC20512}" type="slidenum">
              <a:rPr lang="en-GB" altLang="en-US" smtClean="0">
                <a:latin typeface="Calibri" panose="020F0502020204030204" pitchFamily="34" charset="0"/>
              </a:rPr>
              <a:pPr/>
              <a:t>1</a:t>
            </a:fld>
            <a:endParaRPr lang="en-GB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311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Using the Q words in context to reinforce their meaning. Lines 1 – 3 are there.  Students supply the question word orally.  Do a couple first to model, then give each pair 20 seconds to say each dialogue first before taking the answer whole class for the rest of the slides.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58043BF-0100-4045-AC66-5F1721A6B529}" type="slidenum">
              <a:rPr lang="en-GB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2</a:t>
            </a:fld>
            <a:endParaRPr lang="en-GB" altLang="en-US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063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Using the Q words in context to reinforce their meaning. Lines 1 – 3 are there.  Students supply the question word orally.  Do a couple first to model, then give each pair 20 seconds to say each dialogue first before taking the answer whole class for the rest of the slides.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9E38D45-126B-427F-A921-9248EBF080B2}" type="slidenum">
              <a:rPr lang="en-GB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3</a:t>
            </a:fld>
            <a:endParaRPr lang="en-GB" altLang="en-US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867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Using the Q words in context to reinforce their meaning. Lines 1 – 3 are there.  Students supply the question word orally.  Do a couple first to model, then give each pair 20 seconds to say each dialogue first before taking the answer whole class for the rest of the slides.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62BB915-1E44-40A9-94F0-D2160C37365A}" type="slidenum">
              <a:rPr lang="en-GB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4</a:t>
            </a:fld>
            <a:endParaRPr lang="en-GB" altLang="en-US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2001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Using the Q words in context to reinforce their meaning. Lines 1 – 3 are there.  Students supply the question word orally.  Do a couple first to model, then give each pair 20 seconds to say each dialogue first before taking the answer whole class for the rest of the slides.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6E92184-ABB0-4BDF-8C52-7762F11D23FF}" type="slidenum">
              <a:rPr lang="en-GB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5</a:t>
            </a:fld>
            <a:endParaRPr lang="en-GB" altLang="en-US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393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Using the Q words in context to reinforce their meaning. Lines 1 – 3 are there.  Students supply the question word orally.  Do a couple first to model, then give each pair 20 seconds to say each dialogue first before taking the answer whole class for the rest of the slides.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0B9A7FF-2EF4-44C8-8B90-14A7509FC394}" type="slidenum">
              <a:rPr lang="en-GB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6</a:t>
            </a:fld>
            <a:endParaRPr lang="en-GB" altLang="en-US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188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Use this to check pupils recall the English for each question word.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59113F1-993E-4D83-9137-F60EA20B8234}" type="slidenum">
              <a:rPr lang="en-GB" altLang="en-US" smtClean="0">
                <a:latin typeface="Calibri" panose="020F0502020204030204" pitchFamily="34" charset="0"/>
              </a:rPr>
              <a:pPr/>
              <a:t>7</a:t>
            </a:fld>
            <a:endParaRPr lang="en-GB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2164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This task is in the Y5 workbook but could be done as a whole class activity, time permitting.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42A6A89-B45A-4C9A-921D-78A5A6241B41}" type="slidenum">
              <a:rPr lang="en-GB" altLang="en-US" smtClean="0">
                <a:latin typeface="Calibri" panose="020F0502020204030204" pitchFamily="34" charset="0"/>
              </a:rPr>
              <a:pPr/>
              <a:t>8</a:t>
            </a:fld>
            <a:endParaRPr lang="en-GB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7370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https://www.youtube.com/watch?v=ZZQxAVtOg94</a:t>
            </a:r>
            <a:br>
              <a:rPr lang="en-GB" altLang="en-US" smtClean="0"/>
            </a:br>
            <a:r>
              <a:rPr lang="en-GB" altLang="en-US" smtClean="0"/>
              <a:t>This link is the French question words  set to Jingle bells 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445ACF4-7185-4CFF-95E6-BD8108A34AEB}" type="slidenum">
              <a:rPr lang="en-GB" altLang="en-US" smtClean="0">
                <a:latin typeface="Calibri" panose="020F0502020204030204" pitchFamily="34" charset="0"/>
              </a:rPr>
              <a:pPr/>
              <a:t>9</a:t>
            </a:fld>
            <a:endParaRPr lang="en-GB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677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21FCF-00DF-44C8-A1D6-2F2CDB3FB076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C8F6C-72C4-4A89-BC52-84B2E629B5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91716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13FBA-F19B-4895-9C82-5F42F0882169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CBBCF-4D32-4B98-9FF9-A8E73B04E3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0656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BCC57-45BD-4C82-92A5-3E3470416730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BCAD4-DD3E-44EF-B280-DF9EFC78F9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3821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EB9E7-897F-4396-A888-FCB8A1F4271B}" type="datetimeFigureOut">
              <a:rPr lang="fr-FR"/>
              <a:pPr>
                <a:defRPr/>
              </a:pPr>
              <a:t>02/08/2018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D5E18-FA32-4CC4-AAFD-C3F7D7F8C6F9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86796163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5836E-148C-43AC-934D-8D1F959B51B0}" type="datetimeFigureOut">
              <a:rPr lang="fr-FR"/>
              <a:pPr>
                <a:defRPr/>
              </a:pPr>
              <a:t>02/08/2018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CFE49-09D1-4146-96F7-8C2E091C6854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4195008694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6E565-F223-4F24-BF42-ED646AD47ACC}" type="datetimeFigureOut">
              <a:rPr lang="fr-FR"/>
              <a:pPr>
                <a:defRPr/>
              </a:pPr>
              <a:t>02/08/2018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E1A9A-49DD-4761-AB26-CFF01A3D1FB9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775000457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87AB6-1BCA-4A09-9FF3-43CAA435B083}" type="datetimeFigureOut">
              <a:rPr lang="fr-FR"/>
              <a:pPr>
                <a:defRPr/>
              </a:pPr>
              <a:t>02/08/2018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F0DE8-CA2A-4708-8632-E03E74657B31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64562188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0DF6C-A5D3-4E84-BF8B-EC3060302001}" type="datetimeFigureOut">
              <a:rPr lang="fr-FR"/>
              <a:pPr>
                <a:defRPr/>
              </a:pPr>
              <a:t>02/08/2018</a:t>
            </a:fld>
            <a:endParaRPr lang="fr-F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BF0AD-C6C7-4E11-89B7-CCD67CD353E7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264440739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C5029-8616-445F-9988-EF342D299703}" type="datetimeFigureOut">
              <a:rPr lang="fr-FR"/>
              <a:pPr>
                <a:defRPr/>
              </a:pPr>
              <a:t>02/08/2018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B534D-0609-4F5A-B035-04B7A67BD184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741098596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BB9FA-D0BE-4EB7-8E02-A5E5750BE459}" type="datetimeFigureOut">
              <a:rPr lang="fr-FR"/>
              <a:pPr>
                <a:defRPr/>
              </a:pPr>
              <a:t>02/08/2018</a:t>
            </a:fld>
            <a:endParaRPr lang="fr-F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7D501-9E8F-4DC2-9856-38AEC563B7A8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18986651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7DA59-9C9E-4C27-93F8-83191462B945}" type="datetimeFigureOut">
              <a:rPr lang="fr-FR"/>
              <a:pPr>
                <a:defRPr/>
              </a:pPr>
              <a:t>02/08/2018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ADE36-288C-4549-8682-516EC2B7AC06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7731914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A6AE1-9EBD-4215-8D72-71B6DFB1DEFB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95EEE-1AFA-40DA-BEA5-962D66CCD0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007783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CD6A6-D530-45EC-BA09-B2068A46A9E1}" type="datetimeFigureOut">
              <a:rPr lang="fr-FR"/>
              <a:pPr>
                <a:defRPr/>
              </a:pPr>
              <a:t>02/08/2018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D781D-C596-4409-B82A-01CC15DF9286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433941053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12F76-F491-4809-8676-D96CD03668A7}" type="datetimeFigureOut">
              <a:rPr lang="fr-FR"/>
              <a:pPr>
                <a:defRPr/>
              </a:pPr>
              <a:t>02/08/2018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E132A-4DA6-4C2C-B1A6-42D940EDE89F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396565725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74E5A-C0C0-4D67-8937-B2256E1BF923}" type="datetimeFigureOut">
              <a:rPr lang="fr-FR"/>
              <a:pPr>
                <a:defRPr/>
              </a:pPr>
              <a:t>02/08/2018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B234D-D876-45D7-B1ED-12139F75C481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94700976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D3680-57F1-4738-ACB0-103F6341F795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2294E-677B-44D7-B980-DB021D6FE1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5245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229CB-8EDE-4F98-9B5A-9C5F4E2E1202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B44B3-B832-44B3-942D-078915F5C6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1421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0B966-3D17-4141-B1EE-69B140D5A7C6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59467-4C92-4343-9DAD-5B1CAAC274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826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95D25-AE88-4DBD-9948-F1A58F374069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4E11A-4E71-46B4-8D6D-AFED90A67D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942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706E6-2213-4CDC-ABEE-CA05F6587E0C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D9299-8D4B-4451-8687-DEF2DFD729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7601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2F8E4-88D4-42C7-B140-AE236BF87A37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B0A3B-340E-4169-830B-B737B504BE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5280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63164-66EC-48FC-A1A5-505B7DDF1858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7F82F-3DFA-4A85-8CCE-950F8A7A78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683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F693EA-B327-4083-B786-624F5086FAF5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49C3052-E5BB-45D6-A310-32FC341A82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fr-FR" alt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fr-FR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A89BE8-428C-45D8-B9D8-3CBB6D003899}" type="datetimeFigureOut">
              <a:rPr lang="fr-FR"/>
              <a:pPr>
                <a:defRPr/>
              </a:pPr>
              <a:t>02/08/2018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9DB6D42-C3F0-4C44-9297-C65D0FA4EE61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reguntas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575" y="0"/>
            <a:ext cx="3295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Callout 4"/>
          <p:cNvSpPr/>
          <p:nvPr/>
        </p:nvSpPr>
        <p:spPr>
          <a:xfrm>
            <a:off x="215900" y="3213100"/>
            <a:ext cx="3492500" cy="1247775"/>
          </a:xfrm>
          <a:prstGeom prst="wedgeEllipseCallout">
            <a:avLst>
              <a:gd name="adj1" fmla="val 31501"/>
              <a:gd name="adj2" fmla="val 5528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b="1" dirty="0" err="1">
                <a:solidFill>
                  <a:schemeClr val="tx1"/>
                </a:solidFill>
              </a:rPr>
              <a:t>Où</a:t>
            </a:r>
            <a:r>
              <a:rPr lang="en-GB" sz="6600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355600" y="4652963"/>
            <a:ext cx="3568700" cy="1403350"/>
          </a:xfrm>
          <a:prstGeom prst="wedgeEllipseCallout">
            <a:avLst>
              <a:gd name="adj1" fmla="val 31501"/>
              <a:gd name="adj2" fmla="val 55285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 err="1">
                <a:solidFill>
                  <a:schemeClr val="tx1"/>
                </a:solidFill>
              </a:rPr>
              <a:t>Quand</a:t>
            </a:r>
            <a:r>
              <a:rPr lang="en-GB" sz="5400" b="1" dirty="0">
                <a:solidFill>
                  <a:schemeClr val="tx1"/>
                </a:solidFill>
              </a:rPr>
              <a:t>?</a:t>
            </a:r>
            <a:endParaRPr lang="en-GB" sz="5400" b="1" dirty="0">
              <a:solidFill>
                <a:schemeClr val="tx1"/>
              </a:solidFill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4775200" y="1484313"/>
            <a:ext cx="4329113" cy="1225550"/>
          </a:xfrm>
          <a:prstGeom prst="wedgeEllipseCallout">
            <a:avLst>
              <a:gd name="adj1" fmla="val -31741"/>
              <a:gd name="adj2" fmla="val 60712"/>
            </a:avLst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b="1" dirty="0" err="1">
                <a:solidFill>
                  <a:schemeClr val="bg1"/>
                </a:solidFill>
              </a:rPr>
              <a:t>Pourquoi</a:t>
            </a:r>
            <a:r>
              <a:rPr lang="en-GB" sz="4800" b="1" dirty="0">
                <a:solidFill>
                  <a:schemeClr val="bg1"/>
                </a:solidFill>
              </a:rPr>
              <a:t>?</a:t>
            </a:r>
            <a:endParaRPr lang="en-GB" sz="4800" b="1" dirty="0">
              <a:solidFill>
                <a:schemeClr val="bg1"/>
              </a:solidFill>
            </a:endParaRPr>
          </a:p>
        </p:txBody>
      </p:sp>
      <p:sp>
        <p:nvSpPr>
          <p:cNvPr id="8" name="Oval Callout 7"/>
          <p:cNvSpPr/>
          <p:nvPr/>
        </p:nvSpPr>
        <p:spPr>
          <a:xfrm>
            <a:off x="5262563" y="2708275"/>
            <a:ext cx="3873500" cy="1441450"/>
          </a:xfrm>
          <a:prstGeom prst="wedgeEllipseCallout">
            <a:avLst>
              <a:gd name="adj1" fmla="val -32784"/>
              <a:gd name="adj2" fmla="val 6105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dirty="0" err="1">
                <a:solidFill>
                  <a:schemeClr val="tx1"/>
                </a:solidFill>
              </a:rPr>
              <a:t>Combien</a:t>
            </a:r>
            <a:r>
              <a:rPr lang="en-GB" sz="4400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9" name="Oval Callout 8"/>
          <p:cNvSpPr/>
          <p:nvPr/>
        </p:nvSpPr>
        <p:spPr>
          <a:xfrm>
            <a:off x="112713" y="0"/>
            <a:ext cx="4662487" cy="1644650"/>
          </a:xfrm>
          <a:prstGeom prst="wedgeEllipseCallout">
            <a:avLst>
              <a:gd name="adj1" fmla="val 31501"/>
              <a:gd name="adj2" fmla="val 55285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>
                <a:solidFill>
                  <a:schemeClr val="tx1"/>
                </a:solidFill>
              </a:rPr>
              <a:t>Comment?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5940425" y="44450"/>
            <a:ext cx="2881313" cy="1374775"/>
          </a:xfrm>
          <a:prstGeom prst="wedgeEllipseCallout">
            <a:avLst>
              <a:gd name="adj1" fmla="val -40403"/>
              <a:gd name="adj2" fmla="val 58171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000" b="1" dirty="0">
                <a:solidFill>
                  <a:schemeClr val="bg1"/>
                </a:solidFill>
              </a:rPr>
              <a:t>Qui?</a:t>
            </a:r>
            <a:endParaRPr lang="en-GB" sz="6000" b="1" dirty="0">
              <a:solidFill>
                <a:schemeClr val="bg1"/>
              </a:solidFill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355600" y="1844675"/>
            <a:ext cx="2847975" cy="1152525"/>
          </a:xfrm>
          <a:prstGeom prst="wedgeEllipseCallout">
            <a:avLst>
              <a:gd name="adj1" fmla="val 31501"/>
              <a:gd name="adj2" fmla="val 55285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>
                <a:solidFill>
                  <a:schemeClr val="bg1"/>
                </a:solidFill>
              </a:rPr>
              <a:t>Que?</a:t>
            </a:r>
            <a:endParaRPr lang="en-GB" sz="5400" b="1" dirty="0">
              <a:solidFill>
                <a:schemeClr val="bg1"/>
              </a:solidFill>
            </a:endParaRPr>
          </a:p>
        </p:txBody>
      </p:sp>
      <p:sp>
        <p:nvSpPr>
          <p:cNvPr id="15" name="Oval Callout 14"/>
          <p:cNvSpPr/>
          <p:nvPr/>
        </p:nvSpPr>
        <p:spPr>
          <a:xfrm>
            <a:off x="5559425" y="4308475"/>
            <a:ext cx="3511550" cy="2360613"/>
          </a:xfrm>
          <a:prstGeom prst="wedgeEllipseCallout">
            <a:avLst>
              <a:gd name="adj1" fmla="val -36161"/>
              <a:gd name="adj2" fmla="val 51108"/>
            </a:avLst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dirty="0" err="1">
                <a:solidFill>
                  <a:schemeClr val="tx1"/>
                </a:solidFill>
              </a:rPr>
              <a:t>Quel</a:t>
            </a:r>
            <a:r>
              <a:rPr lang="en-GB" sz="4400" b="1" dirty="0">
                <a:solidFill>
                  <a:schemeClr val="tx1"/>
                </a:solidFill>
              </a:rPr>
              <a:t>/s/ </a:t>
            </a:r>
            <a:r>
              <a:rPr lang="en-GB" sz="4400" b="1" dirty="0" err="1">
                <a:solidFill>
                  <a:schemeClr val="tx1"/>
                </a:solidFill>
              </a:rPr>
              <a:t>Q</a:t>
            </a:r>
            <a:r>
              <a:rPr lang="en-GB" sz="4400" b="1" dirty="0" err="1">
                <a:solidFill>
                  <a:schemeClr val="tx1"/>
                </a:solidFill>
              </a:rPr>
              <a:t>uelle</a:t>
            </a:r>
            <a:r>
              <a:rPr lang="en-GB" sz="4400" b="1" dirty="0">
                <a:solidFill>
                  <a:schemeClr val="tx1"/>
                </a:solidFill>
              </a:rPr>
              <a:t>/s</a:t>
            </a:r>
            <a:r>
              <a:rPr lang="en-GB" sz="4400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4107" name="TextBox 1"/>
          <p:cNvSpPr txBox="1">
            <a:spLocks noChangeArrowheads="1"/>
          </p:cNvSpPr>
          <p:nvPr/>
        </p:nvSpPr>
        <p:spPr bwMode="auto">
          <a:xfrm>
            <a:off x="3452813" y="6456363"/>
            <a:ext cx="2297112" cy="371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3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6000" b="1" smtClean="0"/>
              <a:t>Quelle est la question?</a:t>
            </a:r>
          </a:p>
        </p:txBody>
      </p:sp>
      <p:sp>
        <p:nvSpPr>
          <p:cNvPr id="6147" name="Content Placeholder 4"/>
          <p:cNvSpPr>
            <a:spLocks noGrp="1"/>
          </p:cNvSpPr>
          <p:nvPr>
            <p:ph idx="1"/>
          </p:nvPr>
        </p:nvSpPr>
        <p:spPr>
          <a:solidFill>
            <a:srgbClr val="FF7C80">
              <a:alpha val="20000"/>
            </a:srgbClr>
          </a:solidFill>
        </p:spPr>
        <p:txBody>
          <a:bodyPr anchor="ctr"/>
          <a:lstStyle/>
          <a:p>
            <a:pPr eaLnBrk="1" hangingPunct="1"/>
            <a:r>
              <a:rPr lang="en-GB" altLang="en-US" sz="4800" smtClean="0"/>
              <a:t>Je joue au football.</a:t>
            </a:r>
            <a:br>
              <a:rPr lang="en-GB" altLang="en-US" sz="4800" smtClean="0"/>
            </a:br>
            <a:endParaRPr lang="en-GB" altLang="en-US" sz="4800" smtClean="0"/>
          </a:p>
          <a:p>
            <a:pPr eaLnBrk="1" hangingPunct="1"/>
            <a:r>
              <a:rPr lang="en-GB" altLang="en-US" sz="4800" smtClean="0"/>
              <a:t>?</a:t>
            </a:r>
            <a:br>
              <a:rPr lang="en-GB" altLang="en-US" sz="4800" smtClean="0"/>
            </a:br>
            <a:endParaRPr lang="en-GB" altLang="en-US" sz="4800" smtClean="0"/>
          </a:p>
          <a:p>
            <a:pPr eaLnBrk="1" hangingPunct="1"/>
            <a:r>
              <a:rPr lang="en-GB" altLang="en-US" sz="4800" smtClean="0"/>
              <a:t>À Cambridge.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827088" y="3128963"/>
            <a:ext cx="3995737" cy="1468437"/>
          </a:xfrm>
          <a:prstGeom prst="wedgeEllipseCallout">
            <a:avLst>
              <a:gd name="adj1" fmla="val 31501"/>
              <a:gd name="adj2" fmla="val 55285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 err="1">
                <a:solidFill>
                  <a:prstClr val="black"/>
                </a:solidFill>
              </a:rPr>
              <a:t>Où</a:t>
            </a:r>
            <a:r>
              <a:rPr lang="en-GB" sz="5400" b="1" dirty="0">
                <a:solidFill>
                  <a:prstClr val="black"/>
                </a:solidFill>
              </a:rPr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6000" b="1" smtClean="0"/>
              <a:t>Quelle est la question? </a:t>
            </a:r>
          </a:p>
        </p:txBody>
      </p:sp>
      <p:sp>
        <p:nvSpPr>
          <p:cNvPr id="8195" name="Content Placeholder 4"/>
          <p:cNvSpPr>
            <a:spLocks noGrp="1"/>
          </p:cNvSpPr>
          <p:nvPr>
            <p:ph idx="1"/>
          </p:nvPr>
        </p:nvSpPr>
        <p:spPr>
          <a:solidFill>
            <a:srgbClr val="FF7C80">
              <a:alpha val="20000"/>
            </a:srgbClr>
          </a:solidFill>
        </p:spPr>
        <p:txBody>
          <a:bodyPr anchor="ctr"/>
          <a:lstStyle/>
          <a:p>
            <a:pPr eaLnBrk="1" hangingPunct="1"/>
            <a:r>
              <a:rPr lang="en-GB" altLang="en-US" sz="4800" smtClean="0"/>
              <a:t>Je joue au football.</a:t>
            </a:r>
            <a:br>
              <a:rPr lang="en-GB" altLang="en-US" sz="4800" smtClean="0"/>
            </a:br>
            <a:endParaRPr lang="en-GB" altLang="en-US" sz="4800" smtClean="0"/>
          </a:p>
          <a:p>
            <a:pPr eaLnBrk="1" hangingPunct="1"/>
            <a:r>
              <a:rPr lang="en-GB" altLang="en-US" sz="4800" smtClean="0"/>
              <a:t>?</a:t>
            </a:r>
            <a:br>
              <a:rPr lang="en-GB" altLang="en-US" sz="4800" smtClean="0"/>
            </a:br>
            <a:endParaRPr lang="en-GB" altLang="en-US" sz="4800" smtClean="0"/>
          </a:p>
          <a:p>
            <a:pPr eaLnBrk="1" hangingPunct="1"/>
            <a:r>
              <a:rPr lang="en-GB" altLang="en-US" sz="4800" smtClean="0"/>
              <a:t>Le samedi.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827088" y="3287713"/>
            <a:ext cx="4446587" cy="1150937"/>
          </a:xfrm>
          <a:prstGeom prst="wedgeEllipseCallout">
            <a:avLst>
              <a:gd name="adj1" fmla="val 31501"/>
              <a:gd name="adj2" fmla="val 55285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 err="1">
                <a:solidFill>
                  <a:prstClr val="black"/>
                </a:solidFill>
              </a:rPr>
              <a:t>Quand</a:t>
            </a:r>
            <a:r>
              <a:rPr lang="en-GB" sz="5400" b="1" dirty="0">
                <a:solidFill>
                  <a:prstClr val="black"/>
                </a:solidFill>
              </a:rPr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6000" b="1" smtClean="0"/>
              <a:t>Quelle est la question?</a:t>
            </a:r>
          </a:p>
        </p:txBody>
      </p:sp>
      <p:sp>
        <p:nvSpPr>
          <p:cNvPr id="10243" name="Content Placeholder 4"/>
          <p:cNvSpPr>
            <a:spLocks noGrp="1"/>
          </p:cNvSpPr>
          <p:nvPr>
            <p:ph idx="1"/>
          </p:nvPr>
        </p:nvSpPr>
        <p:spPr>
          <a:solidFill>
            <a:srgbClr val="FF7C80">
              <a:alpha val="20000"/>
            </a:srgbClr>
          </a:solidFill>
        </p:spPr>
        <p:txBody>
          <a:bodyPr anchor="ctr"/>
          <a:lstStyle/>
          <a:p>
            <a:pPr eaLnBrk="1" hangingPunct="1"/>
            <a:r>
              <a:rPr lang="en-GB" altLang="en-US" sz="4800" smtClean="0"/>
              <a:t>Je joue au football.</a:t>
            </a:r>
            <a:br>
              <a:rPr lang="en-GB" altLang="en-US" sz="4800" smtClean="0"/>
            </a:br>
            <a:endParaRPr lang="en-GB" altLang="en-US" sz="4800" smtClean="0"/>
          </a:p>
          <a:p>
            <a:pPr eaLnBrk="1" hangingPunct="1"/>
            <a:r>
              <a:rPr lang="en-GB" altLang="en-US" sz="4800" smtClean="0"/>
              <a:t>?</a:t>
            </a:r>
            <a:br>
              <a:rPr lang="en-GB" altLang="en-US" sz="4800" smtClean="0"/>
            </a:br>
            <a:endParaRPr lang="en-GB" altLang="en-US" sz="4800" smtClean="0"/>
          </a:p>
          <a:p>
            <a:pPr eaLnBrk="1" hangingPunct="1"/>
            <a:r>
              <a:rPr lang="en-GB" altLang="en-US" sz="4800" smtClean="0"/>
              <a:t>JE JOUE AU FOOTBALL!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0" y="2803525"/>
            <a:ext cx="5080000" cy="2052638"/>
          </a:xfrm>
          <a:prstGeom prst="wedgeEllipseCallout">
            <a:avLst>
              <a:gd name="adj1" fmla="val 31501"/>
              <a:gd name="adj2" fmla="val 55285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>
                <a:solidFill>
                  <a:prstClr val="white"/>
                </a:solidFill>
              </a:rPr>
              <a:t> Comment?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0963" y="3313113"/>
            <a:ext cx="1179512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6000" b="1" smtClean="0"/>
              <a:t>Quelle est la question?</a:t>
            </a:r>
          </a:p>
        </p:txBody>
      </p:sp>
      <p:sp>
        <p:nvSpPr>
          <p:cNvPr id="12291" name="Content Placeholder 4"/>
          <p:cNvSpPr>
            <a:spLocks noGrp="1"/>
          </p:cNvSpPr>
          <p:nvPr>
            <p:ph idx="1"/>
          </p:nvPr>
        </p:nvSpPr>
        <p:spPr>
          <a:xfrm>
            <a:off x="628650" y="1758950"/>
            <a:ext cx="7886700" cy="4351338"/>
          </a:xfrm>
          <a:solidFill>
            <a:srgbClr val="FF7C80">
              <a:alpha val="20000"/>
            </a:srgbClr>
          </a:solidFill>
        </p:spPr>
        <p:txBody>
          <a:bodyPr anchor="ctr"/>
          <a:lstStyle/>
          <a:p>
            <a:pPr eaLnBrk="1" hangingPunct="1"/>
            <a:r>
              <a:rPr lang="en-GB" altLang="en-US" sz="4800" smtClean="0"/>
              <a:t>Je joue au football.</a:t>
            </a:r>
            <a:br>
              <a:rPr lang="en-GB" altLang="en-US" sz="4800" smtClean="0"/>
            </a:br>
            <a:endParaRPr lang="en-GB" altLang="en-US" sz="4800" smtClean="0"/>
          </a:p>
          <a:p>
            <a:pPr eaLnBrk="1" hangingPunct="1"/>
            <a:r>
              <a:rPr lang="en-GB" altLang="en-US" sz="4800" smtClean="0"/>
              <a:t>?</a:t>
            </a:r>
            <a:br>
              <a:rPr lang="en-GB" altLang="en-US" sz="4800" smtClean="0"/>
            </a:br>
            <a:endParaRPr lang="en-GB" altLang="en-US" sz="4800" smtClean="0"/>
          </a:p>
          <a:p>
            <a:pPr eaLnBrk="1" hangingPunct="1"/>
            <a:r>
              <a:rPr lang="en-GB" altLang="en-US" sz="4800" smtClean="0"/>
              <a:t>C’est formidable !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827088" y="3251200"/>
            <a:ext cx="4375150" cy="1223963"/>
          </a:xfrm>
          <a:prstGeom prst="wedgeEllipseCallout">
            <a:avLst>
              <a:gd name="adj1" fmla="val -31741"/>
              <a:gd name="adj2" fmla="val 60712"/>
            </a:avLst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800" b="1" dirty="0" err="1">
                <a:solidFill>
                  <a:prstClr val="white"/>
                </a:solidFill>
              </a:rPr>
              <a:t>Pourquoi</a:t>
            </a:r>
            <a:r>
              <a:rPr lang="en-GB" sz="4800" b="1" dirty="0">
                <a:solidFill>
                  <a:prstClr val="white"/>
                </a:solidFill>
              </a:rPr>
              <a:t> 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6000" b="1" smtClean="0"/>
              <a:t>Quelle est la question?</a:t>
            </a:r>
          </a:p>
        </p:txBody>
      </p:sp>
      <p:sp>
        <p:nvSpPr>
          <p:cNvPr id="14339" name="Content Placeholder 4"/>
          <p:cNvSpPr>
            <a:spLocks noGrp="1"/>
          </p:cNvSpPr>
          <p:nvPr>
            <p:ph idx="1"/>
          </p:nvPr>
        </p:nvSpPr>
        <p:spPr>
          <a:solidFill>
            <a:srgbClr val="FF7C80">
              <a:alpha val="20000"/>
            </a:srgbClr>
          </a:solidFill>
        </p:spPr>
        <p:txBody>
          <a:bodyPr anchor="ctr"/>
          <a:lstStyle/>
          <a:p>
            <a:pPr eaLnBrk="1" hangingPunct="1"/>
            <a:r>
              <a:rPr lang="en-GB" altLang="en-US" sz="4800" smtClean="0"/>
              <a:t>Je joue au football.</a:t>
            </a:r>
            <a:br>
              <a:rPr lang="en-GB" altLang="en-US" sz="4800" smtClean="0"/>
            </a:br>
            <a:endParaRPr lang="en-GB" altLang="en-US" sz="4800" smtClean="0"/>
          </a:p>
          <a:p>
            <a:pPr eaLnBrk="1" hangingPunct="1"/>
            <a:r>
              <a:rPr lang="en-GB" altLang="en-US" sz="4800" smtClean="0"/>
              <a:t>?</a:t>
            </a:r>
            <a:br>
              <a:rPr lang="en-GB" altLang="en-US" sz="4800" smtClean="0"/>
            </a:br>
            <a:endParaRPr lang="en-GB" altLang="en-US" sz="4800" smtClean="0"/>
          </a:p>
          <a:p>
            <a:pPr eaLnBrk="1" hangingPunct="1"/>
            <a:r>
              <a:rPr lang="en-GB" altLang="en-US" sz="4800" smtClean="0"/>
              <a:t>Avec mes amis.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900113" y="2911475"/>
            <a:ext cx="3154362" cy="1903413"/>
          </a:xfrm>
          <a:prstGeom prst="wedgeEllipseCallout">
            <a:avLst>
              <a:gd name="adj1" fmla="val -32784"/>
              <a:gd name="adj2" fmla="val 6105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>
                <a:solidFill>
                  <a:prstClr val="black"/>
                </a:solidFill>
              </a:rPr>
              <a:t>Avec qui?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224"/>
          <p:cNvGraphicFramePr>
            <a:graphicFrameLocks noGrp="1"/>
          </p:cNvGraphicFramePr>
          <p:nvPr/>
        </p:nvGraphicFramePr>
        <p:xfrm>
          <a:off x="250825" y="188913"/>
          <a:ext cx="4572000" cy="6280150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/>
                  </a:extLst>
                </a:gridCol>
                <a:gridCol w="2286000">
                  <a:extLst>
                    <a:ext uri="{9D8B030D-6E8A-4147-A177-3AD203B41FA5}"/>
                  </a:extLst>
                </a:gridCol>
              </a:tblGrid>
              <a:tr h="8961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Questions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515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Où</a:t>
                      </a:r>
                      <a:r>
                        <a:rPr kumimoji="0" lang="es-E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?	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515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Qui</a:t>
                      </a:r>
                      <a:r>
                        <a:rPr kumimoji="0" lang="es-E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?	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515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Quand</a:t>
                      </a:r>
                      <a:r>
                        <a:rPr kumimoji="0" lang="es-E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?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515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Que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? </a:t>
                      </a:r>
                    </a:p>
                  </a:txBody>
                  <a:tcPr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515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Comment ? </a:t>
                      </a:r>
                    </a:p>
                  </a:txBody>
                  <a:tcPr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515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Pourquoi</a:t>
                      </a:r>
                      <a:r>
                        <a:rPr kumimoji="0" lang="es-E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6515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Combien</a:t>
                      </a:r>
                      <a:r>
                        <a:rPr kumimoji="0" lang="es-E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?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8229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Quel</a:t>
                      </a:r>
                      <a:r>
                        <a:rPr kumimoji="0" lang="es-E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/s </a:t>
                      </a:r>
                      <a:r>
                        <a:rPr kumimoji="0" lang="es-E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Quelle</a:t>
                      </a:r>
                      <a:r>
                        <a:rPr kumimoji="0" lang="es-E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/s?</a:t>
                      </a: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pic>
        <p:nvPicPr>
          <p:cNvPr id="16418" name="Picture 2" descr="Preguntas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75" y="2781300"/>
            <a:ext cx="180975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555875" y="1055688"/>
            <a:ext cx="2232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200" b="1"/>
              <a:t>Where?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590800" y="1703388"/>
            <a:ext cx="22320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200" b="1"/>
              <a:t>Who?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55875" y="2352675"/>
            <a:ext cx="22320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200" b="1"/>
              <a:t>When?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555875" y="3000375"/>
            <a:ext cx="2232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200" b="1"/>
              <a:t>What?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55875" y="3681413"/>
            <a:ext cx="2232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200" b="1"/>
              <a:t>How?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90800" y="4289425"/>
            <a:ext cx="2232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200" b="1"/>
              <a:t>Why?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36825" y="5030788"/>
            <a:ext cx="282575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200" b="1"/>
              <a:t>How much?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36825" y="5711825"/>
            <a:ext cx="2232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200" b="1"/>
              <a:t>Which?</a:t>
            </a:r>
          </a:p>
        </p:txBody>
      </p:sp>
      <p:sp>
        <p:nvSpPr>
          <p:cNvPr id="16427" name="TextBox 1"/>
          <p:cNvSpPr txBox="1">
            <a:spLocks noChangeArrowheads="1"/>
          </p:cNvSpPr>
          <p:nvPr/>
        </p:nvSpPr>
        <p:spPr bwMode="auto">
          <a:xfrm>
            <a:off x="6043613" y="6253163"/>
            <a:ext cx="1438275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3"/>
          <p:cNvSpPr txBox="1">
            <a:spLocks noChangeArrowheads="1"/>
          </p:cNvSpPr>
          <p:nvPr/>
        </p:nvSpPr>
        <p:spPr bwMode="auto">
          <a:xfrm>
            <a:off x="357188" y="-26988"/>
            <a:ext cx="84629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800"/>
              <a:t>Quelle est la question…..?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85750" y="919163"/>
          <a:ext cx="8334375" cy="35893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67188">
                  <a:extLst>
                    <a:ext uri="{9D8B030D-6E8A-4147-A177-3AD203B41FA5}"/>
                  </a:extLst>
                </a:gridCol>
                <a:gridCol w="4167188">
                  <a:extLst>
                    <a:ext uri="{9D8B030D-6E8A-4147-A177-3AD203B41FA5}"/>
                  </a:extLst>
                </a:gridCol>
              </a:tblGrid>
              <a:tr h="626846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itchFamily="34" charset="0"/>
                          <a:cs typeface="Arial" pitchFamily="34" charset="0"/>
                        </a:rPr>
                        <a:t>Where  is</a:t>
                      </a:r>
                      <a:r>
                        <a:rPr lang="en-GB" sz="2400" baseline="0" dirty="0" smtClean="0">
                          <a:latin typeface="Arial" pitchFamily="34" charset="0"/>
                          <a:cs typeface="Arial" pitchFamily="34" charset="0"/>
                        </a:rPr>
                        <a:t> my pen?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30" marB="45730" anchor="ctr"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 marL="91433" marR="91433" marT="45730" marB="45730" anchor="ctr"/>
                </a:tc>
                <a:extLst>
                  <a:ext uri="{0D108BD9-81ED-4DB2-BD59-A6C34878D82A}"/>
                </a:extLst>
              </a:tr>
              <a:tr h="626846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itchFamily="34" charset="0"/>
                          <a:cs typeface="Arial" pitchFamily="34" charset="0"/>
                        </a:rPr>
                        <a:t>How are you?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30" marB="45730"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1433" marR="91433" marT="45730" marB="45730" anchor="ctr"/>
                </a:tc>
                <a:extLst>
                  <a:ext uri="{0D108BD9-81ED-4DB2-BD59-A6C34878D82A}"/>
                </a:extLst>
              </a:tr>
              <a:tr h="1081953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itchFamily="34" charset="0"/>
                          <a:cs typeface="Arial" pitchFamily="34" charset="0"/>
                        </a:rPr>
                        <a:t>How</a:t>
                      </a:r>
                      <a:r>
                        <a:rPr lang="en-GB" sz="2400" baseline="0" dirty="0" smtClean="0">
                          <a:latin typeface="Arial" pitchFamily="34" charset="0"/>
                          <a:cs typeface="Arial" pitchFamily="34" charset="0"/>
                        </a:rPr>
                        <a:t> many triangles are there?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30" marB="45730"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1433" marR="91433" marT="45730" marB="45730" anchor="ctr"/>
                </a:tc>
                <a:extLst>
                  <a:ext uri="{0D108BD9-81ED-4DB2-BD59-A6C34878D82A}"/>
                </a:extLst>
              </a:tr>
              <a:tr h="626846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itchFamily="34" charset="0"/>
                          <a:cs typeface="Arial" pitchFamily="34" charset="0"/>
                        </a:rPr>
                        <a:t>What</a:t>
                      </a:r>
                      <a:r>
                        <a:rPr lang="en-GB" sz="2400" baseline="0" dirty="0" smtClean="0">
                          <a:latin typeface="Arial" pitchFamily="34" charset="0"/>
                          <a:cs typeface="Arial" pitchFamily="34" charset="0"/>
                        </a:rPr>
                        <a:t> is that?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30" marB="45730"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1433" marR="91433" marT="45730" marB="45730" anchor="ctr"/>
                </a:tc>
                <a:extLst>
                  <a:ext uri="{0D108BD9-81ED-4DB2-BD59-A6C34878D82A}"/>
                </a:extLst>
              </a:tr>
              <a:tr h="626846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itchFamily="34" charset="0"/>
                          <a:cs typeface="Arial" pitchFamily="34" charset="0"/>
                        </a:rPr>
                        <a:t>When is your favourite day?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3" marR="91433" marT="45730" marB="45730"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1433" marR="91433" marT="45730" marB="45730"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7625" y="5638800"/>
          <a:ext cx="8978900" cy="11588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4725">
                  <a:extLst>
                    <a:ext uri="{9D8B030D-6E8A-4147-A177-3AD203B41FA5}"/>
                  </a:extLst>
                </a:gridCol>
                <a:gridCol w="2244725">
                  <a:extLst>
                    <a:ext uri="{9D8B030D-6E8A-4147-A177-3AD203B41FA5}"/>
                  </a:extLst>
                </a:gridCol>
                <a:gridCol w="2244725">
                  <a:extLst>
                    <a:ext uri="{9D8B030D-6E8A-4147-A177-3AD203B41FA5}"/>
                  </a:extLst>
                </a:gridCol>
                <a:gridCol w="2244725">
                  <a:extLst>
                    <a:ext uri="{9D8B030D-6E8A-4147-A177-3AD203B41FA5}"/>
                  </a:extLst>
                </a:gridCol>
              </a:tblGrid>
              <a:tr h="57943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err="1" smtClean="0">
                          <a:latin typeface="Arial" pitchFamily="34" charset="0"/>
                          <a:cs typeface="Arial" pitchFamily="34" charset="0"/>
                        </a:rPr>
                        <a:t>c’est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5" marR="91435" marT="45730" marB="4573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Arial" pitchFamily="34" charset="0"/>
                          <a:cs typeface="Arial" pitchFamily="34" charset="0"/>
                        </a:rPr>
                        <a:t>mon</a:t>
                      </a:r>
                      <a:r>
                        <a:rPr lang="en-GB" sz="3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GB" sz="3200" baseline="0" dirty="0" err="1" smtClean="0">
                          <a:latin typeface="Arial" pitchFamily="34" charset="0"/>
                          <a:cs typeface="Arial" pitchFamily="34" charset="0"/>
                        </a:rPr>
                        <a:t>stylo</a:t>
                      </a:r>
                      <a:r>
                        <a:rPr lang="en-GB" sz="32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5" marR="91435" marT="45730" marB="4573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err="1" smtClean="0">
                          <a:latin typeface="Arial" pitchFamily="34" charset="0"/>
                          <a:cs typeface="Arial" pitchFamily="34" charset="0"/>
                        </a:rPr>
                        <a:t>est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5" marR="91435" marT="45730" marB="4573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Arial" pitchFamily="34" charset="0"/>
                          <a:cs typeface="Arial" pitchFamily="34" charset="0"/>
                        </a:rPr>
                        <a:t>triangles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5" marR="91435" marT="45730" marB="45730" anchor="ctr"/>
                </a:tc>
                <a:extLst>
                  <a:ext uri="{0D108BD9-81ED-4DB2-BD59-A6C34878D82A}"/>
                </a:extLst>
              </a:tr>
              <a:tr h="57943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err="1" smtClean="0">
                          <a:latin typeface="Arial" pitchFamily="34" charset="0"/>
                          <a:cs typeface="Arial" pitchFamily="34" charset="0"/>
                        </a:rPr>
                        <a:t>préféré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5" marR="91435" marT="45730" marB="4573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Arial" pitchFamily="34" charset="0"/>
                          <a:cs typeface="Arial" pitchFamily="34" charset="0"/>
                        </a:rPr>
                        <a:t>ton</a:t>
                      </a:r>
                      <a:r>
                        <a:rPr lang="en-GB" sz="3200" baseline="0" dirty="0" smtClean="0">
                          <a:latin typeface="Arial" pitchFamily="34" charset="0"/>
                          <a:cs typeface="Arial" pitchFamily="34" charset="0"/>
                        </a:rPr>
                        <a:t> jour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5" marR="91435" marT="45730" marB="4573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latin typeface="Arial" pitchFamily="34" charset="0"/>
                          <a:cs typeface="Arial" pitchFamily="34" charset="0"/>
                        </a:rPr>
                        <a:t>Il</a:t>
                      </a:r>
                      <a:r>
                        <a:rPr lang="en-GB" sz="3200" baseline="0" dirty="0" smtClean="0">
                          <a:latin typeface="Arial" pitchFamily="34" charset="0"/>
                          <a:cs typeface="Arial" pitchFamily="34" charset="0"/>
                        </a:rPr>
                        <a:t> y a 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5" marR="91435" marT="45730" marB="4573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Arial" pitchFamily="34" charset="0"/>
                          <a:cs typeface="Arial" pitchFamily="34" charset="0"/>
                        </a:rPr>
                        <a:t>ça</a:t>
                      </a:r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dirty="0" err="1" smtClean="0">
                          <a:latin typeface="Arial" pitchFamily="34" charset="0"/>
                          <a:cs typeface="Arial" pitchFamily="34" charset="0"/>
                        </a:rPr>
                        <a:t>va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5" marR="91435" marT="45730" marB="45730"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8472" name="TextBox 6"/>
          <p:cNvSpPr txBox="1">
            <a:spLocks noChangeArrowheads="1"/>
          </p:cNvSpPr>
          <p:nvPr/>
        </p:nvSpPr>
        <p:spPr bwMode="auto">
          <a:xfrm>
            <a:off x="-36513" y="4716463"/>
            <a:ext cx="3819526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200" b="1">
                <a:latin typeface="Arial" panose="020B0604020202020204" pitchFamily="34" charset="0"/>
              </a:rPr>
              <a:t>Mots clés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3200" b="1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3200" b="1">
              <a:latin typeface="Arial" panose="020B0604020202020204" pitchFamily="34" charset="0"/>
            </a:endParaRPr>
          </a:p>
        </p:txBody>
      </p:sp>
      <p:pic>
        <p:nvPicPr>
          <p:cNvPr id="18473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4716463"/>
            <a:ext cx="871537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500563" y="971550"/>
            <a:ext cx="411956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200" b="1"/>
              <a:t>Où est mon stylo?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500563" y="1620838"/>
            <a:ext cx="41195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200" b="1"/>
              <a:t>Comment ça va?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500563" y="2235200"/>
            <a:ext cx="448151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200" b="1"/>
              <a:t>Il y a combien de triangles?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500563" y="3276600"/>
            <a:ext cx="4048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3200" b="1"/>
              <a:t>Qu’est-ce que c’est?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500563" y="3924300"/>
            <a:ext cx="46434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2800" b="1" dirty="0" err="1" smtClean="0">
                <a:latin typeface="+mn-lt"/>
              </a:rPr>
              <a:t>Quel</a:t>
            </a:r>
            <a:r>
              <a:rPr lang="en-GB" altLang="en-US" sz="2800" b="1" dirty="0" smtClean="0">
                <a:latin typeface="+mn-lt"/>
              </a:rPr>
              <a:t> </a:t>
            </a:r>
            <a:r>
              <a:rPr lang="en-GB" altLang="en-US" sz="2800" b="1" dirty="0" err="1" smtClean="0">
                <a:latin typeface="+mn-lt"/>
              </a:rPr>
              <a:t>est</a:t>
            </a:r>
            <a:r>
              <a:rPr lang="en-GB" altLang="en-US" sz="2800" b="1" dirty="0" smtClean="0">
                <a:latin typeface="+mn-lt"/>
              </a:rPr>
              <a:t> ton jour </a:t>
            </a:r>
            <a:r>
              <a:rPr lang="en-GB" altLang="en-US" sz="2800" b="1" dirty="0" err="1" smtClean="0">
                <a:latin typeface="+mn-lt"/>
              </a:rPr>
              <a:t>préféré</a:t>
            </a:r>
            <a:r>
              <a:rPr lang="en-GB" altLang="en-US" sz="2800" b="1" dirty="0" smtClean="0">
                <a:latin typeface="+mn-lt"/>
              </a:rPr>
              <a:t> </a:t>
            </a:r>
            <a:r>
              <a:rPr lang="en-GB" altLang="en-US" sz="2800" b="1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Question Words to Jingle bells 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https://www.youtube.com/watch?v=ZZQxAVtOg94</a:t>
            </a:r>
            <a:br>
              <a:rPr lang="en-GB" altLang="en-US" smtClean="0"/>
            </a:br>
            <a:endParaRPr lang="en-GB" altLang="en-US" smtClean="0"/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</TotalTime>
  <Words>527</Words>
  <Application>Microsoft Office PowerPoint</Application>
  <PresentationFormat>On-screen Show (4:3)</PresentationFormat>
  <Paragraphs>90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 Light</vt:lpstr>
      <vt:lpstr>Calibri</vt:lpstr>
      <vt:lpstr>Office Theme</vt:lpstr>
      <vt:lpstr>1_Office Theme</vt:lpstr>
      <vt:lpstr>PowerPoint Presentation</vt:lpstr>
      <vt:lpstr>Quelle est la question?</vt:lpstr>
      <vt:lpstr>Quelle est la question? </vt:lpstr>
      <vt:lpstr>Quelle est la question?</vt:lpstr>
      <vt:lpstr>Quelle est la question?</vt:lpstr>
      <vt:lpstr>Quelle est la question?</vt:lpstr>
      <vt:lpstr>PowerPoint Presentation</vt:lpstr>
      <vt:lpstr>PowerPoint Presentation</vt:lpstr>
      <vt:lpstr>Question Words to Jingle bells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55WD</dc:creator>
  <cp:lastModifiedBy>Study</cp:lastModifiedBy>
  <cp:revision>15</cp:revision>
  <dcterms:created xsi:type="dcterms:W3CDTF">2014-08-14T12:00:39Z</dcterms:created>
  <dcterms:modified xsi:type="dcterms:W3CDTF">2018-08-02T09:29:41Z</dcterms:modified>
</cp:coreProperties>
</file>