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8" r:id="rId2"/>
    <p:sldId id="279" r:id="rId3"/>
    <p:sldId id="278" r:id="rId4"/>
    <p:sldId id="272" r:id="rId5"/>
    <p:sldId id="286" r:id="rId6"/>
    <p:sldId id="273" r:id="rId7"/>
    <p:sldId id="287" r:id="rId8"/>
    <p:sldId id="284" r:id="rId9"/>
    <p:sldId id="288" r:id="rId10"/>
    <p:sldId id="285" r:id="rId11"/>
    <p:sldId id="271" r:id="rId12"/>
    <p:sldId id="280" r:id="rId13"/>
    <p:sldId id="281" r:id="rId14"/>
    <p:sldId id="282" r:id="rId15"/>
    <p:sldId id="283" r:id="rId16"/>
    <p:sldId id="270" r:id="rId17"/>
    <p:sldId id="257" r:id="rId18"/>
    <p:sldId id="264" r:id="rId19"/>
    <p:sldId id="266" r:id="rId20"/>
    <p:sldId id="267" r:id="rId21"/>
    <p:sldId id="265" r:id="rId22"/>
    <p:sldId id="260"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73" autoAdjust="0"/>
  </p:normalViewPr>
  <p:slideViewPr>
    <p:cSldViewPr>
      <p:cViewPr varScale="1">
        <p:scale>
          <a:sx n="77" d="100"/>
          <a:sy n="77" d="100"/>
        </p:scale>
        <p:origin x="888" y="96"/>
      </p:cViewPr>
      <p:guideLst>
        <p:guide orient="horz" pos="2160"/>
        <p:guide pos="2880"/>
      </p:guideLst>
    </p:cSldViewPr>
  </p:slideViewPr>
  <p:notesTextViewPr>
    <p:cViewPr>
      <p:scale>
        <a:sx n="1" d="1"/>
        <a:sy n="1" d="1"/>
      </p:scale>
      <p:origin x="0" y="0"/>
    </p:cViewPr>
  </p:notesTextViewPr>
  <p:sorterViewPr>
    <p:cViewPr>
      <p:scale>
        <a:sx n="70" d="100"/>
        <a:sy n="70" d="100"/>
      </p:scale>
      <p:origin x="0" y="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A6CBAFD-4688-4E2B-9D54-D9D7EC6C4759}" type="datetimeFigureOut">
              <a:rPr lang="en-GB"/>
              <a:pPr>
                <a:defRPr/>
              </a:pPr>
              <a:t>21/02/2019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1746C971-5378-45E5-ABF9-5DFFF2574F03}" type="slidenum">
              <a:rPr lang="en-GB" altLang="en-US"/>
              <a:pPr>
                <a:defRPr/>
              </a:pPr>
              <a:t>‹#›</a:t>
            </a:fld>
            <a:endParaRPr lang="en-GB" altLang="en-US"/>
          </a:p>
        </p:txBody>
      </p:sp>
    </p:spTree>
    <p:extLst>
      <p:ext uri="{BB962C8B-B14F-4D97-AF65-F5344CB8AC3E}">
        <p14:creationId xmlns:p14="http://schemas.microsoft.com/office/powerpoint/2010/main" val="30692254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Today we are going to recognise and use appropriate forms of the verb ‘faire’.</a:t>
            </a:r>
          </a:p>
          <a:p>
            <a:pPr eaLnBrk="1" hangingPunct="1">
              <a:spcBef>
                <a:spcPct val="0"/>
              </a:spcBef>
            </a:pPr>
            <a:r>
              <a:rPr lang="en-GB" altLang="en-US" dirty="0" smtClean="0"/>
              <a:t>‘</a:t>
            </a:r>
            <a:r>
              <a:rPr lang="en-GB" altLang="en-US" dirty="0" err="1" smtClean="0"/>
              <a:t>Pocoyó</a:t>
            </a:r>
            <a:r>
              <a:rPr lang="en-GB" altLang="en-US" dirty="0" smtClean="0"/>
              <a:t> does sport’. ‘</a:t>
            </a:r>
            <a:r>
              <a:rPr lang="en-GB" altLang="en-US" dirty="0" err="1" smtClean="0"/>
              <a:t>Pocoyó</a:t>
            </a:r>
            <a:r>
              <a:rPr lang="en-GB" altLang="en-US" dirty="0" smtClean="0"/>
              <a:t> and </a:t>
            </a:r>
            <a:r>
              <a:rPr lang="en-GB" altLang="en-US" dirty="0" err="1" smtClean="0"/>
              <a:t>Pato</a:t>
            </a:r>
            <a:r>
              <a:rPr lang="en-GB" altLang="en-US" dirty="0" smtClean="0"/>
              <a:t> (Duck) and Elly do sport’.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FAA72C-79E3-4602-987A-6BAF7214DB99}" type="slidenum">
              <a:rPr lang="en-GB" altLang="en-US">
                <a:latin typeface="Calibri" panose="020F0502020204030204" pitchFamily="34" charset="0"/>
              </a:rPr>
              <a:pPr/>
              <a:t>1</a:t>
            </a:fld>
            <a:endParaRPr lang="en-GB" altLang="en-US">
              <a:latin typeface="Calibri" panose="020F0502020204030204" pitchFamily="34" charset="0"/>
            </a:endParaRPr>
          </a:p>
        </p:txBody>
      </p:sp>
    </p:spTree>
    <p:extLst>
      <p:ext uri="{BB962C8B-B14F-4D97-AF65-F5344CB8AC3E}">
        <p14:creationId xmlns:p14="http://schemas.microsoft.com/office/powerpoint/2010/main" val="281463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Card sort activity:  Read out the sports. Pupils must order their own cards in the same order as the one dictated. Get pupils to feedback correct order answers in Spanish and click to reveal the correct order one-by-one</a:t>
            </a:r>
            <a:r>
              <a:rPr lang="en-GB" altLang="en-US" dirty="0" smtClean="0"/>
              <a:t>.</a:t>
            </a:r>
          </a:p>
          <a:p>
            <a:pPr eaLnBrk="1" hangingPunct="1">
              <a:spcBef>
                <a:spcPct val="0"/>
              </a:spcBef>
            </a:pPr>
            <a:endParaRPr lang="en-GB" altLang="en-US" dirty="0" smtClean="0"/>
          </a:p>
          <a:p>
            <a:pPr eaLnBrk="1" hangingPunct="1">
              <a:spcBef>
                <a:spcPct val="0"/>
              </a:spcBef>
            </a:pPr>
            <a:r>
              <a:rPr lang="en-GB" altLang="en-US" dirty="0" smtClean="0"/>
              <a:t>NB: There is absolutely NO NEED to focus on all these sports at once,</a:t>
            </a:r>
            <a:r>
              <a:rPr lang="en-GB" altLang="en-US" baseline="0" dirty="0" smtClean="0"/>
              <a:t> or even to teach them all.</a:t>
            </a:r>
            <a:br>
              <a:rPr lang="en-GB" altLang="en-US" baseline="0" dirty="0" smtClean="0"/>
            </a:br>
            <a:r>
              <a:rPr lang="en-GB" altLang="en-US" baseline="0" dirty="0" smtClean="0"/>
              <a:t>It would be best to focus on 6 sports perhaps – from this selection I would choose:</a:t>
            </a:r>
            <a:br>
              <a:rPr lang="en-GB" altLang="en-US" baseline="0" dirty="0" smtClean="0"/>
            </a:br>
            <a:r>
              <a:rPr lang="en-GB" altLang="en-US" baseline="0" dirty="0" err="1" smtClean="0"/>
              <a:t>cyclisme</a:t>
            </a:r>
            <a:r>
              <a:rPr lang="en-GB" altLang="en-US" baseline="0" dirty="0" smtClean="0"/>
              <a:t>, natation, </a:t>
            </a:r>
            <a:r>
              <a:rPr lang="en-GB" altLang="en-US" baseline="0" dirty="0" err="1" smtClean="0"/>
              <a:t>atletisme</a:t>
            </a:r>
            <a:r>
              <a:rPr lang="en-GB" altLang="en-US" baseline="0" dirty="0" smtClean="0"/>
              <a:t>, ski, </a:t>
            </a:r>
            <a:r>
              <a:rPr lang="en-GB" altLang="en-US" baseline="0" dirty="0" err="1" smtClean="0"/>
              <a:t>gymnastique</a:t>
            </a:r>
            <a:r>
              <a:rPr lang="en-GB" altLang="en-US" baseline="0" dirty="0" smtClean="0"/>
              <a:t>, equitation</a:t>
            </a:r>
            <a:br>
              <a:rPr lang="en-GB" altLang="en-US" baseline="0" dirty="0" smtClean="0"/>
            </a:br>
            <a:r>
              <a:rPr lang="en-GB" altLang="en-US" baseline="0" dirty="0" smtClean="0"/>
              <a:t/>
            </a:r>
            <a:br>
              <a:rPr lang="en-GB" altLang="en-US" baseline="0" dirty="0" smtClean="0"/>
            </a:br>
            <a:r>
              <a:rPr lang="en-GB" altLang="en-US" baseline="0" dirty="0" smtClean="0"/>
              <a:t>Just edit the slide, deleted the unwanted pictures/sounds!</a:t>
            </a: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ED0FDF-9DAE-46E8-87AA-BFBA7E435690}" type="slidenum">
              <a:rPr lang="en-GB" altLang="en-US">
                <a:latin typeface="Calibri" panose="020F0502020204030204" pitchFamily="34" charset="0"/>
              </a:rPr>
              <a:pPr/>
              <a:t>10</a:t>
            </a:fld>
            <a:endParaRPr lang="en-GB" altLang="en-US">
              <a:latin typeface="Calibri" panose="020F0502020204030204" pitchFamily="34" charset="0"/>
            </a:endParaRPr>
          </a:p>
        </p:txBody>
      </p:sp>
    </p:spTree>
    <p:extLst>
      <p:ext uri="{BB962C8B-B14F-4D97-AF65-F5344CB8AC3E}">
        <p14:creationId xmlns:p14="http://schemas.microsoft.com/office/powerpoint/2010/main" val="1576414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Pupils should recall the appropriate vocabulary as the sports appear on clicks.</a:t>
            </a:r>
          </a:p>
          <a:p>
            <a:pPr eaLnBrk="1" hangingPunct="1">
              <a:spcBef>
                <a:spcPct val="0"/>
              </a:spcBef>
            </a:pPr>
            <a:r>
              <a:rPr lang="en-GB" altLang="en-US" dirty="0" smtClean="0"/>
              <a:t>You may want to revisit the previous slides and get a pupil to call out the sports in the appropriate order (allowing the pupil to see the correct order without projecting this on a projector screen) so that they can take some control</a:t>
            </a:r>
            <a:r>
              <a:rPr lang="en-GB" altLang="en-US" dirty="0" smtClean="0"/>
              <a:t>.</a:t>
            </a:r>
          </a:p>
          <a:p>
            <a:pPr eaLnBrk="1" hangingPunct="1">
              <a:spcBef>
                <a:spcPct val="0"/>
              </a:spcBef>
            </a:pPr>
            <a:endParaRPr lang="en-GB" altLang="en-US" dirty="0" smtClean="0"/>
          </a:p>
          <a:p>
            <a:pPr eaLnBrk="1" hangingPunct="1">
              <a:spcBef>
                <a:spcPct val="0"/>
              </a:spcBef>
            </a:pPr>
            <a:endParaRPr lang="en-GB" alt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dirty="0" smtClean="0"/>
              <a:t>NB: There is absolutely NO NEED to focus on all these sports at once,</a:t>
            </a:r>
            <a:r>
              <a:rPr lang="en-GB" altLang="en-US" baseline="0" dirty="0" smtClean="0"/>
              <a:t> or even to teach them all.</a:t>
            </a:r>
            <a:br>
              <a:rPr lang="en-GB" altLang="en-US" baseline="0" dirty="0" smtClean="0"/>
            </a:br>
            <a:r>
              <a:rPr lang="en-GB" altLang="en-US" baseline="0" dirty="0" smtClean="0"/>
              <a:t>It would be best to focus on 6 sports perhaps – from this selection I would choose:</a:t>
            </a:r>
            <a:br>
              <a:rPr lang="en-GB" altLang="en-US" baseline="0" dirty="0" smtClean="0"/>
            </a:br>
            <a:r>
              <a:rPr lang="en-GB" altLang="en-US" baseline="0" dirty="0" err="1" smtClean="0"/>
              <a:t>cyclisme</a:t>
            </a:r>
            <a:r>
              <a:rPr lang="en-GB" altLang="en-US" baseline="0" dirty="0" smtClean="0"/>
              <a:t>, natation, </a:t>
            </a:r>
            <a:r>
              <a:rPr lang="en-GB" altLang="en-US" baseline="0" dirty="0" err="1" smtClean="0"/>
              <a:t>atletisme</a:t>
            </a:r>
            <a:r>
              <a:rPr lang="en-GB" altLang="en-US" baseline="0" dirty="0" smtClean="0"/>
              <a:t>, ski, </a:t>
            </a:r>
            <a:r>
              <a:rPr lang="en-GB" altLang="en-US" baseline="0" dirty="0" err="1" smtClean="0"/>
              <a:t>gymnastique</a:t>
            </a:r>
            <a:r>
              <a:rPr lang="en-GB" altLang="en-US" baseline="0" dirty="0" smtClean="0"/>
              <a:t>, equitation</a:t>
            </a:r>
            <a:br>
              <a:rPr lang="en-GB" altLang="en-US" baseline="0" dirty="0" smtClean="0"/>
            </a:br>
            <a:r>
              <a:rPr lang="en-GB" altLang="en-US" baseline="0" dirty="0" smtClean="0"/>
              <a:t/>
            </a:r>
            <a:br>
              <a:rPr lang="en-GB" altLang="en-US" baseline="0" dirty="0" smtClean="0"/>
            </a:br>
            <a:r>
              <a:rPr lang="en-GB" altLang="en-US" baseline="0" dirty="0" smtClean="0"/>
              <a:t>Just edit the slide, deleted the unwanted pictures/sounds!</a:t>
            </a:r>
            <a:endParaRPr lang="en-GB" altLang="en-US" dirty="0" smtClean="0"/>
          </a:p>
          <a:p>
            <a:pPr eaLnBrk="1" hangingPunct="1">
              <a:spcBef>
                <a:spcPct val="0"/>
              </a:spcBef>
            </a:pPr>
            <a:endParaRPr lang="en-GB" altLang="en-US" dirty="0"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6DBC40-B14A-45D6-AF5F-C2BBA7323DCD}" type="slidenum">
              <a:rPr lang="en-GB" altLang="en-US">
                <a:latin typeface="Calibri" panose="020F0502020204030204" pitchFamily="34" charset="0"/>
              </a:rPr>
              <a:pPr/>
              <a:t>11</a:t>
            </a:fld>
            <a:endParaRPr lang="en-GB" altLang="en-US">
              <a:latin typeface="Calibri" panose="020F0502020204030204" pitchFamily="34" charset="0"/>
            </a:endParaRPr>
          </a:p>
        </p:txBody>
      </p:sp>
    </p:spTree>
    <p:extLst>
      <p:ext uri="{BB962C8B-B14F-4D97-AF65-F5344CB8AC3E}">
        <p14:creationId xmlns:p14="http://schemas.microsoft.com/office/powerpoint/2010/main" val="3998523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A revision of the seasons (introduced to pupils in Yr4 autumn lesson 5) so that these can be incorporated to add interest to pupils’ writing about sports used with ‘faire’.</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C1C39F-E00E-49CC-896E-C046530CCBD6}" type="slidenum">
              <a:rPr lang="en-GB" altLang="en-US">
                <a:latin typeface="Calibri" panose="020F0502020204030204" pitchFamily="34" charset="0"/>
              </a:rPr>
              <a:pPr/>
              <a:t>12</a:t>
            </a:fld>
            <a:endParaRPr lang="en-GB" altLang="en-US">
              <a:latin typeface="Calibri" panose="020F0502020204030204" pitchFamily="34" charset="0"/>
            </a:endParaRPr>
          </a:p>
        </p:txBody>
      </p:sp>
    </p:spTree>
    <p:extLst>
      <p:ext uri="{BB962C8B-B14F-4D97-AF65-F5344CB8AC3E}">
        <p14:creationId xmlns:p14="http://schemas.microsoft.com/office/powerpoint/2010/main" val="237378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A text description will appear on the first click, disappear on the second and reappear on the third.</a:t>
            </a:r>
          </a:p>
          <a:p>
            <a:pPr eaLnBrk="1" hangingPunct="1">
              <a:spcBef>
                <a:spcPct val="0"/>
              </a:spcBef>
            </a:pPr>
            <a:r>
              <a:rPr lang="en-GB" altLang="en-US" dirty="0" smtClean="0"/>
              <a:t>This is to encourage pupils to </a:t>
            </a:r>
            <a:r>
              <a:rPr lang="en-GB" altLang="en-US" dirty="0" smtClean="0"/>
              <a:t>pay attention and to read along, giving</a:t>
            </a:r>
            <a:r>
              <a:rPr lang="en-GB" altLang="en-US" baseline="0" dirty="0" smtClean="0"/>
              <a:t> them twice with each sentence.</a:t>
            </a:r>
            <a:endParaRPr lang="en-GB"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142DEA-9DB1-4E61-856F-B84223AE467E}" type="slidenum">
              <a:rPr lang="en-GB" altLang="en-US">
                <a:latin typeface="Calibri" panose="020F0502020204030204" pitchFamily="34" charset="0"/>
              </a:rPr>
              <a:pPr/>
              <a:t>13</a:t>
            </a:fld>
            <a:endParaRPr lang="en-GB" altLang="en-US">
              <a:latin typeface="Calibri" panose="020F0502020204030204" pitchFamily="34" charset="0"/>
            </a:endParaRPr>
          </a:p>
        </p:txBody>
      </p:sp>
    </p:spTree>
    <p:extLst>
      <p:ext uri="{BB962C8B-B14F-4D97-AF65-F5344CB8AC3E}">
        <p14:creationId xmlns:p14="http://schemas.microsoft.com/office/powerpoint/2010/main" val="2114005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A text description will appear on the first click, disappear on the second and reappear on the third.</a:t>
            </a:r>
          </a:p>
          <a:p>
            <a:pPr eaLnBrk="1" hangingPunct="1">
              <a:spcBef>
                <a:spcPct val="0"/>
              </a:spcBef>
            </a:pPr>
            <a:r>
              <a:rPr lang="en-GB" altLang="en-US" dirty="0" smtClean="0"/>
              <a:t>This is to encourage pupils to pay attention and to read along, giving</a:t>
            </a:r>
            <a:r>
              <a:rPr lang="en-GB" altLang="en-US" baseline="0" dirty="0" smtClean="0"/>
              <a:t> them twice with each sentence.</a:t>
            </a:r>
            <a:endParaRPr lang="en-GB" altLang="en-US" dirty="0" smtClean="0"/>
          </a:p>
          <a:p>
            <a:pPr eaLnBrk="1" hangingPunct="1">
              <a:spcBef>
                <a:spcPct val="0"/>
              </a:spcBef>
            </a:pPr>
            <a:endParaRPr lang="en-GB"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C0E9A3-B055-4FD7-AED0-A86A271347A5}" type="slidenum">
              <a:rPr lang="en-GB" altLang="en-US">
                <a:latin typeface="Calibri" panose="020F0502020204030204" pitchFamily="34" charset="0"/>
              </a:rPr>
              <a:pPr/>
              <a:t>14</a:t>
            </a:fld>
            <a:endParaRPr lang="en-GB" altLang="en-US">
              <a:latin typeface="Calibri" panose="020F0502020204030204" pitchFamily="34" charset="0"/>
            </a:endParaRPr>
          </a:p>
        </p:txBody>
      </p:sp>
    </p:spTree>
    <p:extLst>
      <p:ext uri="{BB962C8B-B14F-4D97-AF65-F5344CB8AC3E}">
        <p14:creationId xmlns:p14="http://schemas.microsoft.com/office/powerpoint/2010/main" val="882811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A text description will appear on the first click, disappear on the second and reappear on the third.</a:t>
            </a:r>
          </a:p>
          <a:p>
            <a:pPr eaLnBrk="1" hangingPunct="1">
              <a:spcBef>
                <a:spcPct val="0"/>
              </a:spcBef>
            </a:pPr>
            <a:r>
              <a:rPr lang="en-GB" altLang="en-US" dirty="0" smtClean="0"/>
              <a:t>This is to encourage pupils to pay attention and to read along, giving</a:t>
            </a:r>
            <a:r>
              <a:rPr lang="en-GB" altLang="en-US" baseline="0" dirty="0" smtClean="0"/>
              <a:t> them twice with each sentence.</a:t>
            </a:r>
            <a:endParaRPr lang="en-GB" altLang="en-US" dirty="0" smtClean="0"/>
          </a:p>
          <a:p>
            <a:pPr eaLnBrk="1" hangingPunct="1">
              <a:spcBef>
                <a:spcPct val="0"/>
              </a:spcBef>
            </a:pPr>
            <a:endParaRPr lang="en-GB"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632042-A713-4FDA-81CA-2421D50A00D0}" type="slidenum">
              <a:rPr lang="en-GB" altLang="en-US">
                <a:latin typeface="Calibri" panose="020F0502020204030204" pitchFamily="34" charset="0"/>
              </a:rPr>
              <a:pPr/>
              <a:t>15</a:t>
            </a:fld>
            <a:endParaRPr lang="en-GB" altLang="en-US">
              <a:latin typeface="Calibri" panose="020F0502020204030204" pitchFamily="34" charset="0"/>
            </a:endParaRPr>
          </a:p>
        </p:txBody>
      </p:sp>
    </p:spTree>
    <p:extLst>
      <p:ext uri="{BB962C8B-B14F-4D97-AF65-F5344CB8AC3E}">
        <p14:creationId xmlns:p14="http://schemas.microsoft.com/office/powerpoint/2010/main" val="371288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A text description will appear on the first click, disappear on the second and reappear on the third.</a:t>
            </a:r>
          </a:p>
          <a:p>
            <a:pPr eaLnBrk="1" hangingPunct="1">
              <a:spcBef>
                <a:spcPct val="0"/>
              </a:spcBef>
            </a:pPr>
            <a:r>
              <a:rPr lang="en-GB" altLang="en-US" dirty="0" smtClean="0"/>
              <a:t>This is to encourage pupils to pay attention and to read along, giving</a:t>
            </a:r>
            <a:r>
              <a:rPr lang="en-GB" altLang="en-US" baseline="0" dirty="0" smtClean="0"/>
              <a:t> them twice with each sentence.</a:t>
            </a:r>
            <a:endParaRPr lang="en-GB" altLang="en-US" dirty="0" smtClean="0"/>
          </a:p>
          <a:p>
            <a:pPr eaLnBrk="1" hangingPunct="1">
              <a:spcBef>
                <a:spcPct val="0"/>
              </a:spcBef>
            </a:pPr>
            <a:endParaRPr lang="en-GB" alt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EA4191-BA84-4FA1-8D06-B6C3E4C9F184}" type="slidenum">
              <a:rPr lang="en-GB" altLang="en-US">
                <a:latin typeface="Calibri" panose="020F0502020204030204" pitchFamily="34" charset="0"/>
              </a:rPr>
              <a:pPr/>
              <a:t>16</a:t>
            </a:fld>
            <a:endParaRPr lang="en-GB" altLang="en-US">
              <a:latin typeface="Calibri" panose="020F0502020204030204" pitchFamily="34" charset="0"/>
            </a:endParaRPr>
          </a:p>
        </p:txBody>
      </p:sp>
    </p:spTree>
    <p:extLst>
      <p:ext uri="{BB962C8B-B14F-4D97-AF65-F5344CB8AC3E}">
        <p14:creationId xmlns:p14="http://schemas.microsoft.com/office/powerpoint/2010/main" val="1125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Which of the sentences is the correct one?</a:t>
            </a:r>
          </a:p>
          <a:p>
            <a:pPr eaLnBrk="1" hangingPunct="1">
              <a:spcBef>
                <a:spcPct val="0"/>
              </a:spcBef>
            </a:pPr>
            <a:r>
              <a:rPr lang="en-GB" altLang="en-US" smtClean="0"/>
              <a:t>Pupils must look at the pictures and choose the sentences which matches in terms of meaning and grammar.</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13E930-F70C-4C8C-9DC2-472B74C54E54}" type="slidenum">
              <a:rPr lang="en-GB" altLang="en-US">
                <a:latin typeface="Calibri" panose="020F0502020204030204" pitchFamily="34" charset="0"/>
              </a:rPr>
              <a:pPr/>
              <a:t>17</a:t>
            </a:fld>
            <a:endParaRPr lang="en-GB" altLang="en-US">
              <a:latin typeface="Calibri" panose="020F0502020204030204" pitchFamily="34" charset="0"/>
            </a:endParaRPr>
          </a:p>
        </p:txBody>
      </p:sp>
    </p:spTree>
    <p:extLst>
      <p:ext uri="{BB962C8B-B14F-4D97-AF65-F5344CB8AC3E}">
        <p14:creationId xmlns:p14="http://schemas.microsoft.com/office/powerpoint/2010/main" val="3066723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Texts are revealed one by one to avoid overwhelming pupils. Leave this displayed whilst pupils write about which sports they do using the template on the next slide.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2E8CCA-1C9E-44FB-85C9-DB6F8C91F709}" type="slidenum">
              <a:rPr lang="en-GB" altLang="en-US">
                <a:latin typeface="Calibri" panose="020F0502020204030204" pitchFamily="34" charset="0"/>
              </a:rPr>
              <a:pPr/>
              <a:t>21</a:t>
            </a:fld>
            <a:endParaRPr lang="en-GB" altLang="en-US">
              <a:latin typeface="Calibri" panose="020F0502020204030204" pitchFamily="34" charset="0"/>
            </a:endParaRPr>
          </a:p>
        </p:txBody>
      </p:sp>
    </p:spTree>
    <p:extLst>
      <p:ext uri="{BB962C8B-B14F-4D97-AF65-F5344CB8AC3E}">
        <p14:creationId xmlns:p14="http://schemas.microsoft.com/office/powerpoint/2010/main" val="1224392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Print this slide for pupils to write on.</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30FF12-1E34-4130-9994-92587881CF4D}" type="slidenum">
              <a:rPr lang="en-GB" altLang="en-US">
                <a:latin typeface="Calibri" panose="020F0502020204030204" pitchFamily="34" charset="0"/>
              </a:rPr>
              <a:pPr/>
              <a:t>22</a:t>
            </a:fld>
            <a:endParaRPr lang="en-GB" altLang="en-US">
              <a:latin typeface="Calibri" panose="020F0502020204030204" pitchFamily="34" charset="0"/>
            </a:endParaRPr>
          </a:p>
        </p:txBody>
      </p:sp>
    </p:spTree>
    <p:extLst>
      <p:ext uri="{BB962C8B-B14F-4D97-AF65-F5344CB8AC3E}">
        <p14:creationId xmlns:p14="http://schemas.microsoft.com/office/powerpoint/2010/main" val="174423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Which sports does Pocoyo do?</a:t>
            </a:r>
          </a:p>
          <a:p>
            <a:pPr eaLnBrk="1" hangingPunct="1">
              <a:spcBef>
                <a:spcPct val="0"/>
              </a:spcBef>
            </a:pPr>
            <a:r>
              <a:rPr lang="en-GB" altLang="en-US" smtClean="0"/>
              <a:t>Which sports do you do Pocoyo?</a:t>
            </a:r>
          </a:p>
          <a:p>
            <a:pPr eaLnBrk="1" hangingPunct="1">
              <a:spcBef>
                <a:spcPct val="0"/>
              </a:spcBef>
            </a:pPr>
            <a:r>
              <a:rPr lang="en-GB" altLang="en-US" smtClean="0"/>
              <a:t>I do lots of sports. For example… </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3CD389-0D2C-4BB6-AB3F-D2781838DD47}" type="slidenum">
              <a:rPr lang="en-GB" altLang="en-US">
                <a:latin typeface="Calibri" panose="020F0502020204030204" pitchFamily="34" charset="0"/>
              </a:rPr>
              <a:pPr/>
              <a:t>2</a:t>
            </a:fld>
            <a:endParaRPr lang="en-GB" altLang="en-US">
              <a:latin typeface="Calibri" panose="020F0502020204030204" pitchFamily="34" charset="0"/>
            </a:endParaRPr>
          </a:p>
        </p:txBody>
      </p:sp>
    </p:spTree>
    <p:extLst>
      <p:ext uri="{BB962C8B-B14F-4D97-AF65-F5344CB8AC3E}">
        <p14:creationId xmlns:p14="http://schemas.microsoft.com/office/powerpoint/2010/main" val="4191450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Sports are </a:t>
            </a:r>
            <a:r>
              <a:rPr lang="en-GB" altLang="en-US" dirty="0" err="1" smtClean="0"/>
              <a:t>l’athletisme</a:t>
            </a:r>
            <a:r>
              <a:rPr lang="en-GB" altLang="en-US" dirty="0" smtClean="0"/>
              <a:t>, la natation, le ski, le </a:t>
            </a:r>
            <a:r>
              <a:rPr lang="en-GB" altLang="en-US" dirty="0" err="1" smtClean="0"/>
              <a:t>cyclisme</a:t>
            </a:r>
            <a:r>
              <a:rPr lang="en-GB" altLang="en-US" dirty="0" smtClean="0"/>
              <a:t> </a:t>
            </a:r>
            <a:r>
              <a:rPr lang="en-GB" altLang="en-US" dirty="0" err="1" smtClean="0"/>
              <a:t>l’equitation</a:t>
            </a:r>
            <a:r>
              <a:rPr lang="en-GB" altLang="en-US" dirty="0" smtClean="0"/>
              <a:t>, la voile la </a:t>
            </a:r>
            <a:r>
              <a:rPr lang="en-GB" altLang="en-US" dirty="0" err="1" smtClean="0"/>
              <a:t>gymnastique</a:t>
            </a:r>
            <a:r>
              <a:rPr lang="en-GB" altLang="en-US" dirty="0" smtClean="0"/>
              <a:t> </a:t>
            </a:r>
            <a:r>
              <a:rPr lang="en-GB" altLang="en-US" dirty="0" err="1" smtClean="0"/>
              <a:t>l’escrime</a:t>
            </a:r>
            <a:r>
              <a:rPr lang="en-GB" altLang="en-US" dirty="0" smtClean="0"/>
              <a:t> le judo </a:t>
            </a:r>
            <a:r>
              <a:rPr lang="en-GB" altLang="en-US" dirty="0" err="1" smtClean="0"/>
              <a:t>l’halterophilie</a:t>
            </a:r>
            <a:r>
              <a:rPr lang="en-GB" altLang="en-US" dirty="0" smtClean="0"/>
              <a:t> le </a:t>
            </a:r>
            <a:r>
              <a:rPr lang="en-GB" altLang="en-US" dirty="0" err="1" smtClean="0"/>
              <a:t>tir</a:t>
            </a:r>
            <a:r>
              <a:rPr lang="en-GB" altLang="en-US" dirty="0" smtClean="0"/>
              <a:t> a </a:t>
            </a:r>
            <a:r>
              <a:rPr lang="en-GB" altLang="en-US" dirty="0" err="1" smtClean="0"/>
              <a:t>l’arc</a:t>
            </a:r>
            <a:r>
              <a:rPr lang="en-GB" altLang="en-US" dirty="0" smtClean="0"/>
              <a:t> la </a:t>
            </a:r>
            <a:r>
              <a:rPr lang="en-GB" altLang="en-US" dirty="0" err="1" smtClean="0"/>
              <a:t>boxe</a:t>
            </a:r>
            <a:r>
              <a:rPr lang="en-GB" altLang="en-US" dirty="0" smtClean="0"/>
              <a:t> </a:t>
            </a:r>
          </a:p>
          <a:p>
            <a:pPr eaLnBrk="1" hangingPunct="1">
              <a:spcBef>
                <a:spcPct val="0"/>
              </a:spcBef>
            </a:pPr>
            <a:endParaRPr lang="en-GB" altLang="en-US" dirty="0" smtClean="0"/>
          </a:p>
          <a:p>
            <a:pPr eaLnBrk="1" hangingPunct="1">
              <a:spcBef>
                <a:spcPct val="0"/>
              </a:spcBef>
            </a:pPr>
            <a:r>
              <a:rPr lang="en-GB" altLang="en-US" dirty="0" smtClean="0"/>
              <a:t>Ask pupils to </a:t>
            </a:r>
            <a:r>
              <a:rPr lang="en-GB" altLang="en-US" dirty="0" smtClean="0"/>
              <a:t>volunteer </a:t>
            </a:r>
            <a:r>
              <a:rPr lang="en-GB" altLang="en-US" dirty="0" smtClean="0"/>
              <a:t>which letter the sports are as you choose which ones to say out loud. This should be a straightforward task for all to participate in</a:t>
            </a:r>
            <a:r>
              <a:rPr lang="en-GB" altLang="en-US" dirty="0" smtClean="0"/>
              <a:t>.</a:t>
            </a:r>
          </a:p>
          <a:p>
            <a:pPr eaLnBrk="1" hangingPunct="1">
              <a:spcBef>
                <a:spcPct val="0"/>
              </a:spcBef>
            </a:pPr>
            <a:endParaRPr lang="en-GB" alt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dirty="0" smtClean="0"/>
              <a:t>NB: There is absolutely NO NEED to focus on all these sports at once,</a:t>
            </a:r>
            <a:r>
              <a:rPr lang="en-GB" altLang="en-US" baseline="0" dirty="0" smtClean="0"/>
              <a:t> or even to teach them all.</a:t>
            </a:r>
            <a:br>
              <a:rPr lang="en-GB" altLang="en-US" baseline="0" dirty="0" smtClean="0"/>
            </a:br>
            <a:r>
              <a:rPr lang="en-GB" altLang="en-US" baseline="0" dirty="0" smtClean="0"/>
              <a:t>It would be best to focus on 6 sports perhaps – from this selection I would choose:</a:t>
            </a:r>
            <a:br>
              <a:rPr lang="en-GB" altLang="en-US" baseline="0" dirty="0" smtClean="0"/>
            </a:br>
            <a:r>
              <a:rPr lang="en-GB" altLang="en-US" baseline="0" dirty="0" err="1" smtClean="0"/>
              <a:t>cyclisme</a:t>
            </a:r>
            <a:r>
              <a:rPr lang="en-GB" altLang="en-US" baseline="0" dirty="0" smtClean="0"/>
              <a:t>, natation, </a:t>
            </a:r>
            <a:r>
              <a:rPr lang="en-GB" altLang="en-US" baseline="0" dirty="0" err="1" smtClean="0"/>
              <a:t>atletisme</a:t>
            </a:r>
            <a:r>
              <a:rPr lang="en-GB" altLang="en-US" baseline="0" dirty="0" smtClean="0"/>
              <a:t>, ski, </a:t>
            </a:r>
            <a:r>
              <a:rPr lang="en-GB" altLang="en-US" baseline="0" dirty="0" err="1" smtClean="0"/>
              <a:t>gymnastique</a:t>
            </a:r>
            <a:r>
              <a:rPr lang="en-GB" altLang="en-US" baseline="0" dirty="0" smtClean="0"/>
              <a:t>, equitation</a:t>
            </a:r>
            <a:br>
              <a:rPr lang="en-GB" altLang="en-US" baseline="0" dirty="0" smtClean="0"/>
            </a:br>
            <a:r>
              <a:rPr lang="en-GB" altLang="en-US" baseline="0" dirty="0" smtClean="0"/>
              <a:t/>
            </a:r>
            <a:br>
              <a:rPr lang="en-GB" altLang="en-US" baseline="0" dirty="0" smtClean="0"/>
            </a:br>
            <a:r>
              <a:rPr lang="en-GB" altLang="en-US" baseline="0" dirty="0" smtClean="0"/>
              <a:t>Just edit the slide, deleted the unwanted pictures/sounds!</a:t>
            </a:r>
            <a:endParaRPr lang="en-GB" altLang="en-US" dirty="0" smtClean="0"/>
          </a:p>
          <a:p>
            <a:pPr eaLnBrk="1" hangingPunct="1">
              <a:spcBef>
                <a:spcPct val="0"/>
              </a:spcBef>
            </a:pPr>
            <a:endParaRPr lang="en-GB"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41C92D-718E-4A3E-B4A9-A8B65AF102BC}" type="slidenum">
              <a:rPr lang="en-GB" altLang="en-US">
                <a:latin typeface="Calibri" panose="020F0502020204030204" pitchFamily="34" charset="0"/>
              </a:rPr>
              <a:pPr/>
              <a:t>3</a:t>
            </a:fld>
            <a:endParaRPr lang="en-GB" altLang="en-US">
              <a:latin typeface="Calibri" panose="020F0502020204030204" pitchFamily="34" charset="0"/>
            </a:endParaRPr>
          </a:p>
        </p:txBody>
      </p:sp>
    </p:spTree>
    <p:extLst>
      <p:ext uri="{BB962C8B-B14F-4D97-AF65-F5344CB8AC3E}">
        <p14:creationId xmlns:p14="http://schemas.microsoft.com/office/powerpoint/2010/main" val="513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Print out this sheet and provide one each for pupils who can then can cut it up along the lines into 12 picture cards so that pupils can complete physical listening activity and, later, sentence-building activities</a:t>
            </a:r>
            <a:r>
              <a:rPr lang="en-GB" altLang="en-US" dirty="0" smtClean="0"/>
              <a:t>.</a:t>
            </a:r>
          </a:p>
          <a:p>
            <a:pPr eaLnBrk="1" hangingPunct="1">
              <a:spcBef>
                <a:spcPct val="0"/>
              </a:spcBef>
            </a:pPr>
            <a:endParaRPr lang="en-GB" alt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dirty="0" smtClean="0"/>
              <a:t>NB: There is absolutely NO NEED to focus on all these sports at once,</a:t>
            </a:r>
            <a:r>
              <a:rPr lang="en-GB" altLang="en-US" baseline="0" dirty="0" smtClean="0"/>
              <a:t> or even to teach them all.</a:t>
            </a:r>
            <a:br>
              <a:rPr lang="en-GB" altLang="en-US" baseline="0" dirty="0" smtClean="0"/>
            </a:br>
            <a:r>
              <a:rPr lang="en-GB" altLang="en-US" baseline="0" dirty="0" smtClean="0"/>
              <a:t>It would be best to focus on 6 sports perhaps – from this selection I would choose:</a:t>
            </a:r>
            <a:br>
              <a:rPr lang="en-GB" altLang="en-US" baseline="0" dirty="0" smtClean="0"/>
            </a:br>
            <a:r>
              <a:rPr lang="en-GB" altLang="en-US" baseline="0" dirty="0" err="1" smtClean="0"/>
              <a:t>cyclisme</a:t>
            </a:r>
            <a:r>
              <a:rPr lang="en-GB" altLang="en-US" baseline="0" dirty="0" smtClean="0"/>
              <a:t>, natation, </a:t>
            </a:r>
            <a:r>
              <a:rPr lang="en-GB" altLang="en-US" baseline="0" dirty="0" err="1" smtClean="0"/>
              <a:t>atletisme</a:t>
            </a:r>
            <a:r>
              <a:rPr lang="en-GB" altLang="en-US" baseline="0" dirty="0" smtClean="0"/>
              <a:t>, ski, </a:t>
            </a:r>
            <a:r>
              <a:rPr lang="en-GB" altLang="en-US" baseline="0" dirty="0" err="1" smtClean="0"/>
              <a:t>gymnastique</a:t>
            </a:r>
            <a:r>
              <a:rPr lang="en-GB" altLang="en-US" baseline="0" dirty="0" smtClean="0"/>
              <a:t>, equitation</a:t>
            </a:r>
            <a:br>
              <a:rPr lang="en-GB" altLang="en-US" baseline="0" dirty="0" smtClean="0"/>
            </a:br>
            <a:r>
              <a:rPr lang="en-GB" altLang="en-US" baseline="0" dirty="0" smtClean="0"/>
              <a:t/>
            </a:r>
            <a:br>
              <a:rPr lang="en-GB" altLang="en-US" baseline="0" dirty="0" smtClean="0"/>
            </a:br>
            <a:r>
              <a:rPr lang="en-GB" altLang="en-US" baseline="0" dirty="0" smtClean="0"/>
              <a:t>Just edit the slide, deleted the unwanted pictures/sounds!</a:t>
            </a:r>
            <a:endParaRPr lang="en-GB" altLang="en-US" dirty="0" smtClean="0"/>
          </a:p>
          <a:p>
            <a:pPr eaLnBrk="1" hangingPunct="1">
              <a:spcBef>
                <a:spcPct val="0"/>
              </a:spcBef>
            </a:pPr>
            <a:endParaRPr lang="en-GB" alt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815EB9-035A-4DB1-83A1-96194C6FCDEB}" type="slidenum">
              <a:rPr lang="en-GB" altLang="en-US">
                <a:latin typeface="Calibri" panose="020F0502020204030204" pitchFamily="34" charset="0"/>
              </a:rPr>
              <a:pPr/>
              <a:t>4</a:t>
            </a:fld>
            <a:endParaRPr lang="en-GB" altLang="en-US">
              <a:latin typeface="Calibri" panose="020F0502020204030204" pitchFamily="34" charset="0"/>
            </a:endParaRPr>
          </a:p>
        </p:txBody>
      </p:sp>
    </p:spTree>
    <p:extLst>
      <p:ext uri="{BB962C8B-B14F-4D97-AF65-F5344CB8AC3E}">
        <p14:creationId xmlns:p14="http://schemas.microsoft.com/office/powerpoint/2010/main" val="18982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NB: This slide is a ‘safety slide’ so that you don’t reveal the answers!  Put projector</a:t>
            </a:r>
            <a:r>
              <a:rPr lang="en-GB" altLang="en-US" baseline="0" dirty="0" smtClean="0"/>
              <a:t> on ‘FREEZE’ and then go onto the next slide to get the audio and pictures one by one.  Then UNFREEZE to show the answers.</a:t>
            </a:r>
            <a:endParaRPr lang="en-GB" altLang="en-US" dirty="0" smtClean="0"/>
          </a:p>
          <a:p>
            <a:pPr eaLnBrk="1" hangingPunct="1">
              <a:spcBef>
                <a:spcPct val="0"/>
              </a:spcBef>
            </a:pPr>
            <a:r>
              <a:rPr lang="en-GB" altLang="en-US" dirty="0" smtClean="0"/>
              <a:t>Card </a:t>
            </a:r>
            <a:r>
              <a:rPr lang="en-GB" altLang="en-US" dirty="0" smtClean="0"/>
              <a:t>sort activity:  Read out the sports. Pupils must order their own cards in the same order as the one dictated. Get pupils to feedback correct order answers in Spanish and click to reveal the correct order one-by-one</a:t>
            </a:r>
            <a:r>
              <a:rPr lang="en-GB" altLang="en-US" dirty="0" smtClean="0"/>
              <a:t>.</a:t>
            </a:r>
          </a:p>
          <a:p>
            <a:pPr eaLnBrk="1" hangingPunct="1">
              <a:spcBef>
                <a:spcPct val="0"/>
              </a:spcBef>
            </a:pPr>
            <a:endParaRPr lang="en-GB" altLang="en-US" dirty="0" smtClean="0"/>
          </a:p>
          <a:p>
            <a:pPr eaLnBrk="1" hangingPunct="1">
              <a:spcBef>
                <a:spcPct val="0"/>
              </a:spcBef>
            </a:pPr>
            <a:r>
              <a:rPr lang="en-GB" altLang="en-US" dirty="0" smtClean="0"/>
              <a:t>NB: There is absolutely NO NEED to focus on all these sports at once,</a:t>
            </a:r>
            <a:r>
              <a:rPr lang="en-GB" altLang="en-US" baseline="0" dirty="0" smtClean="0"/>
              <a:t> or even to teach them all.</a:t>
            </a:r>
            <a:br>
              <a:rPr lang="en-GB" altLang="en-US" baseline="0" dirty="0" smtClean="0"/>
            </a:br>
            <a:r>
              <a:rPr lang="en-GB" altLang="en-US" baseline="0" dirty="0" smtClean="0"/>
              <a:t>It would be best to focus on 6 sports perhaps – from this selection I would choose:</a:t>
            </a:r>
            <a:br>
              <a:rPr lang="en-GB" altLang="en-US" baseline="0" dirty="0" smtClean="0"/>
            </a:br>
            <a:r>
              <a:rPr lang="en-GB" altLang="en-US" baseline="0" dirty="0" err="1" smtClean="0"/>
              <a:t>cyclisme</a:t>
            </a:r>
            <a:r>
              <a:rPr lang="en-GB" altLang="en-US" baseline="0" dirty="0" smtClean="0"/>
              <a:t>, natation, </a:t>
            </a:r>
            <a:r>
              <a:rPr lang="en-GB" altLang="en-US" baseline="0" dirty="0" err="1" smtClean="0"/>
              <a:t>atletisme</a:t>
            </a:r>
            <a:r>
              <a:rPr lang="en-GB" altLang="en-US" baseline="0" dirty="0" smtClean="0"/>
              <a:t>, ski, </a:t>
            </a:r>
            <a:r>
              <a:rPr lang="en-GB" altLang="en-US" baseline="0" dirty="0" err="1" smtClean="0"/>
              <a:t>gymnastique</a:t>
            </a:r>
            <a:r>
              <a:rPr lang="en-GB" altLang="en-US" baseline="0" dirty="0" smtClean="0"/>
              <a:t>, equitation</a:t>
            </a:r>
            <a:br>
              <a:rPr lang="en-GB" altLang="en-US" baseline="0" dirty="0" smtClean="0"/>
            </a:br>
            <a:r>
              <a:rPr lang="en-GB" altLang="en-US" baseline="0" dirty="0" smtClean="0"/>
              <a:t/>
            </a:r>
            <a:br>
              <a:rPr lang="en-GB" altLang="en-US" baseline="0" dirty="0" smtClean="0"/>
            </a:br>
            <a:r>
              <a:rPr lang="en-GB" altLang="en-US" baseline="0" dirty="0" smtClean="0"/>
              <a:t>Just edit the slide, deleted the unwanted pictures/sounds!</a:t>
            </a: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ED0FDF-9DAE-46E8-87AA-BFBA7E435690}" type="slidenum">
              <a:rPr lang="en-GB" altLang="en-US">
                <a:latin typeface="Calibri" panose="020F0502020204030204" pitchFamily="34" charset="0"/>
              </a:rPr>
              <a:pPr/>
              <a:t>5</a:t>
            </a:fld>
            <a:endParaRPr lang="en-GB" altLang="en-US">
              <a:latin typeface="Calibri" panose="020F0502020204030204" pitchFamily="34" charset="0"/>
            </a:endParaRPr>
          </a:p>
        </p:txBody>
      </p:sp>
    </p:spTree>
    <p:extLst>
      <p:ext uri="{BB962C8B-B14F-4D97-AF65-F5344CB8AC3E}">
        <p14:creationId xmlns:p14="http://schemas.microsoft.com/office/powerpoint/2010/main" val="127425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Card sort activity:  Read out the sports. Pupils must order their own cards in the same order as the one dictated. Get pupils to feedback correct order answers in Spanish and click to reveal the correct order one-by-one</a:t>
            </a:r>
            <a:r>
              <a:rPr lang="en-GB" altLang="en-US" dirty="0" smtClean="0"/>
              <a:t>.</a:t>
            </a:r>
          </a:p>
          <a:p>
            <a:pPr eaLnBrk="1" hangingPunct="1">
              <a:spcBef>
                <a:spcPct val="0"/>
              </a:spcBef>
            </a:pPr>
            <a:endParaRPr lang="en-GB" altLang="en-US" dirty="0" smtClean="0"/>
          </a:p>
          <a:p>
            <a:pPr eaLnBrk="1" hangingPunct="1">
              <a:spcBef>
                <a:spcPct val="0"/>
              </a:spcBef>
            </a:pPr>
            <a:r>
              <a:rPr lang="en-GB" altLang="en-US" dirty="0" smtClean="0"/>
              <a:t>NB: There is absolutely NO NEED to focus on all these sports at once,</a:t>
            </a:r>
            <a:r>
              <a:rPr lang="en-GB" altLang="en-US" baseline="0" dirty="0" smtClean="0"/>
              <a:t> or even to teach them all.</a:t>
            </a:r>
            <a:br>
              <a:rPr lang="en-GB" altLang="en-US" baseline="0" dirty="0" smtClean="0"/>
            </a:br>
            <a:r>
              <a:rPr lang="en-GB" altLang="en-US" baseline="0" dirty="0" smtClean="0"/>
              <a:t>It would be best to focus on 6 sports perhaps – from this selection I would choose:</a:t>
            </a:r>
            <a:br>
              <a:rPr lang="en-GB" altLang="en-US" baseline="0" dirty="0" smtClean="0"/>
            </a:br>
            <a:r>
              <a:rPr lang="en-GB" altLang="en-US" baseline="0" dirty="0" err="1" smtClean="0"/>
              <a:t>cyclisme</a:t>
            </a:r>
            <a:r>
              <a:rPr lang="en-GB" altLang="en-US" baseline="0" dirty="0" smtClean="0"/>
              <a:t>, natation, </a:t>
            </a:r>
            <a:r>
              <a:rPr lang="en-GB" altLang="en-US" baseline="0" dirty="0" err="1" smtClean="0"/>
              <a:t>atletisme</a:t>
            </a:r>
            <a:r>
              <a:rPr lang="en-GB" altLang="en-US" baseline="0" dirty="0" smtClean="0"/>
              <a:t>, ski, </a:t>
            </a:r>
            <a:r>
              <a:rPr lang="en-GB" altLang="en-US" baseline="0" dirty="0" err="1" smtClean="0"/>
              <a:t>gymnastique</a:t>
            </a:r>
            <a:r>
              <a:rPr lang="en-GB" altLang="en-US" baseline="0" dirty="0" smtClean="0"/>
              <a:t>, equitation</a:t>
            </a:r>
            <a:br>
              <a:rPr lang="en-GB" altLang="en-US" baseline="0" dirty="0" smtClean="0"/>
            </a:br>
            <a:r>
              <a:rPr lang="en-GB" altLang="en-US" baseline="0" dirty="0" smtClean="0"/>
              <a:t/>
            </a:r>
            <a:br>
              <a:rPr lang="en-GB" altLang="en-US" baseline="0" dirty="0" smtClean="0"/>
            </a:br>
            <a:r>
              <a:rPr lang="en-GB" altLang="en-US" baseline="0" dirty="0" smtClean="0"/>
              <a:t>Just edit the slide, deleted the unwanted pictures/sounds!</a:t>
            </a: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ED0FDF-9DAE-46E8-87AA-BFBA7E435690}" type="slidenum">
              <a:rPr lang="en-GB" altLang="en-US">
                <a:latin typeface="Calibri" panose="020F0502020204030204" pitchFamily="34" charset="0"/>
              </a:rPr>
              <a:pPr/>
              <a:t>6</a:t>
            </a:fld>
            <a:endParaRPr lang="en-GB" altLang="en-US">
              <a:latin typeface="Calibri" panose="020F0502020204030204" pitchFamily="34" charset="0"/>
            </a:endParaRPr>
          </a:p>
        </p:txBody>
      </p:sp>
    </p:spTree>
    <p:extLst>
      <p:ext uri="{BB962C8B-B14F-4D97-AF65-F5344CB8AC3E}">
        <p14:creationId xmlns:p14="http://schemas.microsoft.com/office/powerpoint/2010/main" val="186243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NB: This slide is a ‘safety slide’ so that you don’t reveal the answers!  Put projector</a:t>
            </a:r>
            <a:r>
              <a:rPr lang="en-GB" altLang="en-US" baseline="0" dirty="0" smtClean="0"/>
              <a:t> on ‘FREEZE’ and then go onto the next slide to get the audio and pictures one by one.  Then UNFREEZE to show the answers.</a:t>
            </a: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ED0FDF-9DAE-46E8-87AA-BFBA7E435690}" type="slidenum">
              <a:rPr lang="en-GB" altLang="en-US">
                <a:latin typeface="Calibri" panose="020F0502020204030204" pitchFamily="34" charset="0"/>
              </a:rPr>
              <a:pPr/>
              <a:t>7</a:t>
            </a:fld>
            <a:endParaRPr lang="en-GB" altLang="en-US">
              <a:latin typeface="Calibri" panose="020F0502020204030204" pitchFamily="34" charset="0"/>
            </a:endParaRPr>
          </a:p>
        </p:txBody>
      </p:sp>
    </p:spTree>
    <p:extLst>
      <p:ext uri="{BB962C8B-B14F-4D97-AF65-F5344CB8AC3E}">
        <p14:creationId xmlns:p14="http://schemas.microsoft.com/office/powerpoint/2010/main" val="242514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Card sort activity:  Read out the sports. Pupils must order their own cards in the same order as the one dictated. Get pupils to feedback correct order answers in Spanish and click to reveal the correct order one-by-one</a:t>
            </a:r>
            <a:r>
              <a:rPr lang="en-GB" altLang="en-US" dirty="0" smtClean="0"/>
              <a:t>.</a:t>
            </a:r>
          </a:p>
          <a:p>
            <a:pPr eaLnBrk="1" hangingPunct="1">
              <a:spcBef>
                <a:spcPct val="0"/>
              </a:spcBef>
            </a:pPr>
            <a:endParaRPr lang="en-GB" altLang="en-US" dirty="0" smtClean="0"/>
          </a:p>
          <a:p>
            <a:pPr eaLnBrk="1" hangingPunct="1">
              <a:spcBef>
                <a:spcPct val="0"/>
              </a:spcBef>
            </a:pPr>
            <a:r>
              <a:rPr lang="en-GB" altLang="en-US" dirty="0" smtClean="0"/>
              <a:t>NB: There is absolutely NO NEED to focus on all these sports at once,</a:t>
            </a:r>
            <a:r>
              <a:rPr lang="en-GB" altLang="en-US" baseline="0" dirty="0" smtClean="0"/>
              <a:t> or even to teach them all.</a:t>
            </a:r>
            <a:br>
              <a:rPr lang="en-GB" altLang="en-US" baseline="0" dirty="0" smtClean="0"/>
            </a:br>
            <a:r>
              <a:rPr lang="en-GB" altLang="en-US" baseline="0" dirty="0" smtClean="0"/>
              <a:t>It would be best to focus on 6 sports perhaps – from this selection I would choose:</a:t>
            </a:r>
            <a:br>
              <a:rPr lang="en-GB" altLang="en-US" baseline="0" dirty="0" smtClean="0"/>
            </a:br>
            <a:r>
              <a:rPr lang="en-GB" altLang="en-US" baseline="0" dirty="0" err="1" smtClean="0"/>
              <a:t>cyclisme</a:t>
            </a:r>
            <a:r>
              <a:rPr lang="en-GB" altLang="en-US" baseline="0" dirty="0" smtClean="0"/>
              <a:t>, natation, </a:t>
            </a:r>
            <a:r>
              <a:rPr lang="en-GB" altLang="en-US" baseline="0" dirty="0" err="1" smtClean="0"/>
              <a:t>atletisme</a:t>
            </a:r>
            <a:r>
              <a:rPr lang="en-GB" altLang="en-US" baseline="0" dirty="0" smtClean="0"/>
              <a:t>, ski, </a:t>
            </a:r>
            <a:r>
              <a:rPr lang="en-GB" altLang="en-US" baseline="0" dirty="0" err="1" smtClean="0"/>
              <a:t>gymnastique</a:t>
            </a:r>
            <a:r>
              <a:rPr lang="en-GB" altLang="en-US" baseline="0" dirty="0" smtClean="0"/>
              <a:t>, equitation</a:t>
            </a:r>
            <a:br>
              <a:rPr lang="en-GB" altLang="en-US" baseline="0" dirty="0" smtClean="0"/>
            </a:br>
            <a:r>
              <a:rPr lang="en-GB" altLang="en-US" baseline="0" dirty="0" smtClean="0"/>
              <a:t/>
            </a:r>
            <a:br>
              <a:rPr lang="en-GB" altLang="en-US" baseline="0" dirty="0" smtClean="0"/>
            </a:br>
            <a:r>
              <a:rPr lang="en-GB" altLang="en-US" baseline="0" dirty="0" smtClean="0"/>
              <a:t>Just edit the slide, deleted the unwanted pictures/sounds!</a:t>
            </a: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ED0FDF-9DAE-46E8-87AA-BFBA7E435690}" type="slidenum">
              <a:rPr lang="en-GB" altLang="en-US">
                <a:latin typeface="Calibri" panose="020F0502020204030204" pitchFamily="34" charset="0"/>
              </a:rPr>
              <a:pPr/>
              <a:t>8</a:t>
            </a:fld>
            <a:endParaRPr lang="en-GB" altLang="en-US">
              <a:latin typeface="Calibri" panose="020F0502020204030204" pitchFamily="34" charset="0"/>
            </a:endParaRPr>
          </a:p>
        </p:txBody>
      </p:sp>
    </p:spTree>
    <p:extLst>
      <p:ext uri="{BB962C8B-B14F-4D97-AF65-F5344CB8AC3E}">
        <p14:creationId xmlns:p14="http://schemas.microsoft.com/office/powerpoint/2010/main" val="556974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NB: This slide is a ‘safety slide’ so that you don’t reveal the answers!  Put projector</a:t>
            </a:r>
            <a:r>
              <a:rPr lang="en-GB" altLang="en-US" baseline="0" dirty="0" smtClean="0"/>
              <a:t> on ‘FREEZE’ and then go onto the next slide to get the audio and pictures one by one.  Then UNFREEZE to show the </a:t>
            </a:r>
            <a:r>
              <a:rPr lang="en-GB" altLang="en-US" baseline="0" smtClean="0"/>
              <a:t>answers.</a:t>
            </a: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ED0FDF-9DAE-46E8-87AA-BFBA7E435690}" type="slidenum">
              <a:rPr lang="en-GB" altLang="en-US">
                <a:latin typeface="Calibri" panose="020F0502020204030204" pitchFamily="34" charset="0"/>
              </a:rPr>
              <a:pPr/>
              <a:t>9</a:t>
            </a:fld>
            <a:endParaRPr lang="en-GB" altLang="en-US">
              <a:latin typeface="Calibri" panose="020F0502020204030204" pitchFamily="34" charset="0"/>
            </a:endParaRPr>
          </a:p>
        </p:txBody>
      </p:sp>
    </p:spTree>
    <p:extLst>
      <p:ext uri="{BB962C8B-B14F-4D97-AF65-F5344CB8AC3E}">
        <p14:creationId xmlns:p14="http://schemas.microsoft.com/office/powerpoint/2010/main" val="252619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D6A50B5-3F82-4BA7-82E7-A36F7D4F1BE9}" type="datetimeFigureOut">
              <a:rPr lang="en-GB"/>
              <a:pPr>
                <a:defRPr/>
              </a:pPr>
              <a:t>21/02/2019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17C718C-DBBE-4306-92ED-E6558067ED59}" type="slidenum">
              <a:rPr lang="en-GB" altLang="en-US"/>
              <a:pPr>
                <a:defRPr/>
              </a:pPr>
              <a:t>‹#›</a:t>
            </a:fld>
            <a:endParaRPr lang="en-GB" altLang="en-US"/>
          </a:p>
        </p:txBody>
      </p:sp>
    </p:spTree>
    <p:extLst>
      <p:ext uri="{BB962C8B-B14F-4D97-AF65-F5344CB8AC3E}">
        <p14:creationId xmlns:p14="http://schemas.microsoft.com/office/powerpoint/2010/main" val="106807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6B1257B-3B9B-4BFD-8410-FF2F31C2C39B}" type="datetimeFigureOut">
              <a:rPr lang="en-GB"/>
              <a:pPr>
                <a:defRPr/>
              </a:pPr>
              <a:t>21/02/2019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14B5A2D-9572-492C-A431-DB4C120724EE}" type="slidenum">
              <a:rPr lang="en-GB" altLang="en-US"/>
              <a:pPr>
                <a:defRPr/>
              </a:pPr>
              <a:t>‹#›</a:t>
            </a:fld>
            <a:endParaRPr lang="en-GB" altLang="en-US"/>
          </a:p>
        </p:txBody>
      </p:sp>
    </p:spTree>
    <p:extLst>
      <p:ext uri="{BB962C8B-B14F-4D97-AF65-F5344CB8AC3E}">
        <p14:creationId xmlns:p14="http://schemas.microsoft.com/office/powerpoint/2010/main" val="409819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987A5E1-CF74-4D33-8FC5-98F89A9CAD2B}" type="datetimeFigureOut">
              <a:rPr lang="en-GB"/>
              <a:pPr>
                <a:defRPr/>
              </a:pPr>
              <a:t>21/02/2019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DF5098E-E887-4C1C-ABD9-999FBAA9C0A2}" type="slidenum">
              <a:rPr lang="en-GB" altLang="en-US"/>
              <a:pPr>
                <a:defRPr/>
              </a:pPr>
              <a:t>‹#›</a:t>
            </a:fld>
            <a:endParaRPr lang="en-GB" altLang="en-US"/>
          </a:p>
        </p:txBody>
      </p:sp>
    </p:spTree>
    <p:extLst>
      <p:ext uri="{BB962C8B-B14F-4D97-AF65-F5344CB8AC3E}">
        <p14:creationId xmlns:p14="http://schemas.microsoft.com/office/powerpoint/2010/main" val="1697110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BB8E151-52E9-408A-B835-E5FDF92637BD}" type="datetimeFigureOut">
              <a:rPr lang="en-GB"/>
              <a:pPr>
                <a:defRPr/>
              </a:pPr>
              <a:t>21/02/2019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0B326F4-0B50-49CF-96E8-C856D38609D0}" type="slidenum">
              <a:rPr lang="en-GB" altLang="en-US"/>
              <a:pPr>
                <a:defRPr/>
              </a:pPr>
              <a:t>‹#›</a:t>
            </a:fld>
            <a:endParaRPr lang="en-GB" altLang="en-US"/>
          </a:p>
        </p:txBody>
      </p:sp>
    </p:spTree>
    <p:extLst>
      <p:ext uri="{BB962C8B-B14F-4D97-AF65-F5344CB8AC3E}">
        <p14:creationId xmlns:p14="http://schemas.microsoft.com/office/powerpoint/2010/main" val="428737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B6E8D12-55B2-4ED7-80D3-60CBB9F4E7D9}" type="datetimeFigureOut">
              <a:rPr lang="en-GB"/>
              <a:pPr>
                <a:defRPr/>
              </a:pPr>
              <a:t>21/02/2019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A360BE7-F554-4C7B-B62E-033D9E53DE4F}" type="slidenum">
              <a:rPr lang="en-GB" altLang="en-US"/>
              <a:pPr>
                <a:defRPr/>
              </a:pPr>
              <a:t>‹#›</a:t>
            </a:fld>
            <a:endParaRPr lang="en-GB" altLang="en-US"/>
          </a:p>
        </p:txBody>
      </p:sp>
    </p:spTree>
    <p:extLst>
      <p:ext uri="{BB962C8B-B14F-4D97-AF65-F5344CB8AC3E}">
        <p14:creationId xmlns:p14="http://schemas.microsoft.com/office/powerpoint/2010/main" val="264984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DA9E2CCA-72BC-44A3-A52B-4EE387173C8A}" type="datetimeFigureOut">
              <a:rPr lang="en-GB"/>
              <a:pPr>
                <a:defRPr/>
              </a:pPr>
              <a:t>21/02/2019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5FA3C94-0267-400A-B096-489D4D6736BE}" type="slidenum">
              <a:rPr lang="en-GB" altLang="en-US"/>
              <a:pPr>
                <a:defRPr/>
              </a:pPr>
              <a:t>‹#›</a:t>
            </a:fld>
            <a:endParaRPr lang="en-GB" altLang="en-US"/>
          </a:p>
        </p:txBody>
      </p:sp>
    </p:spTree>
    <p:extLst>
      <p:ext uri="{BB962C8B-B14F-4D97-AF65-F5344CB8AC3E}">
        <p14:creationId xmlns:p14="http://schemas.microsoft.com/office/powerpoint/2010/main" val="133560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4153AE3A-1DF9-4424-869D-1158DF92D9E6}" type="datetimeFigureOut">
              <a:rPr lang="en-GB"/>
              <a:pPr>
                <a:defRPr/>
              </a:pPr>
              <a:t>21/02/2019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93D2D4AC-EC22-4FEA-8629-74CD34A8ED5A}" type="slidenum">
              <a:rPr lang="en-GB" altLang="en-US"/>
              <a:pPr>
                <a:defRPr/>
              </a:pPr>
              <a:t>‹#›</a:t>
            </a:fld>
            <a:endParaRPr lang="en-GB" altLang="en-US"/>
          </a:p>
        </p:txBody>
      </p:sp>
    </p:spTree>
    <p:extLst>
      <p:ext uri="{BB962C8B-B14F-4D97-AF65-F5344CB8AC3E}">
        <p14:creationId xmlns:p14="http://schemas.microsoft.com/office/powerpoint/2010/main" val="469097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2721304-D3F4-4E7E-9167-9B19FCA71DE7}" type="datetimeFigureOut">
              <a:rPr lang="en-GB"/>
              <a:pPr>
                <a:defRPr/>
              </a:pPr>
              <a:t>21/02/2019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CAD8A8F6-924B-448E-B8D5-216AEB846CFD}" type="slidenum">
              <a:rPr lang="en-GB" altLang="en-US"/>
              <a:pPr>
                <a:defRPr/>
              </a:pPr>
              <a:t>‹#›</a:t>
            </a:fld>
            <a:endParaRPr lang="en-GB" altLang="en-US"/>
          </a:p>
        </p:txBody>
      </p:sp>
    </p:spTree>
    <p:extLst>
      <p:ext uri="{BB962C8B-B14F-4D97-AF65-F5344CB8AC3E}">
        <p14:creationId xmlns:p14="http://schemas.microsoft.com/office/powerpoint/2010/main" val="331896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981A1D-55D3-4025-BC87-7CE119CA7B5F}" type="datetimeFigureOut">
              <a:rPr lang="en-GB"/>
              <a:pPr>
                <a:defRPr/>
              </a:pPr>
              <a:t>21/02/2019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AD15FC88-FD33-4EC6-AEDD-721AF230D55B}" type="slidenum">
              <a:rPr lang="en-GB" altLang="en-US"/>
              <a:pPr>
                <a:defRPr/>
              </a:pPr>
              <a:t>‹#›</a:t>
            </a:fld>
            <a:endParaRPr lang="en-GB" altLang="en-US"/>
          </a:p>
        </p:txBody>
      </p:sp>
    </p:spTree>
    <p:extLst>
      <p:ext uri="{BB962C8B-B14F-4D97-AF65-F5344CB8AC3E}">
        <p14:creationId xmlns:p14="http://schemas.microsoft.com/office/powerpoint/2010/main" val="378924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D32C30-F188-43B3-9E58-6D0CCFD93DAB}" type="datetimeFigureOut">
              <a:rPr lang="en-GB"/>
              <a:pPr>
                <a:defRPr/>
              </a:pPr>
              <a:t>21/02/2019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CA6D12F-F352-4C85-9A62-B314FBB45663}" type="slidenum">
              <a:rPr lang="en-GB" altLang="en-US"/>
              <a:pPr>
                <a:defRPr/>
              </a:pPr>
              <a:t>‹#›</a:t>
            </a:fld>
            <a:endParaRPr lang="en-GB" altLang="en-US"/>
          </a:p>
        </p:txBody>
      </p:sp>
    </p:spTree>
    <p:extLst>
      <p:ext uri="{BB962C8B-B14F-4D97-AF65-F5344CB8AC3E}">
        <p14:creationId xmlns:p14="http://schemas.microsoft.com/office/powerpoint/2010/main" val="160370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E4249E-13F2-41B1-A276-705FFD34A2A8}" type="datetimeFigureOut">
              <a:rPr lang="en-GB"/>
              <a:pPr>
                <a:defRPr/>
              </a:pPr>
              <a:t>21/02/2019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1B16EAD-CFED-472B-980B-A5042F6EDAD3}" type="slidenum">
              <a:rPr lang="en-GB" altLang="en-US"/>
              <a:pPr>
                <a:defRPr/>
              </a:pPr>
              <a:t>‹#›</a:t>
            </a:fld>
            <a:endParaRPr lang="en-GB" altLang="en-US"/>
          </a:p>
        </p:txBody>
      </p:sp>
    </p:spTree>
    <p:extLst>
      <p:ext uri="{BB962C8B-B14F-4D97-AF65-F5344CB8AC3E}">
        <p14:creationId xmlns:p14="http://schemas.microsoft.com/office/powerpoint/2010/main" val="2530331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58DF408-FECF-41DC-A77E-DD4516766682}" type="datetimeFigureOut">
              <a:rPr lang="en-GB"/>
              <a:pPr>
                <a:defRPr/>
              </a:pPr>
              <a:t>21/02/2019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8BB84B1-EB44-43ED-8392-3DC1A48E232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6.wav"/><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audio" Target="../media/audio11.wav"/><Relationship Id="rId21" Type="http://schemas.openxmlformats.org/officeDocument/2006/relationships/image" Target="../media/image9.png"/><Relationship Id="rId7" Type="http://schemas.openxmlformats.org/officeDocument/2006/relationships/audio" Target="../media/audio10.wav"/><Relationship Id="rId12" Type="http://schemas.openxmlformats.org/officeDocument/2006/relationships/audio" Target="../media/audio16.wav"/><Relationship Id="rId17" Type="http://schemas.openxmlformats.org/officeDocument/2006/relationships/image" Target="../media/image5.png"/><Relationship Id="rId25" Type="http://schemas.openxmlformats.org/officeDocument/2006/relationships/image" Target="../media/image13.png"/><Relationship Id="rId2" Type="http://schemas.openxmlformats.org/officeDocument/2006/relationships/notesSlide" Target="../notesSlides/notesSlide10.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audio" Target="../media/audio14.wav"/><Relationship Id="rId11" Type="http://schemas.openxmlformats.org/officeDocument/2006/relationships/audio" Target="../media/audio8.wav"/><Relationship Id="rId24" Type="http://schemas.openxmlformats.org/officeDocument/2006/relationships/image" Target="../media/image12.png"/><Relationship Id="rId5" Type="http://schemas.openxmlformats.org/officeDocument/2006/relationships/audio" Target="../media/audio12.wav"/><Relationship Id="rId15" Type="http://schemas.openxmlformats.org/officeDocument/2006/relationships/image" Target="../media/image3.png"/><Relationship Id="rId23" Type="http://schemas.openxmlformats.org/officeDocument/2006/relationships/image" Target="../media/image11.png"/><Relationship Id="rId10" Type="http://schemas.openxmlformats.org/officeDocument/2006/relationships/audio" Target="../media/audio15.wav"/><Relationship Id="rId19" Type="http://schemas.openxmlformats.org/officeDocument/2006/relationships/image" Target="../media/image7.png"/><Relationship Id="rId4" Type="http://schemas.openxmlformats.org/officeDocument/2006/relationships/audio" Target="../media/audio7.wav"/><Relationship Id="rId9" Type="http://schemas.openxmlformats.org/officeDocument/2006/relationships/audio" Target="../media/audio17.wav"/><Relationship Id="rId14" Type="http://schemas.openxmlformats.org/officeDocument/2006/relationships/audio" Target="../media/audio13.wav"/><Relationship Id="rId22"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audio" Target="../media/audio18.wav"/></Relationships>
</file>

<file path=ppt/slides/_rels/slide13.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3.wav"/><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26.wav"/><Relationship Id="rId5" Type="http://schemas.openxmlformats.org/officeDocument/2006/relationships/audio" Target="../media/audio25.wav"/><Relationship Id="rId10" Type="http://schemas.openxmlformats.org/officeDocument/2006/relationships/image" Target="../media/image22.png"/><Relationship Id="rId4" Type="http://schemas.openxmlformats.org/officeDocument/2006/relationships/audio" Target="../media/audio24.wav"/><Relationship Id="rId9" Type="http://schemas.openxmlformats.org/officeDocument/2006/relationships/audio" Target="../media/audio27.wav"/></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29.wav"/><Relationship Id="rId7" Type="http://schemas.openxmlformats.org/officeDocument/2006/relationships/image" Target="../media/image13.png"/><Relationship Id="rId2" Type="http://schemas.openxmlformats.org/officeDocument/2006/relationships/audio" Target="../media/audio28.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audio" Target="../media/audio27.wav"/></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33.wav"/><Relationship Id="rId7" Type="http://schemas.openxmlformats.org/officeDocument/2006/relationships/image" Target="../media/image24.jpeg"/><Relationship Id="rId2" Type="http://schemas.openxmlformats.org/officeDocument/2006/relationships/audio" Target="../media/audio32.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audio" Target="../media/audio35.wav"/><Relationship Id="rId4" Type="http://schemas.openxmlformats.org/officeDocument/2006/relationships/audio" Target="../media/audio34.wav"/><Relationship Id="rId9" Type="http://schemas.openxmlformats.org/officeDocument/2006/relationships/audio" Target="../media/audio27.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7.wav"/><Relationship Id="rId7" Type="http://schemas.openxmlformats.org/officeDocument/2006/relationships/image" Target="../media/image25.jpeg"/><Relationship Id="rId2" Type="http://schemas.openxmlformats.org/officeDocument/2006/relationships/audio" Target="../media/audio36.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audio" Target="../media/audio39.wav"/><Relationship Id="rId4" Type="http://schemas.openxmlformats.org/officeDocument/2006/relationships/audio" Target="../media/audio38.wav"/><Relationship Id="rId9" Type="http://schemas.openxmlformats.org/officeDocument/2006/relationships/audio" Target="../media/audio27.wav"/></Relationships>
</file>

<file path=ppt/slides/_rels/slide21.xml.rels><?xml version="1.0" encoding="UTF-8" standalone="yes"?>
<Relationships xmlns="http://schemas.openxmlformats.org/package/2006/relationships"><Relationship Id="rId3" Type="http://schemas.openxmlformats.org/officeDocument/2006/relationships/audio" Target="../media/audio40.wav"/><Relationship Id="rId7" Type="http://schemas.openxmlformats.org/officeDocument/2006/relationships/audio" Target="../media/audio44.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audio" Target="../media/audio11.wav"/><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audio" Target="../media/audio6.wav"/><Relationship Id="rId21" Type="http://schemas.openxmlformats.org/officeDocument/2006/relationships/audio" Target="../media/audio15.wav"/><Relationship Id="rId7" Type="http://schemas.openxmlformats.org/officeDocument/2006/relationships/audio" Target="../media/audio8.wav"/><Relationship Id="rId12" Type="http://schemas.openxmlformats.org/officeDocument/2006/relationships/image" Target="../media/image7.png"/><Relationship Id="rId17" Type="http://schemas.openxmlformats.org/officeDocument/2006/relationships/audio" Target="../media/audio13.wav"/><Relationship Id="rId25" Type="http://schemas.openxmlformats.org/officeDocument/2006/relationships/audio" Target="../media/audio17.wav"/><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media/audio10.wav"/><Relationship Id="rId24" Type="http://schemas.openxmlformats.org/officeDocument/2006/relationships/image" Target="../media/image13.png"/><Relationship Id="rId5" Type="http://schemas.openxmlformats.org/officeDocument/2006/relationships/audio" Target="../media/audio7.wav"/><Relationship Id="rId15" Type="http://schemas.openxmlformats.org/officeDocument/2006/relationships/audio" Target="../media/audio12.wav"/><Relationship Id="rId23" Type="http://schemas.openxmlformats.org/officeDocument/2006/relationships/audio" Target="../media/audio16.wav"/><Relationship Id="rId10" Type="http://schemas.openxmlformats.org/officeDocument/2006/relationships/image" Target="../media/image6.png"/><Relationship Id="rId19" Type="http://schemas.openxmlformats.org/officeDocument/2006/relationships/audio" Target="../media/audio14.wav"/><Relationship Id="rId4" Type="http://schemas.openxmlformats.org/officeDocument/2006/relationships/image" Target="../media/image3.png"/><Relationship Id="rId9" Type="http://schemas.openxmlformats.org/officeDocument/2006/relationships/audio" Target="../media/audio9.wav"/><Relationship Id="rId14" Type="http://schemas.openxmlformats.org/officeDocument/2006/relationships/image" Target="../media/image8.png"/><Relationship Id="rId22"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5.wav"/><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audio" Target="../media/audio12.wav"/><Relationship Id="rId21" Type="http://schemas.openxmlformats.org/officeDocument/2006/relationships/image" Target="../media/image9.png"/><Relationship Id="rId7" Type="http://schemas.openxmlformats.org/officeDocument/2006/relationships/audio" Target="../media/audio14.wav"/><Relationship Id="rId12" Type="http://schemas.openxmlformats.org/officeDocument/2006/relationships/audio" Target="../media/audio7.wav"/><Relationship Id="rId17" Type="http://schemas.openxmlformats.org/officeDocument/2006/relationships/image" Target="../media/image5.png"/><Relationship Id="rId25" Type="http://schemas.openxmlformats.org/officeDocument/2006/relationships/image" Target="../media/image13.png"/><Relationship Id="rId2" Type="http://schemas.openxmlformats.org/officeDocument/2006/relationships/notesSlide" Target="../notesSlides/notesSlide6.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audio" Target="../media/audio10.wav"/><Relationship Id="rId11" Type="http://schemas.openxmlformats.org/officeDocument/2006/relationships/audio" Target="../media/audio13.wav"/><Relationship Id="rId24" Type="http://schemas.openxmlformats.org/officeDocument/2006/relationships/image" Target="../media/image12.png"/><Relationship Id="rId5" Type="http://schemas.openxmlformats.org/officeDocument/2006/relationships/audio" Target="../media/audio8.wav"/><Relationship Id="rId15" Type="http://schemas.openxmlformats.org/officeDocument/2006/relationships/image" Target="../media/image3.png"/><Relationship Id="rId23" Type="http://schemas.openxmlformats.org/officeDocument/2006/relationships/image" Target="../media/image11.png"/><Relationship Id="rId10" Type="http://schemas.openxmlformats.org/officeDocument/2006/relationships/audio" Target="../media/audio9.wav"/><Relationship Id="rId19" Type="http://schemas.openxmlformats.org/officeDocument/2006/relationships/image" Target="../media/image7.png"/><Relationship Id="rId4" Type="http://schemas.openxmlformats.org/officeDocument/2006/relationships/audio" Target="../media/audio17.wav"/><Relationship Id="rId9" Type="http://schemas.openxmlformats.org/officeDocument/2006/relationships/audio" Target="../media/audio16.wav"/><Relationship Id="rId14" Type="http://schemas.openxmlformats.org/officeDocument/2006/relationships/audio" Target="../media/audio6.wav"/><Relationship Id="rId22"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8.wav"/><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audio" Target="../media/audio6.wav"/><Relationship Id="rId21" Type="http://schemas.openxmlformats.org/officeDocument/2006/relationships/image" Target="../media/image9.png"/><Relationship Id="rId7" Type="http://schemas.openxmlformats.org/officeDocument/2006/relationships/audio" Target="../media/audio14.wav"/><Relationship Id="rId12" Type="http://schemas.openxmlformats.org/officeDocument/2006/relationships/audio" Target="../media/audio17.wav"/><Relationship Id="rId17" Type="http://schemas.openxmlformats.org/officeDocument/2006/relationships/image" Target="../media/image5.png"/><Relationship Id="rId25"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audio" Target="../media/audio16.wav"/><Relationship Id="rId11" Type="http://schemas.openxmlformats.org/officeDocument/2006/relationships/audio" Target="../media/audio15.wav"/><Relationship Id="rId24" Type="http://schemas.openxmlformats.org/officeDocument/2006/relationships/image" Target="../media/image12.png"/><Relationship Id="rId5" Type="http://schemas.openxmlformats.org/officeDocument/2006/relationships/audio" Target="../media/audio13.wav"/><Relationship Id="rId15" Type="http://schemas.openxmlformats.org/officeDocument/2006/relationships/image" Target="../media/image3.png"/><Relationship Id="rId23" Type="http://schemas.openxmlformats.org/officeDocument/2006/relationships/image" Target="../media/image11.png"/><Relationship Id="rId10" Type="http://schemas.openxmlformats.org/officeDocument/2006/relationships/audio" Target="../media/audio12.wav"/><Relationship Id="rId19" Type="http://schemas.openxmlformats.org/officeDocument/2006/relationships/image" Target="../media/image7.png"/><Relationship Id="rId4" Type="http://schemas.openxmlformats.org/officeDocument/2006/relationships/audio" Target="../media/audio9.wav"/><Relationship Id="rId9" Type="http://schemas.openxmlformats.org/officeDocument/2006/relationships/audio" Target="../media/audio7.wav"/><Relationship Id="rId14" Type="http://schemas.openxmlformats.org/officeDocument/2006/relationships/audio" Target="../media/audio10.wav"/><Relationship Id="rId22"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a:hlinkClick r:id="" action="ppaction://noaction">
              <a:snd r:embed="rId3" name="19.1_instruction.wav"/>
            </a:hlinkClick>
          </p:cNvPr>
          <p:cNvSpPr txBox="1">
            <a:spLocks noChangeArrowheads="1"/>
          </p:cNvSpPr>
          <p:nvPr/>
        </p:nvSpPr>
        <p:spPr bwMode="auto">
          <a:xfrm>
            <a:off x="409575" y="187325"/>
            <a:ext cx="82819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err="1">
                <a:latin typeface="Segoe Script" panose="020B0504020000000003" pitchFamily="34" charset="0"/>
              </a:rPr>
              <a:t>Maintenant</a:t>
            </a:r>
            <a:r>
              <a:rPr lang="en-GB" altLang="en-US" sz="2800" dirty="0">
                <a:latin typeface="Segoe Script" panose="020B0504020000000003" pitchFamily="34" charset="0"/>
              </a:rPr>
              <a:t> nous </a:t>
            </a:r>
            <a:r>
              <a:rPr lang="en-GB" altLang="en-US" sz="2800" dirty="0" err="1">
                <a:latin typeface="Segoe Script" panose="020B0504020000000003" pitchFamily="34" charset="0"/>
              </a:rPr>
              <a:t>allons</a:t>
            </a:r>
            <a:r>
              <a:rPr lang="en-GB" altLang="en-US" sz="2800" dirty="0">
                <a:latin typeface="Segoe Script" panose="020B0504020000000003" pitchFamily="34" charset="0"/>
              </a:rPr>
              <a:t> analyser les </a:t>
            </a:r>
            <a:r>
              <a:rPr lang="en-GB" altLang="en-US" sz="2800" dirty="0" err="1">
                <a:latin typeface="Segoe Script" panose="020B0504020000000003" pitchFamily="34" charset="0"/>
              </a:rPr>
              <a:t>formes</a:t>
            </a:r>
            <a:r>
              <a:rPr lang="en-GB" altLang="en-US" sz="2800" dirty="0">
                <a:latin typeface="Segoe Script" panose="020B0504020000000003" pitchFamily="34" charset="0"/>
              </a:rPr>
              <a:t> du </a:t>
            </a:r>
            <a:r>
              <a:rPr lang="en-GB" altLang="en-US" sz="2800" dirty="0" err="1">
                <a:latin typeface="Segoe Script" panose="020B0504020000000003" pitchFamily="34" charset="0"/>
              </a:rPr>
              <a:t>verbe</a:t>
            </a:r>
            <a:r>
              <a:rPr lang="en-GB" altLang="en-US" sz="2800" dirty="0">
                <a:latin typeface="Segoe Script" panose="020B0504020000000003" pitchFamily="34" charset="0"/>
              </a:rPr>
              <a:t> ‘faire’ et utiliser </a:t>
            </a:r>
            <a:r>
              <a:rPr lang="en-GB" altLang="en-US" sz="2800" dirty="0" err="1">
                <a:latin typeface="Segoe Script" panose="020B0504020000000003" pitchFamily="34" charset="0"/>
              </a:rPr>
              <a:t>ce</a:t>
            </a:r>
            <a:r>
              <a:rPr lang="en-GB" altLang="en-US" sz="2800" dirty="0">
                <a:latin typeface="Segoe Script" panose="020B0504020000000003" pitchFamily="34" charset="0"/>
              </a:rPr>
              <a:t> </a:t>
            </a:r>
            <a:r>
              <a:rPr lang="en-GB" altLang="en-US" sz="2800" dirty="0" err="1">
                <a:latin typeface="Segoe Script" panose="020B0504020000000003" pitchFamily="34" charset="0"/>
              </a:rPr>
              <a:t>verbe</a:t>
            </a:r>
            <a:r>
              <a:rPr lang="en-GB" altLang="en-US" sz="2800" dirty="0">
                <a:latin typeface="Segoe Script" panose="020B0504020000000003" pitchFamily="34" charset="0"/>
              </a:rPr>
              <a:t>.</a:t>
            </a:r>
          </a:p>
        </p:txBody>
      </p:sp>
      <p:sp>
        <p:nvSpPr>
          <p:cNvPr id="5" name="Rectangle 4"/>
          <p:cNvSpPr/>
          <p:nvPr/>
        </p:nvSpPr>
        <p:spPr>
          <a:xfrm>
            <a:off x="2195513" y="2133600"/>
            <a:ext cx="3455987" cy="790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076" name="Picture 4" descr="http://www.abc.es/Media/201206/27/Pocoyo_Olimpico--644x3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1722438"/>
            <a:ext cx="918368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hlinkClick r:id="" action="ppaction://noaction">
              <a:snd r:embed="rId5" name="19.1_1.wav"/>
            </a:hlinkClick>
          </p:cNvPr>
          <p:cNvSpPr txBox="1"/>
          <p:nvPr/>
        </p:nvSpPr>
        <p:spPr>
          <a:xfrm>
            <a:off x="490375" y="1315629"/>
            <a:ext cx="3456384" cy="461665"/>
          </a:xfrm>
          <a:prstGeom prst="rect">
            <a:avLst/>
          </a:prstGeom>
          <a:solidFill>
            <a:schemeClr val="tx1">
              <a:lumMod val="75000"/>
              <a:lumOff val="25000"/>
            </a:schemeClr>
          </a:solidFill>
          <a:effectLst>
            <a:glow rad="139700">
              <a:srgbClr val="0070C0">
                <a:alpha val="40000"/>
              </a:srgbClr>
            </a:glow>
          </a:effectLst>
        </p:spPr>
        <p:txBody>
          <a:bodyPr>
            <a:spAutoFit/>
          </a:bodyPr>
          <a:lstStyle/>
          <a:p>
            <a:pPr algn="ctr" eaLnBrk="1" fontAlgn="auto" hangingPunct="1">
              <a:spcBef>
                <a:spcPts val="0"/>
              </a:spcBef>
              <a:spcAft>
                <a:spcPts val="0"/>
              </a:spcAft>
              <a:defRPr/>
            </a:pPr>
            <a:r>
              <a:rPr lang="en-GB" sz="2400" dirty="0" err="1">
                <a:solidFill>
                  <a:schemeClr val="bg1"/>
                </a:solidFill>
                <a:latin typeface="Segoe Print" panose="02000600000000000000" pitchFamily="2" charset="0"/>
                <a:cs typeface="+mn-cs"/>
              </a:rPr>
              <a:t>Pocoyo</a:t>
            </a:r>
            <a:r>
              <a:rPr lang="en-GB" sz="2400" dirty="0">
                <a:solidFill>
                  <a:schemeClr val="bg1"/>
                </a:solidFill>
                <a:latin typeface="Segoe Print" panose="02000600000000000000" pitchFamily="2" charset="0"/>
                <a:cs typeface="+mn-cs"/>
              </a:rPr>
              <a:t> f</a:t>
            </a:r>
            <a:r>
              <a:rPr lang="en-GB" sz="2400" b="1" u="sng" dirty="0">
                <a:solidFill>
                  <a:schemeClr val="bg1"/>
                </a:solidFill>
                <a:latin typeface="Segoe Print" panose="02000600000000000000" pitchFamily="2" charset="0"/>
                <a:cs typeface="+mn-cs"/>
              </a:rPr>
              <a:t>ait du sport</a:t>
            </a:r>
            <a:r>
              <a:rPr lang="en-GB" sz="2400" dirty="0">
                <a:solidFill>
                  <a:schemeClr val="bg1"/>
                </a:solidFill>
                <a:latin typeface="Segoe Print" panose="02000600000000000000" pitchFamily="2" charset="0"/>
                <a:cs typeface="+mn-cs"/>
              </a:rPr>
              <a:t>.</a:t>
            </a:r>
          </a:p>
        </p:txBody>
      </p:sp>
      <p:sp>
        <p:nvSpPr>
          <p:cNvPr id="8" name="TextBox 7">
            <a:hlinkClick r:id="" action="ppaction://noaction">
              <a:snd r:embed="rId6" name="19.1_2.wav"/>
            </a:hlinkClick>
          </p:cNvPr>
          <p:cNvSpPr txBox="1"/>
          <p:nvPr/>
        </p:nvSpPr>
        <p:spPr>
          <a:xfrm>
            <a:off x="5148064" y="1315629"/>
            <a:ext cx="3456384" cy="830997"/>
          </a:xfrm>
          <a:prstGeom prst="rect">
            <a:avLst/>
          </a:prstGeom>
          <a:solidFill>
            <a:schemeClr val="tx1">
              <a:lumMod val="75000"/>
              <a:lumOff val="25000"/>
            </a:schemeClr>
          </a:solidFill>
          <a:effectLst>
            <a:glow rad="139700">
              <a:srgbClr val="0070C0">
                <a:alpha val="40000"/>
              </a:srgbClr>
            </a:glow>
          </a:effectLst>
        </p:spPr>
        <p:txBody>
          <a:bodyPr>
            <a:spAutoFit/>
          </a:bodyPr>
          <a:lstStyle/>
          <a:p>
            <a:pPr algn="ctr" eaLnBrk="1" fontAlgn="auto" hangingPunct="1">
              <a:spcBef>
                <a:spcPts val="0"/>
              </a:spcBef>
              <a:spcAft>
                <a:spcPts val="0"/>
              </a:spcAft>
              <a:defRPr/>
            </a:pPr>
            <a:r>
              <a:rPr lang="en-GB" sz="2400" dirty="0" err="1">
                <a:solidFill>
                  <a:schemeClr val="bg1"/>
                </a:solidFill>
                <a:latin typeface="Segoe Print" panose="02000600000000000000" pitchFamily="2" charset="0"/>
                <a:cs typeface="+mn-cs"/>
              </a:rPr>
              <a:t>Pato</a:t>
            </a:r>
            <a:r>
              <a:rPr lang="en-GB" sz="2400" dirty="0">
                <a:solidFill>
                  <a:schemeClr val="bg1"/>
                </a:solidFill>
                <a:latin typeface="Segoe Print" panose="02000600000000000000" pitchFamily="2" charset="0"/>
                <a:cs typeface="+mn-cs"/>
              </a:rPr>
              <a:t> et </a:t>
            </a:r>
            <a:r>
              <a:rPr lang="en-GB" sz="2400" dirty="0" err="1">
                <a:solidFill>
                  <a:schemeClr val="bg1"/>
                </a:solidFill>
                <a:latin typeface="Segoe Print" panose="02000600000000000000" pitchFamily="2" charset="0"/>
                <a:cs typeface="+mn-cs"/>
              </a:rPr>
              <a:t>Elly</a:t>
            </a:r>
            <a:r>
              <a:rPr lang="en-GB" sz="2400" dirty="0">
                <a:solidFill>
                  <a:schemeClr val="bg1"/>
                </a:solidFill>
                <a:latin typeface="Segoe Print" panose="02000600000000000000" pitchFamily="2" charset="0"/>
                <a:cs typeface="+mn-cs"/>
              </a:rPr>
              <a:t> font du sport </a:t>
            </a:r>
            <a:r>
              <a:rPr lang="en-GB" sz="2400" dirty="0" err="1">
                <a:solidFill>
                  <a:schemeClr val="bg1"/>
                </a:solidFill>
                <a:latin typeface="Segoe Print" panose="02000600000000000000" pitchFamily="2" charset="0"/>
                <a:cs typeface="+mn-cs"/>
              </a:rPr>
              <a:t>aussi</a:t>
            </a:r>
            <a:r>
              <a:rPr lang="en-GB" sz="2400" dirty="0">
                <a:solidFill>
                  <a:schemeClr val="bg1"/>
                </a:solidFill>
                <a:latin typeface="Segoe Print" panose="02000600000000000000" pitchFamily="2" charset="0"/>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38" y="-14288"/>
          <a:ext cx="9144000" cy="6858000"/>
        </p:xfrm>
        <a:graphic>
          <a:graphicData uri="http://schemas.openxmlformats.org/drawingml/2006/table">
            <a:tbl>
              <a:tblPr firstRow="1" bandRow="1">
                <a:tableStyleId>{5940675A-B579-460E-94D1-54222C63F5DA}</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2286000">
                <a:tc>
                  <a:txBody>
                    <a:bodyPr/>
                    <a:lstStyle/>
                    <a:p>
                      <a:endParaRPr lang="en-GB" sz="1800" dirty="0"/>
                    </a:p>
                  </a:txBody>
                  <a:tcP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pic>
        <p:nvPicPr>
          <p:cNvPr id="13" name="Picture 2"/>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2921" y="4885348"/>
            <a:ext cx="16986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371" y="227037"/>
            <a:ext cx="16637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716" y="5148404"/>
            <a:ext cx="9890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2908" y="2694781"/>
            <a:ext cx="19526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00" y="2649870"/>
            <a:ext cx="14446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623" y="369689"/>
            <a:ext cx="992187"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1"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998171" y="288855"/>
            <a:ext cx="1603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0847" y="4925663"/>
            <a:ext cx="18923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8604" y="236786"/>
            <a:ext cx="17145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9282" y="2780059"/>
            <a:ext cx="172878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2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02908" y="4902513"/>
            <a:ext cx="189071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clker.com/cliparts/d/6/3/2/12550944101197721496Olympic_sports_Cycling_(road)_pictogram.svg.hi.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12446" y="2744787"/>
            <a:ext cx="16891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8994" y="-102295"/>
            <a:ext cx="56938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3</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826769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9.3_le_tir_a_l'arc.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3_escrim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9.3_la_voil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3_gymnastiqu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3_arts_martiaux.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3_equitatio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3_cyclism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3_athletism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3_box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4_natatio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3_ski.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9.3_l'halterophili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8863" y="115888"/>
            <a:ext cx="1698625"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0913" y="2568575"/>
            <a:ext cx="16637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5238" y="4983163"/>
            <a:ext cx="9890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2565400"/>
            <a:ext cx="19526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525" y="4887913"/>
            <a:ext cx="14446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725" y="4911725"/>
            <a:ext cx="9906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9"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700338" y="2565400"/>
            <a:ext cx="1603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6825" y="5013325"/>
            <a:ext cx="18907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0763" y="2492375"/>
            <a:ext cx="17129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0" y="333375"/>
            <a:ext cx="19081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11413" y="260350"/>
            <a:ext cx="18923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clker.com/cliparts/d/6/3/2/12550944101197721496Olympic_sports_Cycling_(road)_pictogram.svg.hi.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9463" y="333375"/>
            <a:ext cx="16906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268413"/>
            <a:ext cx="45910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859588" y="2185988"/>
            <a:ext cx="2232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latin typeface="Segoe Print" panose="02000600000000000000" pitchFamily="2" charset="0"/>
              </a:rPr>
              <a:t>en été</a:t>
            </a:r>
          </a:p>
        </p:txBody>
      </p:sp>
      <p:sp>
        <p:nvSpPr>
          <p:cNvPr id="4" name="TextBox 3"/>
          <p:cNvSpPr txBox="1">
            <a:spLocks noChangeArrowheads="1"/>
          </p:cNvSpPr>
          <p:nvPr/>
        </p:nvSpPr>
        <p:spPr bwMode="auto">
          <a:xfrm>
            <a:off x="6875463" y="4437063"/>
            <a:ext cx="2233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err="1">
                <a:latin typeface="Segoe Print" panose="02000600000000000000" pitchFamily="2" charset="0"/>
              </a:rPr>
              <a:t>en</a:t>
            </a:r>
            <a:r>
              <a:rPr lang="en-GB" altLang="en-US" sz="2800" dirty="0">
                <a:latin typeface="Segoe Print" panose="02000600000000000000" pitchFamily="2" charset="0"/>
              </a:rPr>
              <a:t> </a:t>
            </a:r>
            <a:r>
              <a:rPr lang="en-GB" altLang="en-US" sz="2800" dirty="0" err="1" smtClean="0">
                <a:latin typeface="Segoe Print" panose="02000600000000000000" pitchFamily="2" charset="0"/>
              </a:rPr>
              <a:t>automne</a:t>
            </a:r>
            <a:endParaRPr lang="en-GB" altLang="en-US" sz="2800" dirty="0">
              <a:latin typeface="Segoe Print" panose="02000600000000000000" pitchFamily="2" charset="0"/>
            </a:endParaRPr>
          </a:p>
        </p:txBody>
      </p:sp>
      <p:sp>
        <p:nvSpPr>
          <p:cNvPr id="5" name="TextBox 4"/>
          <p:cNvSpPr txBox="1">
            <a:spLocks noChangeArrowheads="1"/>
          </p:cNvSpPr>
          <p:nvPr/>
        </p:nvSpPr>
        <p:spPr bwMode="auto">
          <a:xfrm>
            <a:off x="-36513" y="4437063"/>
            <a:ext cx="223202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latin typeface="Segoe Print" panose="02000600000000000000" pitchFamily="2" charset="0"/>
              </a:rPr>
              <a:t>en hiver</a:t>
            </a:r>
          </a:p>
        </p:txBody>
      </p:sp>
      <p:sp>
        <p:nvSpPr>
          <p:cNvPr id="6" name="TextBox 5"/>
          <p:cNvSpPr txBox="1">
            <a:spLocks noChangeArrowheads="1"/>
          </p:cNvSpPr>
          <p:nvPr/>
        </p:nvSpPr>
        <p:spPr bwMode="auto">
          <a:xfrm>
            <a:off x="-36513" y="2060575"/>
            <a:ext cx="2232026"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latin typeface="Segoe Print" panose="02000600000000000000" pitchFamily="2" charset="0"/>
              </a:rPr>
              <a:t>au printemps</a:t>
            </a:r>
          </a:p>
        </p:txBody>
      </p:sp>
      <p:sp>
        <p:nvSpPr>
          <p:cNvPr id="19463" name="TextBox 6">
            <a:hlinkClick r:id="" action="ppaction://noaction">
              <a:snd r:embed="rId4" name="5.5_les_saisons_de_l'an.wav"/>
            </a:hlinkClick>
          </p:cNvPr>
          <p:cNvSpPr txBox="1">
            <a:spLocks noChangeArrowheads="1"/>
          </p:cNvSpPr>
          <p:nvPr/>
        </p:nvSpPr>
        <p:spPr bwMode="auto">
          <a:xfrm>
            <a:off x="2396666" y="332656"/>
            <a:ext cx="43347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latin typeface="Segoe Print" panose="02000600000000000000" pitchFamily="2" charset="0"/>
              </a:rPr>
              <a:t>Les </a:t>
            </a:r>
            <a:r>
              <a:rPr lang="en-GB" altLang="en-US" b="1" dirty="0" err="1" smtClean="0">
                <a:latin typeface="Segoe Print" panose="02000600000000000000" pitchFamily="2" charset="0"/>
              </a:rPr>
              <a:t>saisons</a:t>
            </a:r>
            <a:r>
              <a:rPr lang="en-GB" altLang="en-US" b="1" dirty="0" smtClean="0">
                <a:latin typeface="Segoe Print" panose="02000600000000000000" pitchFamily="2" charset="0"/>
              </a:rPr>
              <a:t> de </a:t>
            </a:r>
            <a:r>
              <a:rPr lang="en-GB" altLang="en-US" b="1" dirty="0" err="1" smtClean="0">
                <a:latin typeface="Segoe Print" panose="02000600000000000000" pitchFamily="2" charset="0"/>
              </a:rPr>
              <a:t>l’an</a:t>
            </a:r>
            <a:endParaRPr lang="en-GB" altLang="en-US" b="1" dirty="0">
              <a:latin typeface="Segoe Print" panose="020006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http://cdnb.20m.es/madrereciente/files/2011/05/toimsa-logo-jardinit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3449638"/>
            <a:ext cx="381635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636838"/>
            <a:ext cx="28305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07950" y="908050"/>
            <a:ext cx="9036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a:latin typeface="Segoe Print" panose="02000600000000000000" pitchFamily="2" charset="0"/>
              </a:rPr>
              <a:t>Au </a:t>
            </a:r>
            <a:r>
              <a:rPr lang="en-GB" altLang="en-US" sz="2800" dirty="0" err="1">
                <a:latin typeface="Segoe Print" panose="02000600000000000000" pitchFamily="2" charset="0"/>
              </a:rPr>
              <a:t>printemps</a:t>
            </a:r>
            <a:r>
              <a:rPr lang="en-GB" altLang="en-US" sz="2800" dirty="0">
                <a:latin typeface="Segoe Print" panose="02000600000000000000" pitchFamily="2" charset="0"/>
              </a:rPr>
              <a:t> </a:t>
            </a:r>
            <a:r>
              <a:rPr lang="en-GB" altLang="en-US" sz="2800" dirty="0" err="1">
                <a:latin typeface="Segoe Print" panose="02000600000000000000" pitchFamily="2" charset="0"/>
              </a:rPr>
              <a:t>Pocoyo</a:t>
            </a:r>
            <a:r>
              <a:rPr lang="en-GB" altLang="en-US" sz="2800" dirty="0">
                <a:latin typeface="Segoe Print" panose="02000600000000000000" pitchFamily="2" charset="0"/>
              </a:rPr>
              <a:t> fait du </a:t>
            </a:r>
            <a:r>
              <a:rPr lang="en-GB" altLang="en-US" sz="2800" dirty="0" err="1">
                <a:latin typeface="Segoe Print" panose="02000600000000000000" pitchFamily="2" charset="0"/>
              </a:rPr>
              <a:t>cyclisme</a:t>
            </a:r>
            <a:r>
              <a:rPr lang="en-GB" altLang="en-US" sz="2800" dirty="0">
                <a:latin typeface="Segoe Print" panose="02000600000000000000" pitchFamily="2" charset="0"/>
              </a:rPr>
              <a:t> </a:t>
            </a:r>
            <a:r>
              <a:rPr lang="en-GB" altLang="en-US" sz="2800" dirty="0" err="1">
                <a:latin typeface="Segoe Print" panose="02000600000000000000" pitchFamily="2" charset="0"/>
              </a:rPr>
              <a:t>deux</a:t>
            </a:r>
            <a:r>
              <a:rPr lang="en-GB" altLang="en-US" sz="2800" dirty="0">
                <a:latin typeface="Segoe Print" panose="02000600000000000000" pitchFamily="2" charset="0"/>
              </a:rPr>
              <a:t> </a:t>
            </a:r>
            <a:r>
              <a:rPr lang="en-GB" altLang="en-US" sz="2800" dirty="0" err="1">
                <a:latin typeface="Segoe Print" panose="02000600000000000000" pitchFamily="2" charset="0"/>
              </a:rPr>
              <a:t>fois</a:t>
            </a:r>
            <a:r>
              <a:rPr lang="en-GB" altLang="en-US" sz="2800" dirty="0">
                <a:latin typeface="Segoe Print" panose="02000600000000000000" pitchFamily="2" charset="0"/>
              </a:rPr>
              <a:t> par </a:t>
            </a:r>
            <a:r>
              <a:rPr lang="en-GB" altLang="en-US" sz="2800" dirty="0" err="1">
                <a:latin typeface="Segoe Print" panose="02000600000000000000" pitchFamily="2" charset="0"/>
              </a:rPr>
              <a:t>semaine</a:t>
            </a:r>
            <a:r>
              <a:rPr lang="en-GB" altLang="en-US" sz="2800" dirty="0">
                <a:latin typeface="Segoe Print" panose="020006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9.10_sentenc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9.10_senten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75" y="1125538"/>
            <a:ext cx="6227763"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07950" y="692150"/>
            <a:ext cx="9036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err="1">
                <a:latin typeface="Segoe Print" panose="02000600000000000000" pitchFamily="2" charset="0"/>
              </a:rPr>
              <a:t>En</a:t>
            </a:r>
            <a:r>
              <a:rPr lang="en-GB" altLang="en-US" sz="2800" dirty="0">
                <a:latin typeface="Segoe Print" panose="02000600000000000000" pitchFamily="2" charset="0"/>
              </a:rPr>
              <a:t> </a:t>
            </a:r>
            <a:r>
              <a:rPr lang="en-GB" altLang="en-US" sz="2800" dirty="0" err="1">
                <a:latin typeface="Segoe Print" panose="02000600000000000000" pitchFamily="2" charset="0"/>
              </a:rPr>
              <a:t>été</a:t>
            </a:r>
            <a:r>
              <a:rPr lang="en-GB" altLang="en-US" sz="2800" dirty="0">
                <a:latin typeface="Segoe Print" panose="02000600000000000000" pitchFamily="2" charset="0"/>
              </a:rPr>
              <a:t> </a:t>
            </a:r>
            <a:r>
              <a:rPr lang="en-GB" altLang="en-US" sz="2800" dirty="0" err="1">
                <a:latin typeface="Segoe Print" panose="02000600000000000000" pitchFamily="2" charset="0"/>
              </a:rPr>
              <a:t>Pato</a:t>
            </a:r>
            <a:r>
              <a:rPr lang="en-GB" altLang="en-US" sz="2800" dirty="0">
                <a:latin typeface="Segoe Print" panose="02000600000000000000" pitchFamily="2" charset="0"/>
              </a:rPr>
              <a:t>, Elly et </a:t>
            </a:r>
            <a:r>
              <a:rPr lang="en-GB" altLang="en-US" sz="2800" dirty="0" err="1">
                <a:latin typeface="Segoe Print" panose="02000600000000000000" pitchFamily="2" charset="0"/>
              </a:rPr>
              <a:t>Pocoyo</a:t>
            </a:r>
            <a:r>
              <a:rPr lang="en-GB" altLang="en-US" sz="2800" dirty="0">
                <a:latin typeface="Segoe Print" panose="02000600000000000000" pitchFamily="2" charset="0"/>
              </a:rPr>
              <a:t> font de </a:t>
            </a:r>
            <a:r>
              <a:rPr lang="en-GB" altLang="en-US" sz="2800" dirty="0" err="1">
                <a:latin typeface="Segoe Print" panose="02000600000000000000" pitchFamily="2" charset="0"/>
              </a:rPr>
              <a:t>l’athlétisme</a:t>
            </a:r>
            <a:r>
              <a:rPr lang="en-GB" altLang="en-US" sz="2800" dirty="0">
                <a:latin typeface="Segoe Print" panose="02000600000000000000" pitchFamily="2" charset="0"/>
              </a:rPr>
              <a:t> le </a:t>
            </a:r>
            <a:r>
              <a:rPr lang="en-GB" altLang="en-US" sz="2800" dirty="0" err="1">
                <a:latin typeface="Segoe Print" panose="02000600000000000000" pitchFamily="2" charset="0"/>
              </a:rPr>
              <a:t>samedi</a:t>
            </a:r>
            <a:r>
              <a:rPr lang="en-GB" altLang="en-US" sz="2800" dirty="0">
                <a:latin typeface="Segoe Print" panose="020006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9.11_sentenc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9.11_senten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t="15335" b="14944"/>
          <a:stretch>
            <a:fillRect/>
          </a:stretch>
        </p:blipFill>
        <p:spPr bwMode="auto">
          <a:xfrm>
            <a:off x="846138" y="1989138"/>
            <a:ext cx="7397750"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07950" y="692150"/>
            <a:ext cx="9036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err="1">
                <a:latin typeface="Segoe Print" panose="02000600000000000000" pitchFamily="2" charset="0"/>
              </a:rPr>
              <a:t>En</a:t>
            </a:r>
            <a:r>
              <a:rPr lang="en-GB" altLang="en-US" sz="2800" dirty="0">
                <a:latin typeface="Segoe Print" panose="02000600000000000000" pitchFamily="2" charset="0"/>
              </a:rPr>
              <a:t> </a:t>
            </a:r>
            <a:r>
              <a:rPr lang="en-GB" altLang="en-US" sz="2800" dirty="0" err="1" smtClean="0">
                <a:latin typeface="Segoe Print" panose="02000600000000000000" pitchFamily="2" charset="0"/>
              </a:rPr>
              <a:t>automne</a:t>
            </a:r>
            <a:r>
              <a:rPr lang="en-GB" altLang="en-US" sz="2800" dirty="0" smtClean="0">
                <a:latin typeface="Segoe Print" panose="02000600000000000000" pitchFamily="2" charset="0"/>
              </a:rPr>
              <a:t> </a:t>
            </a:r>
            <a:r>
              <a:rPr lang="en-GB" altLang="en-US" sz="2800" dirty="0">
                <a:latin typeface="Segoe Print" panose="02000600000000000000" pitchFamily="2" charset="0"/>
              </a:rPr>
              <a:t>Elly et </a:t>
            </a:r>
            <a:r>
              <a:rPr lang="en-GB" altLang="en-US" sz="2800" dirty="0" err="1">
                <a:latin typeface="Segoe Print" panose="02000600000000000000" pitchFamily="2" charset="0"/>
              </a:rPr>
              <a:t>Pocoyo</a:t>
            </a:r>
            <a:r>
              <a:rPr lang="en-GB" altLang="en-US" sz="2800" dirty="0">
                <a:latin typeface="Segoe Print" panose="02000600000000000000" pitchFamily="2" charset="0"/>
              </a:rPr>
              <a:t> font de la </a:t>
            </a:r>
            <a:r>
              <a:rPr lang="en-GB" altLang="en-US" sz="2800" dirty="0" err="1">
                <a:latin typeface="Segoe Print" panose="02000600000000000000" pitchFamily="2" charset="0"/>
              </a:rPr>
              <a:t>gymnastique</a:t>
            </a:r>
            <a:r>
              <a:rPr lang="en-GB" altLang="en-US" sz="2800" dirty="0">
                <a:latin typeface="Segoe Print" panose="02000600000000000000" pitchFamily="2" charset="0"/>
              </a:rPr>
              <a:t> </a:t>
            </a:r>
            <a:r>
              <a:rPr lang="en-GB" altLang="en-US" sz="2800" dirty="0" err="1">
                <a:latin typeface="Segoe Print" panose="02000600000000000000" pitchFamily="2" charset="0"/>
              </a:rPr>
              <a:t>parfois</a:t>
            </a:r>
            <a:r>
              <a:rPr lang="en-GB" altLang="en-US" sz="2800" dirty="0">
                <a:latin typeface="Segoe Print" panose="020006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9.12_sentenc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9.12_senten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l="9772" t="21919" r="18333"/>
          <a:stretch>
            <a:fillRect/>
          </a:stretch>
        </p:blipFill>
        <p:spPr bwMode="auto">
          <a:xfrm>
            <a:off x="1090613" y="2162175"/>
            <a:ext cx="7081837"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885113" y="4149725"/>
            <a:ext cx="287337"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TextBox 3"/>
          <p:cNvSpPr txBox="1">
            <a:spLocks noChangeArrowheads="1"/>
          </p:cNvSpPr>
          <p:nvPr/>
        </p:nvSpPr>
        <p:spPr bwMode="auto">
          <a:xfrm>
            <a:off x="107950" y="908050"/>
            <a:ext cx="9036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err="1">
                <a:latin typeface="Segoe Print" panose="02000600000000000000" pitchFamily="2" charset="0"/>
              </a:rPr>
              <a:t>En</a:t>
            </a:r>
            <a:r>
              <a:rPr lang="en-GB" altLang="en-US" sz="2800" dirty="0">
                <a:latin typeface="Segoe Print" panose="02000600000000000000" pitchFamily="2" charset="0"/>
              </a:rPr>
              <a:t> hiver </a:t>
            </a:r>
            <a:r>
              <a:rPr lang="en-GB" altLang="en-US" sz="2800" dirty="0" err="1">
                <a:latin typeface="Segoe Print" panose="02000600000000000000" pitchFamily="2" charset="0"/>
              </a:rPr>
              <a:t>Pato</a:t>
            </a:r>
            <a:r>
              <a:rPr lang="en-GB" altLang="en-US" sz="2800" dirty="0">
                <a:latin typeface="Segoe Print" panose="02000600000000000000" pitchFamily="2" charset="0"/>
              </a:rPr>
              <a:t> et </a:t>
            </a:r>
            <a:r>
              <a:rPr lang="en-GB" altLang="en-US" sz="2800" dirty="0" err="1">
                <a:latin typeface="Segoe Print" panose="02000600000000000000" pitchFamily="2" charset="0"/>
              </a:rPr>
              <a:t>Pocoyo</a:t>
            </a:r>
            <a:r>
              <a:rPr lang="en-GB" altLang="en-US" sz="2800" dirty="0">
                <a:latin typeface="Segoe Print" panose="02000600000000000000" pitchFamily="2" charset="0"/>
              </a:rPr>
              <a:t> font du ski</a:t>
            </a:r>
            <a:br>
              <a:rPr lang="en-GB" altLang="en-US" sz="2800" dirty="0">
                <a:latin typeface="Segoe Print" panose="02000600000000000000" pitchFamily="2" charset="0"/>
              </a:rPr>
            </a:br>
            <a:r>
              <a:rPr lang="en-GB" altLang="en-US" sz="2800" dirty="0" err="1">
                <a:latin typeface="Segoe Print" panose="02000600000000000000" pitchFamily="2" charset="0"/>
              </a:rPr>
              <a:t>tous</a:t>
            </a:r>
            <a:r>
              <a:rPr lang="en-GB" altLang="en-US" sz="2800" dirty="0">
                <a:latin typeface="Segoe Print" panose="02000600000000000000" pitchFamily="2" charset="0"/>
              </a:rPr>
              <a:t> les </a:t>
            </a:r>
            <a:r>
              <a:rPr lang="en-GB" altLang="en-US" sz="2800" dirty="0" err="1">
                <a:latin typeface="Segoe Print" panose="02000600000000000000" pitchFamily="2" charset="0"/>
              </a:rPr>
              <a:t>jours</a:t>
            </a:r>
            <a:r>
              <a:rPr lang="en-GB" altLang="en-US" sz="2800" dirty="0">
                <a:latin typeface="Segoe Print" panose="020006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9.13_sentenc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9.13_senten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D:\My Stuff\primary spanish\Yr5 SoW resources 2014\subject pronoun pics\Slid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638" y="441325"/>
            <a:ext cx="2447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00" y="620713"/>
            <a:ext cx="20272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8"/>
          <p:cNvSpPr txBox="1">
            <a:spLocks noChangeArrowheads="1"/>
          </p:cNvSpPr>
          <p:nvPr/>
        </p:nvSpPr>
        <p:spPr bwMode="auto">
          <a:xfrm>
            <a:off x="5764213" y="1096963"/>
            <a:ext cx="2408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a:solidFill>
                  <a:srgbClr val="7030A0"/>
                </a:solidFill>
                <a:latin typeface="Segoe Print" panose="02000600000000000000" pitchFamily="2" charset="0"/>
              </a:rPr>
              <a:t>1 x week</a:t>
            </a:r>
          </a:p>
        </p:txBody>
      </p:sp>
      <p:sp>
        <p:nvSpPr>
          <p:cNvPr id="29701" name="TextBox 14"/>
          <p:cNvSpPr txBox="1">
            <a:spLocks noChangeArrowheads="1"/>
          </p:cNvSpPr>
          <p:nvPr/>
        </p:nvSpPr>
        <p:spPr bwMode="auto">
          <a:xfrm>
            <a:off x="250825" y="3770313"/>
            <a:ext cx="8642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a. Je </a:t>
            </a:r>
            <a:r>
              <a:rPr lang="en-GB" altLang="en-US" sz="2800" dirty="0" err="1">
                <a:latin typeface="Segoe Print" panose="02000600000000000000" pitchFamily="2" charset="0"/>
              </a:rPr>
              <a:t>fais</a:t>
            </a:r>
            <a:r>
              <a:rPr lang="en-GB" altLang="en-US" sz="2800" dirty="0">
                <a:latin typeface="Segoe Print" panose="02000600000000000000" pitchFamily="2" charset="0"/>
              </a:rPr>
              <a:t> de la natation </a:t>
            </a:r>
            <a:r>
              <a:rPr lang="en-GB" altLang="en-US" sz="2800" dirty="0" err="1">
                <a:latin typeface="Segoe Print" panose="02000600000000000000" pitchFamily="2" charset="0"/>
              </a:rPr>
              <a:t>une</a:t>
            </a:r>
            <a:r>
              <a:rPr lang="en-GB" altLang="en-US" sz="2800" dirty="0">
                <a:latin typeface="Segoe Print" panose="02000600000000000000" pitchFamily="2" charset="0"/>
              </a:rPr>
              <a:t> </a:t>
            </a:r>
            <a:r>
              <a:rPr lang="en-GB" altLang="en-US" sz="2800" dirty="0" err="1">
                <a:latin typeface="Segoe Print" panose="02000600000000000000" pitchFamily="2" charset="0"/>
              </a:rPr>
              <a:t>fois</a:t>
            </a:r>
            <a:r>
              <a:rPr lang="en-GB" altLang="en-US" sz="2800" dirty="0">
                <a:latin typeface="Segoe Print" panose="02000600000000000000" pitchFamily="2" charset="0"/>
              </a:rPr>
              <a:t> par </a:t>
            </a:r>
            <a:r>
              <a:rPr lang="en-GB" altLang="en-US" sz="2800" dirty="0" err="1">
                <a:latin typeface="Segoe Print" panose="02000600000000000000" pitchFamily="2" charset="0"/>
              </a:rPr>
              <a:t>mois</a:t>
            </a:r>
            <a:r>
              <a:rPr lang="en-GB" altLang="en-US" sz="2800" dirty="0">
                <a:latin typeface="Segoe Print" panose="02000600000000000000" pitchFamily="2" charset="0"/>
              </a:rPr>
              <a:t>.</a:t>
            </a:r>
          </a:p>
        </p:txBody>
      </p:sp>
      <p:sp>
        <p:nvSpPr>
          <p:cNvPr id="29702" name="TextBox 15"/>
          <p:cNvSpPr txBox="1">
            <a:spLocks noChangeArrowheads="1"/>
          </p:cNvSpPr>
          <p:nvPr/>
        </p:nvSpPr>
        <p:spPr bwMode="auto">
          <a:xfrm>
            <a:off x="250825" y="4489450"/>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b. Je </a:t>
            </a:r>
            <a:r>
              <a:rPr lang="en-GB" altLang="en-US" sz="2800" dirty="0" err="1">
                <a:latin typeface="Segoe Print" panose="02000600000000000000" pitchFamily="2" charset="0"/>
              </a:rPr>
              <a:t>fais</a:t>
            </a:r>
            <a:r>
              <a:rPr lang="en-GB" altLang="en-US" sz="2800" dirty="0">
                <a:latin typeface="Segoe Print" panose="02000600000000000000" pitchFamily="2" charset="0"/>
              </a:rPr>
              <a:t> de </a:t>
            </a:r>
            <a:r>
              <a:rPr lang="en-GB" altLang="en-US" sz="2800" dirty="0" err="1" smtClean="0">
                <a:latin typeface="Segoe Print" panose="02000600000000000000" pitchFamily="2" charset="0"/>
              </a:rPr>
              <a:t>l’athlétisme</a:t>
            </a:r>
            <a:r>
              <a:rPr lang="en-GB" altLang="en-US" sz="2800" dirty="0" smtClean="0">
                <a:latin typeface="Segoe Print" panose="02000600000000000000" pitchFamily="2" charset="0"/>
              </a:rPr>
              <a:t> </a:t>
            </a:r>
            <a:r>
              <a:rPr lang="en-GB" altLang="en-US" sz="2800" dirty="0" err="1">
                <a:latin typeface="Segoe Print" panose="02000600000000000000" pitchFamily="2" charset="0"/>
              </a:rPr>
              <a:t>une</a:t>
            </a:r>
            <a:r>
              <a:rPr lang="en-GB" altLang="en-US" sz="2800" dirty="0">
                <a:latin typeface="Segoe Print" panose="02000600000000000000" pitchFamily="2" charset="0"/>
              </a:rPr>
              <a:t> </a:t>
            </a:r>
            <a:r>
              <a:rPr lang="en-GB" altLang="en-US" sz="2800" dirty="0" err="1">
                <a:latin typeface="Segoe Print" panose="02000600000000000000" pitchFamily="2" charset="0"/>
              </a:rPr>
              <a:t>fois</a:t>
            </a:r>
            <a:r>
              <a:rPr lang="en-GB" altLang="en-US" sz="2800" dirty="0">
                <a:latin typeface="Segoe Print" panose="02000600000000000000" pitchFamily="2" charset="0"/>
              </a:rPr>
              <a:t> par </a:t>
            </a:r>
            <a:r>
              <a:rPr lang="en-GB" altLang="en-US" sz="2800" dirty="0" err="1">
                <a:latin typeface="Segoe Print" panose="02000600000000000000" pitchFamily="2" charset="0"/>
              </a:rPr>
              <a:t>mois</a:t>
            </a:r>
            <a:r>
              <a:rPr lang="en-GB" altLang="en-US" sz="2800" dirty="0">
                <a:latin typeface="Segoe Print" panose="02000600000000000000" pitchFamily="2" charset="0"/>
              </a:rPr>
              <a:t>.</a:t>
            </a:r>
          </a:p>
        </p:txBody>
      </p:sp>
      <p:sp>
        <p:nvSpPr>
          <p:cNvPr id="29703" name="TextBox 16"/>
          <p:cNvSpPr txBox="1">
            <a:spLocks noChangeArrowheads="1"/>
          </p:cNvSpPr>
          <p:nvPr/>
        </p:nvSpPr>
        <p:spPr bwMode="auto">
          <a:xfrm>
            <a:off x="250825" y="5210175"/>
            <a:ext cx="864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c. Je </a:t>
            </a:r>
            <a:r>
              <a:rPr lang="en-GB" altLang="en-US" sz="2800" dirty="0" err="1">
                <a:latin typeface="Segoe Print" panose="02000600000000000000" pitchFamily="2" charset="0"/>
              </a:rPr>
              <a:t>fais</a:t>
            </a:r>
            <a:r>
              <a:rPr lang="en-GB" altLang="en-US" sz="2800" dirty="0">
                <a:latin typeface="Segoe Print" panose="02000600000000000000" pitchFamily="2" charset="0"/>
              </a:rPr>
              <a:t> de </a:t>
            </a:r>
            <a:r>
              <a:rPr lang="en-GB" altLang="en-US" sz="2800" dirty="0" err="1" smtClean="0">
                <a:latin typeface="Segoe Print" panose="02000600000000000000" pitchFamily="2" charset="0"/>
              </a:rPr>
              <a:t>l’athlétisme</a:t>
            </a:r>
            <a:r>
              <a:rPr lang="en-GB" altLang="en-US" sz="2800" dirty="0" smtClean="0">
                <a:latin typeface="Segoe Print" panose="02000600000000000000" pitchFamily="2" charset="0"/>
              </a:rPr>
              <a:t> </a:t>
            </a:r>
            <a:r>
              <a:rPr lang="en-GB" altLang="en-US" sz="2800" dirty="0" err="1">
                <a:latin typeface="Segoe Print" panose="02000600000000000000" pitchFamily="2" charset="0"/>
              </a:rPr>
              <a:t>une</a:t>
            </a:r>
            <a:r>
              <a:rPr lang="en-GB" altLang="en-US" sz="2800" dirty="0">
                <a:latin typeface="Segoe Print" panose="02000600000000000000" pitchFamily="2" charset="0"/>
              </a:rPr>
              <a:t> </a:t>
            </a:r>
            <a:r>
              <a:rPr lang="en-GB" altLang="en-US" sz="2800" dirty="0" err="1">
                <a:latin typeface="Segoe Print" panose="02000600000000000000" pitchFamily="2" charset="0"/>
              </a:rPr>
              <a:t>fois</a:t>
            </a:r>
            <a:r>
              <a:rPr lang="en-GB" altLang="en-US" sz="2800" dirty="0">
                <a:latin typeface="Segoe Print" panose="02000600000000000000" pitchFamily="2" charset="0"/>
              </a:rPr>
              <a:t> par </a:t>
            </a:r>
            <a:r>
              <a:rPr lang="en-GB" altLang="en-US" sz="2800" dirty="0" err="1">
                <a:latin typeface="Segoe Print" panose="02000600000000000000" pitchFamily="2" charset="0"/>
              </a:rPr>
              <a:t>semaine</a:t>
            </a:r>
            <a:r>
              <a:rPr lang="en-GB" altLang="en-US" sz="2800" dirty="0">
                <a:latin typeface="Segoe Print" panose="02000600000000000000" pitchFamily="2" charset="0"/>
              </a:rPr>
              <a:t>.</a:t>
            </a:r>
          </a:p>
        </p:txBody>
      </p:sp>
      <p:sp>
        <p:nvSpPr>
          <p:cNvPr id="29704" name="TextBox 17"/>
          <p:cNvSpPr txBox="1">
            <a:spLocks noChangeArrowheads="1"/>
          </p:cNvSpPr>
          <p:nvPr/>
        </p:nvSpPr>
        <p:spPr bwMode="auto">
          <a:xfrm>
            <a:off x="250825" y="5930900"/>
            <a:ext cx="864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d. Je </a:t>
            </a:r>
            <a:r>
              <a:rPr lang="en-GB" altLang="en-US" sz="2800" dirty="0" err="1">
                <a:latin typeface="Segoe Print" panose="02000600000000000000" pitchFamily="2" charset="0"/>
              </a:rPr>
              <a:t>fais</a:t>
            </a:r>
            <a:r>
              <a:rPr lang="en-GB" altLang="en-US" sz="2800" dirty="0">
                <a:latin typeface="Segoe Print" panose="02000600000000000000" pitchFamily="2" charset="0"/>
              </a:rPr>
              <a:t> de la natation </a:t>
            </a:r>
            <a:r>
              <a:rPr lang="en-GB" altLang="en-US" sz="2800" dirty="0" err="1">
                <a:latin typeface="Segoe Print" panose="02000600000000000000" pitchFamily="2" charset="0"/>
              </a:rPr>
              <a:t>une</a:t>
            </a:r>
            <a:r>
              <a:rPr lang="en-GB" altLang="en-US" sz="2800" dirty="0">
                <a:latin typeface="Segoe Print" panose="02000600000000000000" pitchFamily="2" charset="0"/>
              </a:rPr>
              <a:t> </a:t>
            </a:r>
            <a:r>
              <a:rPr lang="en-GB" altLang="en-US" sz="2800" dirty="0" err="1">
                <a:latin typeface="Segoe Print" panose="02000600000000000000" pitchFamily="2" charset="0"/>
              </a:rPr>
              <a:t>fois</a:t>
            </a:r>
            <a:r>
              <a:rPr lang="en-GB" altLang="en-US" sz="2800" dirty="0">
                <a:latin typeface="Segoe Print" panose="02000600000000000000" pitchFamily="2" charset="0"/>
              </a:rPr>
              <a:t> par </a:t>
            </a:r>
            <a:r>
              <a:rPr lang="en-GB" altLang="en-US" sz="2800" dirty="0" err="1">
                <a:latin typeface="Segoe Print" panose="02000600000000000000" pitchFamily="2" charset="0"/>
              </a:rPr>
              <a:t>semaine</a:t>
            </a:r>
            <a:r>
              <a:rPr lang="en-GB" altLang="en-US" sz="2800" dirty="0">
                <a:latin typeface="Segoe Print" panose="02000600000000000000" pitchFamily="2" charset="0"/>
              </a:rPr>
              <a:t>.</a:t>
            </a:r>
          </a:p>
        </p:txBody>
      </p:sp>
      <p:sp>
        <p:nvSpPr>
          <p:cNvPr id="29705" name="TextBox 18">
            <a:hlinkClick r:id="" action="ppaction://noaction">
              <a:snd r:embed="rId9" name="19.14_instruction.wav"/>
            </a:hlinkClick>
          </p:cNvPr>
          <p:cNvSpPr txBox="1">
            <a:spLocks noChangeArrowheads="1"/>
          </p:cNvSpPr>
          <p:nvPr/>
        </p:nvSpPr>
        <p:spPr bwMode="auto">
          <a:xfrm>
            <a:off x="250825" y="3049588"/>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dirty="0" err="1">
                <a:latin typeface="Segoe Print" panose="02000600000000000000" pitchFamily="2" charset="0"/>
              </a:rPr>
              <a:t>Quelle</a:t>
            </a:r>
            <a:r>
              <a:rPr lang="en-GB" altLang="en-US" sz="2800" b="1" dirty="0">
                <a:latin typeface="Segoe Print" panose="02000600000000000000" pitchFamily="2" charset="0"/>
              </a:rPr>
              <a:t> phrase </a:t>
            </a:r>
            <a:r>
              <a:rPr lang="en-GB" altLang="en-US" sz="2800" b="1" dirty="0" err="1">
                <a:latin typeface="Segoe Print" panose="02000600000000000000" pitchFamily="2" charset="0"/>
              </a:rPr>
              <a:t>est</a:t>
            </a:r>
            <a:r>
              <a:rPr lang="en-GB" altLang="en-US" sz="2800" b="1" dirty="0">
                <a:latin typeface="Segoe Print" panose="02000600000000000000" pitchFamily="2" charset="0"/>
              </a:rPr>
              <a:t> </a:t>
            </a:r>
            <a:r>
              <a:rPr lang="en-GB" altLang="en-US" sz="2800" b="1" dirty="0" err="1">
                <a:latin typeface="Segoe Print" panose="02000600000000000000" pitchFamily="2" charset="0"/>
              </a:rPr>
              <a:t>correcte</a:t>
            </a:r>
            <a:r>
              <a:rPr lang="en-GB" altLang="en-US" sz="2800" b="1" dirty="0">
                <a:latin typeface="Segoe Print" panose="02000600000000000000" pitchFamily="2" charset="0"/>
              </a:rPr>
              <a:t>?</a:t>
            </a:r>
          </a:p>
        </p:txBody>
      </p:sp>
      <p:pic>
        <p:nvPicPr>
          <p:cNvPr id="20"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7737" y="5210175"/>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500"/>
                                        <p:tgtEl>
                                          <p:spTgt spid="29701"/>
                                        </p:tgtEl>
                                      </p:cBhvr>
                                    </p:animEffect>
                                  </p:childTnLst>
                                  <p:subTnLst>
                                    <p:audio>
                                      <p:cMediaNode>
                                        <p:cTn display="0" masterRel="sameClick">
                                          <p:stCondLst>
                                            <p:cond evt="begin" delay="0">
                                              <p:tn val="5"/>
                                            </p:cond>
                                          </p:stCondLst>
                                          <p:endCondLst>
                                            <p:cond evt="onStopAudio" delay="0">
                                              <p:tgtEl>
                                                <p:sldTgt/>
                                              </p:tgtEl>
                                            </p:cond>
                                          </p:endCondLst>
                                        </p:cTn>
                                        <p:tgtEl>
                                          <p:sndTgt r:embed="rId3" name="19.14.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gtEl>
                                        <p:attrNameLst>
                                          <p:attrName>style.visibility</p:attrName>
                                        </p:attrNameLst>
                                      </p:cBhvr>
                                      <p:to>
                                        <p:strVal val="visible"/>
                                      </p:to>
                                    </p:set>
                                    <p:animEffect transition="in" filter="fade">
                                      <p:cBhvr>
                                        <p:cTn id="12" dur="500"/>
                                        <p:tgtEl>
                                          <p:spTgt spid="29702"/>
                                        </p:tgtEl>
                                      </p:cBhvr>
                                    </p:animEffect>
                                  </p:childTnLst>
                                  <p:subTnLst>
                                    <p:audio>
                                      <p:cMediaNode>
                                        <p:cTn display="0" masterRel="sameClick">
                                          <p:stCondLst>
                                            <p:cond evt="begin" delay="0">
                                              <p:tn val="10"/>
                                            </p:cond>
                                          </p:stCondLst>
                                          <p:endCondLst>
                                            <p:cond evt="onStopAudio" delay="0">
                                              <p:tgtEl>
                                                <p:sldTgt/>
                                              </p:tgtEl>
                                            </p:cond>
                                          </p:endCondLst>
                                        </p:cTn>
                                        <p:tgtEl>
                                          <p:sndTgt r:embed="rId4" name="19.14.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3"/>
                                        </p:tgtEl>
                                        <p:attrNameLst>
                                          <p:attrName>style.visibility</p:attrName>
                                        </p:attrNameLst>
                                      </p:cBhvr>
                                      <p:to>
                                        <p:strVal val="visible"/>
                                      </p:to>
                                    </p:set>
                                    <p:animEffect transition="in" filter="fade">
                                      <p:cBhvr>
                                        <p:cTn id="17" dur="500"/>
                                        <p:tgtEl>
                                          <p:spTgt spid="29703"/>
                                        </p:tgtEl>
                                      </p:cBhvr>
                                    </p:animEffect>
                                  </p:childTnLst>
                                  <p:subTnLst>
                                    <p:audio>
                                      <p:cMediaNode>
                                        <p:cTn display="0" masterRel="sameClick">
                                          <p:stCondLst>
                                            <p:cond evt="begin" delay="0">
                                              <p:tn val="15"/>
                                            </p:cond>
                                          </p:stCondLst>
                                          <p:endCondLst>
                                            <p:cond evt="onStopAudio" delay="0">
                                              <p:tgtEl>
                                                <p:sldTgt/>
                                              </p:tgtEl>
                                            </p:cond>
                                          </p:endCondLst>
                                        </p:cTn>
                                        <p:tgtEl>
                                          <p:sndTgt r:embed="rId5" name="19.14.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4"/>
                                        </p:tgtEl>
                                        <p:attrNameLst>
                                          <p:attrName>style.visibility</p:attrName>
                                        </p:attrNameLst>
                                      </p:cBhvr>
                                      <p:to>
                                        <p:strVal val="visible"/>
                                      </p:to>
                                    </p:set>
                                    <p:animEffect transition="in" filter="fade">
                                      <p:cBhvr>
                                        <p:cTn id="22" dur="500"/>
                                        <p:tgtEl>
                                          <p:spTgt spid="29704"/>
                                        </p:tgtEl>
                                      </p:cBhvr>
                                    </p:animEffect>
                                  </p:childTnLst>
                                  <p:subTnLst>
                                    <p:audio>
                                      <p:cMediaNode>
                                        <p:cTn display="0" masterRel="sameClick">
                                          <p:stCondLst>
                                            <p:cond evt="begin" delay="0">
                                              <p:tn val="20"/>
                                            </p:cond>
                                          </p:stCondLst>
                                          <p:endCondLst>
                                            <p:cond evt="onStopAudio" delay="0">
                                              <p:tgtEl>
                                                <p:sldTgt/>
                                              </p:tgtEl>
                                            </p:cond>
                                          </p:endCondLst>
                                        </p:cTn>
                                        <p:tgtEl>
                                          <p:sndTgt r:embed="rId6" name="19.1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2" grpId="0"/>
      <p:bldP spid="29703" grpId="0"/>
      <p:bldP spid="297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4"/>
          <p:cNvSpPr txBox="1">
            <a:spLocks noChangeArrowheads="1"/>
          </p:cNvSpPr>
          <p:nvPr/>
        </p:nvSpPr>
        <p:spPr bwMode="auto">
          <a:xfrm>
            <a:off x="250825" y="3770313"/>
            <a:ext cx="8642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a. Je </a:t>
            </a:r>
            <a:r>
              <a:rPr lang="en-GB" altLang="en-US" sz="2800" dirty="0" err="1">
                <a:latin typeface="Segoe Print" panose="02000600000000000000" pitchFamily="2" charset="0"/>
              </a:rPr>
              <a:t>fais</a:t>
            </a:r>
            <a:r>
              <a:rPr lang="en-GB" altLang="en-US" sz="2800" dirty="0">
                <a:latin typeface="Segoe Print" panose="02000600000000000000" pitchFamily="2" charset="0"/>
              </a:rPr>
              <a:t> de la natation le </a:t>
            </a:r>
            <a:r>
              <a:rPr lang="en-GB" altLang="en-US" sz="2800" dirty="0" err="1">
                <a:latin typeface="Segoe Print" panose="02000600000000000000" pitchFamily="2" charset="0"/>
              </a:rPr>
              <a:t>mardi</a:t>
            </a:r>
            <a:r>
              <a:rPr lang="en-GB" altLang="en-US" sz="2800" dirty="0">
                <a:latin typeface="Segoe Print" panose="02000600000000000000" pitchFamily="2" charset="0"/>
              </a:rPr>
              <a:t>.</a:t>
            </a:r>
          </a:p>
        </p:txBody>
      </p:sp>
      <p:sp>
        <p:nvSpPr>
          <p:cNvPr id="31747" name="TextBox 15"/>
          <p:cNvSpPr txBox="1">
            <a:spLocks noChangeArrowheads="1"/>
          </p:cNvSpPr>
          <p:nvPr/>
        </p:nvSpPr>
        <p:spPr bwMode="auto">
          <a:xfrm>
            <a:off x="250825" y="4489450"/>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b. Nous </a:t>
            </a:r>
            <a:r>
              <a:rPr lang="en-GB" altLang="en-US" sz="2800" dirty="0" err="1">
                <a:latin typeface="Segoe Print" panose="02000600000000000000" pitchFamily="2" charset="0"/>
              </a:rPr>
              <a:t>faisons</a:t>
            </a:r>
            <a:r>
              <a:rPr lang="en-GB" altLang="en-US" sz="2800" dirty="0">
                <a:latin typeface="Segoe Print" panose="02000600000000000000" pitchFamily="2" charset="0"/>
              </a:rPr>
              <a:t> du ski </a:t>
            </a:r>
            <a:r>
              <a:rPr lang="en-GB" altLang="en-US" sz="2800" dirty="0" err="1">
                <a:latin typeface="Segoe Print" panose="02000600000000000000" pitchFamily="2" charset="0"/>
              </a:rPr>
              <a:t>chaque</a:t>
            </a:r>
            <a:r>
              <a:rPr lang="en-GB" altLang="en-US" sz="2800" dirty="0">
                <a:latin typeface="Segoe Print" panose="02000600000000000000" pitchFamily="2" charset="0"/>
              </a:rPr>
              <a:t> jour.</a:t>
            </a:r>
          </a:p>
        </p:txBody>
      </p:sp>
      <p:sp>
        <p:nvSpPr>
          <p:cNvPr id="31748" name="TextBox 16"/>
          <p:cNvSpPr txBox="1">
            <a:spLocks noChangeArrowheads="1"/>
          </p:cNvSpPr>
          <p:nvPr/>
        </p:nvSpPr>
        <p:spPr bwMode="auto">
          <a:xfrm>
            <a:off x="250825" y="5210175"/>
            <a:ext cx="864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c. Nous </a:t>
            </a:r>
            <a:r>
              <a:rPr lang="en-GB" altLang="en-US" sz="2800" dirty="0" err="1">
                <a:latin typeface="Segoe Print" panose="02000600000000000000" pitchFamily="2" charset="0"/>
              </a:rPr>
              <a:t>faisons</a:t>
            </a:r>
            <a:r>
              <a:rPr lang="en-GB" altLang="en-US" sz="2800" dirty="0">
                <a:latin typeface="Segoe Print" panose="02000600000000000000" pitchFamily="2" charset="0"/>
              </a:rPr>
              <a:t> du </a:t>
            </a:r>
            <a:r>
              <a:rPr lang="en-GB" altLang="en-US" sz="2800" dirty="0" err="1">
                <a:latin typeface="Segoe Print" panose="02000600000000000000" pitchFamily="2" charset="0"/>
              </a:rPr>
              <a:t>cyclisme</a:t>
            </a:r>
            <a:r>
              <a:rPr lang="en-GB" altLang="en-US" sz="2800" dirty="0">
                <a:latin typeface="Segoe Print" panose="02000600000000000000" pitchFamily="2" charset="0"/>
              </a:rPr>
              <a:t> </a:t>
            </a:r>
            <a:r>
              <a:rPr lang="en-GB" altLang="en-US" sz="2800" dirty="0" err="1">
                <a:latin typeface="Segoe Print" panose="02000600000000000000" pitchFamily="2" charset="0"/>
              </a:rPr>
              <a:t>tous</a:t>
            </a:r>
            <a:r>
              <a:rPr lang="en-GB" altLang="en-US" sz="2800" dirty="0">
                <a:latin typeface="Segoe Print" panose="02000600000000000000" pitchFamily="2" charset="0"/>
              </a:rPr>
              <a:t> les </a:t>
            </a:r>
            <a:r>
              <a:rPr lang="en-GB" altLang="en-US" sz="2800" dirty="0" err="1">
                <a:latin typeface="Segoe Print" panose="02000600000000000000" pitchFamily="2" charset="0"/>
              </a:rPr>
              <a:t>jours</a:t>
            </a:r>
            <a:r>
              <a:rPr lang="en-GB" altLang="en-US" sz="2800" dirty="0">
                <a:latin typeface="Segoe Print" panose="02000600000000000000" pitchFamily="2" charset="0"/>
              </a:rPr>
              <a:t>.</a:t>
            </a:r>
          </a:p>
        </p:txBody>
      </p:sp>
      <p:sp>
        <p:nvSpPr>
          <p:cNvPr id="31749" name="TextBox 17"/>
          <p:cNvSpPr txBox="1">
            <a:spLocks noChangeArrowheads="1"/>
          </p:cNvSpPr>
          <p:nvPr/>
        </p:nvSpPr>
        <p:spPr bwMode="auto">
          <a:xfrm>
            <a:off x="250825" y="5930900"/>
            <a:ext cx="864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d. Nous </a:t>
            </a:r>
            <a:r>
              <a:rPr lang="en-GB" altLang="en-US" sz="2800" dirty="0" err="1">
                <a:latin typeface="Segoe Print" panose="02000600000000000000" pitchFamily="2" charset="0"/>
              </a:rPr>
              <a:t>faisons</a:t>
            </a:r>
            <a:r>
              <a:rPr lang="en-GB" altLang="en-US" sz="2800" dirty="0">
                <a:latin typeface="Segoe Print" panose="02000600000000000000" pitchFamily="2" charset="0"/>
              </a:rPr>
              <a:t> de la natation </a:t>
            </a:r>
            <a:r>
              <a:rPr lang="en-GB" altLang="en-US" sz="2800" dirty="0" err="1">
                <a:latin typeface="Segoe Print" panose="02000600000000000000" pitchFamily="2" charset="0"/>
              </a:rPr>
              <a:t>tous</a:t>
            </a:r>
            <a:r>
              <a:rPr lang="en-GB" altLang="en-US" sz="2800" dirty="0">
                <a:latin typeface="Segoe Print" panose="02000600000000000000" pitchFamily="2" charset="0"/>
              </a:rPr>
              <a:t> les </a:t>
            </a:r>
            <a:r>
              <a:rPr lang="en-GB" altLang="en-US" sz="2800" dirty="0" err="1">
                <a:latin typeface="Segoe Print" panose="02000600000000000000" pitchFamily="2" charset="0"/>
              </a:rPr>
              <a:t>jours</a:t>
            </a:r>
            <a:r>
              <a:rPr lang="en-GB" altLang="en-US" sz="2800" dirty="0">
                <a:latin typeface="Segoe Print" panose="02000600000000000000" pitchFamily="2" charset="0"/>
              </a:rPr>
              <a:t>.</a:t>
            </a:r>
          </a:p>
        </p:txBody>
      </p:sp>
      <p:pic>
        <p:nvPicPr>
          <p:cNvPr id="2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4408" y="5929313"/>
            <a:ext cx="8366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63938" y="404813"/>
            <a:ext cx="2016125"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descr="D:\My Stuff\primary spanish\Yr5 SoW resources 2014\subject pronoun pics\Slide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404813"/>
            <a:ext cx="266541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Box 12"/>
          <p:cNvSpPr txBox="1">
            <a:spLocks noChangeArrowheads="1"/>
          </p:cNvSpPr>
          <p:nvPr/>
        </p:nvSpPr>
        <p:spPr bwMode="auto">
          <a:xfrm>
            <a:off x="6076950" y="1033463"/>
            <a:ext cx="2239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solidFill>
                  <a:srgbClr val="7030A0"/>
                </a:solidFill>
                <a:latin typeface="Segoe Print" panose="02000600000000000000" pitchFamily="2" charset="0"/>
              </a:rPr>
              <a:t>every day</a:t>
            </a:r>
          </a:p>
        </p:txBody>
      </p:sp>
      <p:sp>
        <p:nvSpPr>
          <p:cNvPr id="11" name="TextBox 18">
            <a:hlinkClick r:id="" action="ppaction://noaction">
              <a:snd r:embed="rId9" name="19.14_instruction.wav"/>
            </a:hlinkClick>
          </p:cNvPr>
          <p:cNvSpPr txBox="1">
            <a:spLocks noChangeArrowheads="1"/>
          </p:cNvSpPr>
          <p:nvPr/>
        </p:nvSpPr>
        <p:spPr bwMode="auto">
          <a:xfrm>
            <a:off x="250825" y="3049588"/>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dirty="0" err="1">
                <a:latin typeface="Segoe Print" panose="02000600000000000000" pitchFamily="2" charset="0"/>
              </a:rPr>
              <a:t>Quelle</a:t>
            </a:r>
            <a:r>
              <a:rPr lang="en-GB" altLang="en-US" sz="2800" b="1" dirty="0">
                <a:latin typeface="Segoe Print" panose="02000600000000000000" pitchFamily="2" charset="0"/>
              </a:rPr>
              <a:t> phrase </a:t>
            </a:r>
            <a:r>
              <a:rPr lang="en-GB" altLang="en-US" sz="2800" b="1" dirty="0" err="1">
                <a:latin typeface="Segoe Print" panose="02000600000000000000" pitchFamily="2" charset="0"/>
              </a:rPr>
              <a:t>est</a:t>
            </a:r>
            <a:r>
              <a:rPr lang="en-GB" altLang="en-US" sz="2800" b="1" dirty="0">
                <a:latin typeface="Segoe Print" panose="02000600000000000000" pitchFamily="2" charset="0"/>
              </a:rPr>
              <a:t> </a:t>
            </a:r>
            <a:r>
              <a:rPr lang="en-GB" altLang="en-US" sz="2800" b="1" dirty="0" err="1">
                <a:latin typeface="Segoe Print" panose="02000600000000000000" pitchFamily="2" charset="0"/>
              </a:rPr>
              <a:t>correcte</a:t>
            </a:r>
            <a:r>
              <a:rPr lang="en-GB" altLang="en-US" sz="2800" b="1" dirty="0">
                <a:latin typeface="Segoe Print" panose="020006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500"/>
                                        <p:tgtEl>
                                          <p:spTgt spid="31746"/>
                                        </p:tgtEl>
                                      </p:cBhvr>
                                    </p:animEffect>
                                  </p:childTnLst>
                                  <p:subTnLst>
                                    <p:audio>
                                      <p:cMediaNode>
                                        <p:cTn display="0" masterRel="sameClick">
                                          <p:stCondLst>
                                            <p:cond evt="begin" delay="0">
                                              <p:tn val="5"/>
                                            </p:cond>
                                          </p:stCondLst>
                                          <p:endCondLst>
                                            <p:cond evt="onStopAudio" delay="0">
                                              <p:tgtEl>
                                                <p:sldTgt/>
                                              </p:tgtEl>
                                            </p:cond>
                                          </p:endCondLst>
                                        </p:cTn>
                                        <p:tgtEl>
                                          <p:sndTgt r:embed="rId2" name="19.15.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fade">
                                      <p:cBhvr>
                                        <p:cTn id="12" dur="500"/>
                                        <p:tgtEl>
                                          <p:spTgt spid="31747"/>
                                        </p:tgtEl>
                                      </p:cBhvr>
                                    </p:animEffect>
                                  </p:childTnLst>
                                  <p:subTnLst>
                                    <p:audio>
                                      <p:cMediaNode>
                                        <p:cTn display="0" masterRel="sameClick">
                                          <p:stCondLst>
                                            <p:cond evt="begin" delay="0">
                                              <p:tn val="10"/>
                                            </p:cond>
                                          </p:stCondLst>
                                          <p:endCondLst>
                                            <p:cond evt="onStopAudio" delay="0">
                                              <p:tgtEl>
                                                <p:sldTgt/>
                                              </p:tgtEl>
                                            </p:cond>
                                          </p:endCondLst>
                                        </p:cTn>
                                        <p:tgtEl>
                                          <p:sndTgt r:embed="rId3" name="19.5.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gtEl>
                                        <p:attrNameLst>
                                          <p:attrName>style.visibility</p:attrName>
                                        </p:attrNameLst>
                                      </p:cBhvr>
                                      <p:to>
                                        <p:strVal val="visible"/>
                                      </p:to>
                                    </p:set>
                                    <p:animEffect transition="in" filter="fade">
                                      <p:cBhvr>
                                        <p:cTn id="17" dur="500"/>
                                        <p:tgtEl>
                                          <p:spTgt spid="31748"/>
                                        </p:tgtEl>
                                      </p:cBhvr>
                                    </p:animEffect>
                                  </p:childTnLst>
                                  <p:subTnLst>
                                    <p:audio>
                                      <p:cMediaNode>
                                        <p:cTn display="0" masterRel="sameClick">
                                          <p:stCondLst>
                                            <p:cond evt="begin" delay="0">
                                              <p:tn val="15"/>
                                            </p:cond>
                                          </p:stCondLst>
                                          <p:endCondLst>
                                            <p:cond evt="onStopAudio" delay="0">
                                              <p:tgtEl>
                                                <p:sldTgt/>
                                              </p:tgtEl>
                                            </p:cond>
                                          </p:endCondLst>
                                        </p:cTn>
                                        <p:tgtEl>
                                          <p:sndTgt r:embed="rId4" name="19.15.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9"/>
                                        </p:tgtEl>
                                        <p:attrNameLst>
                                          <p:attrName>style.visibility</p:attrName>
                                        </p:attrNameLst>
                                      </p:cBhvr>
                                      <p:to>
                                        <p:strVal val="visible"/>
                                      </p:to>
                                    </p:set>
                                    <p:animEffect transition="in" filter="fade">
                                      <p:cBhvr>
                                        <p:cTn id="22" dur="500"/>
                                        <p:tgtEl>
                                          <p:spTgt spid="31749"/>
                                        </p:tgtEl>
                                      </p:cBhvr>
                                    </p:animEffect>
                                  </p:childTnLst>
                                  <p:subTnLst>
                                    <p:audio>
                                      <p:cMediaNode>
                                        <p:cTn display="0" masterRel="sameClick">
                                          <p:stCondLst>
                                            <p:cond evt="begin" delay="0">
                                              <p:tn val="20"/>
                                            </p:cond>
                                          </p:stCondLst>
                                          <p:endCondLst>
                                            <p:cond evt="onStopAudio" delay="0">
                                              <p:tgtEl>
                                                <p:sldTgt/>
                                              </p:tgtEl>
                                            </p:cond>
                                          </p:endCondLst>
                                        </p:cTn>
                                        <p:tgtEl>
                                          <p:sndTgt r:embed="rId5" name="19.15.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p:bldP spid="31748" grpId="0"/>
      <p:bldP spid="317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4"/>
          <p:cNvSpPr txBox="1">
            <a:spLocks noChangeArrowheads="1"/>
          </p:cNvSpPr>
          <p:nvPr/>
        </p:nvSpPr>
        <p:spPr bwMode="auto">
          <a:xfrm>
            <a:off x="250825" y="3770313"/>
            <a:ext cx="8642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a. Je ne </a:t>
            </a:r>
            <a:r>
              <a:rPr lang="en-GB" altLang="en-US" sz="2800" dirty="0" err="1">
                <a:latin typeface="Segoe Print" panose="02000600000000000000" pitchFamily="2" charset="0"/>
              </a:rPr>
              <a:t>fais</a:t>
            </a:r>
            <a:r>
              <a:rPr lang="en-GB" altLang="en-US" sz="2800" dirty="0">
                <a:latin typeface="Segoe Print" panose="02000600000000000000" pitchFamily="2" charset="0"/>
              </a:rPr>
              <a:t> pas de ski.</a:t>
            </a:r>
          </a:p>
        </p:txBody>
      </p:sp>
      <p:sp>
        <p:nvSpPr>
          <p:cNvPr id="32771" name="TextBox 15"/>
          <p:cNvSpPr txBox="1">
            <a:spLocks noChangeArrowheads="1"/>
          </p:cNvSpPr>
          <p:nvPr/>
        </p:nvSpPr>
        <p:spPr bwMode="auto">
          <a:xfrm>
            <a:off x="250825" y="4489450"/>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b. </a:t>
            </a:r>
            <a:r>
              <a:rPr lang="en-GB" altLang="en-US" sz="2800" dirty="0" err="1">
                <a:latin typeface="Segoe Print" panose="02000600000000000000" pitchFamily="2" charset="0"/>
              </a:rPr>
              <a:t>Ils</a:t>
            </a:r>
            <a:r>
              <a:rPr lang="en-GB" altLang="en-US" sz="2800" dirty="0">
                <a:latin typeface="Segoe Print" panose="02000600000000000000" pitchFamily="2" charset="0"/>
              </a:rPr>
              <a:t> ne font </a:t>
            </a:r>
            <a:r>
              <a:rPr lang="en-GB" altLang="en-US" sz="2800" dirty="0" err="1">
                <a:latin typeface="Segoe Print" panose="02000600000000000000" pitchFamily="2" charset="0"/>
              </a:rPr>
              <a:t>jamais</a:t>
            </a:r>
            <a:r>
              <a:rPr lang="en-GB" altLang="en-US" sz="2800" dirty="0">
                <a:latin typeface="Segoe Print" panose="02000600000000000000" pitchFamily="2" charset="0"/>
              </a:rPr>
              <a:t> de ski.</a:t>
            </a:r>
          </a:p>
        </p:txBody>
      </p:sp>
      <p:sp>
        <p:nvSpPr>
          <p:cNvPr id="32772" name="TextBox 16"/>
          <p:cNvSpPr txBox="1">
            <a:spLocks noChangeArrowheads="1"/>
          </p:cNvSpPr>
          <p:nvPr/>
        </p:nvSpPr>
        <p:spPr bwMode="auto">
          <a:xfrm>
            <a:off x="250825" y="5210175"/>
            <a:ext cx="864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c. Il fait du ski.</a:t>
            </a:r>
          </a:p>
        </p:txBody>
      </p:sp>
      <p:sp>
        <p:nvSpPr>
          <p:cNvPr id="32773" name="TextBox 17"/>
          <p:cNvSpPr txBox="1">
            <a:spLocks noChangeArrowheads="1"/>
          </p:cNvSpPr>
          <p:nvPr/>
        </p:nvSpPr>
        <p:spPr bwMode="auto">
          <a:xfrm>
            <a:off x="250825" y="5930900"/>
            <a:ext cx="864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d. Nous ne </a:t>
            </a:r>
            <a:r>
              <a:rPr lang="en-GB" altLang="en-US" sz="2800" dirty="0" err="1">
                <a:latin typeface="Segoe Print" panose="02000600000000000000" pitchFamily="2" charset="0"/>
              </a:rPr>
              <a:t>faisons</a:t>
            </a:r>
            <a:r>
              <a:rPr lang="en-GB" altLang="en-US" sz="2800" dirty="0">
                <a:latin typeface="Segoe Print" panose="02000600000000000000" pitchFamily="2" charset="0"/>
              </a:rPr>
              <a:t> </a:t>
            </a:r>
            <a:r>
              <a:rPr lang="en-GB" altLang="en-US" sz="2800" dirty="0" err="1">
                <a:latin typeface="Segoe Print" panose="02000600000000000000" pitchFamily="2" charset="0"/>
              </a:rPr>
              <a:t>jamais</a:t>
            </a:r>
            <a:r>
              <a:rPr lang="en-GB" altLang="en-US" sz="2800" dirty="0">
                <a:latin typeface="Segoe Print" panose="02000600000000000000" pitchFamily="2" charset="0"/>
              </a:rPr>
              <a:t> de ski.</a:t>
            </a:r>
          </a:p>
        </p:txBody>
      </p:sp>
      <p:pic>
        <p:nvPicPr>
          <p:cNvPr id="2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063" y="4221163"/>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 descr="D:\My Stuff\primary spanish\Yr5 SoW resources 2014\subject pronoun pics\Slide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458788"/>
            <a:ext cx="302418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3663" y="620713"/>
            <a:ext cx="2160587"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Box 21"/>
          <p:cNvSpPr txBox="1">
            <a:spLocks noChangeArrowheads="1"/>
          </p:cNvSpPr>
          <p:nvPr/>
        </p:nvSpPr>
        <p:spPr bwMode="auto">
          <a:xfrm>
            <a:off x="792163" y="1530350"/>
            <a:ext cx="169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solidFill>
                  <a:srgbClr val="7030A0"/>
                </a:solidFill>
                <a:latin typeface="Segoe Print" panose="02000600000000000000" pitchFamily="2" charset="0"/>
              </a:rPr>
              <a:t>never</a:t>
            </a:r>
          </a:p>
        </p:txBody>
      </p:sp>
      <p:sp>
        <p:nvSpPr>
          <p:cNvPr id="11" name="TextBox 18">
            <a:hlinkClick r:id="" action="ppaction://noaction">
              <a:snd r:embed="rId9" name="19.14_instruction.wav"/>
            </a:hlinkClick>
          </p:cNvPr>
          <p:cNvSpPr txBox="1">
            <a:spLocks noChangeArrowheads="1"/>
          </p:cNvSpPr>
          <p:nvPr/>
        </p:nvSpPr>
        <p:spPr bwMode="auto">
          <a:xfrm>
            <a:off x="250825" y="3049588"/>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dirty="0" err="1">
                <a:latin typeface="Segoe Print" panose="02000600000000000000" pitchFamily="2" charset="0"/>
              </a:rPr>
              <a:t>Quelle</a:t>
            </a:r>
            <a:r>
              <a:rPr lang="en-GB" altLang="en-US" sz="2800" b="1" dirty="0">
                <a:latin typeface="Segoe Print" panose="02000600000000000000" pitchFamily="2" charset="0"/>
              </a:rPr>
              <a:t> phrase </a:t>
            </a:r>
            <a:r>
              <a:rPr lang="en-GB" altLang="en-US" sz="2800" b="1" dirty="0" err="1">
                <a:latin typeface="Segoe Print" panose="02000600000000000000" pitchFamily="2" charset="0"/>
              </a:rPr>
              <a:t>est</a:t>
            </a:r>
            <a:r>
              <a:rPr lang="en-GB" altLang="en-US" sz="2800" b="1" dirty="0">
                <a:latin typeface="Segoe Print" panose="02000600000000000000" pitchFamily="2" charset="0"/>
              </a:rPr>
              <a:t> </a:t>
            </a:r>
            <a:r>
              <a:rPr lang="en-GB" altLang="en-US" sz="2800" b="1" dirty="0" err="1">
                <a:latin typeface="Segoe Print" panose="02000600000000000000" pitchFamily="2" charset="0"/>
              </a:rPr>
              <a:t>correcte</a:t>
            </a:r>
            <a:r>
              <a:rPr lang="en-GB" altLang="en-US" sz="2800" b="1" dirty="0">
                <a:latin typeface="Segoe Print" panose="020006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subTnLst>
                                    <p:audio>
                                      <p:cMediaNode>
                                        <p:cTn display="0" masterRel="sameClick">
                                          <p:stCondLst>
                                            <p:cond evt="begin" delay="0">
                                              <p:tn val="5"/>
                                            </p:cond>
                                          </p:stCondLst>
                                          <p:endCondLst>
                                            <p:cond evt="onStopAudio" delay="0">
                                              <p:tgtEl>
                                                <p:sldTgt/>
                                              </p:tgtEl>
                                            </p:cond>
                                          </p:endCondLst>
                                        </p:cTn>
                                        <p:tgtEl>
                                          <p:sndTgt r:embed="rId2" name="19.16.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gtEl>
                                        <p:attrNameLst>
                                          <p:attrName>style.visibility</p:attrName>
                                        </p:attrNameLst>
                                      </p:cBhvr>
                                      <p:to>
                                        <p:strVal val="visible"/>
                                      </p:to>
                                    </p:set>
                                    <p:animEffect transition="in" filter="fade">
                                      <p:cBhvr>
                                        <p:cTn id="12" dur="500"/>
                                        <p:tgtEl>
                                          <p:spTgt spid="32771"/>
                                        </p:tgtEl>
                                      </p:cBhvr>
                                    </p:animEffect>
                                  </p:childTnLst>
                                  <p:subTnLst>
                                    <p:audio>
                                      <p:cMediaNode>
                                        <p:cTn display="0" masterRel="sameClick">
                                          <p:stCondLst>
                                            <p:cond evt="begin" delay="0">
                                              <p:tn val="10"/>
                                            </p:cond>
                                          </p:stCondLst>
                                          <p:endCondLst>
                                            <p:cond evt="onStopAudio" delay="0">
                                              <p:tgtEl>
                                                <p:sldTgt/>
                                              </p:tgtEl>
                                            </p:cond>
                                          </p:endCondLst>
                                        </p:cTn>
                                        <p:tgtEl>
                                          <p:sndTgt r:embed="rId3" name="19.16.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2"/>
                                        </p:tgtEl>
                                        <p:attrNameLst>
                                          <p:attrName>style.visibility</p:attrName>
                                        </p:attrNameLst>
                                      </p:cBhvr>
                                      <p:to>
                                        <p:strVal val="visible"/>
                                      </p:to>
                                    </p:set>
                                    <p:animEffect transition="in" filter="fade">
                                      <p:cBhvr>
                                        <p:cTn id="17" dur="500"/>
                                        <p:tgtEl>
                                          <p:spTgt spid="32772"/>
                                        </p:tgtEl>
                                      </p:cBhvr>
                                    </p:animEffect>
                                  </p:childTnLst>
                                  <p:subTnLst>
                                    <p:audio>
                                      <p:cMediaNode>
                                        <p:cTn display="0" masterRel="sameClick">
                                          <p:stCondLst>
                                            <p:cond evt="begin" delay="0">
                                              <p:tn val="15"/>
                                            </p:cond>
                                          </p:stCondLst>
                                          <p:endCondLst>
                                            <p:cond evt="onStopAudio" delay="0">
                                              <p:tgtEl>
                                                <p:sldTgt/>
                                              </p:tgtEl>
                                            </p:cond>
                                          </p:endCondLst>
                                        </p:cTn>
                                        <p:tgtEl>
                                          <p:sndTgt r:embed="rId4" name="19.16.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3"/>
                                        </p:tgtEl>
                                        <p:attrNameLst>
                                          <p:attrName>style.visibility</p:attrName>
                                        </p:attrNameLst>
                                      </p:cBhvr>
                                      <p:to>
                                        <p:strVal val="visible"/>
                                      </p:to>
                                    </p:set>
                                    <p:animEffect transition="in" filter="fade">
                                      <p:cBhvr>
                                        <p:cTn id="22" dur="500"/>
                                        <p:tgtEl>
                                          <p:spTgt spid="32773"/>
                                        </p:tgtEl>
                                      </p:cBhvr>
                                    </p:animEffect>
                                  </p:childTnLst>
                                  <p:subTnLst>
                                    <p:audio>
                                      <p:cMediaNode>
                                        <p:cTn display="0" masterRel="sameClick">
                                          <p:stCondLst>
                                            <p:cond evt="begin" delay="0">
                                              <p:tn val="20"/>
                                            </p:cond>
                                          </p:stCondLst>
                                          <p:endCondLst>
                                            <p:cond evt="onStopAudio" delay="0">
                                              <p:tgtEl>
                                                <p:sldTgt/>
                                              </p:tgtEl>
                                            </p:cond>
                                          </p:endCondLst>
                                        </p:cTn>
                                        <p:tgtEl>
                                          <p:sndTgt r:embed="rId5" name="19.16.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p:bldP spid="32772" grpId="0"/>
      <p:bldP spid="327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259013"/>
            <a:ext cx="7726362"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5795963" y="836613"/>
            <a:ext cx="3252787" cy="1458912"/>
            <a:chOff x="5292080" y="116632"/>
            <a:chExt cx="3456384" cy="1080120"/>
          </a:xfrm>
        </p:grpSpPr>
        <p:sp>
          <p:nvSpPr>
            <p:cNvPr id="5" name="Rounded Rectangular Callout 4"/>
            <p:cNvSpPr/>
            <p:nvPr/>
          </p:nvSpPr>
          <p:spPr>
            <a:xfrm>
              <a:off x="5292080" y="116632"/>
              <a:ext cx="3456384" cy="1080120"/>
            </a:xfrm>
            <a:prstGeom prst="wedgeRoundRectCallout">
              <a:avLst>
                <a:gd name="adj1" fmla="val 51323"/>
                <a:gd name="adj2" fmla="val 11086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31" name="TextBox 5">
              <a:hlinkClick r:id="" action="ppaction://noaction">
                <a:snd r:embed="rId4" name="19.2_Qu.wav"/>
              </a:hlinkClick>
            </p:cNvPr>
            <p:cNvSpPr txBox="1">
              <a:spLocks noChangeArrowheads="1"/>
            </p:cNvSpPr>
            <p:nvPr/>
          </p:nvSpPr>
          <p:spPr bwMode="auto">
            <a:xfrm>
              <a:off x="5436096" y="170637"/>
              <a:ext cx="3168352" cy="102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err="1">
                  <a:latin typeface="Segoe Script" panose="020B0504020000000003" pitchFamily="34" charset="0"/>
                </a:rPr>
                <a:t>Quel</a:t>
              </a:r>
              <a:r>
                <a:rPr lang="en-GB" altLang="en-US" sz="2800" dirty="0">
                  <a:latin typeface="Segoe Script" panose="020B0504020000000003" pitchFamily="34" charset="0"/>
                </a:rPr>
                <a:t> sport </a:t>
              </a:r>
              <a:r>
                <a:rPr lang="en-GB" altLang="en-US" sz="2800" dirty="0" err="1">
                  <a:latin typeface="Segoe Script" panose="020B0504020000000003" pitchFamily="34" charset="0"/>
                </a:rPr>
                <a:t>fais-tu</a:t>
              </a:r>
              <a:r>
                <a:rPr lang="en-GB" altLang="en-US" sz="2800" dirty="0">
                  <a:latin typeface="Segoe Script" panose="020B0504020000000003" pitchFamily="34" charset="0"/>
                </a:rPr>
                <a:t>, </a:t>
              </a:r>
              <a:r>
                <a:rPr lang="en-GB" altLang="en-US" sz="2800" dirty="0" err="1">
                  <a:latin typeface="Segoe Script" panose="020B0504020000000003" pitchFamily="34" charset="0"/>
                </a:rPr>
                <a:t>Pocoyo</a:t>
              </a:r>
              <a:r>
                <a:rPr lang="en-GB" altLang="en-US" sz="2800" dirty="0">
                  <a:latin typeface="Segoe Script" panose="020B0504020000000003" pitchFamily="34" charset="0"/>
                </a:rPr>
                <a:t>?</a:t>
              </a:r>
            </a:p>
          </p:txBody>
        </p:sp>
      </p:grpSp>
      <p:grpSp>
        <p:nvGrpSpPr>
          <p:cNvPr id="3" name="Group 6"/>
          <p:cNvGrpSpPr>
            <a:grpSpLocks/>
          </p:cNvGrpSpPr>
          <p:nvPr/>
        </p:nvGrpSpPr>
        <p:grpSpPr bwMode="auto">
          <a:xfrm>
            <a:off x="1187450" y="836613"/>
            <a:ext cx="4316413" cy="1458912"/>
            <a:chOff x="5292080" y="47232"/>
            <a:chExt cx="3456384" cy="1398821"/>
          </a:xfrm>
        </p:grpSpPr>
        <p:sp>
          <p:nvSpPr>
            <p:cNvPr id="8" name="Rounded Rectangular Callout 7"/>
            <p:cNvSpPr/>
            <p:nvPr/>
          </p:nvSpPr>
          <p:spPr>
            <a:xfrm>
              <a:off x="5292080" y="47232"/>
              <a:ext cx="3456384" cy="1398821"/>
            </a:xfrm>
            <a:prstGeom prst="wedgeRoundRectCallout">
              <a:avLst>
                <a:gd name="adj1" fmla="val 15774"/>
                <a:gd name="adj2" fmla="val 15940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29" name="TextBox 8">
              <a:hlinkClick r:id="" action="ppaction://noaction">
                <a:snd r:embed="rId5" name="19.2_Reponse.wav"/>
              </a:hlinkClick>
            </p:cNvPr>
            <p:cNvSpPr txBox="1">
              <a:spLocks noChangeArrowheads="1"/>
            </p:cNvSpPr>
            <p:nvPr/>
          </p:nvSpPr>
          <p:spPr bwMode="auto">
            <a:xfrm>
              <a:off x="5436096" y="100560"/>
              <a:ext cx="3168352" cy="132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a:latin typeface="Segoe Script" panose="020B0504020000000003" pitchFamily="34" charset="0"/>
                </a:rPr>
                <a:t>Je </a:t>
              </a:r>
              <a:r>
                <a:rPr lang="en-GB" altLang="en-US" sz="2800" dirty="0" err="1">
                  <a:latin typeface="Segoe Script" panose="020B0504020000000003" pitchFamily="34" charset="0"/>
                </a:rPr>
                <a:t>fais</a:t>
              </a:r>
              <a:r>
                <a:rPr lang="en-GB" altLang="en-US" sz="2800" dirty="0">
                  <a:latin typeface="Segoe Script" panose="020B0504020000000003" pitchFamily="34" charset="0"/>
                </a:rPr>
                <a:t> beaucoup de sports </a:t>
              </a:r>
              <a:br>
                <a:rPr lang="en-GB" altLang="en-US" sz="2800" dirty="0">
                  <a:latin typeface="Segoe Script" panose="020B0504020000000003" pitchFamily="34" charset="0"/>
                </a:rPr>
              </a:br>
              <a:r>
                <a:rPr lang="en-GB" altLang="en-US" sz="2800" dirty="0">
                  <a:latin typeface="Segoe Script" panose="020B0504020000000003" pitchFamily="34" charset="0"/>
                </a:rPr>
                <a:t>Par </a:t>
              </a:r>
              <a:r>
                <a:rPr lang="en-GB" altLang="en-US" sz="2800" dirty="0" err="1">
                  <a:latin typeface="Segoe Script" panose="020B0504020000000003" pitchFamily="34" charset="0"/>
                </a:rPr>
                <a:t>exemple</a:t>
              </a:r>
              <a:r>
                <a:rPr lang="en-GB" altLang="en-US" sz="2800" dirty="0">
                  <a:latin typeface="Segoe Script" panose="020B0504020000000003" pitchFamily="34" charset="0"/>
                </a:rPr>
                <a:t>…</a:t>
              </a:r>
            </a:p>
          </p:txBody>
        </p:sp>
      </p:grpSp>
      <p:sp>
        <p:nvSpPr>
          <p:cNvPr id="10" name="TextBox 9">
            <a:hlinkClick r:id="" action="ppaction://noaction">
              <a:snd r:embed="rId4" name="19.2_Qu.wav"/>
            </a:hlinkClick>
          </p:cNvPr>
          <p:cNvSpPr txBox="1"/>
          <p:nvPr/>
        </p:nvSpPr>
        <p:spPr>
          <a:xfrm>
            <a:off x="755576" y="137417"/>
            <a:ext cx="7610017" cy="584775"/>
          </a:xfrm>
          <a:prstGeom prst="rect">
            <a:avLst/>
          </a:prstGeom>
          <a:solidFill>
            <a:schemeClr val="tx1">
              <a:lumMod val="75000"/>
              <a:lumOff val="25000"/>
            </a:schemeClr>
          </a:solidFill>
          <a:effectLst>
            <a:glow rad="139700">
              <a:srgbClr val="0070C0">
                <a:alpha val="40000"/>
              </a:srgbClr>
            </a:glow>
          </a:effectLst>
        </p:spPr>
        <p:txBody>
          <a:bodyPr>
            <a:spAutoFit/>
          </a:bodyPr>
          <a:lstStyle/>
          <a:p>
            <a:pPr algn="ctr" eaLnBrk="1" fontAlgn="auto" hangingPunct="1">
              <a:spcBef>
                <a:spcPts val="0"/>
              </a:spcBef>
              <a:spcAft>
                <a:spcPts val="0"/>
              </a:spcAft>
              <a:defRPr/>
            </a:pPr>
            <a:r>
              <a:rPr lang="en-GB" sz="3200" dirty="0" err="1">
                <a:solidFill>
                  <a:schemeClr val="bg1"/>
                </a:solidFill>
                <a:latin typeface="Segoe Script" panose="020B0504020000000003" pitchFamily="34" charset="0"/>
                <a:cs typeface="+mn-cs"/>
              </a:rPr>
              <a:t>Quel</a:t>
            </a:r>
            <a:r>
              <a:rPr lang="en-GB" sz="3200" dirty="0">
                <a:solidFill>
                  <a:schemeClr val="bg1"/>
                </a:solidFill>
                <a:latin typeface="Segoe Script" panose="020B0504020000000003" pitchFamily="34" charset="0"/>
                <a:cs typeface="+mn-cs"/>
              </a:rPr>
              <a:t> sport </a:t>
            </a:r>
            <a:r>
              <a:rPr lang="en-GB" sz="3200" dirty="0" err="1">
                <a:solidFill>
                  <a:schemeClr val="bg1"/>
                </a:solidFill>
                <a:latin typeface="Segoe Script" panose="020B0504020000000003" pitchFamily="34" charset="0"/>
                <a:cs typeface="+mn-cs"/>
              </a:rPr>
              <a:t>fais-tu</a:t>
            </a:r>
            <a:r>
              <a:rPr lang="en-GB" sz="3200" dirty="0">
                <a:solidFill>
                  <a:schemeClr val="bg1"/>
                </a:solidFill>
                <a:latin typeface="Segoe Script" panose="020B0504020000000003" pitchFamily="34" charset="0"/>
                <a:cs typeface="+mn-cs"/>
              </a:rPr>
              <a:t>, </a:t>
            </a:r>
            <a:r>
              <a:rPr lang="en-GB" sz="3200" dirty="0" err="1">
                <a:solidFill>
                  <a:schemeClr val="bg1"/>
                </a:solidFill>
                <a:latin typeface="Segoe Script" panose="020B0504020000000003" pitchFamily="34" charset="0"/>
                <a:cs typeface="+mn-cs"/>
              </a:rPr>
              <a:t>Pocoyo</a:t>
            </a:r>
            <a:r>
              <a:rPr lang="en-GB" sz="3200" dirty="0">
                <a:solidFill>
                  <a:schemeClr val="bg1"/>
                </a:solidFill>
                <a:latin typeface="Segoe Script" panose="020B0504020000000003" pitchFamily="34" charset="0"/>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4"/>
          <p:cNvSpPr txBox="1">
            <a:spLocks noChangeArrowheads="1"/>
          </p:cNvSpPr>
          <p:nvPr/>
        </p:nvSpPr>
        <p:spPr bwMode="auto">
          <a:xfrm>
            <a:off x="250825" y="3770313"/>
            <a:ext cx="8642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a. Je </a:t>
            </a:r>
            <a:r>
              <a:rPr lang="en-GB" altLang="en-US" sz="2800" dirty="0" err="1">
                <a:latin typeface="Segoe Print" panose="02000600000000000000" pitchFamily="2" charset="0"/>
              </a:rPr>
              <a:t>fais</a:t>
            </a:r>
            <a:r>
              <a:rPr lang="en-GB" altLang="en-US" sz="2800" dirty="0">
                <a:latin typeface="Segoe Print" panose="02000600000000000000" pitchFamily="2" charset="0"/>
              </a:rPr>
              <a:t> du </a:t>
            </a:r>
            <a:r>
              <a:rPr lang="en-GB" altLang="en-US" sz="2800" dirty="0" err="1">
                <a:latin typeface="Segoe Print" panose="02000600000000000000" pitchFamily="2" charset="0"/>
              </a:rPr>
              <a:t>cyclisme</a:t>
            </a:r>
            <a:r>
              <a:rPr lang="en-GB" altLang="en-US" sz="2800" dirty="0">
                <a:latin typeface="Segoe Print" panose="02000600000000000000" pitchFamily="2" charset="0"/>
              </a:rPr>
              <a:t> </a:t>
            </a:r>
            <a:r>
              <a:rPr lang="en-GB" altLang="en-US" sz="2800" dirty="0" err="1">
                <a:latin typeface="Segoe Print" panose="02000600000000000000" pitchFamily="2" charset="0"/>
              </a:rPr>
              <a:t>deux</a:t>
            </a:r>
            <a:r>
              <a:rPr lang="en-GB" altLang="en-US" sz="2800" dirty="0">
                <a:latin typeface="Segoe Print" panose="02000600000000000000" pitchFamily="2" charset="0"/>
              </a:rPr>
              <a:t> </a:t>
            </a:r>
            <a:r>
              <a:rPr lang="en-GB" altLang="en-US" sz="2800" dirty="0" err="1">
                <a:latin typeface="Segoe Print" panose="02000600000000000000" pitchFamily="2" charset="0"/>
              </a:rPr>
              <a:t>fois</a:t>
            </a:r>
            <a:r>
              <a:rPr lang="en-GB" altLang="en-US" sz="2800" dirty="0">
                <a:latin typeface="Segoe Print" panose="02000600000000000000" pitchFamily="2" charset="0"/>
              </a:rPr>
              <a:t> par </a:t>
            </a:r>
            <a:r>
              <a:rPr lang="en-GB" altLang="en-US" sz="2800" dirty="0" err="1">
                <a:latin typeface="Segoe Print" panose="02000600000000000000" pitchFamily="2" charset="0"/>
              </a:rPr>
              <a:t>semaine</a:t>
            </a:r>
            <a:r>
              <a:rPr lang="en-GB" altLang="en-US" sz="2800" dirty="0">
                <a:latin typeface="Segoe Print" panose="02000600000000000000" pitchFamily="2" charset="0"/>
              </a:rPr>
              <a:t>.</a:t>
            </a:r>
          </a:p>
        </p:txBody>
      </p:sp>
      <p:sp>
        <p:nvSpPr>
          <p:cNvPr id="33795" name="TextBox 15"/>
          <p:cNvSpPr txBox="1">
            <a:spLocks noChangeArrowheads="1"/>
          </p:cNvSpPr>
          <p:nvPr/>
        </p:nvSpPr>
        <p:spPr bwMode="auto">
          <a:xfrm>
            <a:off x="250825" y="4489450"/>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b. I</a:t>
            </a:r>
            <a:r>
              <a:rPr lang="en-GB" altLang="en-US" sz="2800" dirty="0" smtClean="0">
                <a:latin typeface="Segoe Print" panose="02000600000000000000" pitchFamily="2" charset="0"/>
              </a:rPr>
              <a:t>l </a:t>
            </a:r>
            <a:r>
              <a:rPr lang="en-GB" altLang="en-US" sz="2800" dirty="0">
                <a:latin typeface="Segoe Print" panose="02000600000000000000" pitchFamily="2" charset="0"/>
              </a:rPr>
              <a:t>fait du </a:t>
            </a:r>
            <a:r>
              <a:rPr lang="en-GB" altLang="en-US" sz="2800" dirty="0" err="1">
                <a:latin typeface="Segoe Print" panose="02000600000000000000" pitchFamily="2" charset="0"/>
              </a:rPr>
              <a:t>cyclisme</a:t>
            </a:r>
            <a:r>
              <a:rPr lang="en-GB" altLang="en-US" sz="2800" dirty="0">
                <a:latin typeface="Segoe Print" panose="02000600000000000000" pitchFamily="2" charset="0"/>
              </a:rPr>
              <a:t> </a:t>
            </a:r>
            <a:r>
              <a:rPr lang="en-GB" altLang="en-US" sz="2800" dirty="0" err="1">
                <a:latin typeface="Segoe Print" panose="02000600000000000000" pitchFamily="2" charset="0"/>
              </a:rPr>
              <a:t>deux</a:t>
            </a:r>
            <a:r>
              <a:rPr lang="en-GB" altLang="en-US" sz="2800" dirty="0">
                <a:latin typeface="Segoe Print" panose="02000600000000000000" pitchFamily="2" charset="0"/>
              </a:rPr>
              <a:t> </a:t>
            </a:r>
            <a:r>
              <a:rPr lang="en-GB" altLang="en-US" sz="2800" dirty="0" err="1">
                <a:latin typeface="Segoe Print" panose="02000600000000000000" pitchFamily="2" charset="0"/>
              </a:rPr>
              <a:t>fois</a:t>
            </a:r>
            <a:r>
              <a:rPr lang="en-GB" altLang="en-US" sz="2800" dirty="0">
                <a:latin typeface="Segoe Print" panose="02000600000000000000" pitchFamily="2" charset="0"/>
              </a:rPr>
              <a:t> par </a:t>
            </a:r>
            <a:r>
              <a:rPr lang="en-GB" altLang="en-US" sz="2800" dirty="0" err="1">
                <a:latin typeface="Segoe Print" panose="02000600000000000000" pitchFamily="2" charset="0"/>
              </a:rPr>
              <a:t>semaine</a:t>
            </a:r>
            <a:r>
              <a:rPr lang="en-GB" altLang="en-US" sz="2800" dirty="0">
                <a:latin typeface="Segoe Print" panose="02000600000000000000" pitchFamily="2" charset="0"/>
              </a:rPr>
              <a:t>.</a:t>
            </a:r>
          </a:p>
        </p:txBody>
      </p:sp>
      <p:sp>
        <p:nvSpPr>
          <p:cNvPr id="33796" name="TextBox 16"/>
          <p:cNvSpPr txBox="1">
            <a:spLocks noChangeArrowheads="1"/>
          </p:cNvSpPr>
          <p:nvPr/>
        </p:nvSpPr>
        <p:spPr bwMode="auto">
          <a:xfrm>
            <a:off x="250825" y="5210175"/>
            <a:ext cx="864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c. </a:t>
            </a:r>
            <a:r>
              <a:rPr lang="en-GB" altLang="en-US" sz="2800" dirty="0" err="1">
                <a:latin typeface="Segoe Print" panose="02000600000000000000" pitchFamily="2" charset="0"/>
              </a:rPr>
              <a:t>Ils</a:t>
            </a:r>
            <a:r>
              <a:rPr lang="en-GB" altLang="en-US" sz="2800" dirty="0">
                <a:latin typeface="Segoe Print" panose="02000600000000000000" pitchFamily="2" charset="0"/>
              </a:rPr>
              <a:t> font du </a:t>
            </a:r>
            <a:r>
              <a:rPr lang="en-GB" altLang="en-US" sz="2800" dirty="0" err="1">
                <a:latin typeface="Segoe Print" panose="02000600000000000000" pitchFamily="2" charset="0"/>
              </a:rPr>
              <a:t>cyclisme</a:t>
            </a:r>
            <a:r>
              <a:rPr lang="en-GB" altLang="en-US" sz="2800" dirty="0">
                <a:latin typeface="Segoe Print" panose="02000600000000000000" pitchFamily="2" charset="0"/>
              </a:rPr>
              <a:t> </a:t>
            </a:r>
            <a:r>
              <a:rPr lang="en-GB" altLang="en-US" sz="2800" dirty="0" err="1">
                <a:latin typeface="Segoe Print" panose="02000600000000000000" pitchFamily="2" charset="0"/>
              </a:rPr>
              <a:t>parfois</a:t>
            </a:r>
            <a:r>
              <a:rPr lang="en-GB" altLang="en-US" sz="2800" dirty="0">
                <a:latin typeface="Segoe Print" panose="02000600000000000000" pitchFamily="2" charset="0"/>
              </a:rPr>
              <a:t>.</a:t>
            </a:r>
          </a:p>
        </p:txBody>
      </p:sp>
      <p:sp>
        <p:nvSpPr>
          <p:cNvPr id="33797" name="TextBox 17"/>
          <p:cNvSpPr txBox="1">
            <a:spLocks noChangeArrowheads="1"/>
          </p:cNvSpPr>
          <p:nvPr/>
        </p:nvSpPr>
        <p:spPr bwMode="auto">
          <a:xfrm>
            <a:off x="250825" y="5930900"/>
            <a:ext cx="864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d. Je </a:t>
            </a:r>
            <a:r>
              <a:rPr lang="en-GB" altLang="en-US" sz="2800" dirty="0" err="1">
                <a:latin typeface="Segoe Print" panose="02000600000000000000" pitchFamily="2" charset="0"/>
              </a:rPr>
              <a:t>fais</a:t>
            </a:r>
            <a:r>
              <a:rPr lang="en-GB" altLang="en-US" sz="2800" dirty="0">
                <a:latin typeface="Segoe Print" panose="02000600000000000000" pitchFamily="2" charset="0"/>
              </a:rPr>
              <a:t> du </a:t>
            </a:r>
            <a:r>
              <a:rPr lang="en-GB" altLang="en-US" sz="2800" dirty="0" err="1">
                <a:latin typeface="Segoe Print" panose="02000600000000000000" pitchFamily="2" charset="0"/>
              </a:rPr>
              <a:t>cyclisme</a:t>
            </a:r>
            <a:r>
              <a:rPr lang="en-GB" altLang="en-US" sz="2800" dirty="0">
                <a:latin typeface="Segoe Print" panose="02000600000000000000" pitchFamily="2" charset="0"/>
              </a:rPr>
              <a:t> </a:t>
            </a:r>
            <a:r>
              <a:rPr lang="en-GB" altLang="en-US" sz="2800" dirty="0" err="1">
                <a:latin typeface="Segoe Print" panose="02000600000000000000" pitchFamily="2" charset="0"/>
              </a:rPr>
              <a:t>parfois</a:t>
            </a:r>
            <a:r>
              <a:rPr lang="en-GB" altLang="en-US" sz="2800" dirty="0">
                <a:latin typeface="Segoe Print" panose="02000600000000000000" pitchFamily="2" charset="0"/>
              </a:rPr>
              <a:t>.</a:t>
            </a:r>
          </a:p>
        </p:txBody>
      </p:sp>
      <p:pic>
        <p:nvPicPr>
          <p:cNvPr id="2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6136" y="4929830"/>
            <a:ext cx="836612"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6" descr="D:\My Stuff\primary spanish\Yr5 SoW resources 2014\subject pronoun pics\Slide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650" y="7112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AutoShape 2" descr="Image result for cycling clipar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3802" name="AutoShape 4" descr="Image result for cycling clipart"/>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pic>
        <p:nvPicPr>
          <p:cNvPr id="33803" name="Picture 6" descr="http://www.clker.com/cliparts/d/6/3/2/12550944101197721496Olympic_sports_Cycling_(road)_pictogram.svg.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375" y="638175"/>
            <a:ext cx="23225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TextBox 20"/>
          <p:cNvSpPr txBox="1">
            <a:spLocks noChangeArrowheads="1"/>
          </p:cNvSpPr>
          <p:nvPr/>
        </p:nvSpPr>
        <p:spPr bwMode="auto">
          <a:xfrm>
            <a:off x="6488113" y="1249363"/>
            <a:ext cx="2405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solidFill>
                  <a:srgbClr val="7030A0"/>
                </a:solidFill>
                <a:latin typeface="Segoe Print" panose="02000600000000000000" pitchFamily="2" charset="0"/>
              </a:rPr>
              <a:t>sometimes</a:t>
            </a:r>
          </a:p>
        </p:txBody>
      </p:sp>
      <p:sp>
        <p:nvSpPr>
          <p:cNvPr id="13" name="TextBox 18">
            <a:hlinkClick r:id="" action="ppaction://noaction">
              <a:snd r:embed="rId9" name="19.14_instruction.wav"/>
            </a:hlinkClick>
          </p:cNvPr>
          <p:cNvSpPr txBox="1">
            <a:spLocks noChangeArrowheads="1"/>
          </p:cNvSpPr>
          <p:nvPr/>
        </p:nvSpPr>
        <p:spPr bwMode="auto">
          <a:xfrm>
            <a:off x="250825" y="3049588"/>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dirty="0" err="1">
                <a:latin typeface="Segoe Print" panose="02000600000000000000" pitchFamily="2" charset="0"/>
              </a:rPr>
              <a:t>Quelle</a:t>
            </a:r>
            <a:r>
              <a:rPr lang="en-GB" altLang="en-US" sz="2800" b="1" dirty="0">
                <a:latin typeface="Segoe Print" panose="02000600000000000000" pitchFamily="2" charset="0"/>
              </a:rPr>
              <a:t> phrase </a:t>
            </a:r>
            <a:r>
              <a:rPr lang="en-GB" altLang="en-US" sz="2800" b="1" dirty="0" err="1">
                <a:latin typeface="Segoe Print" panose="02000600000000000000" pitchFamily="2" charset="0"/>
              </a:rPr>
              <a:t>est</a:t>
            </a:r>
            <a:r>
              <a:rPr lang="en-GB" altLang="en-US" sz="2800" b="1" dirty="0">
                <a:latin typeface="Segoe Print" panose="02000600000000000000" pitchFamily="2" charset="0"/>
              </a:rPr>
              <a:t> </a:t>
            </a:r>
            <a:r>
              <a:rPr lang="en-GB" altLang="en-US" sz="2800" b="1" dirty="0" err="1">
                <a:latin typeface="Segoe Print" panose="02000600000000000000" pitchFamily="2" charset="0"/>
              </a:rPr>
              <a:t>correcte</a:t>
            </a:r>
            <a:r>
              <a:rPr lang="en-GB" altLang="en-US" sz="2800" b="1" dirty="0">
                <a:latin typeface="Segoe Print" panose="020006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subTnLst>
                                    <p:audio>
                                      <p:cMediaNode>
                                        <p:cTn display="0" masterRel="sameClick">
                                          <p:stCondLst>
                                            <p:cond evt="begin" delay="0">
                                              <p:tn val="5"/>
                                            </p:cond>
                                          </p:stCondLst>
                                          <p:endCondLst>
                                            <p:cond evt="onStopAudio" delay="0">
                                              <p:tgtEl>
                                                <p:sldTgt/>
                                              </p:tgtEl>
                                            </p:cond>
                                          </p:endCondLst>
                                        </p:cTn>
                                        <p:tgtEl>
                                          <p:sndTgt r:embed="rId2" name="19.17.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fade">
                                      <p:cBhvr>
                                        <p:cTn id="12" dur="500"/>
                                        <p:tgtEl>
                                          <p:spTgt spid="33795"/>
                                        </p:tgtEl>
                                      </p:cBhvr>
                                    </p:animEffect>
                                  </p:childTnLst>
                                  <p:subTnLst>
                                    <p:audio>
                                      <p:cMediaNode>
                                        <p:cTn display="0" masterRel="sameClick">
                                          <p:stCondLst>
                                            <p:cond evt="begin" delay="0">
                                              <p:tn val="10"/>
                                            </p:cond>
                                          </p:stCondLst>
                                          <p:endCondLst>
                                            <p:cond evt="onStopAudio" delay="0">
                                              <p:tgtEl>
                                                <p:sldTgt/>
                                              </p:tgtEl>
                                            </p:cond>
                                          </p:endCondLst>
                                        </p:cTn>
                                        <p:tgtEl>
                                          <p:sndTgt r:embed="rId3" name="19.17.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6"/>
                                        </p:tgtEl>
                                        <p:attrNameLst>
                                          <p:attrName>style.visibility</p:attrName>
                                        </p:attrNameLst>
                                      </p:cBhvr>
                                      <p:to>
                                        <p:strVal val="visible"/>
                                      </p:to>
                                    </p:set>
                                    <p:animEffect transition="in" filter="fade">
                                      <p:cBhvr>
                                        <p:cTn id="17" dur="500"/>
                                        <p:tgtEl>
                                          <p:spTgt spid="33796"/>
                                        </p:tgtEl>
                                      </p:cBhvr>
                                    </p:animEffect>
                                  </p:childTnLst>
                                  <p:subTnLst>
                                    <p:audio>
                                      <p:cMediaNode>
                                        <p:cTn display="0" masterRel="sameClick">
                                          <p:stCondLst>
                                            <p:cond evt="begin" delay="0">
                                              <p:tn val="15"/>
                                            </p:cond>
                                          </p:stCondLst>
                                          <p:endCondLst>
                                            <p:cond evt="onStopAudio" delay="0">
                                              <p:tgtEl>
                                                <p:sldTgt/>
                                              </p:tgtEl>
                                            </p:cond>
                                          </p:endCondLst>
                                        </p:cTn>
                                        <p:tgtEl>
                                          <p:sndTgt r:embed="rId4" name="19.17.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7"/>
                                        </p:tgtEl>
                                        <p:attrNameLst>
                                          <p:attrName>style.visibility</p:attrName>
                                        </p:attrNameLst>
                                      </p:cBhvr>
                                      <p:to>
                                        <p:strVal val="visible"/>
                                      </p:to>
                                    </p:set>
                                    <p:animEffect transition="in" filter="fade">
                                      <p:cBhvr>
                                        <p:cTn id="22" dur="500"/>
                                        <p:tgtEl>
                                          <p:spTgt spid="33797"/>
                                        </p:tgtEl>
                                      </p:cBhvr>
                                    </p:animEffect>
                                  </p:childTnLst>
                                  <p:subTnLst>
                                    <p:audio>
                                      <p:cMediaNode>
                                        <p:cTn display="0" masterRel="sameClick">
                                          <p:stCondLst>
                                            <p:cond evt="begin" delay="0">
                                              <p:tn val="20"/>
                                            </p:cond>
                                          </p:stCondLst>
                                          <p:endCondLst>
                                            <p:cond evt="onStopAudio" delay="0">
                                              <p:tgtEl>
                                                <p:sldTgt/>
                                              </p:tgtEl>
                                            </p:cond>
                                          </p:endCondLst>
                                        </p:cTn>
                                        <p:tgtEl>
                                          <p:sndTgt r:embed="rId5" name="19.17.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p:bldP spid="33796" grpId="0"/>
      <p:bldP spid="337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250825" y="333375"/>
            <a:ext cx="8642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 name="Rounded Rectangular Callout 3"/>
          <p:cNvSpPr/>
          <p:nvPr/>
        </p:nvSpPr>
        <p:spPr>
          <a:xfrm>
            <a:off x="251520" y="188640"/>
            <a:ext cx="8640960" cy="864096"/>
          </a:xfrm>
          <a:prstGeom prst="wedgeRoundRectCallout">
            <a:avLst>
              <a:gd name="adj1" fmla="val -49507"/>
              <a:gd name="adj2" fmla="val 66157"/>
              <a:gd name="adj3" fmla="val 16667"/>
            </a:avLst>
          </a:prstGeom>
          <a:solidFill>
            <a:schemeClr val="tx1">
              <a:lumMod val="65000"/>
              <a:lumOff val="35000"/>
            </a:scheme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dirty="0">
                <a:latin typeface="Segoe Print" panose="02000600000000000000" pitchFamily="2" charset="0"/>
              </a:rPr>
              <a:t>Je </a:t>
            </a:r>
            <a:r>
              <a:rPr lang="en-GB" sz="2400" dirty="0" err="1">
                <a:latin typeface="Segoe Print" panose="02000600000000000000" pitchFamily="2" charset="0"/>
              </a:rPr>
              <a:t>fais</a:t>
            </a:r>
            <a:r>
              <a:rPr lang="en-GB" sz="2400" dirty="0">
                <a:latin typeface="Segoe Print" panose="02000600000000000000" pitchFamily="2" charset="0"/>
              </a:rPr>
              <a:t> du sport </a:t>
            </a:r>
            <a:r>
              <a:rPr lang="en-GB" sz="2400" dirty="0" err="1">
                <a:latin typeface="Segoe Print" panose="02000600000000000000" pitchFamily="2" charset="0"/>
              </a:rPr>
              <a:t>parce</a:t>
            </a:r>
            <a:r>
              <a:rPr lang="en-GB" sz="2400" dirty="0">
                <a:latin typeface="Segoe Print" panose="02000600000000000000" pitchFamily="2" charset="0"/>
              </a:rPr>
              <a:t> </a:t>
            </a:r>
            <a:r>
              <a:rPr lang="en-GB" sz="2400" dirty="0" err="1">
                <a:latin typeface="Segoe Print" panose="02000600000000000000" pitchFamily="2" charset="0"/>
              </a:rPr>
              <a:t>que</a:t>
            </a:r>
            <a:r>
              <a:rPr lang="en-GB" sz="2400" dirty="0">
                <a:latin typeface="Segoe Print" panose="02000600000000000000" pitchFamily="2" charset="0"/>
              </a:rPr>
              <a:t> </a:t>
            </a:r>
            <a:r>
              <a:rPr lang="en-GB" sz="2400" dirty="0" err="1">
                <a:latin typeface="Segoe Print" panose="02000600000000000000" pitchFamily="2" charset="0"/>
              </a:rPr>
              <a:t>j’adore</a:t>
            </a:r>
            <a:r>
              <a:rPr lang="en-GB" sz="2400" dirty="0">
                <a:latin typeface="Segoe Print" panose="02000600000000000000" pitchFamily="2" charset="0"/>
              </a:rPr>
              <a:t> le sport et je </a:t>
            </a:r>
            <a:r>
              <a:rPr lang="en-GB" sz="2400" dirty="0" err="1">
                <a:latin typeface="Segoe Print" panose="02000600000000000000" pitchFamily="2" charset="0"/>
              </a:rPr>
              <a:t>suis</a:t>
            </a:r>
            <a:r>
              <a:rPr lang="en-GB" sz="2400" dirty="0">
                <a:latin typeface="Segoe Print" panose="02000600000000000000" pitchFamily="2" charset="0"/>
              </a:rPr>
              <a:t> </a:t>
            </a:r>
            <a:r>
              <a:rPr lang="en-GB" sz="2400" dirty="0" err="1">
                <a:latin typeface="Segoe Print" panose="02000600000000000000" pitchFamily="2" charset="0"/>
              </a:rPr>
              <a:t>très</a:t>
            </a:r>
            <a:r>
              <a:rPr lang="en-GB" sz="2400" dirty="0">
                <a:latin typeface="Segoe Print" panose="02000600000000000000" pitchFamily="2" charset="0"/>
              </a:rPr>
              <a:t> </a:t>
            </a:r>
            <a:r>
              <a:rPr lang="en-GB" sz="2400" dirty="0" err="1">
                <a:latin typeface="Segoe Print" panose="02000600000000000000" pitchFamily="2" charset="0"/>
              </a:rPr>
              <a:t>sportif</a:t>
            </a:r>
            <a:r>
              <a:rPr lang="en-GB" sz="2400" dirty="0">
                <a:latin typeface="Segoe Print" panose="02000600000000000000" pitchFamily="2" charset="0"/>
              </a:rPr>
              <a:t>.</a:t>
            </a:r>
          </a:p>
        </p:txBody>
      </p:sp>
      <p:sp>
        <p:nvSpPr>
          <p:cNvPr id="5" name="Rounded Rectangular Callout 4"/>
          <p:cNvSpPr/>
          <p:nvPr/>
        </p:nvSpPr>
        <p:spPr>
          <a:xfrm>
            <a:off x="251520" y="1124744"/>
            <a:ext cx="8640960" cy="1152128"/>
          </a:xfrm>
          <a:prstGeom prst="wedgeRoundRectCallout">
            <a:avLst>
              <a:gd name="adj1" fmla="val 50155"/>
              <a:gd name="adj2" fmla="val 65104"/>
              <a:gd name="adj3" fmla="val 16667"/>
            </a:avLst>
          </a:prstGeom>
          <a:solidFill>
            <a:schemeClr val="tx1">
              <a:lumMod val="65000"/>
              <a:lumOff val="35000"/>
            </a:schemeClr>
          </a:solidFill>
          <a:ln>
            <a:no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dirty="0" err="1">
                <a:latin typeface="Segoe Print" panose="02000600000000000000" pitchFamily="2" charset="0"/>
              </a:rPr>
              <a:t>J’ai</a:t>
            </a:r>
            <a:r>
              <a:rPr lang="en-GB" sz="2400" dirty="0">
                <a:latin typeface="Segoe Print" panose="02000600000000000000" pitchFamily="2" charset="0"/>
              </a:rPr>
              <a:t> un cheval blanc et au </a:t>
            </a:r>
            <a:r>
              <a:rPr lang="en-GB" sz="2400" dirty="0" err="1">
                <a:latin typeface="Segoe Print" panose="02000600000000000000" pitchFamily="2" charset="0"/>
              </a:rPr>
              <a:t>printemps</a:t>
            </a:r>
            <a:r>
              <a:rPr lang="en-GB" sz="2400" dirty="0">
                <a:latin typeface="Segoe Print" panose="02000600000000000000" pitchFamily="2" charset="0"/>
              </a:rPr>
              <a:t> je </a:t>
            </a:r>
            <a:r>
              <a:rPr lang="en-GB" sz="2400" dirty="0" err="1">
                <a:latin typeface="Segoe Print" panose="02000600000000000000" pitchFamily="2" charset="0"/>
              </a:rPr>
              <a:t>fais</a:t>
            </a:r>
            <a:r>
              <a:rPr lang="en-GB" sz="2400" dirty="0">
                <a:latin typeface="Segoe Print" panose="02000600000000000000" pitchFamily="2" charset="0"/>
              </a:rPr>
              <a:t> de </a:t>
            </a:r>
            <a:r>
              <a:rPr lang="en-GB" sz="2400" dirty="0" err="1">
                <a:latin typeface="Segoe Print" panose="02000600000000000000" pitchFamily="2" charset="0"/>
              </a:rPr>
              <a:t>l’équitation</a:t>
            </a:r>
            <a:r>
              <a:rPr lang="en-GB" sz="2400" dirty="0">
                <a:latin typeface="Segoe Print" panose="02000600000000000000" pitchFamily="2" charset="0"/>
              </a:rPr>
              <a:t> </a:t>
            </a:r>
            <a:r>
              <a:rPr lang="en-GB" sz="2400" dirty="0" err="1">
                <a:latin typeface="Segoe Print" panose="02000600000000000000" pitchFamily="2" charset="0"/>
              </a:rPr>
              <a:t>quatre</a:t>
            </a:r>
            <a:r>
              <a:rPr lang="en-GB" sz="2400" dirty="0">
                <a:latin typeface="Segoe Print" panose="02000600000000000000" pitchFamily="2" charset="0"/>
              </a:rPr>
              <a:t> </a:t>
            </a:r>
            <a:r>
              <a:rPr lang="en-GB" sz="2400" dirty="0" err="1">
                <a:latin typeface="Segoe Print" panose="02000600000000000000" pitchFamily="2" charset="0"/>
              </a:rPr>
              <a:t>fois</a:t>
            </a:r>
            <a:r>
              <a:rPr lang="en-GB" sz="2400" dirty="0">
                <a:latin typeface="Segoe Print" panose="02000600000000000000" pitchFamily="2" charset="0"/>
              </a:rPr>
              <a:t> par </a:t>
            </a:r>
            <a:r>
              <a:rPr lang="en-GB" sz="2400" dirty="0" err="1">
                <a:latin typeface="Segoe Print" panose="02000600000000000000" pitchFamily="2" charset="0"/>
              </a:rPr>
              <a:t>semaine</a:t>
            </a:r>
            <a:r>
              <a:rPr lang="en-GB" sz="2400" dirty="0">
                <a:latin typeface="Segoe Print" panose="02000600000000000000" pitchFamily="2" charset="0"/>
              </a:rPr>
              <a:t>. </a:t>
            </a:r>
            <a:r>
              <a:rPr lang="en-GB" sz="2400" dirty="0" err="1">
                <a:latin typeface="Segoe Print" panose="02000600000000000000" pitchFamily="2" charset="0"/>
              </a:rPr>
              <a:t>Aussi</a:t>
            </a:r>
            <a:r>
              <a:rPr lang="en-GB" sz="2400" dirty="0">
                <a:latin typeface="Segoe Print" panose="02000600000000000000" pitchFamily="2" charset="0"/>
              </a:rPr>
              <a:t>, je </a:t>
            </a:r>
            <a:r>
              <a:rPr lang="en-GB" sz="2400" dirty="0" err="1">
                <a:latin typeface="Segoe Print" panose="02000600000000000000" pitchFamily="2" charset="0"/>
              </a:rPr>
              <a:t>fais</a:t>
            </a:r>
            <a:r>
              <a:rPr lang="en-GB" sz="2400" dirty="0">
                <a:latin typeface="Segoe Print" panose="02000600000000000000" pitchFamily="2" charset="0"/>
              </a:rPr>
              <a:t> de </a:t>
            </a:r>
            <a:r>
              <a:rPr lang="en-GB" sz="2400" dirty="0" err="1">
                <a:latin typeface="Segoe Print" panose="02000600000000000000" pitchFamily="2" charset="0"/>
              </a:rPr>
              <a:t>l’escrime</a:t>
            </a:r>
            <a:r>
              <a:rPr lang="en-GB" sz="2400" dirty="0">
                <a:latin typeface="Segoe Print" panose="02000600000000000000" pitchFamily="2" charset="0"/>
              </a:rPr>
              <a:t> </a:t>
            </a:r>
            <a:r>
              <a:rPr lang="en-GB" sz="2400" dirty="0" err="1">
                <a:latin typeface="Segoe Print" panose="02000600000000000000" pitchFamily="2" charset="0"/>
              </a:rPr>
              <a:t>une</a:t>
            </a:r>
            <a:r>
              <a:rPr lang="en-GB" sz="2400" dirty="0">
                <a:latin typeface="Segoe Print" panose="02000600000000000000" pitchFamily="2" charset="0"/>
              </a:rPr>
              <a:t> </a:t>
            </a:r>
            <a:r>
              <a:rPr lang="en-GB" sz="2400" dirty="0" err="1">
                <a:latin typeface="Segoe Print" panose="02000600000000000000" pitchFamily="2" charset="0"/>
              </a:rPr>
              <a:t>fois</a:t>
            </a:r>
            <a:r>
              <a:rPr lang="en-GB" sz="2400" dirty="0">
                <a:latin typeface="Segoe Print" panose="02000600000000000000" pitchFamily="2" charset="0"/>
              </a:rPr>
              <a:t> par </a:t>
            </a:r>
            <a:r>
              <a:rPr lang="en-GB" sz="2400" dirty="0" err="1">
                <a:latin typeface="Segoe Print" panose="02000600000000000000" pitchFamily="2" charset="0"/>
              </a:rPr>
              <a:t>semaine</a:t>
            </a:r>
            <a:r>
              <a:rPr lang="en-GB" sz="2400" dirty="0">
                <a:latin typeface="Segoe Print" panose="02000600000000000000" pitchFamily="2" charset="0"/>
              </a:rPr>
              <a:t>.</a:t>
            </a:r>
          </a:p>
        </p:txBody>
      </p:sp>
      <p:sp>
        <p:nvSpPr>
          <p:cNvPr id="6" name="Rounded Rectangular Callout 5"/>
          <p:cNvSpPr/>
          <p:nvPr/>
        </p:nvSpPr>
        <p:spPr>
          <a:xfrm>
            <a:off x="215516" y="2446134"/>
            <a:ext cx="8712968" cy="1440160"/>
          </a:xfrm>
          <a:prstGeom prst="wedgeRoundRectCallout">
            <a:avLst>
              <a:gd name="adj1" fmla="val -49665"/>
              <a:gd name="adj2" fmla="val 63919"/>
              <a:gd name="adj3" fmla="val 16667"/>
            </a:avLst>
          </a:prstGeom>
          <a:solidFill>
            <a:schemeClr val="tx1">
              <a:lumMod val="65000"/>
              <a:lumOff val="35000"/>
            </a:scheme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dirty="0" err="1">
                <a:latin typeface="Segoe Print" panose="02000600000000000000" pitchFamily="2" charset="0"/>
              </a:rPr>
              <a:t>En</a:t>
            </a:r>
            <a:r>
              <a:rPr lang="en-GB" sz="2400" dirty="0">
                <a:latin typeface="Segoe Print" panose="02000600000000000000" pitchFamily="2" charset="0"/>
              </a:rPr>
              <a:t> </a:t>
            </a:r>
            <a:r>
              <a:rPr lang="en-GB" sz="2400" dirty="0" err="1">
                <a:latin typeface="Segoe Print" panose="02000600000000000000" pitchFamily="2" charset="0"/>
              </a:rPr>
              <a:t>été</a:t>
            </a:r>
            <a:r>
              <a:rPr lang="en-GB" sz="2400" dirty="0">
                <a:latin typeface="Segoe Print" panose="02000600000000000000" pitchFamily="2" charset="0"/>
              </a:rPr>
              <a:t>, mon </a:t>
            </a:r>
            <a:r>
              <a:rPr lang="en-GB" sz="2400" dirty="0" err="1">
                <a:latin typeface="Segoe Print" panose="02000600000000000000" pitchFamily="2" charset="0"/>
              </a:rPr>
              <a:t>amie</a:t>
            </a:r>
            <a:r>
              <a:rPr lang="en-GB" sz="2400" dirty="0">
                <a:latin typeface="Segoe Print" panose="02000600000000000000" pitchFamily="2" charset="0"/>
              </a:rPr>
              <a:t> Anna et </a:t>
            </a:r>
            <a:r>
              <a:rPr lang="en-GB" sz="2400" dirty="0" err="1" smtClean="0">
                <a:latin typeface="Segoe Print" panose="02000600000000000000" pitchFamily="2" charset="0"/>
              </a:rPr>
              <a:t>moi</a:t>
            </a:r>
            <a:r>
              <a:rPr lang="en-GB" sz="2400" dirty="0" smtClean="0">
                <a:latin typeface="Segoe Print" panose="02000600000000000000" pitchFamily="2" charset="0"/>
              </a:rPr>
              <a:t> </a:t>
            </a:r>
            <a:r>
              <a:rPr lang="en-GB" sz="2400" dirty="0" err="1" smtClean="0">
                <a:latin typeface="Segoe Print" panose="02000600000000000000" pitchFamily="2" charset="0"/>
              </a:rPr>
              <a:t>faisons</a:t>
            </a:r>
            <a:r>
              <a:rPr lang="en-GB" sz="2400" dirty="0" smtClean="0">
                <a:latin typeface="Segoe Print" panose="02000600000000000000" pitchFamily="2" charset="0"/>
              </a:rPr>
              <a:t> </a:t>
            </a:r>
            <a:r>
              <a:rPr lang="en-GB" sz="2400" dirty="0">
                <a:latin typeface="Segoe Print" panose="02000600000000000000" pitchFamily="2" charset="0"/>
              </a:rPr>
              <a:t>de la natation </a:t>
            </a:r>
            <a:r>
              <a:rPr lang="en-GB" sz="2400" dirty="0" err="1">
                <a:latin typeface="Segoe Print" panose="02000600000000000000" pitchFamily="2" charset="0"/>
              </a:rPr>
              <a:t>tous</a:t>
            </a:r>
            <a:r>
              <a:rPr lang="en-GB" sz="2400" dirty="0">
                <a:latin typeface="Segoe Print" panose="02000600000000000000" pitchFamily="2" charset="0"/>
              </a:rPr>
              <a:t> les </a:t>
            </a:r>
            <a:r>
              <a:rPr lang="en-GB" sz="2400" dirty="0" err="1">
                <a:latin typeface="Segoe Print" panose="02000600000000000000" pitchFamily="2" charset="0"/>
              </a:rPr>
              <a:t>jours</a:t>
            </a:r>
            <a:r>
              <a:rPr lang="en-GB" sz="2400" dirty="0">
                <a:latin typeface="Segoe Print" panose="02000600000000000000" pitchFamily="2" charset="0"/>
              </a:rPr>
              <a:t> et nous </a:t>
            </a:r>
            <a:r>
              <a:rPr lang="en-GB" sz="2400" dirty="0" err="1">
                <a:latin typeface="Segoe Print" panose="02000600000000000000" pitchFamily="2" charset="0"/>
              </a:rPr>
              <a:t>faisons</a:t>
            </a:r>
            <a:r>
              <a:rPr lang="en-GB" sz="2400" dirty="0">
                <a:latin typeface="Segoe Print" panose="02000600000000000000" pitchFamily="2" charset="0"/>
              </a:rPr>
              <a:t> du </a:t>
            </a:r>
            <a:r>
              <a:rPr lang="en-GB" sz="2400" dirty="0" err="1">
                <a:latin typeface="Segoe Print" panose="02000600000000000000" pitchFamily="2" charset="0"/>
              </a:rPr>
              <a:t>tir</a:t>
            </a:r>
            <a:r>
              <a:rPr lang="en-GB" sz="2400" dirty="0">
                <a:latin typeface="Segoe Print" panose="02000600000000000000" pitchFamily="2" charset="0"/>
              </a:rPr>
              <a:t> à </a:t>
            </a:r>
            <a:r>
              <a:rPr lang="en-GB" sz="2400" dirty="0" err="1">
                <a:latin typeface="Segoe Print" panose="02000600000000000000" pitchFamily="2" charset="0"/>
              </a:rPr>
              <a:t>l’arc</a:t>
            </a:r>
            <a:r>
              <a:rPr lang="en-GB" sz="2400" dirty="0">
                <a:latin typeface="Segoe Print" panose="02000600000000000000" pitchFamily="2" charset="0"/>
              </a:rPr>
              <a:t> trois </a:t>
            </a:r>
            <a:r>
              <a:rPr lang="en-GB" sz="2400" dirty="0" err="1">
                <a:latin typeface="Segoe Print" panose="02000600000000000000" pitchFamily="2" charset="0"/>
              </a:rPr>
              <a:t>fois</a:t>
            </a:r>
            <a:r>
              <a:rPr lang="en-GB" sz="2400" dirty="0">
                <a:latin typeface="Segoe Print" panose="02000600000000000000" pitchFamily="2" charset="0"/>
              </a:rPr>
              <a:t> par </a:t>
            </a:r>
            <a:r>
              <a:rPr lang="en-GB" sz="2400" dirty="0" err="1">
                <a:latin typeface="Segoe Print" panose="02000600000000000000" pitchFamily="2" charset="0"/>
              </a:rPr>
              <a:t>mois</a:t>
            </a:r>
            <a:r>
              <a:rPr lang="en-GB" sz="2400" dirty="0">
                <a:latin typeface="Segoe Print" panose="02000600000000000000" pitchFamily="2" charset="0"/>
              </a:rPr>
              <a:t>. Je ne </a:t>
            </a:r>
            <a:r>
              <a:rPr lang="en-GB" sz="2400" dirty="0" err="1">
                <a:latin typeface="Segoe Print" panose="02000600000000000000" pitchFamily="2" charset="0"/>
              </a:rPr>
              <a:t>fais</a:t>
            </a:r>
            <a:r>
              <a:rPr lang="en-GB" sz="2400" dirty="0">
                <a:latin typeface="Segoe Print" panose="02000600000000000000" pitchFamily="2" charset="0"/>
              </a:rPr>
              <a:t> </a:t>
            </a:r>
            <a:r>
              <a:rPr lang="en-GB" sz="2400" dirty="0" err="1">
                <a:latin typeface="Segoe Print" panose="02000600000000000000" pitchFamily="2" charset="0"/>
              </a:rPr>
              <a:t>jamais</a:t>
            </a:r>
            <a:r>
              <a:rPr lang="en-GB" sz="2400" dirty="0">
                <a:latin typeface="Segoe Print" panose="02000600000000000000" pitchFamily="2" charset="0"/>
              </a:rPr>
              <a:t> </a:t>
            </a:r>
            <a:r>
              <a:rPr lang="en-GB" sz="2400" dirty="0" err="1">
                <a:latin typeface="Segoe Print" panose="02000600000000000000" pitchFamily="2" charset="0"/>
              </a:rPr>
              <a:t>d’athl</a:t>
            </a:r>
            <a:r>
              <a:rPr lang="en-GB" sz="2400" dirty="0" err="1">
                <a:latin typeface="Segoe Print" panose="02000600000000000000" pitchFamily="2" charset="0"/>
                <a:cs typeface="Arial" panose="020B0604020202020204" pitchFamily="34" charset="0"/>
              </a:rPr>
              <a:t>é</a:t>
            </a:r>
            <a:r>
              <a:rPr lang="en-GB" sz="2400" dirty="0" err="1">
                <a:latin typeface="Segoe Print" panose="02000600000000000000" pitchFamily="2" charset="0"/>
              </a:rPr>
              <a:t>tisme</a:t>
            </a:r>
            <a:r>
              <a:rPr lang="en-GB" sz="2400" dirty="0">
                <a:latin typeface="Segoe Print" panose="02000600000000000000" pitchFamily="2" charset="0"/>
              </a:rPr>
              <a:t> </a:t>
            </a:r>
            <a:r>
              <a:rPr lang="en-GB" sz="2400" dirty="0" err="1">
                <a:latin typeface="Segoe Print" panose="02000600000000000000" pitchFamily="2" charset="0"/>
              </a:rPr>
              <a:t>parce</a:t>
            </a:r>
            <a:r>
              <a:rPr lang="en-GB" sz="2400" dirty="0">
                <a:latin typeface="Segoe Print" panose="02000600000000000000" pitchFamily="2" charset="0"/>
              </a:rPr>
              <a:t> que je </a:t>
            </a:r>
            <a:r>
              <a:rPr lang="en-GB" sz="2400" dirty="0" err="1">
                <a:latin typeface="Segoe Print" panose="02000600000000000000" pitchFamily="2" charset="0"/>
              </a:rPr>
              <a:t>n’aime</a:t>
            </a:r>
            <a:r>
              <a:rPr lang="en-GB" sz="2400" dirty="0">
                <a:latin typeface="Segoe Print" panose="02000600000000000000" pitchFamily="2" charset="0"/>
              </a:rPr>
              <a:t> pas </a:t>
            </a:r>
            <a:r>
              <a:rPr lang="en-GB" sz="2400" dirty="0" err="1">
                <a:latin typeface="Segoe Print" panose="02000600000000000000" pitchFamily="2" charset="0"/>
              </a:rPr>
              <a:t>ça</a:t>
            </a:r>
            <a:r>
              <a:rPr lang="en-GB" sz="2400" dirty="0">
                <a:latin typeface="Segoe Print" panose="02000600000000000000" pitchFamily="2" charset="0"/>
              </a:rPr>
              <a:t>.</a:t>
            </a:r>
          </a:p>
        </p:txBody>
      </p:sp>
      <p:sp>
        <p:nvSpPr>
          <p:cNvPr id="7" name="Rounded Rectangular Callout 6"/>
          <p:cNvSpPr/>
          <p:nvPr/>
        </p:nvSpPr>
        <p:spPr>
          <a:xfrm>
            <a:off x="251520" y="4005064"/>
            <a:ext cx="8640960" cy="1094636"/>
          </a:xfrm>
          <a:prstGeom prst="wedgeRoundRectCallout">
            <a:avLst>
              <a:gd name="adj1" fmla="val 50155"/>
              <a:gd name="adj2" fmla="val 65104"/>
              <a:gd name="adj3" fmla="val 16667"/>
            </a:avLst>
          </a:prstGeom>
          <a:solidFill>
            <a:schemeClr val="tx1">
              <a:lumMod val="65000"/>
              <a:lumOff val="35000"/>
            </a:schemeClr>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dirty="0" err="1">
                <a:latin typeface="Segoe Print" panose="02000600000000000000" pitchFamily="2" charset="0"/>
              </a:rPr>
              <a:t>En</a:t>
            </a:r>
            <a:r>
              <a:rPr lang="en-GB" sz="2400" dirty="0">
                <a:latin typeface="Segoe Print" panose="02000600000000000000" pitchFamily="2" charset="0"/>
              </a:rPr>
              <a:t> </a:t>
            </a:r>
            <a:r>
              <a:rPr lang="en-GB" sz="2400" dirty="0" err="1" smtClean="0">
                <a:latin typeface="Segoe Print" panose="02000600000000000000" pitchFamily="2" charset="0"/>
              </a:rPr>
              <a:t>automne</a:t>
            </a:r>
            <a:r>
              <a:rPr lang="en-GB" sz="2400" dirty="0" smtClean="0">
                <a:latin typeface="Segoe Print" panose="02000600000000000000" pitchFamily="2" charset="0"/>
              </a:rPr>
              <a:t> </a:t>
            </a:r>
            <a:r>
              <a:rPr lang="en-GB" sz="2400" dirty="0" err="1">
                <a:latin typeface="Segoe Print" panose="02000600000000000000" pitchFamily="2" charset="0"/>
              </a:rPr>
              <a:t>mes</a:t>
            </a:r>
            <a:r>
              <a:rPr lang="en-GB" sz="2400" dirty="0">
                <a:latin typeface="Segoe Print" panose="02000600000000000000" pitchFamily="2" charset="0"/>
              </a:rPr>
              <a:t> </a:t>
            </a:r>
            <a:r>
              <a:rPr lang="en-GB" sz="2400" dirty="0" err="1">
                <a:latin typeface="Segoe Print" panose="02000600000000000000" pitchFamily="2" charset="0"/>
              </a:rPr>
              <a:t>amis</a:t>
            </a:r>
            <a:r>
              <a:rPr lang="en-GB" sz="2400" dirty="0">
                <a:latin typeface="Segoe Print" panose="02000600000000000000" pitchFamily="2" charset="0"/>
              </a:rPr>
              <a:t> font du </a:t>
            </a:r>
            <a:r>
              <a:rPr lang="en-GB" sz="2400" dirty="0" err="1">
                <a:latin typeface="Segoe Print" panose="02000600000000000000" pitchFamily="2" charset="0"/>
              </a:rPr>
              <a:t>cyclisme</a:t>
            </a:r>
            <a:r>
              <a:rPr lang="en-GB" sz="2400" dirty="0">
                <a:latin typeface="Segoe Print" panose="02000600000000000000" pitchFamily="2" charset="0"/>
              </a:rPr>
              <a:t> le </a:t>
            </a:r>
            <a:r>
              <a:rPr lang="en-GB" sz="2400" dirty="0" err="1">
                <a:latin typeface="Segoe Print" panose="02000600000000000000" pitchFamily="2" charset="0"/>
              </a:rPr>
              <a:t>dimanche</a:t>
            </a:r>
            <a:r>
              <a:rPr lang="en-GB" sz="2400" dirty="0">
                <a:latin typeface="Segoe Print" panose="02000600000000000000" pitchFamily="2" charset="0"/>
              </a:rPr>
              <a:t>. Je ne </a:t>
            </a:r>
            <a:r>
              <a:rPr lang="en-GB" sz="2400" dirty="0" err="1">
                <a:latin typeface="Segoe Print" panose="02000600000000000000" pitchFamily="2" charset="0"/>
              </a:rPr>
              <a:t>fais</a:t>
            </a:r>
            <a:r>
              <a:rPr lang="en-GB" sz="2400" dirty="0">
                <a:latin typeface="Segoe Print" panose="02000600000000000000" pitchFamily="2" charset="0"/>
              </a:rPr>
              <a:t> pas de </a:t>
            </a:r>
            <a:r>
              <a:rPr lang="en-GB" sz="2400" dirty="0" err="1">
                <a:latin typeface="Segoe Print" panose="02000600000000000000" pitchFamily="2" charset="0"/>
              </a:rPr>
              <a:t>cyclisme</a:t>
            </a:r>
            <a:r>
              <a:rPr lang="en-GB" sz="2400" dirty="0">
                <a:latin typeface="Segoe Print" panose="02000600000000000000" pitchFamily="2" charset="0"/>
              </a:rPr>
              <a:t> en hiver </a:t>
            </a:r>
            <a:r>
              <a:rPr lang="en-GB" sz="2400" dirty="0" err="1">
                <a:latin typeface="Segoe Print" panose="02000600000000000000" pitchFamily="2" charset="0"/>
              </a:rPr>
              <a:t>parce</a:t>
            </a:r>
            <a:r>
              <a:rPr lang="en-GB" sz="2400" dirty="0">
                <a:latin typeface="Segoe Print" panose="02000600000000000000" pitchFamily="2" charset="0"/>
              </a:rPr>
              <a:t> que je </a:t>
            </a:r>
            <a:r>
              <a:rPr lang="en-GB" sz="2400" dirty="0" err="1">
                <a:latin typeface="Segoe Print" panose="02000600000000000000" pitchFamily="2" charset="0"/>
              </a:rPr>
              <a:t>fais</a:t>
            </a:r>
            <a:r>
              <a:rPr lang="en-GB" sz="2400" dirty="0">
                <a:latin typeface="Segoe Print" panose="02000600000000000000" pitchFamily="2" charset="0"/>
              </a:rPr>
              <a:t> du judo le </a:t>
            </a:r>
            <a:r>
              <a:rPr lang="en-GB" sz="2400" dirty="0" err="1">
                <a:latin typeface="Segoe Print" panose="02000600000000000000" pitchFamily="2" charset="0"/>
              </a:rPr>
              <a:t>dimanche</a:t>
            </a:r>
            <a:r>
              <a:rPr lang="en-GB" sz="2400" dirty="0">
                <a:latin typeface="Segoe Print" panose="02000600000000000000" pitchFamily="2" charset="0"/>
              </a:rPr>
              <a:t>. Le judo, </a:t>
            </a:r>
            <a:r>
              <a:rPr lang="en-GB" sz="2400" dirty="0" err="1">
                <a:latin typeface="Segoe Print" panose="02000600000000000000" pitchFamily="2" charset="0"/>
              </a:rPr>
              <a:t>c’est</a:t>
            </a:r>
            <a:r>
              <a:rPr lang="en-GB" sz="2400" dirty="0">
                <a:latin typeface="Segoe Print" panose="02000600000000000000" pitchFamily="2" charset="0"/>
              </a:rPr>
              <a:t> </a:t>
            </a:r>
            <a:r>
              <a:rPr lang="en-GB" sz="2400" dirty="0" err="1">
                <a:latin typeface="Segoe Print" panose="02000600000000000000" pitchFamily="2" charset="0"/>
              </a:rPr>
              <a:t>fant</a:t>
            </a:r>
            <a:r>
              <a:rPr lang="en-GB" sz="2400" dirty="0" err="1">
                <a:latin typeface="Segoe Print"/>
              </a:rPr>
              <a:t>astique</a:t>
            </a:r>
            <a:r>
              <a:rPr lang="en-GB" sz="2400" dirty="0">
                <a:latin typeface="Segoe Print"/>
              </a:rPr>
              <a:t>!</a:t>
            </a:r>
          </a:p>
        </p:txBody>
      </p:sp>
      <p:sp>
        <p:nvSpPr>
          <p:cNvPr id="8" name="Rounded Rectangular Callout 7"/>
          <p:cNvSpPr/>
          <p:nvPr/>
        </p:nvSpPr>
        <p:spPr>
          <a:xfrm>
            <a:off x="179512" y="5085184"/>
            <a:ext cx="8640960" cy="1440160"/>
          </a:xfrm>
          <a:prstGeom prst="wedgeRoundRectCallout">
            <a:avLst>
              <a:gd name="adj1" fmla="val -49823"/>
              <a:gd name="adj2" fmla="val 64777"/>
              <a:gd name="adj3" fmla="val 16667"/>
            </a:avLst>
          </a:prstGeom>
          <a:solidFill>
            <a:schemeClr val="tx1">
              <a:lumMod val="65000"/>
              <a:lumOff val="35000"/>
            </a:schemeClr>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dirty="0">
                <a:latin typeface="Segoe Print" panose="02000600000000000000" pitchFamily="2" charset="0"/>
              </a:rPr>
              <a:t>En hiver </a:t>
            </a:r>
            <a:r>
              <a:rPr lang="en-GB" sz="2400" dirty="0" err="1">
                <a:latin typeface="Segoe Print" panose="02000600000000000000" pitchFamily="2" charset="0"/>
              </a:rPr>
              <a:t>parfois</a:t>
            </a:r>
            <a:r>
              <a:rPr lang="en-GB" sz="2400" dirty="0">
                <a:latin typeface="Segoe Print" panose="02000600000000000000" pitchFamily="2" charset="0"/>
              </a:rPr>
              <a:t> je </a:t>
            </a:r>
            <a:r>
              <a:rPr lang="en-GB" sz="2400" dirty="0" err="1">
                <a:latin typeface="Segoe Print" panose="02000600000000000000" pitchFamily="2" charset="0"/>
              </a:rPr>
              <a:t>fais</a:t>
            </a:r>
            <a:r>
              <a:rPr lang="en-GB" sz="2400" dirty="0">
                <a:latin typeface="Segoe Print" panose="02000600000000000000" pitchFamily="2" charset="0"/>
              </a:rPr>
              <a:t> du ski </a:t>
            </a:r>
            <a:r>
              <a:rPr lang="en-GB" sz="2400" dirty="0" err="1">
                <a:latin typeface="Segoe Print" panose="02000600000000000000" pitchFamily="2" charset="0"/>
              </a:rPr>
              <a:t>mais</a:t>
            </a:r>
            <a:r>
              <a:rPr lang="en-GB" sz="2400" dirty="0">
                <a:latin typeface="Segoe Print" panose="02000600000000000000" pitchFamily="2" charset="0"/>
              </a:rPr>
              <a:t> ma </a:t>
            </a:r>
            <a:r>
              <a:rPr lang="en-GB" sz="2400" dirty="0" err="1">
                <a:latin typeface="Segoe Print" panose="02000600000000000000" pitchFamily="2" charset="0"/>
              </a:rPr>
              <a:t>maman</a:t>
            </a:r>
            <a:r>
              <a:rPr lang="en-GB" sz="2400" dirty="0">
                <a:latin typeface="Segoe Print" panose="02000600000000000000" pitchFamily="2" charset="0"/>
              </a:rPr>
              <a:t> ne fait pas de ski </a:t>
            </a:r>
            <a:r>
              <a:rPr lang="en-GB" sz="2400" dirty="0" err="1">
                <a:latin typeface="Segoe Print" panose="02000600000000000000" pitchFamily="2" charset="0"/>
              </a:rPr>
              <a:t>parce</a:t>
            </a:r>
            <a:r>
              <a:rPr lang="en-GB" sz="2400" dirty="0">
                <a:latin typeface="Segoe Print" panose="02000600000000000000" pitchFamily="2" charset="0"/>
              </a:rPr>
              <a:t> </a:t>
            </a:r>
            <a:r>
              <a:rPr lang="en-GB" sz="2400" dirty="0" err="1">
                <a:latin typeface="Segoe Print" panose="02000600000000000000" pitchFamily="2" charset="0"/>
              </a:rPr>
              <a:t>qu’elle</a:t>
            </a:r>
            <a:r>
              <a:rPr lang="en-GB" sz="2400" dirty="0">
                <a:latin typeface="Segoe Print" panose="02000600000000000000" pitchFamily="2" charset="0"/>
              </a:rPr>
              <a:t> </a:t>
            </a:r>
            <a:r>
              <a:rPr lang="en-GB" sz="2400" dirty="0" err="1">
                <a:latin typeface="Segoe Print" panose="02000600000000000000" pitchFamily="2" charset="0"/>
              </a:rPr>
              <a:t>pense</a:t>
            </a:r>
            <a:r>
              <a:rPr lang="en-GB" sz="2400" dirty="0">
                <a:latin typeface="Segoe Print" panose="02000600000000000000" pitchFamily="2" charset="0"/>
              </a:rPr>
              <a:t> que </a:t>
            </a:r>
            <a:r>
              <a:rPr lang="en-GB" sz="2400" dirty="0" err="1">
                <a:latin typeface="Segoe Print" panose="02000600000000000000" pitchFamily="2" charset="0"/>
              </a:rPr>
              <a:t>c’est</a:t>
            </a:r>
            <a:r>
              <a:rPr lang="en-GB" sz="2400" dirty="0">
                <a:latin typeface="Segoe Print" panose="02000600000000000000" pitchFamily="2" charset="0"/>
              </a:rPr>
              <a:t> trop difficile. </a:t>
            </a:r>
            <a:r>
              <a:rPr lang="en-GB" sz="2400" dirty="0">
                <a:latin typeface="Segoe Print"/>
              </a:rPr>
              <a:t> </a:t>
            </a:r>
            <a:br>
              <a:rPr lang="en-GB" sz="2400" dirty="0">
                <a:latin typeface="Segoe Print"/>
              </a:rPr>
            </a:br>
            <a:r>
              <a:rPr lang="en-GB" sz="2400" dirty="0">
                <a:latin typeface="Segoe Print"/>
              </a:rPr>
              <a:t>Et </a:t>
            </a:r>
            <a:r>
              <a:rPr lang="en-GB" sz="2400" dirty="0" err="1">
                <a:latin typeface="Segoe Print"/>
              </a:rPr>
              <a:t>toi</a:t>
            </a:r>
            <a:r>
              <a:rPr lang="en-GB" sz="2400" dirty="0">
                <a:latin typeface="Segoe Print"/>
              </a:rPr>
              <a:t> ? </a:t>
            </a:r>
            <a:r>
              <a:rPr lang="en-GB" sz="2400" dirty="0" err="1">
                <a:latin typeface="Segoe Print"/>
              </a:rPr>
              <a:t>Quels</a:t>
            </a:r>
            <a:r>
              <a:rPr lang="en-GB" sz="2400" dirty="0">
                <a:latin typeface="Segoe Print"/>
              </a:rPr>
              <a:t> sports </a:t>
            </a:r>
            <a:r>
              <a:rPr lang="en-GB" sz="2400" dirty="0" err="1">
                <a:latin typeface="Segoe Print"/>
              </a:rPr>
              <a:t>fais-tu</a:t>
            </a:r>
            <a:r>
              <a:rPr lang="en-GB" sz="2400" dirty="0">
                <a:latin typeface="Segoe Print"/>
              </a:rPr>
              <a:t> ? </a:t>
            </a:r>
            <a:r>
              <a:rPr lang="en-GB" sz="2400" dirty="0">
                <a:latin typeface="Segoe Print" panose="02000600000000000000"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9.18.1.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9.18.2.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9.18.3.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9.18.4.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9.1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1520" y="116632"/>
            <a:ext cx="8640960" cy="1152128"/>
          </a:xfrm>
          <a:prstGeom prst="roundRect">
            <a:avLst/>
          </a:prstGeom>
          <a:solidFill>
            <a:schemeClr val="tx1">
              <a:lumMod val="65000"/>
              <a:lumOff val="35000"/>
            </a:schemeClr>
          </a:solidFill>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latin typeface="Segoe Print" panose="02000600000000000000" pitchFamily="2" charset="0"/>
              </a:rPr>
              <a:t>Write about which sports you (and others) do (or don’t do) in which seasons and how often you do them. For the time being try to use only the sports which are used with the verb ‘faire’. You will deal with the sports which are used with ‘</a:t>
            </a:r>
            <a:r>
              <a:rPr lang="en-GB" dirty="0" err="1">
                <a:latin typeface="Segoe Print" panose="02000600000000000000" pitchFamily="2" charset="0"/>
              </a:rPr>
              <a:t>jouer</a:t>
            </a:r>
            <a:r>
              <a:rPr lang="en-GB" dirty="0">
                <a:latin typeface="Segoe Print" panose="02000600000000000000" pitchFamily="2" charset="0"/>
              </a:rPr>
              <a:t>’ in another lesson. </a:t>
            </a:r>
            <a:r>
              <a:rPr lang="en-GB" dirty="0"/>
              <a:t> </a:t>
            </a:r>
          </a:p>
        </p:txBody>
      </p:sp>
      <p:sp>
        <p:nvSpPr>
          <p:cNvPr id="9" name="Rounded Rectangle 8"/>
          <p:cNvSpPr/>
          <p:nvPr/>
        </p:nvSpPr>
        <p:spPr>
          <a:xfrm>
            <a:off x="250825" y="1412875"/>
            <a:ext cx="8642350" cy="1223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14" name="Straight Connector 13"/>
          <p:cNvCxnSpPr/>
          <p:nvPr/>
        </p:nvCxnSpPr>
        <p:spPr>
          <a:xfrm>
            <a:off x="319088" y="1773238"/>
            <a:ext cx="84978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3850" y="2133600"/>
            <a:ext cx="849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3850" y="2492375"/>
            <a:ext cx="84963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50825" y="2781300"/>
            <a:ext cx="8642350" cy="1223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20" name="Straight Connector 19"/>
          <p:cNvCxnSpPr/>
          <p:nvPr/>
        </p:nvCxnSpPr>
        <p:spPr>
          <a:xfrm>
            <a:off x="319088" y="3141663"/>
            <a:ext cx="84978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3850" y="3500438"/>
            <a:ext cx="849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3850" y="3860800"/>
            <a:ext cx="84963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250825" y="4149725"/>
            <a:ext cx="8642350" cy="1223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24" name="Straight Connector 23"/>
          <p:cNvCxnSpPr/>
          <p:nvPr/>
        </p:nvCxnSpPr>
        <p:spPr>
          <a:xfrm>
            <a:off x="319088" y="4508500"/>
            <a:ext cx="84978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3850" y="4868863"/>
            <a:ext cx="849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23850" y="5229225"/>
            <a:ext cx="849630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50825" y="5516563"/>
            <a:ext cx="8642350" cy="1225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28" name="Straight Connector 27"/>
          <p:cNvCxnSpPr/>
          <p:nvPr/>
        </p:nvCxnSpPr>
        <p:spPr>
          <a:xfrm>
            <a:off x="319088" y="5876925"/>
            <a:ext cx="84978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3850" y="6237288"/>
            <a:ext cx="849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3850" y="6597650"/>
            <a:ext cx="8496300" cy="0"/>
          </a:xfrm>
          <a:prstGeom prst="line">
            <a:avLst/>
          </a:prstGeom>
        </p:spPr>
        <p:style>
          <a:lnRef idx="1">
            <a:schemeClr val="accent1"/>
          </a:lnRef>
          <a:fillRef idx="0">
            <a:schemeClr val="accent1"/>
          </a:fillRef>
          <a:effectRef idx="0">
            <a:schemeClr val="accent1"/>
          </a:effectRef>
          <a:fontRef idx="minor">
            <a:schemeClr val="tx1"/>
          </a:fontRef>
        </p:style>
      </p:cxnSp>
      <p:sp>
        <p:nvSpPr>
          <p:cNvPr id="36885" name="TextBox 30"/>
          <p:cNvSpPr txBox="1">
            <a:spLocks noChangeArrowheads="1"/>
          </p:cNvSpPr>
          <p:nvPr/>
        </p:nvSpPr>
        <p:spPr bwMode="auto">
          <a:xfrm>
            <a:off x="241300" y="1506538"/>
            <a:ext cx="1882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Segoe Print" panose="02000600000000000000" pitchFamily="2" charset="0"/>
              </a:rPr>
              <a:t>Au printemps…</a:t>
            </a:r>
          </a:p>
        </p:txBody>
      </p:sp>
      <p:sp>
        <p:nvSpPr>
          <p:cNvPr id="36886" name="TextBox 31"/>
          <p:cNvSpPr txBox="1">
            <a:spLocks noChangeArrowheads="1"/>
          </p:cNvSpPr>
          <p:nvPr/>
        </p:nvSpPr>
        <p:spPr bwMode="auto">
          <a:xfrm>
            <a:off x="250825" y="2887663"/>
            <a:ext cx="1620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Segoe Print" panose="02000600000000000000" pitchFamily="2" charset="0"/>
              </a:rPr>
              <a:t>En hiver…</a:t>
            </a:r>
          </a:p>
        </p:txBody>
      </p:sp>
      <p:sp>
        <p:nvSpPr>
          <p:cNvPr id="36887" name="TextBox 32"/>
          <p:cNvSpPr txBox="1">
            <a:spLocks noChangeArrowheads="1"/>
          </p:cNvSpPr>
          <p:nvPr/>
        </p:nvSpPr>
        <p:spPr bwMode="auto">
          <a:xfrm>
            <a:off x="250825" y="4248150"/>
            <a:ext cx="1620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Segoe Print" panose="02000600000000000000" pitchFamily="2" charset="0"/>
              </a:rPr>
              <a:t>En autômne…</a:t>
            </a:r>
          </a:p>
        </p:txBody>
      </p:sp>
      <p:sp>
        <p:nvSpPr>
          <p:cNvPr id="36888" name="TextBox 33"/>
          <p:cNvSpPr txBox="1">
            <a:spLocks noChangeArrowheads="1"/>
          </p:cNvSpPr>
          <p:nvPr/>
        </p:nvSpPr>
        <p:spPr bwMode="auto">
          <a:xfrm>
            <a:off x="250825" y="5638800"/>
            <a:ext cx="1620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Segoe Print" panose="02000600000000000000" pitchFamily="2" charset="0"/>
              </a:rPr>
              <a:t>En hiver…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55453148"/>
              </p:ext>
            </p:extLst>
          </p:nvPr>
        </p:nvGraphicFramePr>
        <p:xfrm>
          <a:off x="-7938" y="-14288"/>
          <a:ext cx="9144000" cy="6858000"/>
        </p:xfrm>
        <a:graphic>
          <a:graphicData uri="http://schemas.openxmlformats.org/drawingml/2006/table">
            <a:tbl>
              <a:tblPr firstRow="1" bandRow="1">
                <a:tableStyleId>{5940675A-B579-460E-94D1-54222C63F5DA}</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2286000">
                <a:tc>
                  <a:txBody>
                    <a:bodyPr/>
                    <a:lstStyle/>
                    <a:p>
                      <a:endParaRPr lang="en-GB" sz="1800" dirty="0"/>
                    </a:p>
                  </a:txBody>
                  <a:tcP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pic>
        <p:nvPicPr>
          <p:cNvPr id="7170" name="Picture 2">
            <a:hlinkClick r:id="" action="ppaction://noaction">
              <a:snd r:embed="rId3" name="13_ski.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8863" y="-100013"/>
            <a:ext cx="16986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a:hlinkClick r:id="" action="ppaction://noaction">
              <a:snd r:embed="rId5" name="13_escrime.wav"/>
            </a:hlinkClick>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30316" y="2353876"/>
            <a:ext cx="16637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a:hlinkClick r:id="" action="ppaction://noaction">
              <a:snd r:embed="rId7" name="13_boxe.wav"/>
            </a:hlinkClick>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5238" y="4767263"/>
            <a:ext cx="9890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a:hlinkClick r:id="" action="ppaction://noaction">
              <a:snd r:embed="rId9" name="13_equitation.wav"/>
            </a:hlinkClick>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2349500"/>
            <a:ext cx="19526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a:hlinkClick r:id="" action="ppaction://noaction">
              <a:snd r:embed="rId11" name="13_arts_martiaux.wav"/>
            </a:hlinkClick>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525" y="4672013"/>
            <a:ext cx="14446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6">
            <a:hlinkClick r:id="" action="ppaction://noaction">
              <a:snd r:embed="rId13" name="19.3_le_tir_a_l'arc.wav"/>
            </a:hlinkClick>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725" y="4695825"/>
            <a:ext cx="9906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a:hlinkClick r:id="" action="ppaction://noaction">
              <a:snd r:embed="rId15" name="19.3_la_voile.wav"/>
            </a:hlinkClick>
          </p:cNvPr>
          <p:cNvPicPr>
            <a:picLocks noChangeAspect="1" noChangeArrowheads="1"/>
          </p:cNvPicPr>
          <p:nvPr/>
        </p:nvPicPr>
        <p:blipFill>
          <a:blip r:embed="rId16"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700338" y="2349500"/>
            <a:ext cx="1603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a:hlinkClick r:id="" action="ppaction://noaction">
              <a:snd r:embed="rId17" name="19.3_l'halterophilie.wav"/>
            </a:hlinkClick>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6825" y="4797425"/>
            <a:ext cx="18907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9">
            <a:hlinkClick r:id="" action="ppaction://noaction">
              <a:snd r:embed="rId19" name="13_gymnastique.wav"/>
            </a:hlinkClick>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0763" y="2276475"/>
            <a:ext cx="17129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7">
            <a:hlinkClick r:id="" action="ppaction://noaction">
              <a:snd r:embed="rId21" name="13_athletisme.wav"/>
            </a:hlinkClick>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0" y="115888"/>
            <a:ext cx="190817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7">
            <a:hlinkClick r:id="" action="ppaction://noaction">
              <a:snd r:embed="rId23" name="14_natation.wav"/>
            </a:hlinkClick>
          </p:cNvPr>
          <p:cNvPicPr>
            <a:picLocks noChangeAspect="1" noChangeArrowheads="1"/>
          </p:cNvPicPr>
          <p:nvPr/>
        </p:nvPicPr>
        <p:blipFill>
          <a:blip r:embed="rId2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11413" y="44450"/>
            <a:ext cx="18923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6" descr="http://www.clker.com/cliparts/d/6/3/2/12550944101197721496Olympic_sports_Cycling_(road)_pictogram.svg.hi.png">
            <a:hlinkClick r:id="" action="ppaction://noaction">
              <a:snd r:embed="rId25" name="13_cyclisme.wav"/>
            </a:hlinkClick>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29463" y="115888"/>
            <a:ext cx="16906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1591083" y="1353543"/>
            <a:ext cx="604653"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A</a:t>
            </a:r>
          </a:p>
        </p:txBody>
      </p:sp>
      <p:sp>
        <p:nvSpPr>
          <p:cNvPr id="52" name="Rectangle 51"/>
          <p:cNvSpPr/>
          <p:nvPr/>
        </p:nvSpPr>
        <p:spPr>
          <a:xfrm>
            <a:off x="6226044" y="1355516"/>
            <a:ext cx="551754"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C</a:t>
            </a:r>
          </a:p>
        </p:txBody>
      </p:sp>
      <p:sp>
        <p:nvSpPr>
          <p:cNvPr id="53" name="Rectangle 52"/>
          <p:cNvSpPr/>
          <p:nvPr/>
        </p:nvSpPr>
        <p:spPr>
          <a:xfrm>
            <a:off x="8522286" y="1368532"/>
            <a:ext cx="620683"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D</a:t>
            </a:r>
          </a:p>
        </p:txBody>
      </p:sp>
      <p:sp>
        <p:nvSpPr>
          <p:cNvPr id="54" name="Rectangle 53"/>
          <p:cNvSpPr/>
          <p:nvPr/>
        </p:nvSpPr>
        <p:spPr>
          <a:xfrm>
            <a:off x="1716918" y="5934670"/>
            <a:ext cx="369012"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I</a:t>
            </a:r>
          </a:p>
        </p:txBody>
      </p:sp>
      <p:sp>
        <p:nvSpPr>
          <p:cNvPr id="55" name="Rectangle 54"/>
          <p:cNvSpPr/>
          <p:nvPr/>
        </p:nvSpPr>
        <p:spPr>
          <a:xfrm>
            <a:off x="6203210" y="5934532"/>
            <a:ext cx="562976"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K</a:t>
            </a:r>
          </a:p>
        </p:txBody>
      </p:sp>
      <p:sp>
        <p:nvSpPr>
          <p:cNvPr id="56" name="Rectangle 55"/>
          <p:cNvSpPr/>
          <p:nvPr/>
        </p:nvSpPr>
        <p:spPr>
          <a:xfrm>
            <a:off x="8516000" y="5949280"/>
            <a:ext cx="478016"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L</a:t>
            </a:r>
          </a:p>
        </p:txBody>
      </p:sp>
      <p:sp>
        <p:nvSpPr>
          <p:cNvPr id="57" name="Rectangle 56"/>
          <p:cNvSpPr/>
          <p:nvPr/>
        </p:nvSpPr>
        <p:spPr>
          <a:xfrm>
            <a:off x="4016945" y="1369693"/>
            <a:ext cx="572593"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rPr>
              <a:t>B</a:t>
            </a:r>
          </a:p>
        </p:txBody>
      </p:sp>
      <p:sp>
        <p:nvSpPr>
          <p:cNvPr id="58" name="Rectangle 57"/>
          <p:cNvSpPr/>
          <p:nvPr/>
        </p:nvSpPr>
        <p:spPr>
          <a:xfrm>
            <a:off x="1647990" y="3645024"/>
            <a:ext cx="522899"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rPr>
              <a:t>E</a:t>
            </a:r>
          </a:p>
        </p:txBody>
      </p:sp>
      <p:sp>
        <p:nvSpPr>
          <p:cNvPr id="59" name="Rectangle 58"/>
          <p:cNvSpPr/>
          <p:nvPr/>
        </p:nvSpPr>
        <p:spPr>
          <a:xfrm>
            <a:off x="3987512" y="3645024"/>
            <a:ext cx="502061"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rPr>
              <a:t>F</a:t>
            </a:r>
          </a:p>
        </p:txBody>
      </p:sp>
      <p:sp>
        <p:nvSpPr>
          <p:cNvPr id="60" name="Rectangle 59"/>
          <p:cNvSpPr/>
          <p:nvPr/>
        </p:nvSpPr>
        <p:spPr>
          <a:xfrm>
            <a:off x="6240472" y="3645024"/>
            <a:ext cx="625492"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rPr>
              <a:t>G</a:t>
            </a:r>
          </a:p>
        </p:txBody>
      </p:sp>
      <p:sp>
        <p:nvSpPr>
          <p:cNvPr id="61" name="Rectangle 60"/>
          <p:cNvSpPr/>
          <p:nvPr/>
        </p:nvSpPr>
        <p:spPr>
          <a:xfrm>
            <a:off x="8483012" y="3645024"/>
            <a:ext cx="625492"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rPr>
              <a:t>H</a:t>
            </a:r>
          </a:p>
        </p:txBody>
      </p:sp>
      <p:sp>
        <p:nvSpPr>
          <p:cNvPr id="62" name="Rectangle 61"/>
          <p:cNvSpPr/>
          <p:nvPr/>
        </p:nvSpPr>
        <p:spPr>
          <a:xfrm>
            <a:off x="4057804" y="5949280"/>
            <a:ext cx="413895"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rPr>
              <a:t>J</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38" y="-14288"/>
          <a:ext cx="9144000" cy="6858000"/>
        </p:xfrm>
        <a:graphic>
          <a:graphicData uri="http://schemas.openxmlformats.org/drawingml/2006/table">
            <a:tbl>
              <a:tblPr firstRow="1" bandRow="1">
                <a:tableStyleId>{5940675A-B579-460E-94D1-54222C63F5DA}</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2286000">
                <a:tc>
                  <a:txBody>
                    <a:bodyPr/>
                    <a:lstStyle/>
                    <a:p>
                      <a:endParaRPr lang="en-GB" sz="1800" dirty="0"/>
                    </a:p>
                  </a:txBody>
                  <a:tcP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pic>
        <p:nvPicPr>
          <p:cNvPr id="924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8863" y="211138"/>
            <a:ext cx="16986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0913" y="2641600"/>
            <a:ext cx="16637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5238" y="4983163"/>
            <a:ext cx="9890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63" y="2636838"/>
            <a:ext cx="19526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525" y="4887913"/>
            <a:ext cx="14446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725" y="4911725"/>
            <a:ext cx="9906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7"/>
          <p:cNvPicPr>
            <a:picLocks noChangeAspect="1" noChangeArrowheads="1"/>
          </p:cNvPicPr>
          <p:nvPr/>
        </p:nvPicPr>
        <p:blipFill>
          <a:blip r:embed="rId9"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700338" y="2636838"/>
            <a:ext cx="1603375"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6825" y="5013325"/>
            <a:ext cx="189071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0763" y="2565400"/>
            <a:ext cx="1712912"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7"/>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0" y="427038"/>
            <a:ext cx="19081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Picture 7"/>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11413" y="354013"/>
            <a:ext cx="18923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6" descr="http://www.clker.com/cliparts/d/6/3/2/12550944101197721496Olympic_sports_Cycling_(road)_pictogram.svg.hi.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9463" y="427038"/>
            <a:ext cx="16906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38" y="-14288"/>
          <a:ext cx="9144000" cy="6858000"/>
        </p:xfrm>
        <a:graphic>
          <a:graphicData uri="http://schemas.openxmlformats.org/drawingml/2006/table">
            <a:tbl>
              <a:tblPr firstRow="1" bandRow="1">
                <a:tableStyleId>{5940675A-B579-460E-94D1-54222C63F5DA}</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2286000">
                <a:tc>
                  <a:txBody>
                    <a:bodyPr/>
                    <a:lstStyle/>
                    <a:p>
                      <a:endParaRPr lang="en-GB" sz="1800" dirty="0"/>
                    </a:p>
                  </a:txBody>
                  <a:tcP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sp>
        <p:nvSpPr>
          <p:cNvPr id="15" name="Rectangle 14"/>
          <p:cNvSpPr/>
          <p:nvPr/>
        </p:nvSpPr>
        <p:spPr>
          <a:xfrm>
            <a:off x="8994" y="-102295"/>
            <a:ext cx="56938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1</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15575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38" y="-14288"/>
          <a:ext cx="9144000" cy="6858000"/>
        </p:xfrm>
        <a:graphic>
          <a:graphicData uri="http://schemas.openxmlformats.org/drawingml/2006/table">
            <a:tbl>
              <a:tblPr firstRow="1" bandRow="1">
                <a:tableStyleId>{5940675A-B579-460E-94D1-54222C63F5DA}</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2286000">
                <a:tc>
                  <a:txBody>
                    <a:bodyPr/>
                    <a:lstStyle/>
                    <a:p>
                      <a:endParaRPr lang="en-GB" sz="1800" dirty="0"/>
                    </a:p>
                  </a:txBody>
                  <a:tcP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pic>
        <p:nvPicPr>
          <p:cNvPr id="13" name="Picture 2"/>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388" y="4797425"/>
            <a:ext cx="16986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775" y="4921250"/>
            <a:ext cx="16637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725" y="428625"/>
            <a:ext cx="9890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8650" y="2776538"/>
            <a:ext cx="19526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7250" y="344488"/>
            <a:ext cx="14446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6088" y="2751138"/>
            <a:ext cx="992187"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1"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93688" y="301625"/>
            <a:ext cx="1603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 y="5013325"/>
            <a:ext cx="18923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550" y="2579688"/>
            <a:ext cx="17145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9338" y="5141913"/>
            <a:ext cx="172878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2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932363" y="2654300"/>
            <a:ext cx="189071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clker.com/cliparts/d/6/3/2/12550944101197721496Olympic_sports_Cycling_(road)_pictogram.svg.hi.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40000" y="403225"/>
            <a:ext cx="16891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8994" y="-102295"/>
            <a:ext cx="56938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1</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9.3_la_voil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3_cyclism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3_box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3_arts_martiaux.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3_gymnastiqu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9.3_le_tir_a_l'arc.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4_natation.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3_equitation.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9.3_l'halterophilie.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3_escrim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3_athletisme.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3_sk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38" y="-14288"/>
          <a:ext cx="9144000" cy="6858000"/>
        </p:xfrm>
        <a:graphic>
          <a:graphicData uri="http://schemas.openxmlformats.org/drawingml/2006/table">
            <a:tbl>
              <a:tblPr firstRow="1" bandRow="1">
                <a:tableStyleId>{5940675A-B579-460E-94D1-54222C63F5DA}</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2286000">
                <a:tc>
                  <a:txBody>
                    <a:bodyPr/>
                    <a:lstStyle/>
                    <a:p>
                      <a:endParaRPr lang="en-GB" sz="1800" dirty="0"/>
                    </a:p>
                  </a:txBody>
                  <a:tcP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sp>
        <p:nvSpPr>
          <p:cNvPr id="15" name="Rectangle 14"/>
          <p:cNvSpPr/>
          <p:nvPr/>
        </p:nvSpPr>
        <p:spPr>
          <a:xfrm>
            <a:off x="8994" y="-102295"/>
            <a:ext cx="56938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449872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38" y="-14288"/>
          <a:ext cx="9144000" cy="6858000"/>
        </p:xfrm>
        <a:graphic>
          <a:graphicData uri="http://schemas.openxmlformats.org/drawingml/2006/table">
            <a:tbl>
              <a:tblPr firstRow="1" bandRow="1">
                <a:tableStyleId>{5940675A-B579-460E-94D1-54222C63F5DA}</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2286000">
                <a:tc>
                  <a:txBody>
                    <a:bodyPr/>
                    <a:lstStyle/>
                    <a:p>
                      <a:endParaRPr lang="en-GB" sz="1800" dirty="0"/>
                    </a:p>
                  </a:txBody>
                  <a:tcP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pic>
        <p:nvPicPr>
          <p:cNvPr id="13" name="Picture 2"/>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082" y="458200"/>
            <a:ext cx="16986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2237" y="2535270"/>
            <a:ext cx="16637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5353" y="5011807"/>
            <a:ext cx="98901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5868" y="384969"/>
            <a:ext cx="19526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7850" y="4907756"/>
            <a:ext cx="14446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6088" y="2751138"/>
            <a:ext cx="992187"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21"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7259910" y="2596407"/>
            <a:ext cx="1603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7581" y="426269"/>
            <a:ext cx="18923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687" y="2558256"/>
            <a:ext cx="17145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00" y="5059432"/>
            <a:ext cx="172878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2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16242" y="359370"/>
            <a:ext cx="189071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clker.com/cliparts/d/6/3/2/12550944101197721496Olympic_sports_Cycling_(road)_pictogram.svg.hi.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686049" y="4907756"/>
            <a:ext cx="16891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8994" y="-102295"/>
            <a:ext cx="56938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793977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3_sk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3_equitatio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9.3_l'halterophili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4_natatio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3_gymnastiqu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9.3_le_tir_a_l'arc.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3_escrim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9.3_la_voil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3_athletisme.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3_cyclism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3_boxe.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3_arts_martia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38" y="-14288"/>
          <a:ext cx="9144000" cy="6858000"/>
        </p:xfrm>
        <a:graphic>
          <a:graphicData uri="http://schemas.openxmlformats.org/drawingml/2006/table">
            <a:tbl>
              <a:tblPr firstRow="1" bandRow="1">
                <a:tableStyleId>{5940675A-B579-460E-94D1-54222C63F5DA}</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2286000">
                <a:tc>
                  <a:txBody>
                    <a:bodyPr/>
                    <a:lstStyle/>
                    <a:p>
                      <a:endParaRPr lang="en-GB" sz="1800" dirty="0"/>
                    </a:p>
                  </a:txBody>
                  <a:tcP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86000">
                <a:tc>
                  <a:txBody>
                    <a:bodyPr/>
                    <a:lstStyle/>
                    <a:p>
                      <a:endParaRPr lang="en-GB" sz="1800" dirty="0"/>
                    </a:p>
                  </a:txBody>
                  <a:tcP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tc>
                  <a:txBody>
                    <a:bodyPr/>
                    <a:lstStyle/>
                    <a:p>
                      <a:endParaRPr lang="en-GB" sz="1800" dirty="0"/>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2"/>
                  </a:ext>
                </a:extLst>
              </a:tr>
            </a:tbl>
          </a:graphicData>
        </a:graphic>
      </p:graphicFrame>
      <p:sp>
        <p:nvSpPr>
          <p:cNvPr id="15" name="Rectangle 14"/>
          <p:cNvSpPr/>
          <p:nvPr/>
        </p:nvSpPr>
        <p:spPr>
          <a:xfrm>
            <a:off x="8994" y="-102295"/>
            <a:ext cx="56938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3</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585500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2823</TotalTime>
  <Words>1480</Words>
  <Application>Microsoft Office PowerPoint</Application>
  <PresentationFormat>On-screen Show (4:3)</PresentationFormat>
  <Paragraphs>132</Paragraphs>
  <Slides>22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Segoe Print</vt:lpstr>
      <vt:lpstr>Segoe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McClelland</dc:creator>
  <cp:lastModifiedBy>Study</cp:lastModifiedBy>
  <cp:revision>73</cp:revision>
  <dcterms:created xsi:type="dcterms:W3CDTF">2015-03-15T14:34:08Z</dcterms:created>
  <dcterms:modified xsi:type="dcterms:W3CDTF">2019-02-21T10:31:03Z</dcterms:modified>
</cp:coreProperties>
</file>