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79" r:id="rId3"/>
    <p:sldId id="278" r:id="rId4"/>
    <p:sldId id="272" r:id="rId5"/>
    <p:sldId id="273" r:id="rId6"/>
    <p:sldId id="274" r:id="rId7"/>
    <p:sldId id="276" r:id="rId8"/>
    <p:sldId id="271" r:id="rId9"/>
    <p:sldId id="280" r:id="rId10"/>
    <p:sldId id="281" r:id="rId11"/>
    <p:sldId id="282" r:id="rId12"/>
    <p:sldId id="283" r:id="rId13"/>
    <p:sldId id="270" r:id="rId14"/>
    <p:sldId id="257" r:id="rId15"/>
    <p:sldId id="264" r:id="rId16"/>
    <p:sldId id="266" r:id="rId17"/>
    <p:sldId id="267" r:id="rId18"/>
    <p:sldId id="265" r:id="rId19"/>
    <p:sldId id="260"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36" autoAdjust="0"/>
  </p:normalViewPr>
  <p:slideViewPr>
    <p:cSldViewPr>
      <p:cViewPr varScale="1">
        <p:scale>
          <a:sx n="91" d="100"/>
          <a:sy n="91" d="100"/>
        </p:scale>
        <p:origin x="2106" y="90"/>
      </p:cViewPr>
      <p:guideLst>
        <p:guide orient="horz" pos="2160"/>
        <p:guide pos="2880"/>
      </p:guideLst>
    </p:cSldViewPr>
  </p:slideViewPr>
  <p:notesTextViewPr>
    <p:cViewPr>
      <p:scale>
        <a:sx n="1" d="1"/>
        <a:sy n="1" d="1"/>
      </p:scale>
      <p:origin x="0" y="0"/>
    </p:cViewPr>
  </p:notesTextViewPr>
  <p:sorterViewPr>
    <p:cViewPr>
      <p:scale>
        <a:sx n="70" d="100"/>
        <a:sy n="70" d="100"/>
      </p:scale>
      <p:origin x="0" y="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A6CBAFD-4688-4E2B-9D54-D9D7EC6C4759}" type="datetimeFigureOut">
              <a:rPr lang="en-GB"/>
              <a:pPr>
                <a:defRPr/>
              </a:pPr>
              <a:t>27/08/2018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746C971-5378-45E5-ABF9-5DFFF2574F03}" type="slidenum">
              <a:rPr lang="en-GB" altLang="en-US"/>
              <a:pPr>
                <a:defRPr/>
              </a:pPr>
              <a:t>‹#›</a:t>
            </a:fld>
            <a:endParaRPr lang="en-GB" altLang="en-US"/>
          </a:p>
        </p:txBody>
      </p:sp>
    </p:spTree>
    <p:extLst>
      <p:ext uri="{BB962C8B-B14F-4D97-AF65-F5344CB8AC3E}">
        <p14:creationId xmlns:p14="http://schemas.microsoft.com/office/powerpoint/2010/main" val="3069225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Today we are going to recognise and use appropriate forms of the verb ‘faire’.</a:t>
            </a:r>
          </a:p>
          <a:p>
            <a:pPr eaLnBrk="1" hangingPunct="1">
              <a:spcBef>
                <a:spcPct val="0"/>
              </a:spcBef>
            </a:pPr>
            <a:r>
              <a:rPr lang="en-GB" altLang="en-US" dirty="0" smtClean="0"/>
              <a:t>‘</a:t>
            </a:r>
            <a:r>
              <a:rPr lang="en-GB" altLang="en-US" dirty="0" err="1" smtClean="0"/>
              <a:t>Pocoyó</a:t>
            </a:r>
            <a:r>
              <a:rPr lang="en-GB" altLang="en-US" dirty="0" smtClean="0"/>
              <a:t> does sport’. ‘</a:t>
            </a:r>
            <a:r>
              <a:rPr lang="en-GB" altLang="en-US" dirty="0" err="1" smtClean="0"/>
              <a:t>Pocoyó</a:t>
            </a:r>
            <a:r>
              <a:rPr lang="en-GB" altLang="en-US" dirty="0" smtClean="0"/>
              <a:t> and </a:t>
            </a:r>
            <a:r>
              <a:rPr lang="en-GB" altLang="en-US" dirty="0" err="1" smtClean="0"/>
              <a:t>Pato</a:t>
            </a:r>
            <a:r>
              <a:rPr lang="en-GB" altLang="en-US" dirty="0" smtClean="0"/>
              <a:t> (Duck) and Elly do sport’.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FAA72C-79E3-4602-987A-6BAF7214DB99}" type="slidenum">
              <a:rPr lang="en-GB" altLang="en-US">
                <a:latin typeface="Calibri" panose="020F0502020204030204" pitchFamily="34" charset="0"/>
              </a:rPr>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281463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 text description will appear on the first click, disappear on the second and reappear on the third.</a:t>
            </a:r>
          </a:p>
          <a:p>
            <a:pPr eaLnBrk="1" hangingPunct="1">
              <a:spcBef>
                <a:spcPct val="0"/>
              </a:spcBef>
            </a:pPr>
            <a:r>
              <a:rPr lang="en-GB" altLang="en-US" smtClean="0"/>
              <a:t>This is to encourage pupils to take longer sentences on board and attempt to reproduce them in full from memory.</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142DEA-9DB1-4E61-856F-B84223AE467E}" type="slidenum">
              <a:rPr lang="en-GB" altLang="en-US">
                <a:latin typeface="Calibri" panose="020F0502020204030204" pitchFamily="34" charset="0"/>
              </a:rPr>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2114005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 text description will appear on the first click, disappear on the second and reappear on the third.</a:t>
            </a:r>
          </a:p>
          <a:p>
            <a:pPr eaLnBrk="1" hangingPunct="1">
              <a:spcBef>
                <a:spcPct val="0"/>
              </a:spcBef>
            </a:pPr>
            <a:r>
              <a:rPr lang="en-GB" altLang="en-US" smtClean="0"/>
              <a:t>This is to encourage pupils to take longer sentences on board and attempt to reproduce them in full from memory.</a:t>
            </a:r>
          </a:p>
          <a:p>
            <a:pPr eaLnBrk="1" hangingPunct="1">
              <a:spcBef>
                <a:spcPct val="0"/>
              </a:spcBef>
            </a:pPr>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C0E9A3-B055-4FD7-AED0-A86A271347A5}" type="slidenum">
              <a:rPr lang="en-GB" altLang="en-US">
                <a:latin typeface="Calibri" panose="020F0502020204030204" pitchFamily="34" charset="0"/>
              </a:rPr>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882811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 text description will appear on the first click, disappear on the second and reappear on the third.</a:t>
            </a:r>
          </a:p>
          <a:p>
            <a:pPr eaLnBrk="1" hangingPunct="1">
              <a:spcBef>
                <a:spcPct val="0"/>
              </a:spcBef>
            </a:pPr>
            <a:r>
              <a:rPr lang="en-GB" altLang="en-US" smtClean="0"/>
              <a:t>This is to encourage pupils to take longer sentences on board and attempt to reproduce them in full from memory.</a:t>
            </a:r>
          </a:p>
          <a:p>
            <a:pPr eaLnBrk="1" hangingPunct="1">
              <a:spcBef>
                <a:spcPct val="0"/>
              </a:spcBef>
            </a:pPr>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632042-A713-4FDA-81CA-2421D50A00D0}" type="slidenum">
              <a:rPr lang="en-GB" altLang="en-US">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3712885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 text description will appear on the first click, disappear on the second and reappear on the third.</a:t>
            </a:r>
          </a:p>
          <a:p>
            <a:pPr eaLnBrk="1" hangingPunct="1">
              <a:spcBef>
                <a:spcPct val="0"/>
              </a:spcBef>
            </a:pPr>
            <a:r>
              <a:rPr lang="en-GB" altLang="en-US" smtClean="0"/>
              <a:t>This is to encourage pupils to take longer sentences on board and attempt to reproduce them in full from memory.</a:t>
            </a:r>
          </a:p>
          <a:p>
            <a:pPr eaLnBrk="1" hangingPunct="1">
              <a:spcBef>
                <a:spcPct val="0"/>
              </a:spcBef>
            </a:pPr>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EA4191-BA84-4FA1-8D06-B6C3E4C9F184}" type="slidenum">
              <a:rPr lang="en-GB" altLang="en-US">
                <a:latin typeface="Calibri" panose="020F0502020204030204" pitchFamily="34" charset="0"/>
              </a:rPr>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112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Which of the sentences is the correct one?</a:t>
            </a:r>
          </a:p>
          <a:p>
            <a:pPr eaLnBrk="1" hangingPunct="1">
              <a:spcBef>
                <a:spcPct val="0"/>
              </a:spcBef>
            </a:pPr>
            <a:r>
              <a:rPr lang="en-GB" altLang="en-US" smtClean="0"/>
              <a:t>Pupils must look at the pictures and choose the sentences which matches in terms of meaning and grammar.</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13E930-F70C-4C8C-9DC2-472B74C54E54}" type="slidenum">
              <a:rPr lang="en-GB" altLang="en-US">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306672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Texts are revealed one by one to avoid overwhelming pupils. Leave this displayed whilst pupils write about which sports they do using the template on the next slide.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2E8CCA-1C9E-44FB-85C9-DB6F8C91F709}" type="slidenum">
              <a:rPr lang="en-GB" altLang="en-US">
                <a:latin typeface="Calibri" panose="020F0502020204030204" pitchFamily="34" charset="0"/>
              </a:rPr>
              <a:pPr/>
              <a:t>18</a:t>
            </a:fld>
            <a:endParaRPr lang="en-GB" altLang="en-US">
              <a:latin typeface="Calibri" panose="020F0502020204030204" pitchFamily="34" charset="0"/>
            </a:endParaRPr>
          </a:p>
        </p:txBody>
      </p:sp>
    </p:spTree>
    <p:extLst>
      <p:ext uri="{BB962C8B-B14F-4D97-AF65-F5344CB8AC3E}">
        <p14:creationId xmlns:p14="http://schemas.microsoft.com/office/powerpoint/2010/main" val="1224392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Print this slide for pupils to write on.</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30FF12-1E34-4130-9994-92587881CF4D}" type="slidenum">
              <a:rPr lang="en-GB" altLang="en-US">
                <a:latin typeface="Calibri" panose="020F0502020204030204" pitchFamily="34" charset="0"/>
              </a:rPr>
              <a:pPr/>
              <a:t>19</a:t>
            </a:fld>
            <a:endParaRPr lang="en-GB" altLang="en-US">
              <a:latin typeface="Calibri" panose="020F0502020204030204" pitchFamily="34" charset="0"/>
            </a:endParaRPr>
          </a:p>
        </p:txBody>
      </p:sp>
    </p:spTree>
    <p:extLst>
      <p:ext uri="{BB962C8B-B14F-4D97-AF65-F5344CB8AC3E}">
        <p14:creationId xmlns:p14="http://schemas.microsoft.com/office/powerpoint/2010/main" val="174423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Which sports does Pocoyo do?</a:t>
            </a:r>
          </a:p>
          <a:p>
            <a:pPr eaLnBrk="1" hangingPunct="1">
              <a:spcBef>
                <a:spcPct val="0"/>
              </a:spcBef>
            </a:pPr>
            <a:r>
              <a:rPr lang="en-GB" altLang="en-US" smtClean="0"/>
              <a:t>Which sports do you do Pocoyo?</a:t>
            </a:r>
          </a:p>
          <a:p>
            <a:pPr eaLnBrk="1" hangingPunct="1">
              <a:spcBef>
                <a:spcPct val="0"/>
              </a:spcBef>
            </a:pPr>
            <a:r>
              <a:rPr lang="en-GB" altLang="en-US" smtClean="0"/>
              <a:t>I do lots of sports. For example…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3CD389-0D2C-4BB6-AB3F-D2781838DD47}" type="slidenum">
              <a:rPr lang="en-GB" altLang="en-US">
                <a:latin typeface="Calibri" panose="020F0502020204030204" pitchFamily="34" charset="0"/>
              </a:rPr>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419145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Sports are </a:t>
            </a:r>
            <a:r>
              <a:rPr lang="en-GB" altLang="en-US" dirty="0" err="1" smtClean="0"/>
              <a:t>l’athletisme</a:t>
            </a:r>
            <a:r>
              <a:rPr lang="en-GB" altLang="en-US" dirty="0" smtClean="0"/>
              <a:t>, la natation, le ski, le </a:t>
            </a:r>
            <a:r>
              <a:rPr lang="en-GB" altLang="en-US" dirty="0" err="1" smtClean="0"/>
              <a:t>cyclisme</a:t>
            </a:r>
            <a:r>
              <a:rPr lang="en-GB" altLang="en-US" dirty="0" smtClean="0"/>
              <a:t> </a:t>
            </a:r>
            <a:r>
              <a:rPr lang="en-GB" altLang="en-US" dirty="0" err="1" smtClean="0"/>
              <a:t>l’equitation</a:t>
            </a:r>
            <a:r>
              <a:rPr lang="en-GB" altLang="en-US" dirty="0" smtClean="0"/>
              <a:t>, la voile la </a:t>
            </a:r>
            <a:r>
              <a:rPr lang="en-GB" altLang="en-US" dirty="0" err="1" smtClean="0"/>
              <a:t>gymnastique</a:t>
            </a:r>
            <a:r>
              <a:rPr lang="en-GB" altLang="en-US" dirty="0" smtClean="0"/>
              <a:t> </a:t>
            </a:r>
            <a:r>
              <a:rPr lang="en-GB" altLang="en-US" dirty="0" err="1" smtClean="0"/>
              <a:t>l’escrime</a:t>
            </a:r>
            <a:r>
              <a:rPr lang="en-GB" altLang="en-US" dirty="0" smtClean="0"/>
              <a:t> le judo </a:t>
            </a:r>
            <a:r>
              <a:rPr lang="en-GB" altLang="en-US" dirty="0" err="1" smtClean="0"/>
              <a:t>l’halterophilie</a:t>
            </a:r>
            <a:r>
              <a:rPr lang="en-GB" altLang="en-US" dirty="0" smtClean="0"/>
              <a:t> le </a:t>
            </a:r>
            <a:r>
              <a:rPr lang="en-GB" altLang="en-US" dirty="0" err="1" smtClean="0"/>
              <a:t>tir</a:t>
            </a:r>
            <a:r>
              <a:rPr lang="en-GB" altLang="en-US" dirty="0" smtClean="0"/>
              <a:t> a </a:t>
            </a:r>
            <a:r>
              <a:rPr lang="en-GB" altLang="en-US" dirty="0" err="1" smtClean="0"/>
              <a:t>l’arc</a:t>
            </a:r>
            <a:r>
              <a:rPr lang="en-GB" altLang="en-US" dirty="0" smtClean="0"/>
              <a:t> la </a:t>
            </a:r>
            <a:r>
              <a:rPr lang="en-GB" altLang="en-US" dirty="0" err="1" smtClean="0"/>
              <a:t>boxe</a:t>
            </a:r>
            <a:r>
              <a:rPr lang="en-GB" altLang="en-US" dirty="0" smtClean="0"/>
              <a:t> </a:t>
            </a:r>
          </a:p>
          <a:p>
            <a:pPr eaLnBrk="1" hangingPunct="1">
              <a:spcBef>
                <a:spcPct val="0"/>
              </a:spcBef>
            </a:pPr>
            <a:endParaRPr lang="en-GB" altLang="en-US" dirty="0" smtClean="0"/>
          </a:p>
          <a:p>
            <a:pPr eaLnBrk="1" hangingPunct="1">
              <a:spcBef>
                <a:spcPct val="0"/>
              </a:spcBef>
            </a:pPr>
            <a:r>
              <a:rPr lang="en-GB" altLang="en-US" dirty="0" smtClean="0"/>
              <a:t>Ask pupils to volunteer which letter the sports are as you choose which ones to say out loud. This should be a straightforward task for all to participate in.</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41C92D-718E-4A3E-B4A9-A8B65AF102BC}" type="slidenum">
              <a:rPr lang="en-GB" altLang="en-US">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513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Print out this sheet and provide one each for pupils who can then can cut it up along the lines into 12 picture cards so that pupils can complete physical listening activity and, later, sentence-building activities.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15EB9-035A-4DB1-83A1-96194C6FCDEB}" type="slidenum">
              <a:rPr lang="en-GB" altLang="en-US">
                <a:latin typeface="Calibri" panose="020F0502020204030204" pitchFamily="34" charset="0"/>
              </a:rPr>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189825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Card sort activity:  Read out the sports. Pupils must order their own cards in the same order as the one dictated. Get pupils to feedback correct order answers in Spanish and click to reveal the correct order one-by-one.</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ED0FDF-9DAE-46E8-87AA-BFBA7E435690}" type="slidenum">
              <a:rPr lang="en-GB" altLang="en-US">
                <a:latin typeface="Calibri" panose="020F0502020204030204" pitchFamily="34" charset="0"/>
              </a:rPr>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1862431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Card sort activity (part 2: different order): read them out  in a different order. Pupils must put their cards in the same order as dictated. Then click to reveal the correct order and check pupils’ answers. Ask for volunteers to read out sports vocabulary as answers in the right order.</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7430BF-9765-4788-94BC-241EB0000BBA}" type="slidenum">
              <a:rPr lang="en-GB" altLang="en-US">
                <a:latin typeface="Calibri" panose="020F0502020204030204" pitchFamily="34" charset="0"/>
              </a:rPr>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267338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Card sort activity (part 3: different order) Read out the  sports in a different order. Pupils must put their cards in the same order. Then click to reveal the correct order. Teacher might then read their own order out, or ask a pupil or two to read the sports out in an order of their choice.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228908-C1D1-4EBC-BB9C-B60CA4C8F386}" type="slidenum">
              <a:rPr lang="en-GB" altLang="en-US">
                <a:latin typeface="Calibri" panose="020F0502020204030204" pitchFamily="34" charset="0"/>
              </a:rPr>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418873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Pupils should recall the appropriate vocabulary as the sports appear on clicks.</a:t>
            </a:r>
          </a:p>
          <a:p>
            <a:pPr eaLnBrk="1" hangingPunct="1">
              <a:spcBef>
                <a:spcPct val="0"/>
              </a:spcBef>
            </a:pPr>
            <a:r>
              <a:rPr lang="en-GB" altLang="en-US" smtClean="0"/>
              <a:t>You may want to revisit the previous slides and get a pupil to call out the sports in the appropriate order (allowing the pupil to see the correct order without projecting this on a projector screen) so that they can take some control.</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6DBC40-B14A-45D6-AF5F-C2BBA7323DCD}" type="slidenum">
              <a:rPr lang="en-GB" altLang="en-US">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3998523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 revision of the seasons (introduced to pupils in Yr4 autumn lesson 5) so that these can be incorporated to add interest to pupils’ writing about sports used with ‘faire’.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C1C39F-E00E-49CC-896E-C046530CCBD6}" type="slidenum">
              <a:rPr lang="en-GB" altLang="en-US">
                <a:latin typeface="Calibri" panose="020F0502020204030204" pitchFamily="34" charset="0"/>
              </a:rPr>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237378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D6A50B5-3F82-4BA7-82E7-A36F7D4F1BE9}"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7C718C-DBBE-4306-92ED-E6558067ED59}" type="slidenum">
              <a:rPr lang="en-GB" altLang="en-US"/>
              <a:pPr>
                <a:defRPr/>
              </a:pPr>
              <a:t>‹#›</a:t>
            </a:fld>
            <a:endParaRPr lang="en-GB" altLang="en-US"/>
          </a:p>
        </p:txBody>
      </p:sp>
    </p:spTree>
    <p:extLst>
      <p:ext uri="{BB962C8B-B14F-4D97-AF65-F5344CB8AC3E}">
        <p14:creationId xmlns:p14="http://schemas.microsoft.com/office/powerpoint/2010/main" val="106807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6B1257B-3B9B-4BFD-8410-FF2F31C2C39B}"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4B5A2D-9572-492C-A431-DB4C120724EE}" type="slidenum">
              <a:rPr lang="en-GB" altLang="en-US"/>
              <a:pPr>
                <a:defRPr/>
              </a:pPr>
              <a:t>‹#›</a:t>
            </a:fld>
            <a:endParaRPr lang="en-GB" altLang="en-US"/>
          </a:p>
        </p:txBody>
      </p:sp>
    </p:spTree>
    <p:extLst>
      <p:ext uri="{BB962C8B-B14F-4D97-AF65-F5344CB8AC3E}">
        <p14:creationId xmlns:p14="http://schemas.microsoft.com/office/powerpoint/2010/main" val="409819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987A5E1-CF74-4D33-8FC5-98F89A9CAD2B}"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F5098E-E887-4C1C-ABD9-999FBAA9C0A2}" type="slidenum">
              <a:rPr lang="en-GB" altLang="en-US"/>
              <a:pPr>
                <a:defRPr/>
              </a:pPr>
              <a:t>‹#›</a:t>
            </a:fld>
            <a:endParaRPr lang="en-GB" altLang="en-US"/>
          </a:p>
        </p:txBody>
      </p:sp>
    </p:spTree>
    <p:extLst>
      <p:ext uri="{BB962C8B-B14F-4D97-AF65-F5344CB8AC3E}">
        <p14:creationId xmlns:p14="http://schemas.microsoft.com/office/powerpoint/2010/main" val="169711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BB8E151-52E9-408A-B835-E5FDF92637BD}"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0B326F4-0B50-49CF-96E8-C856D38609D0}" type="slidenum">
              <a:rPr lang="en-GB" altLang="en-US"/>
              <a:pPr>
                <a:defRPr/>
              </a:pPr>
              <a:t>‹#›</a:t>
            </a:fld>
            <a:endParaRPr lang="en-GB" altLang="en-US"/>
          </a:p>
        </p:txBody>
      </p:sp>
    </p:spTree>
    <p:extLst>
      <p:ext uri="{BB962C8B-B14F-4D97-AF65-F5344CB8AC3E}">
        <p14:creationId xmlns:p14="http://schemas.microsoft.com/office/powerpoint/2010/main" val="428737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6E8D12-55B2-4ED7-80D3-60CBB9F4E7D9}"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360BE7-F554-4C7B-B62E-033D9E53DE4F}" type="slidenum">
              <a:rPr lang="en-GB" altLang="en-US"/>
              <a:pPr>
                <a:defRPr/>
              </a:pPr>
              <a:t>‹#›</a:t>
            </a:fld>
            <a:endParaRPr lang="en-GB" altLang="en-US"/>
          </a:p>
        </p:txBody>
      </p:sp>
    </p:spTree>
    <p:extLst>
      <p:ext uri="{BB962C8B-B14F-4D97-AF65-F5344CB8AC3E}">
        <p14:creationId xmlns:p14="http://schemas.microsoft.com/office/powerpoint/2010/main" val="264984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A9E2CCA-72BC-44A3-A52B-4EE387173C8A}" type="datetimeFigureOut">
              <a:rPr lang="en-GB"/>
              <a:pPr>
                <a:defRPr/>
              </a:pPr>
              <a:t>27/08/2018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5FA3C94-0267-400A-B096-489D4D6736BE}" type="slidenum">
              <a:rPr lang="en-GB" altLang="en-US"/>
              <a:pPr>
                <a:defRPr/>
              </a:pPr>
              <a:t>‹#›</a:t>
            </a:fld>
            <a:endParaRPr lang="en-GB" altLang="en-US"/>
          </a:p>
        </p:txBody>
      </p:sp>
    </p:spTree>
    <p:extLst>
      <p:ext uri="{BB962C8B-B14F-4D97-AF65-F5344CB8AC3E}">
        <p14:creationId xmlns:p14="http://schemas.microsoft.com/office/powerpoint/2010/main" val="133560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153AE3A-1DF9-4424-869D-1158DF92D9E6}" type="datetimeFigureOut">
              <a:rPr lang="en-GB"/>
              <a:pPr>
                <a:defRPr/>
              </a:pPr>
              <a:t>27/08/2018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3D2D4AC-EC22-4FEA-8629-74CD34A8ED5A}" type="slidenum">
              <a:rPr lang="en-GB" altLang="en-US"/>
              <a:pPr>
                <a:defRPr/>
              </a:pPr>
              <a:t>‹#›</a:t>
            </a:fld>
            <a:endParaRPr lang="en-GB" altLang="en-US"/>
          </a:p>
        </p:txBody>
      </p:sp>
    </p:spTree>
    <p:extLst>
      <p:ext uri="{BB962C8B-B14F-4D97-AF65-F5344CB8AC3E}">
        <p14:creationId xmlns:p14="http://schemas.microsoft.com/office/powerpoint/2010/main" val="46909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2721304-D3F4-4E7E-9167-9B19FCA71DE7}" type="datetimeFigureOut">
              <a:rPr lang="en-GB"/>
              <a:pPr>
                <a:defRPr/>
              </a:pPr>
              <a:t>27/08/2018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AD8A8F6-924B-448E-B8D5-216AEB846CFD}" type="slidenum">
              <a:rPr lang="en-GB" altLang="en-US"/>
              <a:pPr>
                <a:defRPr/>
              </a:pPr>
              <a:t>‹#›</a:t>
            </a:fld>
            <a:endParaRPr lang="en-GB" altLang="en-US"/>
          </a:p>
        </p:txBody>
      </p:sp>
    </p:spTree>
    <p:extLst>
      <p:ext uri="{BB962C8B-B14F-4D97-AF65-F5344CB8AC3E}">
        <p14:creationId xmlns:p14="http://schemas.microsoft.com/office/powerpoint/2010/main" val="331896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81A1D-55D3-4025-BC87-7CE119CA7B5F}" type="datetimeFigureOut">
              <a:rPr lang="en-GB"/>
              <a:pPr>
                <a:defRPr/>
              </a:pPr>
              <a:t>27/08/2018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D15FC88-FD33-4EC6-AEDD-721AF230D55B}" type="slidenum">
              <a:rPr lang="en-GB" altLang="en-US"/>
              <a:pPr>
                <a:defRPr/>
              </a:pPr>
              <a:t>‹#›</a:t>
            </a:fld>
            <a:endParaRPr lang="en-GB" altLang="en-US"/>
          </a:p>
        </p:txBody>
      </p:sp>
    </p:spTree>
    <p:extLst>
      <p:ext uri="{BB962C8B-B14F-4D97-AF65-F5344CB8AC3E}">
        <p14:creationId xmlns:p14="http://schemas.microsoft.com/office/powerpoint/2010/main" val="378924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D32C30-F188-43B3-9E58-6D0CCFD93DAB}" type="datetimeFigureOut">
              <a:rPr lang="en-GB"/>
              <a:pPr>
                <a:defRPr/>
              </a:pPr>
              <a:t>27/08/2018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CA6D12F-F352-4C85-9A62-B314FBB45663}" type="slidenum">
              <a:rPr lang="en-GB" altLang="en-US"/>
              <a:pPr>
                <a:defRPr/>
              </a:pPr>
              <a:t>‹#›</a:t>
            </a:fld>
            <a:endParaRPr lang="en-GB" altLang="en-US"/>
          </a:p>
        </p:txBody>
      </p:sp>
    </p:spTree>
    <p:extLst>
      <p:ext uri="{BB962C8B-B14F-4D97-AF65-F5344CB8AC3E}">
        <p14:creationId xmlns:p14="http://schemas.microsoft.com/office/powerpoint/2010/main" val="160370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E4249E-13F2-41B1-A276-705FFD34A2A8}" type="datetimeFigureOut">
              <a:rPr lang="en-GB"/>
              <a:pPr>
                <a:defRPr/>
              </a:pPr>
              <a:t>27/08/2018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B16EAD-CFED-472B-980B-A5042F6EDAD3}" type="slidenum">
              <a:rPr lang="en-GB" altLang="en-US"/>
              <a:pPr>
                <a:defRPr/>
              </a:pPr>
              <a:t>‹#›</a:t>
            </a:fld>
            <a:endParaRPr lang="en-GB" altLang="en-US"/>
          </a:p>
        </p:txBody>
      </p:sp>
    </p:spTree>
    <p:extLst>
      <p:ext uri="{BB962C8B-B14F-4D97-AF65-F5344CB8AC3E}">
        <p14:creationId xmlns:p14="http://schemas.microsoft.com/office/powerpoint/2010/main" val="253033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58DF408-FECF-41DC-A77E-DD4516766682}" type="datetimeFigureOut">
              <a:rPr lang="en-GB"/>
              <a:pPr>
                <a:defRPr/>
              </a:pPr>
              <a:t>27/08/2018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28BB84B1-EB44-43ED-8392-3DC1A48E232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409575" y="187325"/>
            <a:ext cx="8281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Script" panose="020B0504020000000003" pitchFamily="34" charset="0"/>
              </a:rPr>
              <a:t>Maintenant nous allons analyser les formes du verbe ‘faire’ et utiliser ce verbe.</a:t>
            </a:r>
          </a:p>
        </p:txBody>
      </p:sp>
      <p:sp>
        <p:nvSpPr>
          <p:cNvPr id="5" name="Rectangle 4"/>
          <p:cNvSpPr/>
          <p:nvPr/>
        </p:nvSpPr>
        <p:spPr>
          <a:xfrm>
            <a:off x="2195513" y="2133600"/>
            <a:ext cx="3455987"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4" descr="http://www.abc.es/Media/201206/27/Pocoyo_Olimpico--644x3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722438"/>
            <a:ext cx="918368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0375" y="1315629"/>
            <a:ext cx="3456384" cy="461665"/>
          </a:xfrm>
          <a:prstGeom prst="rect">
            <a:avLst/>
          </a:prstGeom>
          <a:solidFill>
            <a:schemeClr val="tx1">
              <a:lumMod val="75000"/>
              <a:lumOff val="25000"/>
            </a:schemeClr>
          </a:solidFill>
          <a:effectLst>
            <a:glow rad="139700">
              <a:srgbClr val="0070C0">
                <a:alpha val="40000"/>
              </a:srgbClr>
            </a:glow>
          </a:effectLst>
        </p:spPr>
        <p:txBody>
          <a:bodyPr>
            <a:spAutoFit/>
          </a:bodyPr>
          <a:lstStyle/>
          <a:p>
            <a:pPr algn="ctr" eaLnBrk="1" fontAlgn="auto" hangingPunct="1">
              <a:spcBef>
                <a:spcPts val="0"/>
              </a:spcBef>
              <a:spcAft>
                <a:spcPts val="0"/>
              </a:spcAft>
              <a:defRPr/>
            </a:pPr>
            <a:r>
              <a:rPr lang="en-GB" sz="2400" dirty="0" err="1">
                <a:solidFill>
                  <a:schemeClr val="bg1"/>
                </a:solidFill>
                <a:latin typeface="Segoe Print" panose="02000600000000000000" pitchFamily="2" charset="0"/>
                <a:cs typeface="+mn-cs"/>
              </a:rPr>
              <a:t>Pocoyo</a:t>
            </a:r>
            <a:r>
              <a:rPr lang="en-GB" sz="2400" dirty="0">
                <a:solidFill>
                  <a:schemeClr val="bg1"/>
                </a:solidFill>
                <a:latin typeface="Segoe Print" panose="02000600000000000000" pitchFamily="2" charset="0"/>
                <a:cs typeface="+mn-cs"/>
              </a:rPr>
              <a:t> f</a:t>
            </a:r>
            <a:r>
              <a:rPr lang="en-GB" sz="2400" b="1" u="sng" dirty="0">
                <a:solidFill>
                  <a:schemeClr val="bg1"/>
                </a:solidFill>
                <a:latin typeface="Segoe Print" panose="02000600000000000000" pitchFamily="2" charset="0"/>
                <a:cs typeface="+mn-cs"/>
              </a:rPr>
              <a:t>ait du sport</a:t>
            </a:r>
            <a:r>
              <a:rPr lang="en-GB" sz="2400" dirty="0">
                <a:solidFill>
                  <a:schemeClr val="bg1"/>
                </a:solidFill>
                <a:latin typeface="Segoe Print" panose="02000600000000000000" pitchFamily="2" charset="0"/>
                <a:cs typeface="+mn-cs"/>
              </a:rPr>
              <a:t>.</a:t>
            </a:r>
          </a:p>
        </p:txBody>
      </p:sp>
      <p:sp>
        <p:nvSpPr>
          <p:cNvPr id="8" name="TextBox 7"/>
          <p:cNvSpPr txBox="1"/>
          <p:nvPr/>
        </p:nvSpPr>
        <p:spPr>
          <a:xfrm>
            <a:off x="5148064" y="1315629"/>
            <a:ext cx="3456384" cy="830997"/>
          </a:xfrm>
          <a:prstGeom prst="rect">
            <a:avLst/>
          </a:prstGeom>
          <a:solidFill>
            <a:schemeClr val="tx1">
              <a:lumMod val="75000"/>
              <a:lumOff val="25000"/>
            </a:schemeClr>
          </a:solidFill>
          <a:effectLst>
            <a:glow rad="139700">
              <a:srgbClr val="0070C0">
                <a:alpha val="40000"/>
              </a:srgbClr>
            </a:glow>
          </a:effectLst>
        </p:spPr>
        <p:txBody>
          <a:bodyPr>
            <a:spAutoFit/>
          </a:bodyPr>
          <a:lstStyle/>
          <a:p>
            <a:pPr algn="ctr" eaLnBrk="1" fontAlgn="auto" hangingPunct="1">
              <a:spcBef>
                <a:spcPts val="0"/>
              </a:spcBef>
              <a:spcAft>
                <a:spcPts val="0"/>
              </a:spcAft>
              <a:defRPr/>
            </a:pPr>
            <a:r>
              <a:rPr lang="en-GB" sz="2400" dirty="0" err="1">
                <a:solidFill>
                  <a:schemeClr val="bg1"/>
                </a:solidFill>
                <a:latin typeface="Segoe Print" panose="02000600000000000000" pitchFamily="2" charset="0"/>
                <a:cs typeface="+mn-cs"/>
              </a:rPr>
              <a:t>Pato</a:t>
            </a:r>
            <a:r>
              <a:rPr lang="en-GB" sz="2400" dirty="0">
                <a:solidFill>
                  <a:schemeClr val="bg1"/>
                </a:solidFill>
                <a:latin typeface="Segoe Print" panose="02000600000000000000" pitchFamily="2" charset="0"/>
                <a:cs typeface="+mn-cs"/>
              </a:rPr>
              <a:t> et </a:t>
            </a:r>
            <a:r>
              <a:rPr lang="en-GB" sz="2400" dirty="0" err="1">
                <a:solidFill>
                  <a:schemeClr val="bg1"/>
                </a:solidFill>
                <a:latin typeface="Segoe Print" panose="02000600000000000000" pitchFamily="2" charset="0"/>
                <a:cs typeface="+mn-cs"/>
              </a:rPr>
              <a:t>Elly</a:t>
            </a:r>
            <a:r>
              <a:rPr lang="en-GB" sz="2400" dirty="0">
                <a:solidFill>
                  <a:schemeClr val="bg1"/>
                </a:solidFill>
                <a:latin typeface="Segoe Print" panose="02000600000000000000" pitchFamily="2" charset="0"/>
                <a:cs typeface="+mn-cs"/>
              </a:rPr>
              <a:t> font du sport </a:t>
            </a:r>
            <a:r>
              <a:rPr lang="en-GB" sz="2400" dirty="0" err="1">
                <a:solidFill>
                  <a:schemeClr val="bg1"/>
                </a:solidFill>
                <a:latin typeface="Segoe Print" panose="02000600000000000000" pitchFamily="2" charset="0"/>
                <a:cs typeface="+mn-cs"/>
              </a:rPr>
              <a:t>aussi</a:t>
            </a:r>
            <a:r>
              <a:rPr lang="en-GB" sz="2400" dirty="0">
                <a:solidFill>
                  <a:schemeClr val="bg1"/>
                </a:solidFill>
                <a:latin typeface="Segoe Print" panose="02000600000000000000" pitchFamily="2" charset="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cdnb.20m.es/madrereciente/files/2011/05/toimsa-logo-jardinit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449638"/>
            <a:ext cx="381635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636838"/>
            <a:ext cx="28305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7950" y="908050"/>
            <a:ext cx="9036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Print" panose="02000600000000000000" pitchFamily="2" charset="0"/>
              </a:rPr>
              <a:t>Au printemps Pocoyo fait du cyclisme deux fois par semaine.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125538"/>
            <a:ext cx="6227763"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07950" y="692150"/>
            <a:ext cx="9036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Print" panose="02000600000000000000" pitchFamily="2" charset="0"/>
              </a:rPr>
              <a:t>En été Pato, Elly et Pocoyo font de l’athlétisme le samedi.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t="15335" b="14944"/>
          <a:stretch>
            <a:fillRect/>
          </a:stretch>
        </p:blipFill>
        <p:spPr bwMode="auto">
          <a:xfrm>
            <a:off x="846138" y="1989138"/>
            <a:ext cx="7397750"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07950" y="692150"/>
            <a:ext cx="9036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dirty="0" err="1">
                <a:latin typeface="Segoe Print" panose="02000600000000000000" pitchFamily="2" charset="0"/>
              </a:rPr>
              <a:t>En</a:t>
            </a:r>
            <a:r>
              <a:rPr lang="en-GB" altLang="en-US" sz="2800" dirty="0">
                <a:latin typeface="Segoe Print" panose="02000600000000000000" pitchFamily="2" charset="0"/>
              </a:rPr>
              <a:t> </a:t>
            </a:r>
            <a:r>
              <a:rPr lang="en-GB" altLang="en-US" sz="2800" dirty="0" err="1" smtClean="0">
                <a:latin typeface="Segoe Print" panose="02000600000000000000" pitchFamily="2" charset="0"/>
              </a:rPr>
              <a:t>automne</a:t>
            </a:r>
            <a:r>
              <a:rPr lang="en-GB" altLang="en-US" sz="2800" dirty="0" smtClean="0">
                <a:latin typeface="Segoe Print" panose="02000600000000000000" pitchFamily="2" charset="0"/>
              </a:rPr>
              <a:t> </a:t>
            </a:r>
            <a:r>
              <a:rPr lang="en-GB" altLang="en-US" sz="2800" dirty="0">
                <a:latin typeface="Segoe Print" panose="02000600000000000000" pitchFamily="2" charset="0"/>
              </a:rPr>
              <a:t>Elly et </a:t>
            </a:r>
            <a:r>
              <a:rPr lang="en-GB" altLang="en-US" sz="2800" dirty="0" err="1">
                <a:latin typeface="Segoe Print" panose="02000600000000000000" pitchFamily="2" charset="0"/>
              </a:rPr>
              <a:t>Pocoyo</a:t>
            </a:r>
            <a:r>
              <a:rPr lang="en-GB" altLang="en-US" sz="2800" dirty="0">
                <a:latin typeface="Segoe Print" panose="02000600000000000000" pitchFamily="2" charset="0"/>
              </a:rPr>
              <a:t> font de la </a:t>
            </a:r>
            <a:r>
              <a:rPr lang="en-GB" altLang="en-US" sz="2800" dirty="0" err="1">
                <a:latin typeface="Segoe Print" panose="02000600000000000000" pitchFamily="2" charset="0"/>
              </a:rPr>
              <a:t>gymnastique</a:t>
            </a:r>
            <a:r>
              <a:rPr lang="en-GB" altLang="en-US" sz="2800" dirty="0">
                <a:latin typeface="Segoe Print" panose="02000600000000000000" pitchFamily="2" charset="0"/>
              </a:rPr>
              <a:t> </a:t>
            </a:r>
            <a:r>
              <a:rPr lang="en-GB" altLang="en-US" sz="2800" dirty="0" err="1">
                <a:latin typeface="Segoe Print" panose="02000600000000000000" pitchFamily="2" charset="0"/>
              </a:rPr>
              <a:t>parfois</a:t>
            </a:r>
            <a:r>
              <a:rPr lang="en-GB" altLang="en-US" sz="2800" dirty="0">
                <a:latin typeface="Segoe Print" panose="020006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l="9772" t="21919" r="18333"/>
          <a:stretch>
            <a:fillRect/>
          </a:stretch>
        </p:blipFill>
        <p:spPr bwMode="auto">
          <a:xfrm>
            <a:off x="1090613" y="2162175"/>
            <a:ext cx="7081837"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885113" y="4149725"/>
            <a:ext cx="287337"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TextBox 3"/>
          <p:cNvSpPr txBox="1">
            <a:spLocks noChangeArrowheads="1"/>
          </p:cNvSpPr>
          <p:nvPr/>
        </p:nvSpPr>
        <p:spPr bwMode="auto">
          <a:xfrm>
            <a:off x="107950" y="908050"/>
            <a:ext cx="9036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Print" panose="02000600000000000000" pitchFamily="2" charset="0"/>
              </a:rPr>
              <a:t>En hiver Pato et Pocoyo font du ski</a:t>
            </a:r>
            <a:br>
              <a:rPr lang="en-GB" altLang="en-US" sz="2800">
                <a:latin typeface="Segoe Print" panose="02000600000000000000" pitchFamily="2" charset="0"/>
              </a:rPr>
            </a:br>
            <a:r>
              <a:rPr lang="en-GB" altLang="en-US" sz="2800">
                <a:latin typeface="Segoe Print" panose="02000600000000000000" pitchFamily="2" charset="0"/>
              </a:rPr>
              <a:t>tous les jours.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D:\My Stuff\primary spanish\Yr5 SoW resources 2014\subject pronoun pics\Slid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441325"/>
            <a:ext cx="24479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620713"/>
            <a:ext cx="20272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8"/>
          <p:cNvSpPr txBox="1">
            <a:spLocks noChangeArrowheads="1"/>
          </p:cNvSpPr>
          <p:nvPr/>
        </p:nvSpPr>
        <p:spPr bwMode="auto">
          <a:xfrm>
            <a:off x="5764213" y="1096963"/>
            <a:ext cx="2408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solidFill>
                  <a:srgbClr val="7030A0"/>
                </a:solidFill>
                <a:latin typeface="Segoe Print" panose="02000600000000000000" pitchFamily="2" charset="0"/>
              </a:rPr>
              <a:t>1 x week</a:t>
            </a:r>
          </a:p>
        </p:txBody>
      </p:sp>
      <p:sp>
        <p:nvSpPr>
          <p:cNvPr id="29701" name="TextBox 14"/>
          <p:cNvSpPr txBox="1">
            <a:spLocks noChangeArrowheads="1"/>
          </p:cNvSpPr>
          <p:nvPr/>
        </p:nvSpPr>
        <p:spPr bwMode="auto">
          <a:xfrm>
            <a:off x="250825" y="3770313"/>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a. Je fais de la natation une fois par mois.</a:t>
            </a:r>
          </a:p>
        </p:txBody>
      </p:sp>
      <p:sp>
        <p:nvSpPr>
          <p:cNvPr id="29702" name="TextBox 15"/>
          <p:cNvSpPr txBox="1">
            <a:spLocks noChangeArrowheads="1"/>
          </p:cNvSpPr>
          <p:nvPr/>
        </p:nvSpPr>
        <p:spPr bwMode="auto">
          <a:xfrm>
            <a:off x="250825" y="4489450"/>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dirty="0">
                <a:latin typeface="Segoe Print" panose="02000600000000000000" pitchFamily="2" charset="0"/>
              </a:rPr>
              <a:t>b. Je </a:t>
            </a:r>
            <a:r>
              <a:rPr lang="en-GB" altLang="en-US" sz="2800" dirty="0" err="1">
                <a:latin typeface="Segoe Print" panose="02000600000000000000" pitchFamily="2" charset="0"/>
              </a:rPr>
              <a:t>fais</a:t>
            </a:r>
            <a:r>
              <a:rPr lang="en-GB" altLang="en-US" sz="2800" dirty="0">
                <a:latin typeface="Segoe Print" panose="02000600000000000000" pitchFamily="2" charset="0"/>
              </a:rPr>
              <a:t> de </a:t>
            </a:r>
            <a:r>
              <a:rPr lang="en-GB" altLang="en-US" sz="2800" dirty="0" err="1" smtClean="0">
                <a:latin typeface="Segoe Print" panose="02000600000000000000" pitchFamily="2" charset="0"/>
              </a:rPr>
              <a:t>l’athlétisme</a:t>
            </a:r>
            <a:r>
              <a:rPr lang="en-GB" altLang="en-US" sz="2800" dirty="0" smtClean="0">
                <a:latin typeface="Segoe Print" panose="02000600000000000000" pitchFamily="2" charset="0"/>
              </a:rPr>
              <a:t> </a:t>
            </a:r>
            <a:r>
              <a:rPr lang="en-GB" altLang="en-US" sz="2800" dirty="0" err="1">
                <a:latin typeface="Segoe Print" panose="02000600000000000000" pitchFamily="2" charset="0"/>
              </a:rPr>
              <a:t>une</a:t>
            </a:r>
            <a:r>
              <a:rPr lang="en-GB" altLang="en-US" sz="2800" dirty="0">
                <a:latin typeface="Segoe Print" panose="02000600000000000000" pitchFamily="2" charset="0"/>
              </a:rPr>
              <a:t> </a:t>
            </a:r>
            <a:r>
              <a:rPr lang="en-GB" altLang="en-US" sz="2800" dirty="0" err="1">
                <a:latin typeface="Segoe Print" panose="02000600000000000000" pitchFamily="2" charset="0"/>
              </a:rPr>
              <a:t>fois</a:t>
            </a:r>
            <a:r>
              <a:rPr lang="en-GB" altLang="en-US" sz="2800" dirty="0">
                <a:latin typeface="Segoe Print" panose="02000600000000000000" pitchFamily="2" charset="0"/>
              </a:rPr>
              <a:t> par </a:t>
            </a:r>
            <a:r>
              <a:rPr lang="en-GB" altLang="en-US" sz="2800" dirty="0" err="1">
                <a:latin typeface="Segoe Print" panose="02000600000000000000" pitchFamily="2" charset="0"/>
              </a:rPr>
              <a:t>mois</a:t>
            </a:r>
            <a:r>
              <a:rPr lang="en-GB" altLang="en-US" sz="2800" dirty="0">
                <a:latin typeface="Segoe Print" panose="02000600000000000000" pitchFamily="2" charset="0"/>
              </a:rPr>
              <a:t>.</a:t>
            </a:r>
          </a:p>
        </p:txBody>
      </p:sp>
      <p:sp>
        <p:nvSpPr>
          <p:cNvPr id="29703" name="TextBox 16"/>
          <p:cNvSpPr txBox="1">
            <a:spLocks noChangeArrowheads="1"/>
          </p:cNvSpPr>
          <p:nvPr/>
        </p:nvSpPr>
        <p:spPr bwMode="auto">
          <a:xfrm>
            <a:off x="250825" y="5210175"/>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dirty="0">
                <a:latin typeface="Segoe Print" panose="02000600000000000000" pitchFamily="2" charset="0"/>
              </a:rPr>
              <a:t>c. Je </a:t>
            </a:r>
            <a:r>
              <a:rPr lang="en-GB" altLang="en-US" sz="2800" dirty="0" err="1">
                <a:latin typeface="Segoe Print" panose="02000600000000000000" pitchFamily="2" charset="0"/>
              </a:rPr>
              <a:t>fais</a:t>
            </a:r>
            <a:r>
              <a:rPr lang="en-GB" altLang="en-US" sz="2800" dirty="0">
                <a:latin typeface="Segoe Print" panose="02000600000000000000" pitchFamily="2" charset="0"/>
              </a:rPr>
              <a:t> de </a:t>
            </a:r>
            <a:r>
              <a:rPr lang="en-GB" altLang="en-US" sz="2800" dirty="0" err="1" smtClean="0">
                <a:latin typeface="Segoe Print" panose="02000600000000000000" pitchFamily="2" charset="0"/>
              </a:rPr>
              <a:t>l’athlétisme</a:t>
            </a:r>
            <a:r>
              <a:rPr lang="en-GB" altLang="en-US" sz="2800" dirty="0" smtClean="0">
                <a:latin typeface="Segoe Print" panose="02000600000000000000" pitchFamily="2" charset="0"/>
              </a:rPr>
              <a:t> </a:t>
            </a:r>
            <a:r>
              <a:rPr lang="en-GB" altLang="en-US" sz="2800" dirty="0" err="1">
                <a:latin typeface="Segoe Print" panose="02000600000000000000" pitchFamily="2" charset="0"/>
              </a:rPr>
              <a:t>une</a:t>
            </a:r>
            <a:r>
              <a:rPr lang="en-GB" altLang="en-US" sz="2800" dirty="0">
                <a:latin typeface="Segoe Print" panose="02000600000000000000" pitchFamily="2" charset="0"/>
              </a:rPr>
              <a:t> </a:t>
            </a:r>
            <a:r>
              <a:rPr lang="en-GB" altLang="en-US" sz="2800" dirty="0" err="1">
                <a:latin typeface="Segoe Print" panose="02000600000000000000" pitchFamily="2" charset="0"/>
              </a:rPr>
              <a:t>fois</a:t>
            </a:r>
            <a:r>
              <a:rPr lang="en-GB" altLang="en-US" sz="2800" dirty="0">
                <a:latin typeface="Segoe Print" panose="02000600000000000000" pitchFamily="2" charset="0"/>
              </a:rPr>
              <a:t> par </a:t>
            </a:r>
            <a:r>
              <a:rPr lang="en-GB" altLang="en-US" sz="2800" dirty="0" err="1">
                <a:latin typeface="Segoe Print" panose="02000600000000000000" pitchFamily="2" charset="0"/>
              </a:rPr>
              <a:t>semaine</a:t>
            </a:r>
            <a:r>
              <a:rPr lang="en-GB" altLang="en-US" sz="2800" dirty="0">
                <a:latin typeface="Segoe Print" panose="02000600000000000000" pitchFamily="2" charset="0"/>
              </a:rPr>
              <a:t>.</a:t>
            </a:r>
          </a:p>
        </p:txBody>
      </p:sp>
      <p:sp>
        <p:nvSpPr>
          <p:cNvPr id="29704" name="TextBox 17"/>
          <p:cNvSpPr txBox="1">
            <a:spLocks noChangeArrowheads="1"/>
          </p:cNvSpPr>
          <p:nvPr/>
        </p:nvSpPr>
        <p:spPr bwMode="auto">
          <a:xfrm>
            <a:off x="250825" y="5930900"/>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d. Je fais de la natation une fois par semaine.</a:t>
            </a:r>
          </a:p>
        </p:txBody>
      </p:sp>
      <p:sp>
        <p:nvSpPr>
          <p:cNvPr id="29705" name="TextBox 18"/>
          <p:cNvSpPr txBox="1">
            <a:spLocks noChangeArrowheads="1"/>
          </p:cNvSpPr>
          <p:nvPr/>
        </p:nvSpPr>
        <p:spPr bwMode="auto">
          <a:xfrm>
            <a:off x="250825" y="3049588"/>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latin typeface="Segoe Print" panose="02000600000000000000" pitchFamily="2" charset="0"/>
              </a:rPr>
              <a:t>Quelle phrase est correcte?</a:t>
            </a:r>
          </a:p>
        </p:txBody>
      </p:sp>
      <p:pic>
        <p:nvPicPr>
          <p:cNvPr id="2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7388" y="4954588"/>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4"/>
          <p:cNvSpPr txBox="1">
            <a:spLocks noChangeArrowheads="1"/>
          </p:cNvSpPr>
          <p:nvPr/>
        </p:nvSpPr>
        <p:spPr bwMode="auto">
          <a:xfrm>
            <a:off x="250825" y="3770313"/>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a. Je fais de la natation le mardi.</a:t>
            </a:r>
          </a:p>
        </p:txBody>
      </p:sp>
      <p:sp>
        <p:nvSpPr>
          <p:cNvPr id="31747" name="TextBox 15"/>
          <p:cNvSpPr txBox="1">
            <a:spLocks noChangeArrowheads="1"/>
          </p:cNvSpPr>
          <p:nvPr/>
        </p:nvSpPr>
        <p:spPr bwMode="auto">
          <a:xfrm>
            <a:off x="250825" y="4489450"/>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b. Nous faisons du ski chaque jour.</a:t>
            </a:r>
          </a:p>
        </p:txBody>
      </p:sp>
      <p:sp>
        <p:nvSpPr>
          <p:cNvPr id="31748" name="TextBox 16"/>
          <p:cNvSpPr txBox="1">
            <a:spLocks noChangeArrowheads="1"/>
          </p:cNvSpPr>
          <p:nvPr/>
        </p:nvSpPr>
        <p:spPr bwMode="auto">
          <a:xfrm>
            <a:off x="250825" y="5210175"/>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c. Nous faisons du cyclisme tous les jours.</a:t>
            </a:r>
          </a:p>
        </p:txBody>
      </p:sp>
      <p:sp>
        <p:nvSpPr>
          <p:cNvPr id="31749" name="TextBox 17"/>
          <p:cNvSpPr txBox="1">
            <a:spLocks noChangeArrowheads="1"/>
          </p:cNvSpPr>
          <p:nvPr/>
        </p:nvSpPr>
        <p:spPr bwMode="auto">
          <a:xfrm>
            <a:off x="250825" y="5930900"/>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d. Nous faisons de la natation tous les jours.</a:t>
            </a:r>
          </a:p>
        </p:txBody>
      </p:sp>
      <p:sp>
        <p:nvSpPr>
          <p:cNvPr id="31750" name="TextBox 18"/>
          <p:cNvSpPr txBox="1">
            <a:spLocks noChangeArrowheads="1"/>
          </p:cNvSpPr>
          <p:nvPr/>
        </p:nvSpPr>
        <p:spPr bwMode="auto">
          <a:xfrm>
            <a:off x="250825" y="3049588"/>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latin typeface="Segoe Print" panose="02000600000000000000" pitchFamily="2" charset="0"/>
              </a:rPr>
              <a:t>Quelle phrase est la phrase correcte?</a:t>
            </a:r>
          </a:p>
        </p:txBody>
      </p:sp>
      <p:pic>
        <p:nvPicPr>
          <p:cNvPr id="2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8625" y="5800725"/>
            <a:ext cx="83661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7"/>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63938" y="404813"/>
            <a:ext cx="201612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7" descr="D:\My Stuff\primary spanish\Yr5 SoW resources 2014\subject pronoun pics\Slide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04813"/>
            <a:ext cx="2665412"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Box 12"/>
          <p:cNvSpPr txBox="1">
            <a:spLocks noChangeArrowheads="1"/>
          </p:cNvSpPr>
          <p:nvPr/>
        </p:nvSpPr>
        <p:spPr bwMode="auto">
          <a:xfrm>
            <a:off x="6076950" y="1033463"/>
            <a:ext cx="2239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solidFill>
                  <a:srgbClr val="7030A0"/>
                </a:solidFill>
                <a:latin typeface="Segoe Print" panose="02000600000000000000" pitchFamily="2" charset="0"/>
              </a:rPr>
              <a:t>every 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4"/>
          <p:cNvSpPr txBox="1">
            <a:spLocks noChangeArrowheads="1"/>
          </p:cNvSpPr>
          <p:nvPr/>
        </p:nvSpPr>
        <p:spPr bwMode="auto">
          <a:xfrm>
            <a:off x="250825" y="3770313"/>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a. Je ne fais pas de ski.</a:t>
            </a:r>
          </a:p>
        </p:txBody>
      </p:sp>
      <p:sp>
        <p:nvSpPr>
          <p:cNvPr id="32771" name="TextBox 15"/>
          <p:cNvSpPr txBox="1">
            <a:spLocks noChangeArrowheads="1"/>
          </p:cNvSpPr>
          <p:nvPr/>
        </p:nvSpPr>
        <p:spPr bwMode="auto">
          <a:xfrm>
            <a:off x="250825" y="4489450"/>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b. Ils ne font jamais de ski.</a:t>
            </a:r>
          </a:p>
        </p:txBody>
      </p:sp>
      <p:sp>
        <p:nvSpPr>
          <p:cNvPr id="32772" name="TextBox 16"/>
          <p:cNvSpPr txBox="1">
            <a:spLocks noChangeArrowheads="1"/>
          </p:cNvSpPr>
          <p:nvPr/>
        </p:nvSpPr>
        <p:spPr bwMode="auto">
          <a:xfrm>
            <a:off x="250825" y="5210175"/>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c. Il fait du ski.</a:t>
            </a:r>
          </a:p>
        </p:txBody>
      </p:sp>
      <p:sp>
        <p:nvSpPr>
          <p:cNvPr id="32773" name="TextBox 17"/>
          <p:cNvSpPr txBox="1">
            <a:spLocks noChangeArrowheads="1"/>
          </p:cNvSpPr>
          <p:nvPr/>
        </p:nvSpPr>
        <p:spPr bwMode="auto">
          <a:xfrm>
            <a:off x="250825" y="5930900"/>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d. Nous ne faisons jamais de ski.</a:t>
            </a:r>
          </a:p>
        </p:txBody>
      </p:sp>
      <p:sp>
        <p:nvSpPr>
          <p:cNvPr id="32774" name="TextBox 18"/>
          <p:cNvSpPr txBox="1">
            <a:spLocks noChangeArrowheads="1"/>
          </p:cNvSpPr>
          <p:nvPr/>
        </p:nvSpPr>
        <p:spPr bwMode="auto">
          <a:xfrm>
            <a:off x="250825" y="3049588"/>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latin typeface="Segoe Print" panose="02000600000000000000" pitchFamily="2" charset="0"/>
              </a:rPr>
              <a:t>Quelle phrase est la phrase correcte?</a:t>
            </a:r>
          </a:p>
        </p:txBody>
      </p:sp>
      <p:pic>
        <p:nvPicPr>
          <p:cNvPr id="2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422116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D:\My Stuff\primary spanish\Yr5 SoW resources 2014\subject pronoun pics\Slid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458788"/>
            <a:ext cx="302418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3663" y="620713"/>
            <a:ext cx="2160587"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Box 21"/>
          <p:cNvSpPr txBox="1">
            <a:spLocks noChangeArrowheads="1"/>
          </p:cNvSpPr>
          <p:nvPr/>
        </p:nvSpPr>
        <p:spPr bwMode="auto">
          <a:xfrm>
            <a:off x="792163" y="1530350"/>
            <a:ext cx="1692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solidFill>
                  <a:srgbClr val="7030A0"/>
                </a:solidFill>
                <a:latin typeface="Segoe Print" panose="02000600000000000000" pitchFamily="2" charset="0"/>
              </a:rPr>
              <a:t>never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4"/>
          <p:cNvSpPr txBox="1">
            <a:spLocks noChangeArrowheads="1"/>
          </p:cNvSpPr>
          <p:nvPr/>
        </p:nvSpPr>
        <p:spPr bwMode="auto">
          <a:xfrm>
            <a:off x="250825" y="3770313"/>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a. Je fais du cyclisme deux fois par semaine.</a:t>
            </a:r>
          </a:p>
        </p:txBody>
      </p:sp>
      <p:sp>
        <p:nvSpPr>
          <p:cNvPr id="33795" name="TextBox 15"/>
          <p:cNvSpPr txBox="1">
            <a:spLocks noChangeArrowheads="1"/>
          </p:cNvSpPr>
          <p:nvPr/>
        </p:nvSpPr>
        <p:spPr bwMode="auto">
          <a:xfrm>
            <a:off x="250825" y="4489450"/>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b. il fait du cyclisme deux fois par semaine.</a:t>
            </a:r>
          </a:p>
        </p:txBody>
      </p:sp>
      <p:sp>
        <p:nvSpPr>
          <p:cNvPr id="33796" name="TextBox 16"/>
          <p:cNvSpPr txBox="1">
            <a:spLocks noChangeArrowheads="1"/>
          </p:cNvSpPr>
          <p:nvPr/>
        </p:nvSpPr>
        <p:spPr bwMode="auto">
          <a:xfrm>
            <a:off x="250825" y="5210175"/>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c. Ils font du cyclisme parfois.</a:t>
            </a:r>
          </a:p>
        </p:txBody>
      </p:sp>
      <p:sp>
        <p:nvSpPr>
          <p:cNvPr id="33797" name="TextBox 17"/>
          <p:cNvSpPr txBox="1">
            <a:spLocks noChangeArrowheads="1"/>
          </p:cNvSpPr>
          <p:nvPr/>
        </p:nvSpPr>
        <p:spPr bwMode="auto">
          <a:xfrm>
            <a:off x="250825" y="5930900"/>
            <a:ext cx="864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d. Je fais du cyclisme parfois.</a:t>
            </a:r>
          </a:p>
        </p:txBody>
      </p:sp>
      <p:sp>
        <p:nvSpPr>
          <p:cNvPr id="33798" name="TextBox 18"/>
          <p:cNvSpPr txBox="1">
            <a:spLocks noChangeArrowheads="1"/>
          </p:cNvSpPr>
          <p:nvPr/>
        </p:nvSpPr>
        <p:spPr bwMode="auto">
          <a:xfrm>
            <a:off x="250825" y="3049588"/>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latin typeface="Segoe Print" panose="02000600000000000000" pitchFamily="2" charset="0"/>
              </a:rPr>
              <a:t>Quelle phrase est la phrase correcte?</a:t>
            </a:r>
          </a:p>
        </p:txBody>
      </p:sp>
      <p:pic>
        <p:nvPicPr>
          <p:cNvPr id="2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0388" y="4895850"/>
            <a:ext cx="83661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6" descr="D:\My Stuff\primary spanish\Yr5 SoW resources 2014\subject pronoun pics\Slid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711200"/>
            <a:ext cx="26638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AutoShape 2" descr="Image result for cycling clipar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33802" name="AutoShape 4" descr="Image result for cycling clipar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pic>
        <p:nvPicPr>
          <p:cNvPr id="33803" name="Picture 6" descr="http://www.clker.com/cliparts/d/6/3/2/12550944101197721496Olympic_sports_Cycling_(road)_pictogram.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638175"/>
            <a:ext cx="23225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Box 20"/>
          <p:cNvSpPr txBox="1">
            <a:spLocks noChangeArrowheads="1"/>
          </p:cNvSpPr>
          <p:nvPr/>
        </p:nvSpPr>
        <p:spPr bwMode="auto">
          <a:xfrm>
            <a:off x="6488113" y="1249363"/>
            <a:ext cx="2405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solidFill>
                  <a:srgbClr val="7030A0"/>
                </a:solidFill>
                <a:latin typeface="Segoe Print" panose="02000600000000000000" pitchFamily="2" charset="0"/>
              </a:rPr>
              <a:t>sometimes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50825" y="333375"/>
            <a:ext cx="8642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4" name="Rounded Rectangular Callout 3"/>
          <p:cNvSpPr/>
          <p:nvPr/>
        </p:nvSpPr>
        <p:spPr>
          <a:xfrm>
            <a:off x="251520" y="188640"/>
            <a:ext cx="8640960" cy="864096"/>
          </a:xfrm>
          <a:prstGeom prst="wedgeRoundRectCallout">
            <a:avLst>
              <a:gd name="adj1" fmla="val -49507"/>
              <a:gd name="adj2" fmla="val 66157"/>
              <a:gd name="adj3" fmla="val 16667"/>
            </a:avLst>
          </a:prstGeom>
          <a:solidFill>
            <a:schemeClr val="tx1">
              <a:lumMod val="65000"/>
              <a:lumOff val="35000"/>
            </a:schemeClr>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400" dirty="0">
                <a:latin typeface="Segoe Print" panose="02000600000000000000" pitchFamily="2" charset="0"/>
              </a:rPr>
              <a:t>Je </a:t>
            </a:r>
            <a:r>
              <a:rPr lang="en-GB" sz="2400" dirty="0" err="1">
                <a:latin typeface="Segoe Print" panose="02000600000000000000" pitchFamily="2" charset="0"/>
              </a:rPr>
              <a:t>fais</a:t>
            </a:r>
            <a:r>
              <a:rPr lang="en-GB" sz="2400" dirty="0">
                <a:latin typeface="Segoe Print" panose="02000600000000000000" pitchFamily="2" charset="0"/>
              </a:rPr>
              <a:t> du sport </a:t>
            </a:r>
            <a:r>
              <a:rPr lang="en-GB" sz="2400" dirty="0" err="1">
                <a:latin typeface="Segoe Print" panose="02000600000000000000" pitchFamily="2" charset="0"/>
              </a:rPr>
              <a:t>parce</a:t>
            </a:r>
            <a:r>
              <a:rPr lang="en-GB" sz="2400" dirty="0">
                <a:latin typeface="Segoe Print" panose="02000600000000000000" pitchFamily="2" charset="0"/>
              </a:rPr>
              <a:t> </a:t>
            </a:r>
            <a:r>
              <a:rPr lang="en-GB" sz="2400" dirty="0" err="1">
                <a:latin typeface="Segoe Print" panose="02000600000000000000" pitchFamily="2" charset="0"/>
              </a:rPr>
              <a:t>que</a:t>
            </a:r>
            <a:r>
              <a:rPr lang="en-GB" sz="2400" dirty="0">
                <a:latin typeface="Segoe Print" panose="02000600000000000000" pitchFamily="2" charset="0"/>
              </a:rPr>
              <a:t> </a:t>
            </a:r>
            <a:r>
              <a:rPr lang="en-GB" sz="2400" dirty="0" err="1">
                <a:latin typeface="Segoe Print" panose="02000600000000000000" pitchFamily="2" charset="0"/>
              </a:rPr>
              <a:t>j’adore</a:t>
            </a:r>
            <a:r>
              <a:rPr lang="en-GB" sz="2400" dirty="0">
                <a:latin typeface="Segoe Print" panose="02000600000000000000" pitchFamily="2" charset="0"/>
              </a:rPr>
              <a:t> le sport et je </a:t>
            </a:r>
            <a:r>
              <a:rPr lang="en-GB" sz="2400" dirty="0" err="1">
                <a:latin typeface="Segoe Print" panose="02000600000000000000" pitchFamily="2" charset="0"/>
              </a:rPr>
              <a:t>suis</a:t>
            </a:r>
            <a:r>
              <a:rPr lang="en-GB" sz="2400" dirty="0">
                <a:latin typeface="Segoe Print" panose="02000600000000000000" pitchFamily="2" charset="0"/>
              </a:rPr>
              <a:t> </a:t>
            </a:r>
            <a:r>
              <a:rPr lang="en-GB" sz="2400" dirty="0" err="1">
                <a:latin typeface="Segoe Print" panose="02000600000000000000" pitchFamily="2" charset="0"/>
              </a:rPr>
              <a:t>très</a:t>
            </a:r>
            <a:r>
              <a:rPr lang="en-GB" sz="2400" dirty="0">
                <a:latin typeface="Segoe Print" panose="02000600000000000000" pitchFamily="2" charset="0"/>
              </a:rPr>
              <a:t> </a:t>
            </a:r>
            <a:r>
              <a:rPr lang="en-GB" sz="2400" dirty="0" err="1">
                <a:latin typeface="Segoe Print" panose="02000600000000000000" pitchFamily="2" charset="0"/>
              </a:rPr>
              <a:t>sportif</a:t>
            </a:r>
            <a:r>
              <a:rPr lang="en-GB" sz="2400" dirty="0">
                <a:latin typeface="Segoe Print" panose="02000600000000000000" pitchFamily="2" charset="0"/>
              </a:rPr>
              <a:t>.</a:t>
            </a:r>
          </a:p>
        </p:txBody>
      </p:sp>
      <p:sp>
        <p:nvSpPr>
          <p:cNvPr id="5" name="Rounded Rectangular Callout 4"/>
          <p:cNvSpPr/>
          <p:nvPr/>
        </p:nvSpPr>
        <p:spPr>
          <a:xfrm>
            <a:off x="251520" y="1124744"/>
            <a:ext cx="8640960" cy="1152128"/>
          </a:xfrm>
          <a:prstGeom prst="wedgeRoundRectCallout">
            <a:avLst>
              <a:gd name="adj1" fmla="val 50155"/>
              <a:gd name="adj2" fmla="val 65104"/>
              <a:gd name="adj3" fmla="val 16667"/>
            </a:avLst>
          </a:prstGeom>
          <a:solidFill>
            <a:schemeClr val="tx1">
              <a:lumMod val="65000"/>
              <a:lumOff val="35000"/>
            </a:scheme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400" dirty="0" err="1">
                <a:latin typeface="Segoe Print" panose="02000600000000000000" pitchFamily="2" charset="0"/>
              </a:rPr>
              <a:t>J’ai</a:t>
            </a:r>
            <a:r>
              <a:rPr lang="en-GB" sz="2400" dirty="0">
                <a:latin typeface="Segoe Print" panose="02000600000000000000" pitchFamily="2" charset="0"/>
              </a:rPr>
              <a:t> un cheval blanc et au </a:t>
            </a:r>
            <a:r>
              <a:rPr lang="en-GB" sz="2400" dirty="0" err="1">
                <a:latin typeface="Segoe Print" panose="02000600000000000000" pitchFamily="2" charset="0"/>
              </a:rPr>
              <a:t>printemps</a:t>
            </a:r>
            <a:r>
              <a:rPr lang="en-GB" sz="2400" dirty="0">
                <a:latin typeface="Segoe Print" panose="02000600000000000000" pitchFamily="2" charset="0"/>
              </a:rPr>
              <a:t> je </a:t>
            </a:r>
            <a:r>
              <a:rPr lang="en-GB" sz="2400" dirty="0" err="1">
                <a:latin typeface="Segoe Print" panose="02000600000000000000" pitchFamily="2" charset="0"/>
              </a:rPr>
              <a:t>fais</a:t>
            </a:r>
            <a:r>
              <a:rPr lang="en-GB" sz="2400" dirty="0">
                <a:latin typeface="Segoe Print" panose="02000600000000000000" pitchFamily="2" charset="0"/>
              </a:rPr>
              <a:t> de </a:t>
            </a:r>
            <a:r>
              <a:rPr lang="en-GB" sz="2400" dirty="0" err="1">
                <a:latin typeface="Segoe Print" panose="02000600000000000000" pitchFamily="2" charset="0"/>
              </a:rPr>
              <a:t>l’équitation</a:t>
            </a:r>
            <a:r>
              <a:rPr lang="en-GB" sz="2400" dirty="0">
                <a:latin typeface="Segoe Print" panose="02000600000000000000" pitchFamily="2" charset="0"/>
              </a:rPr>
              <a:t> </a:t>
            </a:r>
            <a:r>
              <a:rPr lang="en-GB" sz="2400" dirty="0" err="1">
                <a:latin typeface="Segoe Print" panose="02000600000000000000" pitchFamily="2" charset="0"/>
              </a:rPr>
              <a:t>quatre</a:t>
            </a:r>
            <a:r>
              <a:rPr lang="en-GB" sz="2400" dirty="0">
                <a:latin typeface="Segoe Print" panose="02000600000000000000" pitchFamily="2" charset="0"/>
              </a:rPr>
              <a:t> </a:t>
            </a:r>
            <a:r>
              <a:rPr lang="en-GB" sz="2400" dirty="0" err="1">
                <a:latin typeface="Segoe Print" panose="02000600000000000000" pitchFamily="2" charset="0"/>
              </a:rPr>
              <a:t>fois</a:t>
            </a:r>
            <a:r>
              <a:rPr lang="en-GB" sz="2400" dirty="0">
                <a:latin typeface="Segoe Print" panose="02000600000000000000" pitchFamily="2" charset="0"/>
              </a:rPr>
              <a:t> par </a:t>
            </a:r>
            <a:r>
              <a:rPr lang="en-GB" sz="2400" dirty="0" err="1">
                <a:latin typeface="Segoe Print" panose="02000600000000000000" pitchFamily="2" charset="0"/>
              </a:rPr>
              <a:t>semaine</a:t>
            </a:r>
            <a:r>
              <a:rPr lang="en-GB" sz="2400" dirty="0">
                <a:latin typeface="Segoe Print" panose="02000600000000000000" pitchFamily="2" charset="0"/>
              </a:rPr>
              <a:t>. </a:t>
            </a:r>
            <a:r>
              <a:rPr lang="en-GB" sz="2400" dirty="0" err="1">
                <a:latin typeface="Segoe Print" panose="02000600000000000000" pitchFamily="2" charset="0"/>
              </a:rPr>
              <a:t>Aussi</a:t>
            </a:r>
            <a:r>
              <a:rPr lang="en-GB" sz="2400" dirty="0">
                <a:latin typeface="Segoe Print" panose="02000600000000000000" pitchFamily="2" charset="0"/>
              </a:rPr>
              <a:t>, je </a:t>
            </a:r>
            <a:r>
              <a:rPr lang="en-GB" sz="2400" dirty="0" err="1">
                <a:latin typeface="Segoe Print" panose="02000600000000000000" pitchFamily="2" charset="0"/>
              </a:rPr>
              <a:t>fais</a:t>
            </a:r>
            <a:r>
              <a:rPr lang="en-GB" sz="2400" dirty="0">
                <a:latin typeface="Segoe Print" panose="02000600000000000000" pitchFamily="2" charset="0"/>
              </a:rPr>
              <a:t> de </a:t>
            </a:r>
            <a:r>
              <a:rPr lang="en-GB" sz="2400" dirty="0" err="1">
                <a:latin typeface="Segoe Print" panose="02000600000000000000" pitchFamily="2" charset="0"/>
              </a:rPr>
              <a:t>l’escrime</a:t>
            </a:r>
            <a:r>
              <a:rPr lang="en-GB" sz="2400" dirty="0">
                <a:latin typeface="Segoe Print" panose="02000600000000000000" pitchFamily="2" charset="0"/>
              </a:rPr>
              <a:t> </a:t>
            </a:r>
            <a:r>
              <a:rPr lang="en-GB" sz="2400" dirty="0" err="1">
                <a:latin typeface="Segoe Print" panose="02000600000000000000" pitchFamily="2" charset="0"/>
              </a:rPr>
              <a:t>une</a:t>
            </a:r>
            <a:r>
              <a:rPr lang="en-GB" sz="2400" dirty="0">
                <a:latin typeface="Segoe Print" panose="02000600000000000000" pitchFamily="2" charset="0"/>
              </a:rPr>
              <a:t> </a:t>
            </a:r>
            <a:r>
              <a:rPr lang="en-GB" sz="2400" dirty="0" err="1">
                <a:latin typeface="Segoe Print" panose="02000600000000000000" pitchFamily="2" charset="0"/>
              </a:rPr>
              <a:t>fois</a:t>
            </a:r>
            <a:r>
              <a:rPr lang="en-GB" sz="2400" dirty="0">
                <a:latin typeface="Segoe Print" panose="02000600000000000000" pitchFamily="2" charset="0"/>
              </a:rPr>
              <a:t> par </a:t>
            </a:r>
            <a:r>
              <a:rPr lang="en-GB" sz="2400" dirty="0" err="1">
                <a:latin typeface="Segoe Print" panose="02000600000000000000" pitchFamily="2" charset="0"/>
              </a:rPr>
              <a:t>semaine</a:t>
            </a:r>
            <a:r>
              <a:rPr lang="en-GB" sz="2400" dirty="0">
                <a:latin typeface="Segoe Print" panose="02000600000000000000" pitchFamily="2" charset="0"/>
              </a:rPr>
              <a:t>.</a:t>
            </a:r>
          </a:p>
        </p:txBody>
      </p:sp>
      <p:sp>
        <p:nvSpPr>
          <p:cNvPr id="6" name="Rounded Rectangular Callout 5"/>
          <p:cNvSpPr/>
          <p:nvPr/>
        </p:nvSpPr>
        <p:spPr>
          <a:xfrm>
            <a:off x="215516" y="2446134"/>
            <a:ext cx="8712968" cy="1440160"/>
          </a:xfrm>
          <a:prstGeom prst="wedgeRoundRectCallout">
            <a:avLst>
              <a:gd name="adj1" fmla="val -49665"/>
              <a:gd name="adj2" fmla="val 63919"/>
              <a:gd name="adj3" fmla="val 16667"/>
            </a:avLst>
          </a:prstGeom>
          <a:solidFill>
            <a:schemeClr val="tx1">
              <a:lumMod val="65000"/>
              <a:lumOff val="35000"/>
            </a:schemeClr>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400" dirty="0" err="1">
                <a:latin typeface="Segoe Print" panose="02000600000000000000" pitchFamily="2" charset="0"/>
              </a:rPr>
              <a:t>En</a:t>
            </a:r>
            <a:r>
              <a:rPr lang="en-GB" sz="2400" dirty="0">
                <a:latin typeface="Segoe Print" panose="02000600000000000000" pitchFamily="2" charset="0"/>
              </a:rPr>
              <a:t> </a:t>
            </a:r>
            <a:r>
              <a:rPr lang="en-GB" sz="2400" dirty="0" err="1">
                <a:latin typeface="Segoe Print" panose="02000600000000000000" pitchFamily="2" charset="0"/>
              </a:rPr>
              <a:t>été</a:t>
            </a:r>
            <a:r>
              <a:rPr lang="en-GB" sz="2400" dirty="0">
                <a:latin typeface="Segoe Print" panose="02000600000000000000" pitchFamily="2" charset="0"/>
              </a:rPr>
              <a:t>, mon </a:t>
            </a:r>
            <a:r>
              <a:rPr lang="en-GB" sz="2400" dirty="0" err="1">
                <a:latin typeface="Segoe Print" panose="02000600000000000000" pitchFamily="2" charset="0"/>
              </a:rPr>
              <a:t>amie</a:t>
            </a:r>
            <a:r>
              <a:rPr lang="en-GB" sz="2400" dirty="0">
                <a:latin typeface="Segoe Print" panose="02000600000000000000" pitchFamily="2" charset="0"/>
              </a:rPr>
              <a:t> Anna et </a:t>
            </a:r>
            <a:r>
              <a:rPr lang="en-GB" sz="2400" dirty="0" err="1" smtClean="0">
                <a:latin typeface="Segoe Print" panose="02000600000000000000" pitchFamily="2" charset="0"/>
              </a:rPr>
              <a:t>moi</a:t>
            </a:r>
            <a:r>
              <a:rPr lang="en-GB" sz="2400" dirty="0" smtClean="0">
                <a:latin typeface="Segoe Print" panose="02000600000000000000" pitchFamily="2" charset="0"/>
              </a:rPr>
              <a:t> </a:t>
            </a:r>
            <a:r>
              <a:rPr lang="en-GB" sz="2400" dirty="0" err="1" smtClean="0">
                <a:latin typeface="Segoe Print" panose="02000600000000000000" pitchFamily="2" charset="0"/>
              </a:rPr>
              <a:t>faisons</a:t>
            </a:r>
            <a:r>
              <a:rPr lang="en-GB" sz="2400" dirty="0" smtClean="0">
                <a:latin typeface="Segoe Print" panose="02000600000000000000" pitchFamily="2" charset="0"/>
              </a:rPr>
              <a:t> </a:t>
            </a:r>
            <a:r>
              <a:rPr lang="en-GB" sz="2400" dirty="0">
                <a:latin typeface="Segoe Print" panose="02000600000000000000" pitchFamily="2" charset="0"/>
              </a:rPr>
              <a:t>de la natation </a:t>
            </a:r>
            <a:r>
              <a:rPr lang="en-GB" sz="2400" dirty="0" err="1">
                <a:latin typeface="Segoe Print" panose="02000600000000000000" pitchFamily="2" charset="0"/>
              </a:rPr>
              <a:t>tous</a:t>
            </a:r>
            <a:r>
              <a:rPr lang="en-GB" sz="2400" dirty="0">
                <a:latin typeface="Segoe Print" panose="02000600000000000000" pitchFamily="2" charset="0"/>
              </a:rPr>
              <a:t> les </a:t>
            </a:r>
            <a:r>
              <a:rPr lang="en-GB" sz="2400" dirty="0" err="1">
                <a:latin typeface="Segoe Print" panose="02000600000000000000" pitchFamily="2" charset="0"/>
              </a:rPr>
              <a:t>jours</a:t>
            </a:r>
            <a:r>
              <a:rPr lang="en-GB" sz="2400" dirty="0">
                <a:latin typeface="Segoe Print" panose="02000600000000000000" pitchFamily="2" charset="0"/>
              </a:rPr>
              <a:t> et nous </a:t>
            </a:r>
            <a:r>
              <a:rPr lang="en-GB" sz="2400" dirty="0" err="1">
                <a:latin typeface="Segoe Print" panose="02000600000000000000" pitchFamily="2" charset="0"/>
              </a:rPr>
              <a:t>faisons</a:t>
            </a:r>
            <a:r>
              <a:rPr lang="en-GB" sz="2400" dirty="0">
                <a:latin typeface="Segoe Print" panose="02000600000000000000" pitchFamily="2" charset="0"/>
              </a:rPr>
              <a:t> du </a:t>
            </a:r>
            <a:r>
              <a:rPr lang="en-GB" sz="2400" dirty="0" err="1">
                <a:latin typeface="Segoe Print" panose="02000600000000000000" pitchFamily="2" charset="0"/>
              </a:rPr>
              <a:t>tir</a:t>
            </a:r>
            <a:r>
              <a:rPr lang="en-GB" sz="2400" dirty="0">
                <a:latin typeface="Segoe Print" panose="02000600000000000000" pitchFamily="2" charset="0"/>
              </a:rPr>
              <a:t> à </a:t>
            </a:r>
            <a:r>
              <a:rPr lang="en-GB" sz="2400" dirty="0" err="1">
                <a:latin typeface="Segoe Print" panose="02000600000000000000" pitchFamily="2" charset="0"/>
              </a:rPr>
              <a:t>l’arc</a:t>
            </a:r>
            <a:r>
              <a:rPr lang="en-GB" sz="2400" dirty="0">
                <a:latin typeface="Segoe Print" panose="02000600000000000000" pitchFamily="2" charset="0"/>
              </a:rPr>
              <a:t> trois </a:t>
            </a:r>
            <a:r>
              <a:rPr lang="en-GB" sz="2400" dirty="0" err="1">
                <a:latin typeface="Segoe Print" panose="02000600000000000000" pitchFamily="2" charset="0"/>
              </a:rPr>
              <a:t>fois</a:t>
            </a:r>
            <a:r>
              <a:rPr lang="en-GB" sz="2400" dirty="0">
                <a:latin typeface="Segoe Print" panose="02000600000000000000" pitchFamily="2" charset="0"/>
              </a:rPr>
              <a:t> par </a:t>
            </a:r>
            <a:r>
              <a:rPr lang="en-GB" sz="2400" dirty="0" err="1">
                <a:latin typeface="Segoe Print" panose="02000600000000000000" pitchFamily="2" charset="0"/>
              </a:rPr>
              <a:t>mois</a:t>
            </a:r>
            <a:r>
              <a:rPr lang="en-GB" sz="2400" dirty="0">
                <a:latin typeface="Segoe Print" panose="02000600000000000000" pitchFamily="2" charset="0"/>
              </a:rPr>
              <a:t>. Je ne </a:t>
            </a:r>
            <a:r>
              <a:rPr lang="en-GB" sz="2400" dirty="0" err="1">
                <a:latin typeface="Segoe Print" panose="02000600000000000000" pitchFamily="2" charset="0"/>
              </a:rPr>
              <a:t>fais</a:t>
            </a:r>
            <a:r>
              <a:rPr lang="en-GB" sz="2400" dirty="0">
                <a:latin typeface="Segoe Print" panose="02000600000000000000" pitchFamily="2" charset="0"/>
              </a:rPr>
              <a:t> </a:t>
            </a:r>
            <a:r>
              <a:rPr lang="en-GB" sz="2400" dirty="0" err="1">
                <a:latin typeface="Segoe Print" panose="02000600000000000000" pitchFamily="2" charset="0"/>
              </a:rPr>
              <a:t>jamais</a:t>
            </a:r>
            <a:r>
              <a:rPr lang="en-GB" sz="2400" dirty="0">
                <a:latin typeface="Segoe Print" panose="02000600000000000000" pitchFamily="2" charset="0"/>
              </a:rPr>
              <a:t> </a:t>
            </a:r>
            <a:r>
              <a:rPr lang="en-GB" sz="2400" dirty="0" err="1">
                <a:latin typeface="Segoe Print" panose="02000600000000000000" pitchFamily="2" charset="0"/>
              </a:rPr>
              <a:t>d’athl</a:t>
            </a:r>
            <a:r>
              <a:rPr lang="en-GB" sz="2400" dirty="0" err="1">
                <a:latin typeface="Segoe Print" panose="02000600000000000000" pitchFamily="2" charset="0"/>
                <a:cs typeface="Arial" panose="020B0604020202020204" pitchFamily="34" charset="0"/>
              </a:rPr>
              <a:t>é</a:t>
            </a:r>
            <a:r>
              <a:rPr lang="en-GB" sz="2400" dirty="0" err="1">
                <a:latin typeface="Segoe Print" panose="02000600000000000000" pitchFamily="2" charset="0"/>
              </a:rPr>
              <a:t>tisme</a:t>
            </a:r>
            <a:r>
              <a:rPr lang="en-GB" sz="2400" dirty="0">
                <a:latin typeface="Segoe Print" panose="02000600000000000000" pitchFamily="2" charset="0"/>
              </a:rPr>
              <a:t> </a:t>
            </a:r>
            <a:r>
              <a:rPr lang="en-GB" sz="2400" dirty="0" err="1">
                <a:latin typeface="Segoe Print" panose="02000600000000000000" pitchFamily="2" charset="0"/>
              </a:rPr>
              <a:t>parce</a:t>
            </a:r>
            <a:r>
              <a:rPr lang="en-GB" sz="2400" dirty="0">
                <a:latin typeface="Segoe Print" panose="02000600000000000000" pitchFamily="2" charset="0"/>
              </a:rPr>
              <a:t> que je </a:t>
            </a:r>
            <a:r>
              <a:rPr lang="en-GB" sz="2400" dirty="0" err="1">
                <a:latin typeface="Segoe Print" panose="02000600000000000000" pitchFamily="2" charset="0"/>
              </a:rPr>
              <a:t>n’aime</a:t>
            </a:r>
            <a:r>
              <a:rPr lang="en-GB" sz="2400" dirty="0">
                <a:latin typeface="Segoe Print" panose="02000600000000000000" pitchFamily="2" charset="0"/>
              </a:rPr>
              <a:t> pas </a:t>
            </a:r>
            <a:r>
              <a:rPr lang="en-GB" sz="2400" dirty="0" err="1">
                <a:latin typeface="Segoe Print" panose="02000600000000000000" pitchFamily="2" charset="0"/>
              </a:rPr>
              <a:t>ça</a:t>
            </a:r>
            <a:r>
              <a:rPr lang="en-GB" sz="2400" dirty="0">
                <a:latin typeface="Segoe Print" panose="02000600000000000000" pitchFamily="2" charset="0"/>
              </a:rPr>
              <a:t>.</a:t>
            </a:r>
          </a:p>
        </p:txBody>
      </p:sp>
      <p:sp>
        <p:nvSpPr>
          <p:cNvPr id="7" name="Rounded Rectangular Callout 6"/>
          <p:cNvSpPr/>
          <p:nvPr/>
        </p:nvSpPr>
        <p:spPr>
          <a:xfrm>
            <a:off x="251520" y="4005064"/>
            <a:ext cx="8640960" cy="1094636"/>
          </a:xfrm>
          <a:prstGeom prst="wedgeRoundRectCallout">
            <a:avLst>
              <a:gd name="adj1" fmla="val 50155"/>
              <a:gd name="adj2" fmla="val 65104"/>
              <a:gd name="adj3" fmla="val 16667"/>
            </a:avLst>
          </a:prstGeom>
          <a:solidFill>
            <a:schemeClr val="tx1">
              <a:lumMod val="65000"/>
              <a:lumOff val="35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400" dirty="0" err="1">
                <a:latin typeface="Segoe Print" panose="02000600000000000000" pitchFamily="2" charset="0"/>
              </a:rPr>
              <a:t>En</a:t>
            </a:r>
            <a:r>
              <a:rPr lang="en-GB" sz="2400" dirty="0">
                <a:latin typeface="Segoe Print" panose="02000600000000000000" pitchFamily="2" charset="0"/>
              </a:rPr>
              <a:t> </a:t>
            </a:r>
            <a:r>
              <a:rPr lang="en-GB" sz="2400" dirty="0" err="1" smtClean="0">
                <a:latin typeface="Segoe Print" panose="02000600000000000000" pitchFamily="2" charset="0"/>
              </a:rPr>
              <a:t>automne</a:t>
            </a:r>
            <a:r>
              <a:rPr lang="en-GB" sz="2400" dirty="0" smtClean="0">
                <a:latin typeface="Segoe Print" panose="02000600000000000000" pitchFamily="2" charset="0"/>
              </a:rPr>
              <a:t> </a:t>
            </a:r>
            <a:r>
              <a:rPr lang="en-GB" sz="2400" dirty="0" err="1">
                <a:latin typeface="Segoe Print" panose="02000600000000000000" pitchFamily="2" charset="0"/>
              </a:rPr>
              <a:t>mes</a:t>
            </a:r>
            <a:r>
              <a:rPr lang="en-GB" sz="2400" dirty="0">
                <a:latin typeface="Segoe Print" panose="02000600000000000000" pitchFamily="2" charset="0"/>
              </a:rPr>
              <a:t> </a:t>
            </a:r>
            <a:r>
              <a:rPr lang="en-GB" sz="2400" dirty="0" err="1">
                <a:latin typeface="Segoe Print" panose="02000600000000000000" pitchFamily="2" charset="0"/>
              </a:rPr>
              <a:t>amis</a:t>
            </a:r>
            <a:r>
              <a:rPr lang="en-GB" sz="2400" dirty="0">
                <a:latin typeface="Segoe Print" panose="02000600000000000000" pitchFamily="2" charset="0"/>
              </a:rPr>
              <a:t> font du </a:t>
            </a:r>
            <a:r>
              <a:rPr lang="en-GB" sz="2400" dirty="0" err="1">
                <a:latin typeface="Segoe Print" panose="02000600000000000000" pitchFamily="2" charset="0"/>
              </a:rPr>
              <a:t>cyclisme</a:t>
            </a:r>
            <a:r>
              <a:rPr lang="en-GB" sz="2400" dirty="0">
                <a:latin typeface="Segoe Print" panose="02000600000000000000" pitchFamily="2" charset="0"/>
              </a:rPr>
              <a:t> le </a:t>
            </a:r>
            <a:r>
              <a:rPr lang="en-GB" sz="2400" dirty="0" err="1">
                <a:latin typeface="Segoe Print" panose="02000600000000000000" pitchFamily="2" charset="0"/>
              </a:rPr>
              <a:t>dimanche</a:t>
            </a:r>
            <a:r>
              <a:rPr lang="en-GB" sz="2400" dirty="0">
                <a:latin typeface="Segoe Print" panose="02000600000000000000" pitchFamily="2" charset="0"/>
              </a:rPr>
              <a:t>. Je ne </a:t>
            </a:r>
            <a:r>
              <a:rPr lang="en-GB" sz="2400" dirty="0" err="1">
                <a:latin typeface="Segoe Print" panose="02000600000000000000" pitchFamily="2" charset="0"/>
              </a:rPr>
              <a:t>fais</a:t>
            </a:r>
            <a:r>
              <a:rPr lang="en-GB" sz="2400" dirty="0">
                <a:latin typeface="Segoe Print" panose="02000600000000000000" pitchFamily="2" charset="0"/>
              </a:rPr>
              <a:t> pas de </a:t>
            </a:r>
            <a:r>
              <a:rPr lang="en-GB" sz="2400" dirty="0" err="1">
                <a:latin typeface="Segoe Print" panose="02000600000000000000" pitchFamily="2" charset="0"/>
              </a:rPr>
              <a:t>cyclisme</a:t>
            </a:r>
            <a:r>
              <a:rPr lang="en-GB" sz="2400" dirty="0">
                <a:latin typeface="Segoe Print" panose="02000600000000000000" pitchFamily="2" charset="0"/>
              </a:rPr>
              <a:t> en hiver </a:t>
            </a:r>
            <a:r>
              <a:rPr lang="en-GB" sz="2400" dirty="0" err="1">
                <a:latin typeface="Segoe Print" panose="02000600000000000000" pitchFamily="2" charset="0"/>
              </a:rPr>
              <a:t>parce</a:t>
            </a:r>
            <a:r>
              <a:rPr lang="en-GB" sz="2400" dirty="0">
                <a:latin typeface="Segoe Print" panose="02000600000000000000" pitchFamily="2" charset="0"/>
              </a:rPr>
              <a:t> que je </a:t>
            </a:r>
            <a:r>
              <a:rPr lang="en-GB" sz="2400" dirty="0" err="1">
                <a:latin typeface="Segoe Print" panose="02000600000000000000" pitchFamily="2" charset="0"/>
              </a:rPr>
              <a:t>fais</a:t>
            </a:r>
            <a:r>
              <a:rPr lang="en-GB" sz="2400" dirty="0">
                <a:latin typeface="Segoe Print" panose="02000600000000000000" pitchFamily="2" charset="0"/>
              </a:rPr>
              <a:t> du judo le </a:t>
            </a:r>
            <a:r>
              <a:rPr lang="en-GB" sz="2400" dirty="0" err="1">
                <a:latin typeface="Segoe Print" panose="02000600000000000000" pitchFamily="2" charset="0"/>
              </a:rPr>
              <a:t>dimanche</a:t>
            </a:r>
            <a:r>
              <a:rPr lang="en-GB" sz="2400" dirty="0">
                <a:latin typeface="Segoe Print" panose="02000600000000000000" pitchFamily="2" charset="0"/>
              </a:rPr>
              <a:t>. Le judo, </a:t>
            </a:r>
            <a:r>
              <a:rPr lang="en-GB" sz="2400" dirty="0" err="1">
                <a:latin typeface="Segoe Print" panose="02000600000000000000" pitchFamily="2" charset="0"/>
              </a:rPr>
              <a:t>c’est</a:t>
            </a:r>
            <a:r>
              <a:rPr lang="en-GB" sz="2400" dirty="0">
                <a:latin typeface="Segoe Print" panose="02000600000000000000" pitchFamily="2" charset="0"/>
              </a:rPr>
              <a:t> </a:t>
            </a:r>
            <a:r>
              <a:rPr lang="en-GB" sz="2400" dirty="0" err="1">
                <a:latin typeface="Segoe Print" panose="02000600000000000000" pitchFamily="2" charset="0"/>
              </a:rPr>
              <a:t>fant</a:t>
            </a:r>
            <a:r>
              <a:rPr lang="en-GB" sz="2400" dirty="0" err="1">
                <a:latin typeface="Segoe Print"/>
              </a:rPr>
              <a:t>astique</a:t>
            </a:r>
            <a:r>
              <a:rPr lang="en-GB" sz="2400" dirty="0">
                <a:latin typeface="Segoe Print"/>
              </a:rPr>
              <a:t>!</a:t>
            </a:r>
          </a:p>
        </p:txBody>
      </p:sp>
      <p:sp>
        <p:nvSpPr>
          <p:cNvPr id="8" name="Rounded Rectangular Callout 7"/>
          <p:cNvSpPr/>
          <p:nvPr/>
        </p:nvSpPr>
        <p:spPr>
          <a:xfrm>
            <a:off x="179512" y="5085184"/>
            <a:ext cx="8640960" cy="1440160"/>
          </a:xfrm>
          <a:prstGeom prst="wedgeRoundRectCallout">
            <a:avLst>
              <a:gd name="adj1" fmla="val -49823"/>
              <a:gd name="adj2" fmla="val 64777"/>
              <a:gd name="adj3" fmla="val 16667"/>
            </a:avLst>
          </a:prstGeom>
          <a:solidFill>
            <a:schemeClr val="tx1">
              <a:lumMod val="65000"/>
              <a:lumOff val="35000"/>
            </a:schemeClr>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400" dirty="0">
                <a:latin typeface="Segoe Print" panose="02000600000000000000" pitchFamily="2" charset="0"/>
              </a:rPr>
              <a:t>En hiver </a:t>
            </a:r>
            <a:r>
              <a:rPr lang="en-GB" sz="2400" dirty="0" err="1">
                <a:latin typeface="Segoe Print" panose="02000600000000000000" pitchFamily="2" charset="0"/>
              </a:rPr>
              <a:t>parfois</a:t>
            </a:r>
            <a:r>
              <a:rPr lang="en-GB" sz="2400" dirty="0">
                <a:latin typeface="Segoe Print" panose="02000600000000000000" pitchFamily="2" charset="0"/>
              </a:rPr>
              <a:t> je </a:t>
            </a:r>
            <a:r>
              <a:rPr lang="en-GB" sz="2400" dirty="0" err="1">
                <a:latin typeface="Segoe Print" panose="02000600000000000000" pitchFamily="2" charset="0"/>
              </a:rPr>
              <a:t>fais</a:t>
            </a:r>
            <a:r>
              <a:rPr lang="en-GB" sz="2400" dirty="0">
                <a:latin typeface="Segoe Print" panose="02000600000000000000" pitchFamily="2" charset="0"/>
              </a:rPr>
              <a:t> du ski </a:t>
            </a:r>
            <a:r>
              <a:rPr lang="en-GB" sz="2400" dirty="0" err="1">
                <a:latin typeface="Segoe Print" panose="02000600000000000000" pitchFamily="2" charset="0"/>
              </a:rPr>
              <a:t>mais</a:t>
            </a:r>
            <a:r>
              <a:rPr lang="en-GB" sz="2400" dirty="0">
                <a:latin typeface="Segoe Print" panose="02000600000000000000" pitchFamily="2" charset="0"/>
              </a:rPr>
              <a:t> ma </a:t>
            </a:r>
            <a:r>
              <a:rPr lang="en-GB" sz="2400" dirty="0" err="1">
                <a:latin typeface="Segoe Print" panose="02000600000000000000" pitchFamily="2" charset="0"/>
              </a:rPr>
              <a:t>maman</a:t>
            </a:r>
            <a:r>
              <a:rPr lang="en-GB" sz="2400" dirty="0">
                <a:latin typeface="Segoe Print" panose="02000600000000000000" pitchFamily="2" charset="0"/>
              </a:rPr>
              <a:t> ne fait pas de ski </a:t>
            </a:r>
            <a:r>
              <a:rPr lang="en-GB" sz="2400" dirty="0" err="1">
                <a:latin typeface="Segoe Print" panose="02000600000000000000" pitchFamily="2" charset="0"/>
              </a:rPr>
              <a:t>parce</a:t>
            </a:r>
            <a:r>
              <a:rPr lang="en-GB" sz="2400" dirty="0">
                <a:latin typeface="Segoe Print" panose="02000600000000000000" pitchFamily="2" charset="0"/>
              </a:rPr>
              <a:t> </a:t>
            </a:r>
            <a:r>
              <a:rPr lang="en-GB" sz="2400" dirty="0" err="1">
                <a:latin typeface="Segoe Print" panose="02000600000000000000" pitchFamily="2" charset="0"/>
              </a:rPr>
              <a:t>qu’elle</a:t>
            </a:r>
            <a:r>
              <a:rPr lang="en-GB" sz="2400" dirty="0">
                <a:latin typeface="Segoe Print" panose="02000600000000000000" pitchFamily="2" charset="0"/>
              </a:rPr>
              <a:t> </a:t>
            </a:r>
            <a:r>
              <a:rPr lang="en-GB" sz="2400" dirty="0" err="1">
                <a:latin typeface="Segoe Print" panose="02000600000000000000" pitchFamily="2" charset="0"/>
              </a:rPr>
              <a:t>pense</a:t>
            </a:r>
            <a:r>
              <a:rPr lang="en-GB" sz="2400" dirty="0">
                <a:latin typeface="Segoe Print" panose="02000600000000000000" pitchFamily="2" charset="0"/>
              </a:rPr>
              <a:t> que </a:t>
            </a:r>
            <a:r>
              <a:rPr lang="en-GB" sz="2400" dirty="0" err="1">
                <a:latin typeface="Segoe Print" panose="02000600000000000000" pitchFamily="2" charset="0"/>
              </a:rPr>
              <a:t>c’est</a:t>
            </a:r>
            <a:r>
              <a:rPr lang="en-GB" sz="2400" dirty="0">
                <a:latin typeface="Segoe Print" panose="02000600000000000000" pitchFamily="2" charset="0"/>
              </a:rPr>
              <a:t> trop difficile. </a:t>
            </a:r>
            <a:r>
              <a:rPr lang="en-GB" sz="2400" dirty="0">
                <a:latin typeface="Segoe Print"/>
              </a:rPr>
              <a:t> </a:t>
            </a:r>
            <a:br>
              <a:rPr lang="en-GB" sz="2400" dirty="0">
                <a:latin typeface="Segoe Print"/>
              </a:rPr>
            </a:br>
            <a:r>
              <a:rPr lang="en-GB" sz="2400" dirty="0">
                <a:latin typeface="Segoe Print"/>
              </a:rPr>
              <a:t>Et </a:t>
            </a:r>
            <a:r>
              <a:rPr lang="en-GB" sz="2400" dirty="0" err="1">
                <a:latin typeface="Segoe Print"/>
              </a:rPr>
              <a:t>toi</a:t>
            </a:r>
            <a:r>
              <a:rPr lang="en-GB" sz="2400" dirty="0">
                <a:latin typeface="Segoe Print"/>
              </a:rPr>
              <a:t> ? </a:t>
            </a:r>
            <a:r>
              <a:rPr lang="en-GB" sz="2400" dirty="0" err="1">
                <a:latin typeface="Segoe Print"/>
              </a:rPr>
              <a:t>Quels</a:t>
            </a:r>
            <a:r>
              <a:rPr lang="en-GB" sz="2400" dirty="0">
                <a:latin typeface="Segoe Print"/>
              </a:rPr>
              <a:t> sports </a:t>
            </a:r>
            <a:r>
              <a:rPr lang="en-GB" sz="2400" dirty="0" err="1">
                <a:latin typeface="Segoe Print"/>
              </a:rPr>
              <a:t>fais-tu</a:t>
            </a:r>
            <a:r>
              <a:rPr lang="en-GB" sz="2400" dirty="0">
                <a:latin typeface="Segoe Print"/>
              </a:rPr>
              <a:t> ? </a:t>
            </a:r>
            <a:r>
              <a:rPr lang="en-GB" sz="2400" dirty="0">
                <a:latin typeface="Segoe Print" panose="020006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1520" y="116632"/>
            <a:ext cx="8640960" cy="1152128"/>
          </a:xfrm>
          <a:prstGeom prst="roundRect">
            <a:avLst/>
          </a:prstGeom>
          <a:solidFill>
            <a:schemeClr val="tx1">
              <a:lumMod val="65000"/>
              <a:lumOff val="35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Segoe Print" panose="02000600000000000000" pitchFamily="2" charset="0"/>
              </a:rPr>
              <a:t>Write about which sports you (and others) do (or don’t do) in which seasons and how often you do them. For the time being try to use only the sports which are used with the verb ‘faire’. You will deal with the sports which are used with ‘</a:t>
            </a:r>
            <a:r>
              <a:rPr lang="en-GB" dirty="0" err="1">
                <a:latin typeface="Segoe Print" panose="02000600000000000000" pitchFamily="2" charset="0"/>
              </a:rPr>
              <a:t>jouer</a:t>
            </a:r>
            <a:r>
              <a:rPr lang="en-GB" dirty="0">
                <a:latin typeface="Segoe Print" panose="02000600000000000000" pitchFamily="2" charset="0"/>
              </a:rPr>
              <a:t>’ in another lesson. </a:t>
            </a:r>
            <a:r>
              <a:rPr lang="en-GB" dirty="0"/>
              <a:t> </a:t>
            </a:r>
          </a:p>
        </p:txBody>
      </p:sp>
      <p:sp>
        <p:nvSpPr>
          <p:cNvPr id="9" name="Rounded Rectangle 8"/>
          <p:cNvSpPr/>
          <p:nvPr/>
        </p:nvSpPr>
        <p:spPr>
          <a:xfrm>
            <a:off x="250825" y="1412875"/>
            <a:ext cx="8642350" cy="1223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4" name="Straight Connector 13"/>
          <p:cNvCxnSpPr/>
          <p:nvPr/>
        </p:nvCxnSpPr>
        <p:spPr>
          <a:xfrm>
            <a:off x="319088" y="1773238"/>
            <a:ext cx="84978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850" y="2133600"/>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3850" y="249237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50825" y="2781300"/>
            <a:ext cx="8642350" cy="1223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20" name="Straight Connector 19"/>
          <p:cNvCxnSpPr/>
          <p:nvPr/>
        </p:nvCxnSpPr>
        <p:spPr>
          <a:xfrm>
            <a:off x="319088" y="3141663"/>
            <a:ext cx="84978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3850" y="3500438"/>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3850" y="3860800"/>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50825" y="4149725"/>
            <a:ext cx="8642350" cy="1223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24" name="Straight Connector 23"/>
          <p:cNvCxnSpPr/>
          <p:nvPr/>
        </p:nvCxnSpPr>
        <p:spPr>
          <a:xfrm>
            <a:off x="319088" y="4508500"/>
            <a:ext cx="84978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3850" y="4868863"/>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3850" y="522922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50825" y="5516563"/>
            <a:ext cx="8642350" cy="1225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28" name="Straight Connector 27"/>
          <p:cNvCxnSpPr/>
          <p:nvPr/>
        </p:nvCxnSpPr>
        <p:spPr>
          <a:xfrm>
            <a:off x="319088" y="5876925"/>
            <a:ext cx="84978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3850" y="6237288"/>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3850" y="6597650"/>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36885" name="TextBox 30"/>
          <p:cNvSpPr txBox="1">
            <a:spLocks noChangeArrowheads="1"/>
          </p:cNvSpPr>
          <p:nvPr/>
        </p:nvSpPr>
        <p:spPr bwMode="auto">
          <a:xfrm>
            <a:off x="241300" y="1506538"/>
            <a:ext cx="1882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a:latin typeface="Segoe Print" panose="02000600000000000000" pitchFamily="2" charset="0"/>
              </a:rPr>
              <a:t>Au printemps…</a:t>
            </a:r>
          </a:p>
        </p:txBody>
      </p:sp>
      <p:sp>
        <p:nvSpPr>
          <p:cNvPr id="36886" name="TextBox 31"/>
          <p:cNvSpPr txBox="1">
            <a:spLocks noChangeArrowheads="1"/>
          </p:cNvSpPr>
          <p:nvPr/>
        </p:nvSpPr>
        <p:spPr bwMode="auto">
          <a:xfrm>
            <a:off x="250825" y="2887663"/>
            <a:ext cx="1620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a:latin typeface="Segoe Print" panose="02000600000000000000" pitchFamily="2" charset="0"/>
              </a:rPr>
              <a:t>En hiver…</a:t>
            </a:r>
          </a:p>
        </p:txBody>
      </p:sp>
      <p:sp>
        <p:nvSpPr>
          <p:cNvPr id="36887" name="TextBox 32"/>
          <p:cNvSpPr txBox="1">
            <a:spLocks noChangeArrowheads="1"/>
          </p:cNvSpPr>
          <p:nvPr/>
        </p:nvSpPr>
        <p:spPr bwMode="auto">
          <a:xfrm>
            <a:off x="250825" y="4248150"/>
            <a:ext cx="1620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a:latin typeface="Segoe Print" panose="02000600000000000000" pitchFamily="2" charset="0"/>
              </a:rPr>
              <a:t>En autômne…</a:t>
            </a:r>
          </a:p>
        </p:txBody>
      </p:sp>
      <p:sp>
        <p:nvSpPr>
          <p:cNvPr id="36888" name="TextBox 33"/>
          <p:cNvSpPr txBox="1">
            <a:spLocks noChangeArrowheads="1"/>
          </p:cNvSpPr>
          <p:nvPr/>
        </p:nvSpPr>
        <p:spPr bwMode="auto">
          <a:xfrm>
            <a:off x="250825" y="5638800"/>
            <a:ext cx="1620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a:latin typeface="Segoe Print" panose="02000600000000000000" pitchFamily="2" charset="0"/>
              </a:rPr>
              <a:t>En hiver…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2259013"/>
            <a:ext cx="7726362"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5795963" y="836613"/>
            <a:ext cx="3252787" cy="1458912"/>
            <a:chOff x="5292080" y="116632"/>
            <a:chExt cx="3456384" cy="1080120"/>
          </a:xfrm>
        </p:grpSpPr>
        <p:sp>
          <p:nvSpPr>
            <p:cNvPr id="5" name="Rounded Rectangular Callout 4"/>
            <p:cNvSpPr/>
            <p:nvPr/>
          </p:nvSpPr>
          <p:spPr>
            <a:xfrm>
              <a:off x="5292080" y="116632"/>
              <a:ext cx="3456384" cy="1080120"/>
            </a:xfrm>
            <a:prstGeom prst="wedgeRoundRectCallout">
              <a:avLst>
                <a:gd name="adj1" fmla="val 51323"/>
                <a:gd name="adj2" fmla="val 1108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131" name="TextBox 5"/>
            <p:cNvSpPr txBox="1">
              <a:spLocks noChangeArrowheads="1"/>
            </p:cNvSpPr>
            <p:nvPr/>
          </p:nvSpPr>
          <p:spPr bwMode="auto">
            <a:xfrm>
              <a:off x="5436096" y="170637"/>
              <a:ext cx="3168352" cy="102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Script" panose="020B0504020000000003" pitchFamily="34" charset="0"/>
                </a:rPr>
                <a:t>Quel sport fais-tu, Pocoyo?</a:t>
              </a:r>
            </a:p>
          </p:txBody>
        </p:sp>
      </p:grpSp>
      <p:grpSp>
        <p:nvGrpSpPr>
          <p:cNvPr id="3" name="Group 6"/>
          <p:cNvGrpSpPr>
            <a:grpSpLocks/>
          </p:cNvGrpSpPr>
          <p:nvPr/>
        </p:nvGrpSpPr>
        <p:grpSpPr bwMode="auto">
          <a:xfrm>
            <a:off x="1187450" y="836613"/>
            <a:ext cx="4316413" cy="1458912"/>
            <a:chOff x="5292080" y="47232"/>
            <a:chExt cx="3456384" cy="1398821"/>
          </a:xfrm>
        </p:grpSpPr>
        <p:sp>
          <p:nvSpPr>
            <p:cNvPr id="8" name="Rounded Rectangular Callout 7"/>
            <p:cNvSpPr/>
            <p:nvPr/>
          </p:nvSpPr>
          <p:spPr>
            <a:xfrm>
              <a:off x="5292080" y="47232"/>
              <a:ext cx="3456384" cy="1398821"/>
            </a:xfrm>
            <a:prstGeom prst="wedgeRoundRectCallout">
              <a:avLst>
                <a:gd name="adj1" fmla="val 15774"/>
                <a:gd name="adj2" fmla="val 15940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129" name="TextBox 8"/>
            <p:cNvSpPr txBox="1">
              <a:spLocks noChangeArrowheads="1"/>
            </p:cNvSpPr>
            <p:nvPr/>
          </p:nvSpPr>
          <p:spPr bwMode="auto">
            <a:xfrm>
              <a:off x="5436096" y="100560"/>
              <a:ext cx="3168352" cy="132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Script" panose="020B0504020000000003" pitchFamily="34" charset="0"/>
                </a:rPr>
                <a:t>Je fais beaucoup de sports </a:t>
              </a:r>
              <a:br>
                <a:rPr lang="en-GB" altLang="en-US" sz="2800">
                  <a:latin typeface="Segoe Script" panose="020B0504020000000003" pitchFamily="34" charset="0"/>
                </a:rPr>
              </a:br>
              <a:r>
                <a:rPr lang="en-GB" altLang="en-US" sz="2800">
                  <a:latin typeface="Segoe Script" panose="020B0504020000000003" pitchFamily="34" charset="0"/>
                </a:rPr>
                <a:t>Par exemple…</a:t>
              </a:r>
            </a:p>
          </p:txBody>
        </p:sp>
      </p:grpSp>
      <p:sp>
        <p:nvSpPr>
          <p:cNvPr id="10" name="TextBox 9"/>
          <p:cNvSpPr txBox="1"/>
          <p:nvPr/>
        </p:nvSpPr>
        <p:spPr>
          <a:xfrm>
            <a:off x="755576" y="137417"/>
            <a:ext cx="7610017" cy="584775"/>
          </a:xfrm>
          <a:prstGeom prst="rect">
            <a:avLst/>
          </a:prstGeom>
          <a:solidFill>
            <a:schemeClr val="tx1">
              <a:lumMod val="75000"/>
              <a:lumOff val="25000"/>
            </a:schemeClr>
          </a:solidFill>
          <a:effectLst>
            <a:glow rad="139700">
              <a:srgbClr val="0070C0">
                <a:alpha val="40000"/>
              </a:srgbClr>
            </a:glow>
          </a:effectLst>
        </p:spPr>
        <p:txBody>
          <a:bodyPr>
            <a:spAutoFit/>
          </a:bodyPr>
          <a:lstStyle/>
          <a:p>
            <a:pPr algn="ctr" eaLnBrk="1" fontAlgn="auto" hangingPunct="1">
              <a:spcBef>
                <a:spcPts val="0"/>
              </a:spcBef>
              <a:spcAft>
                <a:spcPts val="0"/>
              </a:spcAft>
              <a:defRPr/>
            </a:pPr>
            <a:r>
              <a:rPr lang="en-GB" sz="3200" dirty="0" err="1">
                <a:solidFill>
                  <a:schemeClr val="bg1"/>
                </a:solidFill>
                <a:latin typeface="Segoe Script" panose="020B0504020000000003" pitchFamily="34" charset="0"/>
                <a:cs typeface="+mn-cs"/>
              </a:rPr>
              <a:t>Quel</a:t>
            </a:r>
            <a:r>
              <a:rPr lang="en-GB" sz="3200" dirty="0">
                <a:solidFill>
                  <a:schemeClr val="bg1"/>
                </a:solidFill>
                <a:latin typeface="Segoe Script" panose="020B0504020000000003" pitchFamily="34" charset="0"/>
                <a:cs typeface="+mn-cs"/>
              </a:rPr>
              <a:t> sport </a:t>
            </a:r>
            <a:r>
              <a:rPr lang="en-GB" sz="3200" dirty="0" err="1">
                <a:solidFill>
                  <a:schemeClr val="bg1"/>
                </a:solidFill>
                <a:latin typeface="Segoe Script" panose="020B0504020000000003" pitchFamily="34" charset="0"/>
                <a:cs typeface="+mn-cs"/>
              </a:rPr>
              <a:t>fais-tu</a:t>
            </a:r>
            <a:r>
              <a:rPr lang="en-GB" sz="3200" dirty="0">
                <a:solidFill>
                  <a:schemeClr val="bg1"/>
                </a:solidFill>
                <a:latin typeface="Segoe Script" panose="020B0504020000000003" pitchFamily="34" charset="0"/>
                <a:cs typeface="+mn-cs"/>
              </a:rPr>
              <a:t>, </a:t>
            </a:r>
            <a:r>
              <a:rPr lang="en-GB" sz="3200" dirty="0" err="1">
                <a:solidFill>
                  <a:schemeClr val="bg1"/>
                </a:solidFill>
                <a:latin typeface="Segoe Script" panose="020B0504020000000003" pitchFamily="34" charset="0"/>
                <a:cs typeface="+mn-cs"/>
              </a:rPr>
              <a:t>Pocoyo</a:t>
            </a:r>
            <a:r>
              <a:rPr lang="en-GB" sz="3200" dirty="0">
                <a:solidFill>
                  <a:schemeClr val="bg1"/>
                </a:solidFill>
                <a:latin typeface="Segoe Script" panose="020B0504020000000003" pitchFamily="34" charset="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8863" y="-100013"/>
            <a:ext cx="16986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0913" y="2352675"/>
            <a:ext cx="16637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5238" y="4767263"/>
            <a:ext cx="98901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063" y="2349500"/>
            <a:ext cx="19526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525" y="4672013"/>
            <a:ext cx="14446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4695825"/>
            <a:ext cx="9906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7"/>
          <p:cNvPicPr>
            <a:picLocks noChangeAspect="1" noChangeArrowheads="1"/>
          </p:cNvPicPr>
          <p:nvPr/>
        </p:nvPicPr>
        <p:blipFill>
          <a:blip r:embed="rId9"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700338" y="2349500"/>
            <a:ext cx="1603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6825" y="4797425"/>
            <a:ext cx="18907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0763" y="2276475"/>
            <a:ext cx="17129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0" y="115888"/>
            <a:ext cx="1908175"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7"/>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11413" y="44450"/>
            <a:ext cx="1892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6" descr="http://www.clker.com/cliparts/d/6/3/2/12550944101197721496Olympic_sports_Cycling_(road)_pictogram.svg.hi.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9463" y="115888"/>
            <a:ext cx="16906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7938" y="-14288"/>
          <a:ext cx="9144000" cy="6858000"/>
        </p:xfrm>
        <a:graphic>
          <a:graphicData uri="http://schemas.openxmlformats.org/drawingml/2006/table">
            <a:tbl>
              <a:tblPr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2286000">
                <a:tc>
                  <a:txBody>
                    <a:bodyPr/>
                    <a:lstStyle/>
                    <a:p>
                      <a:endParaRPr lang="en-GB" sz="1800" dirty="0"/>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286000">
                <a:tc>
                  <a:txBody>
                    <a:bodyPr/>
                    <a:lstStyle/>
                    <a:p>
                      <a:endParaRPr lang="en-GB" sz="18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86000">
                <a:tc>
                  <a:txBody>
                    <a:bodyPr/>
                    <a:lstStyle/>
                    <a:p>
                      <a:endParaRPr lang="en-GB" sz="18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bl>
          </a:graphicData>
        </a:graphic>
      </p:graphicFrame>
      <p:sp>
        <p:nvSpPr>
          <p:cNvPr id="51" name="Rectangle 50"/>
          <p:cNvSpPr/>
          <p:nvPr/>
        </p:nvSpPr>
        <p:spPr>
          <a:xfrm>
            <a:off x="1591083" y="1353543"/>
            <a:ext cx="604653"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A</a:t>
            </a:r>
          </a:p>
        </p:txBody>
      </p:sp>
      <p:sp>
        <p:nvSpPr>
          <p:cNvPr id="52" name="Rectangle 51"/>
          <p:cNvSpPr/>
          <p:nvPr/>
        </p:nvSpPr>
        <p:spPr>
          <a:xfrm>
            <a:off x="6226044" y="1355516"/>
            <a:ext cx="551754"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C</a:t>
            </a:r>
          </a:p>
        </p:txBody>
      </p:sp>
      <p:sp>
        <p:nvSpPr>
          <p:cNvPr id="53" name="Rectangle 52"/>
          <p:cNvSpPr/>
          <p:nvPr/>
        </p:nvSpPr>
        <p:spPr>
          <a:xfrm>
            <a:off x="8522286" y="1368532"/>
            <a:ext cx="620683"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D</a:t>
            </a:r>
          </a:p>
        </p:txBody>
      </p:sp>
      <p:sp>
        <p:nvSpPr>
          <p:cNvPr id="54" name="Rectangle 53"/>
          <p:cNvSpPr/>
          <p:nvPr/>
        </p:nvSpPr>
        <p:spPr>
          <a:xfrm>
            <a:off x="1716918" y="5934670"/>
            <a:ext cx="369012"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I</a:t>
            </a:r>
          </a:p>
        </p:txBody>
      </p:sp>
      <p:sp>
        <p:nvSpPr>
          <p:cNvPr id="55" name="Rectangle 54"/>
          <p:cNvSpPr/>
          <p:nvPr/>
        </p:nvSpPr>
        <p:spPr>
          <a:xfrm>
            <a:off x="6203210" y="5934532"/>
            <a:ext cx="562976"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a:t>
            </a:r>
          </a:p>
        </p:txBody>
      </p:sp>
      <p:sp>
        <p:nvSpPr>
          <p:cNvPr id="56" name="Rectangle 55"/>
          <p:cNvSpPr/>
          <p:nvPr/>
        </p:nvSpPr>
        <p:spPr>
          <a:xfrm>
            <a:off x="8516000" y="5949280"/>
            <a:ext cx="478016"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L</a:t>
            </a:r>
          </a:p>
        </p:txBody>
      </p:sp>
      <p:sp>
        <p:nvSpPr>
          <p:cNvPr id="57" name="Rectangle 56"/>
          <p:cNvSpPr/>
          <p:nvPr/>
        </p:nvSpPr>
        <p:spPr>
          <a:xfrm>
            <a:off x="4016945" y="1369693"/>
            <a:ext cx="572593"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B</a:t>
            </a:r>
          </a:p>
        </p:txBody>
      </p:sp>
      <p:sp>
        <p:nvSpPr>
          <p:cNvPr id="58" name="Rectangle 57"/>
          <p:cNvSpPr/>
          <p:nvPr/>
        </p:nvSpPr>
        <p:spPr>
          <a:xfrm>
            <a:off x="1647990" y="3645024"/>
            <a:ext cx="522899"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E</a:t>
            </a:r>
          </a:p>
        </p:txBody>
      </p:sp>
      <p:sp>
        <p:nvSpPr>
          <p:cNvPr id="59" name="Rectangle 58"/>
          <p:cNvSpPr/>
          <p:nvPr/>
        </p:nvSpPr>
        <p:spPr>
          <a:xfrm>
            <a:off x="3987512" y="3645024"/>
            <a:ext cx="502061"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F</a:t>
            </a:r>
          </a:p>
        </p:txBody>
      </p:sp>
      <p:sp>
        <p:nvSpPr>
          <p:cNvPr id="60" name="Rectangle 59"/>
          <p:cNvSpPr/>
          <p:nvPr/>
        </p:nvSpPr>
        <p:spPr>
          <a:xfrm>
            <a:off x="6240472" y="3645024"/>
            <a:ext cx="625492"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G</a:t>
            </a:r>
          </a:p>
        </p:txBody>
      </p:sp>
      <p:sp>
        <p:nvSpPr>
          <p:cNvPr id="61" name="Rectangle 60"/>
          <p:cNvSpPr/>
          <p:nvPr/>
        </p:nvSpPr>
        <p:spPr>
          <a:xfrm>
            <a:off x="8483012" y="3645024"/>
            <a:ext cx="625492"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H</a:t>
            </a:r>
          </a:p>
        </p:txBody>
      </p:sp>
      <p:sp>
        <p:nvSpPr>
          <p:cNvPr id="62" name="Rectangle 61"/>
          <p:cNvSpPr/>
          <p:nvPr/>
        </p:nvSpPr>
        <p:spPr>
          <a:xfrm>
            <a:off x="4057804" y="5949280"/>
            <a:ext cx="413895"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J</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938" y="-14288"/>
          <a:ext cx="9144000" cy="6858000"/>
        </p:xfrm>
        <a:graphic>
          <a:graphicData uri="http://schemas.openxmlformats.org/drawingml/2006/table">
            <a:tbl>
              <a:tblPr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2286000">
                <a:tc>
                  <a:txBody>
                    <a:bodyPr/>
                    <a:lstStyle/>
                    <a:p>
                      <a:endParaRPr lang="en-GB" sz="1800" dirty="0"/>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286000">
                <a:tc>
                  <a:txBody>
                    <a:bodyPr/>
                    <a:lstStyle/>
                    <a:p>
                      <a:endParaRPr lang="en-GB" sz="18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86000">
                <a:tc>
                  <a:txBody>
                    <a:bodyPr/>
                    <a:lstStyle/>
                    <a:p>
                      <a:endParaRPr lang="en-GB" sz="18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bl>
          </a:graphicData>
        </a:graphic>
      </p:graphicFrame>
      <p:pic>
        <p:nvPicPr>
          <p:cNvPr id="924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8863" y="211138"/>
            <a:ext cx="16986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0913" y="2641600"/>
            <a:ext cx="1663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5238" y="4983163"/>
            <a:ext cx="98901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063" y="2636838"/>
            <a:ext cx="19526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525" y="4887913"/>
            <a:ext cx="14446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4911725"/>
            <a:ext cx="9906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7"/>
          <p:cNvPicPr>
            <a:picLocks noChangeAspect="1" noChangeArrowheads="1"/>
          </p:cNvPicPr>
          <p:nvPr/>
        </p:nvPicPr>
        <p:blipFill>
          <a:blip r:embed="rId9"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700338" y="2636838"/>
            <a:ext cx="160337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6825" y="5013325"/>
            <a:ext cx="18907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0763" y="2565400"/>
            <a:ext cx="1712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0" y="427038"/>
            <a:ext cx="19081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7"/>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11413" y="354013"/>
            <a:ext cx="1892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6" descr="http://www.clker.com/cliparts/d/6/3/2/12550944101197721496Olympic_sports_Cycling_(road)_pictogram.svg.hi.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9463" y="427038"/>
            <a:ext cx="169068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938" y="-14288"/>
          <a:ext cx="9144000" cy="6858000"/>
        </p:xfrm>
        <a:graphic>
          <a:graphicData uri="http://schemas.openxmlformats.org/drawingml/2006/table">
            <a:tbl>
              <a:tblPr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2286000">
                <a:tc>
                  <a:txBody>
                    <a:bodyPr/>
                    <a:lstStyle/>
                    <a:p>
                      <a:endParaRPr lang="en-GB" sz="1800" dirty="0"/>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286000">
                <a:tc>
                  <a:txBody>
                    <a:bodyPr/>
                    <a:lstStyle/>
                    <a:p>
                      <a:endParaRPr lang="en-GB" sz="18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86000">
                <a:tc>
                  <a:txBody>
                    <a:bodyPr/>
                    <a:lstStyle/>
                    <a:p>
                      <a:endParaRPr lang="en-GB" sz="18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bl>
          </a:graphicData>
        </a:graphic>
      </p:graphicFrame>
      <p:pic>
        <p:nvPicPr>
          <p:cNvPr id="1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388" y="4797425"/>
            <a:ext cx="16986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775" y="4921250"/>
            <a:ext cx="16637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428625"/>
            <a:ext cx="9890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8650" y="2776538"/>
            <a:ext cx="19526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7250" y="344488"/>
            <a:ext cx="14446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6088" y="2751138"/>
            <a:ext cx="992187"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9"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93688" y="301625"/>
            <a:ext cx="1603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 y="5013325"/>
            <a:ext cx="18923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 y="2579688"/>
            <a:ext cx="17145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9338" y="5141913"/>
            <a:ext cx="172878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932363" y="2654300"/>
            <a:ext cx="189071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www.clker.com/cliparts/d/6/3/2/12550944101197721496Olympic_sports_Cycling_(road)_pictogram.svg.hi.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40000" y="403225"/>
            <a:ext cx="16891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8994" y="-102295"/>
            <a:ext cx="56938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1</a:t>
            </a:r>
            <a:endParaRPr 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938" y="-14288"/>
          <a:ext cx="9144000" cy="6858000"/>
        </p:xfrm>
        <a:graphic>
          <a:graphicData uri="http://schemas.openxmlformats.org/drawingml/2006/table">
            <a:tbl>
              <a:tblPr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2286000">
                <a:tc>
                  <a:txBody>
                    <a:bodyPr/>
                    <a:lstStyle/>
                    <a:p>
                      <a:endParaRPr lang="en-GB" sz="1800" dirty="0"/>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286000">
                <a:tc>
                  <a:txBody>
                    <a:bodyPr/>
                    <a:lstStyle/>
                    <a:p>
                      <a:endParaRPr lang="en-GB" sz="18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86000">
                <a:tc>
                  <a:txBody>
                    <a:bodyPr/>
                    <a:lstStyle/>
                    <a:p>
                      <a:endParaRPr lang="en-GB" sz="18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bl>
          </a:graphicData>
        </a:graphic>
      </p:graphicFrame>
      <p:pic>
        <p:nvPicPr>
          <p:cNvPr id="1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175" y="190500"/>
            <a:ext cx="16986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3800" y="2641600"/>
            <a:ext cx="1663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5049838"/>
            <a:ext cx="98901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1100" y="406400"/>
            <a:ext cx="195421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2025" y="4965700"/>
            <a:ext cx="14446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6088" y="2751138"/>
            <a:ext cx="992187"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9"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7088188" y="2705100"/>
            <a:ext cx="1603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8375" y="344488"/>
            <a:ext cx="18907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 y="2579688"/>
            <a:ext cx="17145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813" y="5143500"/>
            <a:ext cx="172878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88188" y="190500"/>
            <a:ext cx="189071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www.clker.com/cliparts/d/6/3/2/12550944101197721496Olympic_sports_Cycling_(road)_pictogram.svg.hi.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2863" y="5175250"/>
            <a:ext cx="169068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8994" y="-102295"/>
            <a:ext cx="56938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2</a:t>
            </a:r>
            <a:endParaRPr 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938" y="-14288"/>
          <a:ext cx="9144000" cy="6858000"/>
        </p:xfrm>
        <a:graphic>
          <a:graphicData uri="http://schemas.openxmlformats.org/drawingml/2006/table">
            <a:tbl>
              <a:tblPr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2286000">
                <a:tc>
                  <a:txBody>
                    <a:bodyPr/>
                    <a:lstStyle/>
                    <a:p>
                      <a:endParaRPr lang="en-GB" sz="1800" dirty="0"/>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286000">
                <a:tc>
                  <a:txBody>
                    <a:bodyPr/>
                    <a:lstStyle/>
                    <a:p>
                      <a:endParaRPr lang="en-GB" sz="18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86000">
                <a:tc>
                  <a:txBody>
                    <a:bodyPr/>
                    <a:lstStyle/>
                    <a:p>
                      <a:endParaRPr lang="en-GB" sz="18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endParaRPr lang="en-GB" sz="18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bl>
          </a:graphicData>
        </a:graphic>
      </p:graphicFrame>
      <p:pic>
        <p:nvPicPr>
          <p:cNvPr id="1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6950" y="4989513"/>
            <a:ext cx="16986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3663" y="190500"/>
            <a:ext cx="1663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838" y="5089525"/>
            <a:ext cx="9906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8075" y="2673350"/>
            <a:ext cx="195421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 y="2611438"/>
            <a:ext cx="14446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113" y="268288"/>
            <a:ext cx="990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9"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964113" y="368300"/>
            <a:ext cx="160337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0575" y="5143500"/>
            <a:ext cx="18907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1525" y="285750"/>
            <a:ext cx="17145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2727325"/>
            <a:ext cx="172878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19363" y="4989513"/>
            <a:ext cx="189071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www.clker.com/cliparts/d/6/3/2/12550944101197721496Olympic_sports_Cycling_(road)_pictogram.svg.hi.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6800" y="2733675"/>
            <a:ext cx="169068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8994" y="-102295"/>
            <a:ext cx="56938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3</a:t>
            </a:r>
            <a:endParaRPr 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8863" y="115888"/>
            <a:ext cx="16986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0913" y="2568575"/>
            <a:ext cx="16637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5238" y="4983163"/>
            <a:ext cx="98901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063" y="2565400"/>
            <a:ext cx="19526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525" y="4887913"/>
            <a:ext cx="14446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4911725"/>
            <a:ext cx="9906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9"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700338" y="2565400"/>
            <a:ext cx="1603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6825" y="5013325"/>
            <a:ext cx="18907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0763" y="2492375"/>
            <a:ext cx="17129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0" y="333375"/>
            <a:ext cx="19081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11413" y="260350"/>
            <a:ext cx="1892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www.clker.com/cliparts/d/6/3/2/12550944101197721496Olympic_sports_Cycling_(road)_pictogram.svg.hi.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9463" y="333375"/>
            <a:ext cx="169068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268413"/>
            <a:ext cx="45910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859588" y="2185988"/>
            <a:ext cx="2232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Print" panose="02000600000000000000" pitchFamily="2" charset="0"/>
              </a:rPr>
              <a:t>en été</a:t>
            </a:r>
          </a:p>
        </p:txBody>
      </p:sp>
      <p:sp>
        <p:nvSpPr>
          <p:cNvPr id="4" name="TextBox 3"/>
          <p:cNvSpPr txBox="1">
            <a:spLocks noChangeArrowheads="1"/>
          </p:cNvSpPr>
          <p:nvPr/>
        </p:nvSpPr>
        <p:spPr bwMode="auto">
          <a:xfrm>
            <a:off x="6875463" y="4437063"/>
            <a:ext cx="22336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dirty="0" err="1">
                <a:latin typeface="Segoe Print" panose="02000600000000000000" pitchFamily="2" charset="0"/>
              </a:rPr>
              <a:t>en</a:t>
            </a:r>
            <a:r>
              <a:rPr lang="en-GB" altLang="en-US" sz="2800" dirty="0">
                <a:latin typeface="Segoe Print" panose="02000600000000000000" pitchFamily="2" charset="0"/>
              </a:rPr>
              <a:t> </a:t>
            </a:r>
            <a:r>
              <a:rPr lang="en-GB" altLang="en-US" sz="2800" dirty="0" err="1" smtClean="0">
                <a:latin typeface="Segoe Print" panose="02000600000000000000" pitchFamily="2" charset="0"/>
              </a:rPr>
              <a:t>automne</a:t>
            </a:r>
            <a:endParaRPr lang="en-GB" altLang="en-US" sz="2800" dirty="0">
              <a:latin typeface="Segoe Print" panose="02000600000000000000" pitchFamily="2" charset="0"/>
            </a:endParaRPr>
          </a:p>
        </p:txBody>
      </p:sp>
      <p:sp>
        <p:nvSpPr>
          <p:cNvPr id="5" name="TextBox 4"/>
          <p:cNvSpPr txBox="1">
            <a:spLocks noChangeArrowheads="1"/>
          </p:cNvSpPr>
          <p:nvPr/>
        </p:nvSpPr>
        <p:spPr bwMode="auto">
          <a:xfrm>
            <a:off x="-36513" y="4437063"/>
            <a:ext cx="223202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Print" panose="02000600000000000000" pitchFamily="2" charset="0"/>
              </a:rPr>
              <a:t>en hiver</a:t>
            </a:r>
          </a:p>
        </p:txBody>
      </p:sp>
      <p:sp>
        <p:nvSpPr>
          <p:cNvPr id="6" name="TextBox 5"/>
          <p:cNvSpPr txBox="1">
            <a:spLocks noChangeArrowheads="1"/>
          </p:cNvSpPr>
          <p:nvPr/>
        </p:nvSpPr>
        <p:spPr bwMode="auto">
          <a:xfrm>
            <a:off x="-36513" y="2060575"/>
            <a:ext cx="223202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Print" panose="02000600000000000000" pitchFamily="2" charset="0"/>
              </a:rPr>
              <a:t>au printemps</a:t>
            </a:r>
          </a:p>
        </p:txBody>
      </p:sp>
      <p:sp>
        <p:nvSpPr>
          <p:cNvPr id="19463" name="TextBox 6"/>
          <p:cNvSpPr txBox="1">
            <a:spLocks noChangeArrowheads="1"/>
          </p:cNvSpPr>
          <p:nvPr/>
        </p:nvSpPr>
        <p:spPr bwMode="auto">
          <a:xfrm>
            <a:off x="2714625" y="333375"/>
            <a:ext cx="3671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latin typeface="Segoe Print" panose="02000600000000000000" pitchFamily="2" charset="0"/>
              </a:rPr>
              <a:t>Les saisons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2673</TotalTime>
  <Words>1173</Words>
  <Application>Microsoft Office PowerPoint</Application>
  <PresentationFormat>On-screen Show (4:3)</PresentationFormat>
  <Paragraphs>107</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Segoe Print</vt:lpstr>
      <vt:lpstr>Segoe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McClelland</dc:creator>
  <cp:lastModifiedBy>Study</cp:lastModifiedBy>
  <cp:revision>64</cp:revision>
  <dcterms:created xsi:type="dcterms:W3CDTF">2015-03-15T14:34:08Z</dcterms:created>
  <dcterms:modified xsi:type="dcterms:W3CDTF">2018-08-27T08:48:26Z</dcterms:modified>
</cp:coreProperties>
</file>