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2" r:id="rId2"/>
    <p:sldId id="279" r:id="rId3"/>
    <p:sldId id="280" r:id="rId4"/>
    <p:sldId id="281" r:id="rId5"/>
    <p:sldId id="282" r:id="rId6"/>
    <p:sldId id="283" r:id="rId7"/>
    <p:sldId id="284" r:id="rId8"/>
    <p:sldId id="272" r:id="rId9"/>
    <p:sldId id="273" r:id="rId10"/>
    <p:sldId id="274" r:id="rId11"/>
    <p:sldId id="275" r:id="rId12"/>
    <p:sldId id="276" r:id="rId13"/>
    <p:sldId id="277" r:id="rId14"/>
    <p:sldId id="306" r:id="rId15"/>
    <p:sldId id="307"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9FF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32" autoAdjust="0"/>
    <p:restoredTop sz="79751" autoAdjust="0"/>
  </p:normalViewPr>
  <p:slideViewPr>
    <p:cSldViewPr>
      <p:cViewPr varScale="1">
        <p:scale>
          <a:sx n="89" d="100"/>
          <a:sy n="89" d="100"/>
        </p:scale>
        <p:origin x="378" y="66"/>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EBC07E7-B5BF-4AE1-AC66-9AAEF4A32171}" type="datetimeFigureOut">
              <a:rPr lang="en-GB"/>
              <a:pPr>
                <a:defRPr/>
              </a:pPr>
              <a:t>21/02/2019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ABBF071-C164-4A24-B9FC-D85C9ECF4C04}" type="slidenum">
              <a:rPr lang="en-GB" altLang="en-US"/>
              <a:pPr>
                <a:defRPr/>
              </a:pPr>
              <a:t>‹#›</a:t>
            </a:fld>
            <a:endParaRPr lang="en-GB" altLang="en-US"/>
          </a:p>
        </p:txBody>
      </p:sp>
    </p:spTree>
    <p:extLst>
      <p:ext uri="{BB962C8B-B14F-4D97-AF65-F5344CB8AC3E}">
        <p14:creationId xmlns:p14="http://schemas.microsoft.com/office/powerpoint/2010/main" val="1855196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Today we are going to repeat and learn the different forms of the verb ‘faire’.</a:t>
            </a:r>
          </a:p>
          <a:p>
            <a:pPr eaLnBrk="1" hangingPunct="1">
              <a:spcBef>
                <a:spcPct val="0"/>
              </a:spcBef>
            </a:pPr>
            <a:r>
              <a:rPr lang="en-GB" altLang="en-US" smtClean="0"/>
              <a:t> Usain Bolt does athletics. </a:t>
            </a:r>
          </a:p>
          <a:p>
            <a:pPr eaLnBrk="1" hangingPunct="1">
              <a:spcBef>
                <a:spcPct val="0"/>
              </a:spcBef>
            </a:pPr>
            <a:r>
              <a:rPr lang="en-GB" altLang="en-US" smtClean="0"/>
              <a:t>(Notice the ending is now ‘t’  , il fait, not ‘s’ as for je fais</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F1204C1-E880-463B-BB29-B9C1957002EE}" type="slidenum">
              <a:rPr lang="en-GB" altLang="en-US">
                <a:latin typeface="Calibri" panose="020F0502020204030204" pitchFamily="34" charset="0"/>
              </a:rPr>
              <a:pPr/>
              <a:t>1</a:t>
            </a:fld>
            <a:endParaRPr lang="en-GB" altLang="en-US">
              <a:latin typeface="Calibri" panose="020F0502020204030204" pitchFamily="34" charset="0"/>
            </a:endParaRPr>
          </a:p>
        </p:txBody>
      </p:sp>
    </p:spTree>
    <p:extLst>
      <p:ext uri="{BB962C8B-B14F-4D97-AF65-F5344CB8AC3E}">
        <p14:creationId xmlns:p14="http://schemas.microsoft.com/office/powerpoint/2010/main" val="3343596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Here I have tried to make it obvious what information each part of the verb is conveying and why therefore it will be so important to get the ending of the verb right.</a:t>
            </a:r>
          </a:p>
          <a:p>
            <a:pPr eaLnBrk="1" hangingPunct="1">
              <a:spcBef>
                <a:spcPct val="0"/>
              </a:spcBef>
            </a:pPr>
            <a:endParaRPr lang="en-GB" altLang="en-US"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97577E5-1403-4F6E-A374-46DC7123846A}" type="slidenum">
              <a:rPr lang="en-GB" altLang="en-US">
                <a:latin typeface="Calibri" panose="020F0502020204030204" pitchFamily="34" charset="0"/>
              </a:rPr>
              <a:pPr/>
              <a:t>10</a:t>
            </a:fld>
            <a:endParaRPr lang="en-GB" altLang="en-US">
              <a:latin typeface="Calibri" panose="020F0502020204030204" pitchFamily="34" charset="0"/>
            </a:endParaRPr>
          </a:p>
        </p:txBody>
      </p:sp>
    </p:spTree>
    <p:extLst>
      <p:ext uri="{BB962C8B-B14F-4D97-AF65-F5344CB8AC3E}">
        <p14:creationId xmlns:p14="http://schemas.microsoft.com/office/powerpoint/2010/main" val="1659716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Here I have tried to make it obvious what information each part of the verb is conveying and why therefore it will be so important to get the ending of the verb right.</a:t>
            </a:r>
          </a:p>
          <a:p>
            <a:pPr eaLnBrk="1" hangingPunct="1">
              <a:spcBef>
                <a:spcPct val="0"/>
              </a:spcBef>
            </a:pPr>
            <a:endParaRPr lang="en-GB"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2754A5F-D820-495B-A6B7-1E090845BCC6}" type="slidenum">
              <a:rPr lang="en-GB" altLang="en-US">
                <a:latin typeface="Calibri" panose="020F0502020204030204" pitchFamily="34" charset="0"/>
              </a:rPr>
              <a:pPr/>
              <a:t>11</a:t>
            </a:fld>
            <a:endParaRPr lang="en-GB" altLang="en-US">
              <a:latin typeface="Calibri" panose="020F0502020204030204" pitchFamily="34" charset="0"/>
            </a:endParaRPr>
          </a:p>
        </p:txBody>
      </p:sp>
    </p:spTree>
    <p:extLst>
      <p:ext uri="{BB962C8B-B14F-4D97-AF65-F5344CB8AC3E}">
        <p14:creationId xmlns:p14="http://schemas.microsoft.com/office/powerpoint/2010/main" val="112611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Here I have tried to make it obvious what information each part of the verb is conveying and why therefore it will be so important to get the ending of the verb right.</a:t>
            </a:r>
          </a:p>
          <a:p>
            <a:pPr eaLnBrk="1" hangingPunct="1">
              <a:spcBef>
                <a:spcPct val="0"/>
              </a:spcBef>
            </a:pPr>
            <a:endParaRPr lang="en-GB"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D1683C8-B50D-4182-85BE-A5A5B8625CA1}" type="slidenum">
              <a:rPr lang="en-GB" altLang="en-US">
                <a:latin typeface="Calibri" panose="020F0502020204030204" pitchFamily="34" charset="0"/>
              </a:rPr>
              <a:pPr/>
              <a:t>12</a:t>
            </a:fld>
            <a:endParaRPr lang="en-GB" altLang="en-US">
              <a:latin typeface="Calibri" panose="020F0502020204030204" pitchFamily="34" charset="0"/>
            </a:endParaRPr>
          </a:p>
        </p:txBody>
      </p:sp>
    </p:spTree>
    <p:extLst>
      <p:ext uri="{BB962C8B-B14F-4D97-AF65-F5344CB8AC3E}">
        <p14:creationId xmlns:p14="http://schemas.microsoft.com/office/powerpoint/2010/main" val="3327928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Here I have tried to make it obvious what information each part of the verb is conveying and why therefore it will be so important to get the ending of the verb right.</a:t>
            </a:r>
          </a:p>
          <a:p>
            <a:pPr eaLnBrk="1" hangingPunct="1">
              <a:spcBef>
                <a:spcPct val="0"/>
              </a:spcBef>
            </a:pPr>
            <a:endParaRPr lang="en-GB"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887557F-D95E-4A3D-9598-3DAA89E75278}" type="slidenum">
              <a:rPr lang="en-GB" altLang="en-US">
                <a:latin typeface="Calibri" panose="020F0502020204030204" pitchFamily="34" charset="0"/>
              </a:rPr>
              <a:pPr/>
              <a:t>13</a:t>
            </a:fld>
            <a:endParaRPr lang="en-GB" altLang="en-US">
              <a:latin typeface="Calibri" panose="020F0502020204030204" pitchFamily="34" charset="0"/>
            </a:endParaRPr>
          </a:p>
        </p:txBody>
      </p:sp>
    </p:spTree>
    <p:extLst>
      <p:ext uri="{BB962C8B-B14F-4D97-AF65-F5344CB8AC3E}">
        <p14:creationId xmlns:p14="http://schemas.microsoft.com/office/powerpoint/2010/main" val="1044319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Here is the full verb pattern. </a:t>
            </a:r>
          </a:p>
          <a:p>
            <a:pPr eaLnBrk="1" hangingPunct="1">
              <a:spcBef>
                <a:spcPct val="0"/>
              </a:spcBef>
            </a:pPr>
            <a:r>
              <a:rPr lang="en-GB" altLang="en-US" smtClean="0"/>
              <a:t>Now pupils can play snap with cards of their own (see accompanying resource).</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C729BA1-4DCA-41BB-B1EA-7E7612E60EB7}" type="slidenum">
              <a:rPr lang="en-GB" altLang="en-US">
                <a:latin typeface="Calibri" panose="020F0502020204030204" pitchFamily="34" charset="0"/>
              </a:rPr>
              <a:pPr/>
              <a:t>14</a:t>
            </a:fld>
            <a:endParaRPr lang="en-GB" altLang="en-US">
              <a:latin typeface="Calibri" panose="020F0502020204030204" pitchFamily="34" charset="0"/>
            </a:endParaRPr>
          </a:p>
        </p:txBody>
      </p:sp>
    </p:spTree>
    <p:extLst>
      <p:ext uri="{BB962C8B-B14F-4D97-AF65-F5344CB8AC3E}">
        <p14:creationId xmlns:p14="http://schemas.microsoft.com/office/powerpoint/2010/main" val="826182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Sing to the tune of </a:t>
            </a:r>
            <a:r>
              <a:rPr lang="en-GB" smtClean="0"/>
              <a:t>Frere Jacques</a:t>
            </a:r>
            <a:endParaRPr lang="en-GB"/>
          </a:p>
        </p:txBody>
      </p:sp>
      <p:sp>
        <p:nvSpPr>
          <p:cNvPr id="4" name="Slide Number Placeholder 3"/>
          <p:cNvSpPr>
            <a:spLocks noGrp="1"/>
          </p:cNvSpPr>
          <p:nvPr>
            <p:ph type="sldNum" sz="quarter" idx="10"/>
          </p:nvPr>
        </p:nvSpPr>
        <p:spPr/>
        <p:txBody>
          <a:bodyPr/>
          <a:lstStyle/>
          <a:p>
            <a:pPr>
              <a:defRPr/>
            </a:pPr>
            <a:fld id="{0ABBF071-C164-4A24-B9FC-D85C9ECF4C04}" type="slidenum">
              <a:rPr lang="en-GB" altLang="en-US" smtClean="0"/>
              <a:pPr>
                <a:defRPr/>
              </a:pPr>
              <a:t>15</a:t>
            </a:fld>
            <a:endParaRPr lang="en-GB" altLang="en-US"/>
          </a:p>
        </p:txBody>
      </p:sp>
    </p:spTree>
    <p:extLst>
      <p:ext uri="{BB962C8B-B14F-4D97-AF65-F5344CB8AC3E}">
        <p14:creationId xmlns:p14="http://schemas.microsoft.com/office/powerpoint/2010/main" val="374622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Encourage pupils to point to the person being referred to in order to make this a physical memory activity.</a:t>
            </a:r>
          </a:p>
          <a:p>
            <a:pPr eaLnBrk="1" hangingPunct="1">
              <a:spcBef>
                <a:spcPct val="0"/>
              </a:spcBef>
            </a:pPr>
            <a:r>
              <a:rPr lang="en-GB" altLang="en-US" smtClean="0"/>
              <a:t>I have included the English here to make it perfectly clear what the pictures stand for, in case there is any ambiguity.</a:t>
            </a:r>
          </a:p>
          <a:p>
            <a:pPr eaLnBrk="1" hangingPunct="1">
              <a:spcBef>
                <a:spcPct val="0"/>
              </a:spcBef>
            </a:pPr>
            <a:r>
              <a:rPr lang="en-GB" altLang="en-US" smtClean="0"/>
              <a:t>Encourage pupils here to repeat aloud ‘je fais ’ and point at themselves with one finger. (One finger should be used for singular forms and two for plural.)</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4E05B4-D491-40F5-9FC2-69C0DA3F1B13}" type="slidenum">
              <a:rPr lang="en-GB" altLang="en-US">
                <a:latin typeface="Calibri" panose="020F0502020204030204" pitchFamily="34" charset="0"/>
              </a:rPr>
              <a:pPr/>
              <a:t>2</a:t>
            </a:fld>
            <a:endParaRPr lang="en-GB" altLang="en-US">
              <a:latin typeface="Calibri" panose="020F0502020204030204" pitchFamily="34" charset="0"/>
            </a:endParaRPr>
          </a:p>
        </p:txBody>
      </p:sp>
    </p:spTree>
    <p:extLst>
      <p:ext uri="{BB962C8B-B14F-4D97-AF65-F5344CB8AC3E}">
        <p14:creationId xmlns:p14="http://schemas.microsoft.com/office/powerpoint/2010/main" val="3780105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Encourage pupils here to repeat aloud ‘tu fais and point directly at one other person (looking at them) with one finger. </a:t>
            </a:r>
          </a:p>
          <a:p>
            <a:pPr eaLnBrk="1" hangingPunct="1">
              <a:spcBef>
                <a:spcPct val="0"/>
              </a:spcBef>
            </a:pPr>
            <a:r>
              <a:rPr lang="en-GB" altLang="en-US" smtClean="0"/>
              <a:t>Explain informal  ‘ you’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843679-880A-447C-B4E1-935C3B78EB95}" type="slidenum">
              <a:rPr lang="en-GB" altLang="en-US">
                <a:latin typeface="Calibri" panose="020F0502020204030204" pitchFamily="34" charset="0"/>
              </a:rPr>
              <a:pPr/>
              <a:t>3</a:t>
            </a:fld>
            <a:endParaRPr lang="en-GB" altLang="en-US">
              <a:latin typeface="Calibri" panose="020F0502020204030204" pitchFamily="34" charset="0"/>
            </a:endParaRPr>
          </a:p>
        </p:txBody>
      </p:sp>
    </p:spTree>
    <p:extLst>
      <p:ext uri="{BB962C8B-B14F-4D97-AF65-F5344CB8AC3E}">
        <p14:creationId xmlns:p14="http://schemas.microsoft.com/office/powerpoint/2010/main" val="176148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Encourage pupils here to repeat aloud ‘il  fait’ and point away first at a boy (with one finger) and then ‘elle  fait’ again but point away at a girl (with one finger). </a:t>
            </a:r>
          </a:p>
          <a:p>
            <a:pPr eaLnBrk="1" hangingPunct="1">
              <a:spcBef>
                <a:spcPct val="0"/>
              </a:spcBef>
            </a:pPr>
            <a:endParaRPr lang="en-GB"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A89F0B7-9EDC-4C24-894A-2A3B9FFF2C6A}" type="slidenum">
              <a:rPr lang="en-GB" altLang="en-US">
                <a:latin typeface="Calibri" panose="020F0502020204030204" pitchFamily="34" charset="0"/>
              </a:rPr>
              <a:pPr/>
              <a:t>4</a:t>
            </a:fld>
            <a:endParaRPr lang="en-GB" altLang="en-US">
              <a:latin typeface="Calibri" panose="020F0502020204030204" pitchFamily="34" charset="0"/>
            </a:endParaRPr>
          </a:p>
        </p:txBody>
      </p:sp>
    </p:spTree>
    <p:extLst>
      <p:ext uri="{BB962C8B-B14F-4D97-AF65-F5344CB8AC3E}">
        <p14:creationId xmlns:p14="http://schemas.microsoft.com/office/powerpoint/2010/main" val="3748820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Encourage pupils here to repeat aloud ‘nous faisons’ and point two fingers (one finger on each hand) at themselves. </a:t>
            </a:r>
          </a:p>
          <a:p>
            <a:pPr eaLnBrk="1" hangingPunct="1">
              <a:spcBef>
                <a:spcPct val="0"/>
              </a:spcBef>
            </a:pPr>
            <a:endParaRPr lang="en-GB"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70589B-FCF1-47A5-843C-B1BAB8CF865F}" type="slidenum">
              <a:rPr lang="en-GB" altLang="en-US">
                <a:latin typeface="Calibri" panose="020F0502020204030204" pitchFamily="34" charset="0"/>
              </a:rPr>
              <a:pPr/>
              <a:t>5</a:t>
            </a:fld>
            <a:endParaRPr lang="en-GB" altLang="en-US">
              <a:latin typeface="Calibri" panose="020F0502020204030204" pitchFamily="34" charset="0"/>
            </a:endParaRPr>
          </a:p>
        </p:txBody>
      </p:sp>
    </p:spTree>
    <p:extLst>
      <p:ext uri="{BB962C8B-B14F-4D97-AF65-F5344CB8AC3E}">
        <p14:creationId xmlns:p14="http://schemas.microsoft.com/office/powerpoint/2010/main" val="1288619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Encourage pupils here to repeat aloud ‘vous faites’ and point two fingers (one finger on each hand) directly at other people. </a:t>
            </a:r>
          </a:p>
          <a:p>
            <a:pPr eaLnBrk="1" hangingPunct="1">
              <a:spcBef>
                <a:spcPct val="0"/>
              </a:spcBef>
            </a:pPr>
            <a:r>
              <a:rPr lang="en-GB" altLang="en-US" smtClean="0"/>
              <a:t>Explain  formal ‘ you’  rules  with a salute</a:t>
            </a:r>
          </a:p>
          <a:p>
            <a:pPr eaLnBrk="1" hangingPunct="1">
              <a:spcBef>
                <a:spcPct val="0"/>
              </a:spcBef>
            </a:pPr>
            <a:endParaRPr lang="en-GB" alt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278E62C-39EC-420E-892C-60281E07407E}" type="slidenum">
              <a:rPr lang="en-GB" altLang="en-US">
                <a:latin typeface="Calibri" panose="020F0502020204030204" pitchFamily="34" charset="0"/>
              </a:rPr>
              <a:pPr/>
              <a:t>6</a:t>
            </a:fld>
            <a:endParaRPr lang="en-GB" altLang="en-US">
              <a:latin typeface="Calibri" panose="020F0502020204030204" pitchFamily="34" charset="0"/>
            </a:endParaRPr>
          </a:p>
        </p:txBody>
      </p:sp>
    </p:spTree>
    <p:extLst>
      <p:ext uri="{BB962C8B-B14F-4D97-AF65-F5344CB8AC3E}">
        <p14:creationId xmlns:p14="http://schemas.microsoft.com/office/powerpoint/2010/main" val="574302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Encourage pupils here to repeat aloud ‘ils/ells font’ and point two fingers (one finger on each hand) away at other people. </a:t>
            </a:r>
          </a:p>
          <a:p>
            <a:pPr eaLnBrk="1" hangingPunct="1">
              <a:spcBef>
                <a:spcPct val="0"/>
              </a:spcBef>
            </a:pPr>
            <a:endParaRPr lang="en-GB" altLang="en-US"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61219CB-8DAE-4802-92B1-D5EBD7285AED}" type="slidenum">
              <a:rPr lang="en-GB" altLang="en-US">
                <a:latin typeface="Calibri" panose="020F0502020204030204" pitchFamily="34" charset="0"/>
              </a:rPr>
              <a:pPr/>
              <a:t>7</a:t>
            </a:fld>
            <a:endParaRPr lang="en-GB" altLang="en-US">
              <a:latin typeface="Calibri" panose="020F0502020204030204" pitchFamily="34" charset="0"/>
            </a:endParaRPr>
          </a:p>
        </p:txBody>
      </p:sp>
    </p:spTree>
    <p:extLst>
      <p:ext uri="{BB962C8B-B14F-4D97-AF65-F5344CB8AC3E}">
        <p14:creationId xmlns:p14="http://schemas.microsoft.com/office/powerpoint/2010/main" val="2787852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Here I have tried to make it obvious what information each part of the verb is conveying and why therefore it will be so important to get the ending of the verb right.</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37A1D14-DEE5-4EBE-A46E-FBEA773A0D49}" type="slidenum">
              <a:rPr lang="en-GB" altLang="en-US">
                <a:latin typeface="Calibri" panose="020F0502020204030204" pitchFamily="34" charset="0"/>
              </a:rPr>
              <a:pPr/>
              <a:t>8</a:t>
            </a:fld>
            <a:endParaRPr lang="en-GB" altLang="en-US">
              <a:latin typeface="Calibri" panose="020F0502020204030204" pitchFamily="34" charset="0"/>
            </a:endParaRPr>
          </a:p>
        </p:txBody>
      </p:sp>
    </p:spTree>
    <p:extLst>
      <p:ext uri="{BB962C8B-B14F-4D97-AF65-F5344CB8AC3E}">
        <p14:creationId xmlns:p14="http://schemas.microsoft.com/office/powerpoint/2010/main" val="1048026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Here I have tried to make it obvious what information each part of the verb is conveying and why therefore it will be so important to get the ending of the verb right.</a:t>
            </a:r>
          </a:p>
          <a:p>
            <a:pPr eaLnBrk="1" hangingPunct="1">
              <a:spcBef>
                <a:spcPct val="0"/>
              </a:spcBef>
            </a:pPr>
            <a:endParaRPr lang="en-GB" altLang="en-US"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DBEB9-7473-4B85-8D3B-53B589E01E8A}" type="slidenum">
              <a:rPr lang="en-GB" altLang="en-US">
                <a:latin typeface="Calibri" panose="020F0502020204030204" pitchFamily="34" charset="0"/>
              </a:rPr>
              <a:pPr/>
              <a:t>9</a:t>
            </a:fld>
            <a:endParaRPr lang="en-GB" altLang="en-US">
              <a:latin typeface="Calibri" panose="020F0502020204030204" pitchFamily="34" charset="0"/>
            </a:endParaRPr>
          </a:p>
        </p:txBody>
      </p:sp>
    </p:spTree>
    <p:extLst>
      <p:ext uri="{BB962C8B-B14F-4D97-AF65-F5344CB8AC3E}">
        <p14:creationId xmlns:p14="http://schemas.microsoft.com/office/powerpoint/2010/main" val="2019788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1FABC52F-0C89-44D2-B809-D22AC0AB18D0}" type="datetimeFigureOut">
              <a:rPr lang="en-GB"/>
              <a:pPr>
                <a:defRPr/>
              </a:pPr>
              <a:t>21/02/2019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3059A92-12E5-4CE2-B362-960C18AECBFA}" type="slidenum">
              <a:rPr lang="en-GB" altLang="en-US"/>
              <a:pPr>
                <a:defRPr/>
              </a:pPr>
              <a:t>‹#›</a:t>
            </a:fld>
            <a:endParaRPr lang="en-GB" altLang="en-US"/>
          </a:p>
        </p:txBody>
      </p:sp>
    </p:spTree>
    <p:extLst>
      <p:ext uri="{BB962C8B-B14F-4D97-AF65-F5344CB8AC3E}">
        <p14:creationId xmlns:p14="http://schemas.microsoft.com/office/powerpoint/2010/main" val="3147656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3E53380-C175-46CA-B4E3-5774DD201BCC}" type="datetimeFigureOut">
              <a:rPr lang="en-GB"/>
              <a:pPr>
                <a:defRPr/>
              </a:pPr>
              <a:t>21/02/2019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B24EF1F-C424-4165-9704-025913E57AC5}" type="slidenum">
              <a:rPr lang="en-GB" altLang="en-US"/>
              <a:pPr>
                <a:defRPr/>
              </a:pPr>
              <a:t>‹#›</a:t>
            </a:fld>
            <a:endParaRPr lang="en-GB" altLang="en-US"/>
          </a:p>
        </p:txBody>
      </p:sp>
    </p:spTree>
    <p:extLst>
      <p:ext uri="{BB962C8B-B14F-4D97-AF65-F5344CB8AC3E}">
        <p14:creationId xmlns:p14="http://schemas.microsoft.com/office/powerpoint/2010/main" val="1241034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49" y="366713"/>
            <a:ext cx="1543051" cy="78009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42901" y="366713"/>
            <a:ext cx="4476751" cy="7800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028A2FB-8C07-4374-AE1E-1EE548E2A7B7}" type="datetimeFigureOut">
              <a:rPr lang="en-GB"/>
              <a:pPr>
                <a:defRPr/>
              </a:pPr>
              <a:t>21/02/2019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042EA8E-CAFE-4D0F-AFD0-A5CEA5703DA8}" type="slidenum">
              <a:rPr lang="en-GB" altLang="en-US"/>
              <a:pPr>
                <a:defRPr/>
              </a:pPr>
              <a:t>‹#›</a:t>
            </a:fld>
            <a:endParaRPr lang="en-GB" altLang="en-US"/>
          </a:p>
        </p:txBody>
      </p:sp>
    </p:spTree>
    <p:extLst>
      <p:ext uri="{BB962C8B-B14F-4D97-AF65-F5344CB8AC3E}">
        <p14:creationId xmlns:p14="http://schemas.microsoft.com/office/powerpoint/2010/main" val="2441329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BCC937F-E596-40FE-A355-B47F643DC2A8}" type="datetimeFigureOut">
              <a:rPr lang="en-GB"/>
              <a:pPr>
                <a:defRPr/>
              </a:pPr>
              <a:t>21/02/2019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D18BA16C-46E0-4163-A2F3-5FD9C63B58A1}" type="slidenum">
              <a:rPr lang="en-GB" altLang="en-US"/>
              <a:pPr>
                <a:defRPr/>
              </a:pPr>
              <a:t>‹#›</a:t>
            </a:fld>
            <a:endParaRPr lang="en-GB" altLang="en-US"/>
          </a:p>
        </p:txBody>
      </p:sp>
    </p:spTree>
    <p:extLst>
      <p:ext uri="{BB962C8B-B14F-4D97-AF65-F5344CB8AC3E}">
        <p14:creationId xmlns:p14="http://schemas.microsoft.com/office/powerpoint/2010/main" val="147653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26B282-CEDA-4237-8FF8-F27A8840E4F7}" type="datetimeFigureOut">
              <a:rPr lang="en-GB"/>
              <a:pPr>
                <a:defRPr/>
              </a:pPr>
              <a:t>21/02/2019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D6EF5EE-D7BF-4B64-9848-41F79F9D03C0}" type="slidenum">
              <a:rPr lang="en-GB" altLang="en-US"/>
              <a:pPr>
                <a:defRPr/>
              </a:pPr>
              <a:t>‹#›</a:t>
            </a:fld>
            <a:endParaRPr lang="en-GB" altLang="en-US"/>
          </a:p>
        </p:txBody>
      </p:sp>
    </p:spTree>
    <p:extLst>
      <p:ext uri="{BB962C8B-B14F-4D97-AF65-F5344CB8AC3E}">
        <p14:creationId xmlns:p14="http://schemas.microsoft.com/office/powerpoint/2010/main" val="2533909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C718665-5046-4EE8-89AD-23702DFC65F5}" type="datetimeFigureOut">
              <a:rPr lang="en-GB"/>
              <a:pPr>
                <a:defRPr/>
              </a:pPr>
              <a:t>21/02/2019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E82379E-BBC1-4D0B-8CFA-CB96DEFD6DC2}" type="slidenum">
              <a:rPr lang="en-GB" altLang="en-US"/>
              <a:pPr>
                <a:defRPr/>
              </a:pPr>
              <a:t>‹#›</a:t>
            </a:fld>
            <a:endParaRPr lang="en-GB" altLang="en-US"/>
          </a:p>
        </p:txBody>
      </p:sp>
    </p:spTree>
    <p:extLst>
      <p:ext uri="{BB962C8B-B14F-4D97-AF65-F5344CB8AC3E}">
        <p14:creationId xmlns:p14="http://schemas.microsoft.com/office/powerpoint/2010/main" val="1543982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512CF769-6776-42BA-9466-FE617120EF23}" type="datetimeFigureOut">
              <a:rPr lang="en-GB"/>
              <a:pPr>
                <a:defRPr/>
              </a:pPr>
              <a:t>21/02/2019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D6E652C1-BD38-43CC-8452-7DFFAF3A7716}" type="slidenum">
              <a:rPr lang="en-GB" altLang="en-US"/>
              <a:pPr>
                <a:defRPr/>
              </a:pPr>
              <a:t>‹#›</a:t>
            </a:fld>
            <a:endParaRPr lang="en-GB" altLang="en-US"/>
          </a:p>
        </p:txBody>
      </p:sp>
    </p:spTree>
    <p:extLst>
      <p:ext uri="{BB962C8B-B14F-4D97-AF65-F5344CB8AC3E}">
        <p14:creationId xmlns:p14="http://schemas.microsoft.com/office/powerpoint/2010/main" val="1191289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3AA23325-F404-4220-BB53-A0EA9AA2219F}" type="datetimeFigureOut">
              <a:rPr lang="en-GB"/>
              <a:pPr>
                <a:defRPr/>
              </a:pPr>
              <a:t>21/02/2019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5038BBDC-FE29-4576-AA43-25986D0BB12B}" type="slidenum">
              <a:rPr lang="en-GB" altLang="en-US"/>
              <a:pPr>
                <a:defRPr/>
              </a:pPr>
              <a:t>‹#›</a:t>
            </a:fld>
            <a:endParaRPr lang="en-GB" altLang="en-US"/>
          </a:p>
        </p:txBody>
      </p:sp>
    </p:spTree>
    <p:extLst>
      <p:ext uri="{BB962C8B-B14F-4D97-AF65-F5344CB8AC3E}">
        <p14:creationId xmlns:p14="http://schemas.microsoft.com/office/powerpoint/2010/main" val="56012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D682004-484F-4C33-8988-924337AF5B33}" type="datetimeFigureOut">
              <a:rPr lang="en-GB"/>
              <a:pPr>
                <a:defRPr/>
              </a:pPr>
              <a:t>21/02/2019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03DDFAF-4926-4F26-92C0-6486744FFA9B}" type="slidenum">
              <a:rPr lang="en-GB" altLang="en-US"/>
              <a:pPr>
                <a:defRPr/>
              </a:pPr>
              <a:t>‹#›</a:t>
            </a:fld>
            <a:endParaRPr lang="en-GB" altLang="en-US"/>
          </a:p>
        </p:txBody>
      </p:sp>
    </p:spTree>
    <p:extLst>
      <p:ext uri="{BB962C8B-B14F-4D97-AF65-F5344CB8AC3E}">
        <p14:creationId xmlns:p14="http://schemas.microsoft.com/office/powerpoint/2010/main" val="2605329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DB27E4-519D-451E-9D89-097C8B8B83B8}" type="datetimeFigureOut">
              <a:rPr lang="en-GB"/>
              <a:pPr>
                <a:defRPr/>
              </a:pPr>
              <a:t>21/02/2019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286EDB4-C5DF-4A34-A0C2-891D89705732}" type="slidenum">
              <a:rPr lang="en-GB" altLang="en-US"/>
              <a:pPr>
                <a:defRPr/>
              </a:pPr>
              <a:t>‹#›</a:t>
            </a:fld>
            <a:endParaRPr lang="en-GB" altLang="en-US"/>
          </a:p>
        </p:txBody>
      </p:sp>
    </p:spTree>
    <p:extLst>
      <p:ext uri="{BB962C8B-B14F-4D97-AF65-F5344CB8AC3E}">
        <p14:creationId xmlns:p14="http://schemas.microsoft.com/office/powerpoint/2010/main" val="3174835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0D0833D-6788-45B2-855B-7072D4A5FCA6}" type="datetimeFigureOut">
              <a:rPr lang="en-GB"/>
              <a:pPr>
                <a:defRPr/>
              </a:pPr>
              <a:t>21/02/2019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266EC0A-F568-440D-A814-8EB14727ED63}" type="slidenum">
              <a:rPr lang="en-GB" altLang="en-US"/>
              <a:pPr>
                <a:defRPr/>
              </a:pPr>
              <a:t>‹#›</a:t>
            </a:fld>
            <a:endParaRPr lang="en-GB" altLang="en-US"/>
          </a:p>
        </p:txBody>
      </p:sp>
    </p:spTree>
    <p:extLst>
      <p:ext uri="{BB962C8B-B14F-4D97-AF65-F5344CB8AC3E}">
        <p14:creationId xmlns:p14="http://schemas.microsoft.com/office/powerpoint/2010/main" val="3609023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EE3AC65B-69D3-4090-A6B1-83F2C52C0E0B}" type="datetimeFigureOut">
              <a:rPr lang="en-GB"/>
              <a:pPr>
                <a:defRPr/>
              </a:pPr>
              <a:t>21/02/2019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5FC8A2FB-5CE0-4D6C-AB77-599A3D5C9B15}"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audio" Target="../media/audio11.wav"/><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19.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audio" Target="../media/audio12.wav"/><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audio" Target="../media/audio13.wav"/><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audio" Target="../media/audio14.wav"/><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15.wav"/><Relationship Id="rId7" Type="http://schemas.openxmlformats.org/officeDocument/2006/relationships/audio" Target="../media/audio6.wav"/><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3.wav"/><Relationship Id="rId9" Type="http://schemas.openxmlformats.org/officeDocument/2006/relationships/audio" Target="../media/audio8.wav"/></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hyperlink" Target="https://www.youtube.com/watch?v=-1RvCib-0Zg&amp;t=6s" TargetMode="Externa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3.png"/><Relationship Id="rId5" Type="http://schemas.openxmlformats.org/officeDocument/2006/relationships/audio" Target="../media/audio15.wav"/><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audio" Target="../media/audio7.wav"/><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audio" Target="../media/audio9.wav"/><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audio" Target="../media/audio10.wav"/><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a:hlinkClick r:id="" action="ppaction://noaction">
              <a:snd r:embed="rId3" name="18.1_instruction.wav"/>
            </a:hlinkClick>
          </p:cNvPr>
          <p:cNvSpPr txBox="1">
            <a:spLocks noChangeArrowheads="1"/>
          </p:cNvSpPr>
          <p:nvPr/>
        </p:nvSpPr>
        <p:spPr bwMode="auto">
          <a:xfrm>
            <a:off x="468313" y="476250"/>
            <a:ext cx="828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dirty="0" err="1">
                <a:latin typeface="Segoe Script" panose="020B0504020000000003" pitchFamily="34" charset="0"/>
              </a:rPr>
              <a:t>Maintenant</a:t>
            </a:r>
            <a:r>
              <a:rPr lang="en-GB" altLang="en-US" sz="2800" dirty="0">
                <a:latin typeface="Segoe Script" panose="020B0504020000000003" pitchFamily="34" charset="0"/>
              </a:rPr>
              <a:t> nous </a:t>
            </a:r>
            <a:r>
              <a:rPr lang="en-GB" altLang="en-US" sz="2800" dirty="0" err="1">
                <a:latin typeface="Segoe Script" panose="020B0504020000000003" pitchFamily="34" charset="0"/>
              </a:rPr>
              <a:t>allons</a:t>
            </a:r>
            <a:r>
              <a:rPr lang="en-GB" altLang="en-US" sz="2800" dirty="0">
                <a:latin typeface="Segoe Script" panose="020B0504020000000003" pitchFamily="34" charset="0"/>
              </a:rPr>
              <a:t> </a:t>
            </a:r>
            <a:r>
              <a:rPr lang="en-GB" altLang="en-US" sz="2800" dirty="0" err="1">
                <a:latin typeface="Segoe Script" panose="020B0504020000000003" pitchFamily="34" charset="0"/>
              </a:rPr>
              <a:t>apprendre</a:t>
            </a:r>
            <a:r>
              <a:rPr lang="en-GB" altLang="en-US" sz="2800" dirty="0">
                <a:latin typeface="Segoe Script" panose="020B0504020000000003" pitchFamily="34" charset="0"/>
              </a:rPr>
              <a:t> les </a:t>
            </a:r>
            <a:r>
              <a:rPr lang="en-GB" altLang="en-US" sz="2800" dirty="0" err="1">
                <a:latin typeface="Segoe Script" panose="020B0504020000000003" pitchFamily="34" charset="0"/>
              </a:rPr>
              <a:t>formes</a:t>
            </a:r>
            <a:r>
              <a:rPr lang="en-GB" altLang="en-US" sz="2800" dirty="0">
                <a:latin typeface="Segoe Script" panose="020B0504020000000003" pitchFamily="34" charset="0"/>
              </a:rPr>
              <a:t> du </a:t>
            </a:r>
            <a:r>
              <a:rPr lang="en-GB" altLang="en-US" sz="2800" dirty="0" err="1">
                <a:latin typeface="Segoe Script" panose="020B0504020000000003" pitchFamily="34" charset="0"/>
              </a:rPr>
              <a:t>verbe</a:t>
            </a:r>
            <a:r>
              <a:rPr lang="en-GB" altLang="en-US" sz="2800" dirty="0">
                <a:latin typeface="Segoe Script" panose="020B0504020000000003" pitchFamily="34" charset="0"/>
              </a:rPr>
              <a:t> ‘faire’.</a:t>
            </a:r>
          </a:p>
        </p:txBody>
      </p:sp>
      <p:pic>
        <p:nvPicPr>
          <p:cNvPr id="3075" name="Picture 2" descr="Image result for caricature usain bo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73238"/>
            <a:ext cx="9159875"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195513" y="2133600"/>
            <a:ext cx="3455987" cy="790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077" name="TextBox 5">
            <a:hlinkClick r:id="" action="ppaction://noaction">
              <a:snd r:embed="rId5" name="18.1_Usain_Bolt.wav"/>
            </a:hlinkClick>
          </p:cNvPr>
          <p:cNvSpPr txBox="1">
            <a:spLocks noChangeArrowheads="1"/>
          </p:cNvSpPr>
          <p:nvPr/>
        </p:nvSpPr>
        <p:spPr bwMode="auto">
          <a:xfrm>
            <a:off x="2195513" y="2133600"/>
            <a:ext cx="34559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400" dirty="0">
                <a:latin typeface="Segoe Print" panose="02000600000000000000" pitchFamily="2" charset="0"/>
              </a:rPr>
              <a:t>Usain Bolt fait de </a:t>
            </a:r>
            <a:r>
              <a:rPr lang="en-GB" altLang="en-US" sz="2400" dirty="0" err="1">
                <a:latin typeface="Segoe Print" panose="02000600000000000000" pitchFamily="2" charset="0"/>
              </a:rPr>
              <a:t>l’athlètisme</a:t>
            </a:r>
            <a:r>
              <a:rPr lang="en-GB" altLang="en-US" sz="2400" dirty="0">
                <a:latin typeface="Segoe Print" panose="02000600000000000000" pitchFamily="2" charset="0"/>
              </a:rPr>
              <a: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3578225" y="720725"/>
            <a:ext cx="0" cy="115252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1507" name="TextBox 4"/>
          <p:cNvSpPr txBox="1">
            <a:spLocks noChangeArrowheads="1"/>
          </p:cNvSpPr>
          <p:nvPr/>
        </p:nvSpPr>
        <p:spPr bwMode="auto">
          <a:xfrm>
            <a:off x="2700338" y="115888"/>
            <a:ext cx="17716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solidFill>
                  <a:srgbClr val="00B050"/>
                </a:solidFill>
                <a:latin typeface="Comic Sans MS" panose="030F0702030302020204" pitchFamily="66" charset="0"/>
              </a:rPr>
              <a:t>he/she</a:t>
            </a:r>
            <a:endParaRPr lang="en-GB" altLang="en-US" sz="2000">
              <a:solidFill>
                <a:srgbClr val="00B050"/>
              </a:solidFill>
              <a:latin typeface="Comic Sans MS" panose="030F0702030302020204" pitchFamily="66" charset="0"/>
            </a:endParaRPr>
          </a:p>
        </p:txBody>
      </p:sp>
      <p:cxnSp>
        <p:nvCxnSpPr>
          <p:cNvPr id="7" name="Straight Arrow Connector 6"/>
          <p:cNvCxnSpPr/>
          <p:nvPr/>
        </p:nvCxnSpPr>
        <p:spPr>
          <a:xfrm flipV="1">
            <a:off x="2586038" y="2349500"/>
            <a:ext cx="0" cy="1295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509" name="TextBox 16"/>
          <p:cNvSpPr txBox="1">
            <a:spLocks noChangeArrowheads="1"/>
          </p:cNvSpPr>
          <p:nvPr/>
        </p:nvSpPr>
        <p:spPr bwMode="auto">
          <a:xfrm>
            <a:off x="2051050" y="3644900"/>
            <a:ext cx="10779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latin typeface="Comic Sans MS" panose="030F0702030302020204" pitchFamily="66" charset="0"/>
              </a:rPr>
              <a:t>does</a:t>
            </a:r>
            <a:endParaRPr lang="en-GB" altLang="en-US" sz="2000">
              <a:latin typeface="Comic Sans MS" panose="030F0702030302020204" pitchFamily="66" charset="0"/>
            </a:endParaRPr>
          </a:p>
        </p:txBody>
      </p:sp>
      <p:sp>
        <p:nvSpPr>
          <p:cNvPr id="21510" name="TextBox 9"/>
          <p:cNvSpPr txBox="1">
            <a:spLocks noChangeArrowheads="1"/>
          </p:cNvSpPr>
          <p:nvPr/>
        </p:nvSpPr>
        <p:spPr bwMode="auto">
          <a:xfrm>
            <a:off x="250825" y="4868863"/>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e.g. </a:t>
            </a:r>
          </a:p>
        </p:txBody>
      </p:sp>
      <p:sp>
        <p:nvSpPr>
          <p:cNvPr id="21511" name="TextBox 10">
            <a:hlinkClick r:id="" action="ppaction://noaction">
              <a:snd r:embed="rId3" name="18.10_il_elle_fait_de_la_voile.wav"/>
            </a:hlinkClick>
          </p:cNvPr>
          <p:cNvSpPr txBox="1">
            <a:spLocks noChangeArrowheads="1"/>
          </p:cNvSpPr>
          <p:nvPr/>
        </p:nvSpPr>
        <p:spPr bwMode="auto">
          <a:xfrm>
            <a:off x="3924300" y="4911725"/>
            <a:ext cx="46355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b="1" dirty="0">
                <a:latin typeface="Segoe Print" panose="02000600000000000000" pitchFamily="2" charset="0"/>
              </a:rPr>
              <a:t>Il/</a:t>
            </a:r>
            <a:r>
              <a:rPr lang="en-GB" altLang="en-US" b="1" dirty="0" err="1">
                <a:latin typeface="Segoe Print" panose="02000600000000000000" pitchFamily="2" charset="0"/>
              </a:rPr>
              <a:t>elle</a:t>
            </a:r>
            <a:r>
              <a:rPr lang="en-GB" altLang="en-US" b="1" dirty="0">
                <a:latin typeface="Segoe Print" panose="02000600000000000000" pitchFamily="2" charset="0"/>
              </a:rPr>
              <a:t> fait </a:t>
            </a:r>
            <a:r>
              <a:rPr lang="en-GB" altLang="en-US" dirty="0">
                <a:latin typeface="Segoe Print" panose="02000600000000000000" pitchFamily="2" charset="0"/>
              </a:rPr>
              <a:t>de la </a:t>
            </a:r>
            <a:r>
              <a:rPr lang="en-GB" altLang="en-US" dirty="0" smtClean="0">
                <a:latin typeface="Segoe Print" panose="02000600000000000000" pitchFamily="2" charset="0"/>
              </a:rPr>
              <a:t>voile.</a:t>
            </a:r>
            <a:endParaRPr lang="en-GB" altLang="en-US" dirty="0">
              <a:latin typeface="Segoe Print" panose="02000600000000000000" pitchFamily="2" charset="0"/>
            </a:endParaRPr>
          </a:p>
        </p:txBody>
      </p:sp>
      <p:pic>
        <p:nvPicPr>
          <p:cNvPr id="15" name="Picture 5" descr="D:\My Stuff\primary spanish\Yr5 SoW resources 2014\subject pronoun pics\Slide3.JPG"/>
          <p:cNvPicPr>
            <a:picLocks noChangeAspect="1" noChangeArrowheads="1"/>
          </p:cNvPicPr>
          <p:nvPr/>
        </p:nvPicPr>
        <p:blipFill>
          <a:blip r:embed="rId4"/>
          <a:srcRect/>
          <a:stretch>
            <a:fillRect/>
          </a:stretch>
        </p:blipFill>
        <p:spPr bwMode="auto">
          <a:xfrm>
            <a:off x="5508625" y="225425"/>
            <a:ext cx="2447925" cy="1835150"/>
          </a:xfrm>
          <a:prstGeom prst="rect">
            <a:avLst/>
          </a:prstGeom>
          <a:ln>
            <a:noFill/>
          </a:ln>
          <a:effectLst>
            <a:outerShdw blurRad="292100" dist="139700" dir="2700000" algn="tl" rotWithShape="0">
              <a:srgbClr val="333333">
                <a:alpha val="65000"/>
              </a:srgbClr>
            </a:outerShdw>
          </a:effectLst>
          <a:extLst/>
        </p:spPr>
      </p:pic>
      <p:pic>
        <p:nvPicPr>
          <p:cNvPr id="21513"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2988" y="4456113"/>
            <a:ext cx="2881312"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6" descr="D:\My Stuff\primary spanish\Yr5 SoW resources 2014\subject pronoun pics\Slide4.JPG"/>
          <p:cNvPicPr>
            <a:picLocks noChangeAspect="1" noChangeArrowheads="1"/>
          </p:cNvPicPr>
          <p:nvPr/>
        </p:nvPicPr>
        <p:blipFill>
          <a:blip r:embed="rId6"/>
          <a:srcRect/>
          <a:stretch>
            <a:fillRect/>
          </a:stretch>
        </p:blipFill>
        <p:spPr bwMode="auto">
          <a:xfrm>
            <a:off x="5508625" y="2205038"/>
            <a:ext cx="2447925" cy="1836737"/>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fade">
                                      <p:cBhvr>
                                        <p:cTn id="7" dur="500"/>
                                        <p:tgtEl>
                                          <p:spTgt spid="21511"/>
                                        </p:tgtEl>
                                      </p:cBhvr>
                                    </p:animEffect>
                                  </p:childTnLst>
                                  <p:subTnLst>
                                    <p:audio>
                                      <p:cMediaNode>
                                        <p:cTn display="0" masterRel="sameClick">
                                          <p:stCondLst>
                                            <p:cond evt="begin" delay="0">
                                              <p:tn val="5"/>
                                            </p:cond>
                                          </p:stCondLst>
                                          <p:endCondLst>
                                            <p:cond evt="onStopAudio" delay="0">
                                              <p:tgtEl>
                                                <p:sldTgt/>
                                              </p:tgtEl>
                                            </p:cond>
                                          </p:endCondLst>
                                        </p:cTn>
                                        <p:tgtEl>
                                          <p:sndTgt r:embed="rId3" name="18.10_il_elle_fait_de_la_voi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3578225" y="720725"/>
            <a:ext cx="0" cy="115252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555" name="TextBox 4"/>
          <p:cNvSpPr txBox="1">
            <a:spLocks noChangeArrowheads="1"/>
          </p:cNvSpPr>
          <p:nvPr/>
        </p:nvSpPr>
        <p:spPr bwMode="auto">
          <a:xfrm>
            <a:off x="2700338" y="115888"/>
            <a:ext cx="17716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solidFill>
                  <a:srgbClr val="00B050"/>
                </a:solidFill>
                <a:latin typeface="Comic Sans MS" panose="030F0702030302020204" pitchFamily="66" charset="0"/>
              </a:rPr>
              <a:t>we</a:t>
            </a:r>
            <a:endParaRPr lang="en-GB" altLang="en-US" sz="2000">
              <a:solidFill>
                <a:srgbClr val="00B050"/>
              </a:solidFill>
              <a:latin typeface="Comic Sans MS" panose="030F0702030302020204" pitchFamily="66" charset="0"/>
            </a:endParaRPr>
          </a:p>
        </p:txBody>
      </p:sp>
      <p:cxnSp>
        <p:nvCxnSpPr>
          <p:cNvPr id="7" name="Straight Arrow Connector 6"/>
          <p:cNvCxnSpPr/>
          <p:nvPr/>
        </p:nvCxnSpPr>
        <p:spPr>
          <a:xfrm flipV="1">
            <a:off x="2586038" y="2349500"/>
            <a:ext cx="0" cy="1295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557" name="TextBox 16"/>
          <p:cNvSpPr txBox="1">
            <a:spLocks noChangeArrowheads="1"/>
          </p:cNvSpPr>
          <p:nvPr/>
        </p:nvSpPr>
        <p:spPr bwMode="auto">
          <a:xfrm>
            <a:off x="2051050" y="3644900"/>
            <a:ext cx="10779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latin typeface="Comic Sans MS" panose="030F0702030302020204" pitchFamily="66" charset="0"/>
              </a:rPr>
              <a:t>do</a:t>
            </a:r>
            <a:endParaRPr lang="en-GB" altLang="en-US" sz="2000">
              <a:latin typeface="Comic Sans MS" panose="030F0702030302020204" pitchFamily="66" charset="0"/>
            </a:endParaRPr>
          </a:p>
        </p:txBody>
      </p:sp>
      <p:sp>
        <p:nvSpPr>
          <p:cNvPr id="23558" name="TextBox 9"/>
          <p:cNvSpPr txBox="1">
            <a:spLocks noChangeArrowheads="1"/>
          </p:cNvSpPr>
          <p:nvPr/>
        </p:nvSpPr>
        <p:spPr bwMode="auto">
          <a:xfrm>
            <a:off x="250825" y="4868863"/>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e.g. </a:t>
            </a:r>
          </a:p>
        </p:txBody>
      </p:sp>
      <p:sp>
        <p:nvSpPr>
          <p:cNvPr id="23559" name="TextBox 10">
            <a:hlinkClick r:id="" action="ppaction://noaction">
              <a:snd r:embed="rId3" name="18.11_nous_faisons_de_la_gymnastique.wav"/>
            </a:hlinkClick>
          </p:cNvPr>
          <p:cNvSpPr txBox="1">
            <a:spLocks noChangeArrowheads="1"/>
          </p:cNvSpPr>
          <p:nvPr/>
        </p:nvSpPr>
        <p:spPr bwMode="auto">
          <a:xfrm>
            <a:off x="3924300" y="4911725"/>
            <a:ext cx="52197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b="1" dirty="0">
                <a:latin typeface="Segoe Print" panose="02000600000000000000" pitchFamily="2" charset="0"/>
              </a:rPr>
              <a:t>Nous </a:t>
            </a:r>
            <a:r>
              <a:rPr lang="en-GB" altLang="en-US" sz="2400" b="1" dirty="0" err="1">
                <a:latin typeface="Segoe Print" panose="02000600000000000000" pitchFamily="2" charset="0"/>
              </a:rPr>
              <a:t>faisons</a:t>
            </a:r>
            <a:r>
              <a:rPr lang="en-GB" altLang="en-US" sz="2400" b="1" dirty="0">
                <a:latin typeface="Segoe Print" panose="02000600000000000000" pitchFamily="2" charset="0"/>
              </a:rPr>
              <a:t> </a:t>
            </a:r>
            <a:r>
              <a:rPr lang="en-GB" altLang="en-US" sz="2400" dirty="0">
                <a:latin typeface="Segoe Print" panose="02000600000000000000" pitchFamily="2" charset="0"/>
              </a:rPr>
              <a:t>de la </a:t>
            </a:r>
            <a:r>
              <a:rPr lang="en-GB" altLang="en-US" sz="2400" dirty="0" err="1" smtClean="0">
                <a:latin typeface="Segoe Print" panose="02000600000000000000" pitchFamily="2" charset="0"/>
              </a:rPr>
              <a:t>gymnastique</a:t>
            </a:r>
            <a:r>
              <a:rPr lang="en-GB" altLang="en-US" sz="2400" dirty="0" smtClean="0">
                <a:latin typeface="Segoe Print" panose="02000600000000000000" pitchFamily="2" charset="0"/>
              </a:rPr>
              <a:t>.</a:t>
            </a:r>
            <a:endParaRPr lang="en-GB" altLang="en-US" sz="2400" dirty="0">
              <a:latin typeface="Segoe Print" panose="02000600000000000000" pitchFamily="2" charset="0"/>
            </a:endParaRPr>
          </a:p>
        </p:txBody>
      </p:sp>
      <p:pic>
        <p:nvPicPr>
          <p:cNvPr id="23560" name="Picture 7" descr="http://deporteselejido.com/wp-content/uploads/2014/05/Gimnasia-Ritmica-ElEjido-Ju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13" y="4271963"/>
            <a:ext cx="2947987"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descr="D:\My Stuff\primary spanish\Yr5 SoW resources 2014\subject pronoun pics\Slide5.JPG"/>
          <p:cNvPicPr>
            <a:picLocks noChangeAspect="1" noChangeArrowheads="1"/>
          </p:cNvPicPr>
          <p:nvPr/>
        </p:nvPicPr>
        <p:blipFill>
          <a:blip r:embed="rId5"/>
          <a:srcRect/>
          <a:stretch>
            <a:fillRect/>
          </a:stretch>
        </p:blipFill>
        <p:spPr bwMode="auto">
          <a:xfrm>
            <a:off x="5724525" y="1304925"/>
            <a:ext cx="2447925" cy="1836738"/>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Effect transition="in" filter="fade">
                                      <p:cBhvr>
                                        <p:cTn id="7" dur="500"/>
                                        <p:tgtEl>
                                          <p:spTgt spid="23559"/>
                                        </p:tgtEl>
                                      </p:cBhvr>
                                    </p:animEffect>
                                  </p:childTnLst>
                                  <p:subTnLst>
                                    <p:audio>
                                      <p:cMediaNode>
                                        <p:cTn display="0" masterRel="sameClick">
                                          <p:stCondLst>
                                            <p:cond evt="begin" delay="0">
                                              <p:tn val="5"/>
                                            </p:cond>
                                          </p:stCondLst>
                                          <p:endCondLst>
                                            <p:cond evt="onStopAudio" delay="0">
                                              <p:tgtEl>
                                                <p:sldTgt/>
                                              </p:tgtEl>
                                            </p:cond>
                                          </p:endCondLst>
                                        </p:cTn>
                                        <p:tgtEl>
                                          <p:sndTgt r:embed="rId3" name="18.11_nous_faisons_de_la_gymnastiqu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3578225" y="720725"/>
            <a:ext cx="0" cy="115252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5603" name="TextBox 4"/>
          <p:cNvSpPr txBox="1">
            <a:spLocks noChangeArrowheads="1"/>
          </p:cNvSpPr>
          <p:nvPr/>
        </p:nvSpPr>
        <p:spPr bwMode="auto">
          <a:xfrm>
            <a:off x="1763713" y="115888"/>
            <a:ext cx="57610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solidFill>
                  <a:srgbClr val="00B050"/>
                </a:solidFill>
                <a:latin typeface="Comic Sans MS" panose="030F0702030302020204" pitchFamily="66" charset="0"/>
              </a:rPr>
              <a:t>you (2+/formal)</a:t>
            </a:r>
            <a:endParaRPr lang="en-GB" altLang="en-US" sz="2000">
              <a:solidFill>
                <a:srgbClr val="00B050"/>
              </a:solidFill>
              <a:latin typeface="Comic Sans MS" panose="030F0702030302020204" pitchFamily="66" charset="0"/>
            </a:endParaRPr>
          </a:p>
        </p:txBody>
      </p:sp>
      <p:cxnSp>
        <p:nvCxnSpPr>
          <p:cNvPr id="7" name="Straight Arrow Connector 6"/>
          <p:cNvCxnSpPr/>
          <p:nvPr/>
        </p:nvCxnSpPr>
        <p:spPr>
          <a:xfrm flipV="1">
            <a:off x="2586038" y="2349500"/>
            <a:ext cx="0" cy="1295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05" name="TextBox 16"/>
          <p:cNvSpPr txBox="1">
            <a:spLocks noChangeArrowheads="1"/>
          </p:cNvSpPr>
          <p:nvPr/>
        </p:nvSpPr>
        <p:spPr bwMode="auto">
          <a:xfrm>
            <a:off x="2051050" y="3644900"/>
            <a:ext cx="10779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latin typeface="Comic Sans MS" panose="030F0702030302020204" pitchFamily="66" charset="0"/>
              </a:rPr>
              <a:t>do</a:t>
            </a:r>
            <a:endParaRPr lang="en-GB" altLang="en-US" sz="2000">
              <a:latin typeface="Comic Sans MS" panose="030F0702030302020204" pitchFamily="66" charset="0"/>
            </a:endParaRPr>
          </a:p>
        </p:txBody>
      </p:sp>
      <p:sp>
        <p:nvSpPr>
          <p:cNvPr id="25606" name="TextBox 9"/>
          <p:cNvSpPr txBox="1">
            <a:spLocks noChangeArrowheads="1"/>
          </p:cNvSpPr>
          <p:nvPr/>
        </p:nvSpPr>
        <p:spPr bwMode="auto">
          <a:xfrm>
            <a:off x="250825" y="4868863"/>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e.g. </a:t>
            </a:r>
          </a:p>
        </p:txBody>
      </p:sp>
      <p:sp>
        <p:nvSpPr>
          <p:cNvPr id="25607" name="TextBox 10">
            <a:hlinkClick r:id="" action="ppaction://noaction">
              <a:snd r:embed="rId3" name="18.12_vous_faites_de_la_natation.wav"/>
            </a:hlinkClick>
          </p:cNvPr>
          <p:cNvSpPr txBox="1">
            <a:spLocks noChangeArrowheads="1"/>
          </p:cNvSpPr>
          <p:nvPr/>
        </p:nvSpPr>
        <p:spPr bwMode="auto">
          <a:xfrm>
            <a:off x="3924300" y="4911725"/>
            <a:ext cx="5219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b="1" dirty="0" err="1">
                <a:latin typeface="Segoe Print" panose="02000600000000000000" pitchFamily="2" charset="0"/>
              </a:rPr>
              <a:t>Vous</a:t>
            </a:r>
            <a:r>
              <a:rPr lang="en-GB" altLang="en-US" sz="2800" b="1" dirty="0">
                <a:latin typeface="Segoe Print" panose="02000600000000000000" pitchFamily="2" charset="0"/>
              </a:rPr>
              <a:t> </a:t>
            </a:r>
            <a:r>
              <a:rPr lang="en-GB" altLang="en-US" sz="2800" b="1" dirty="0" err="1">
                <a:latin typeface="Segoe Print" panose="02000600000000000000" pitchFamily="2" charset="0"/>
              </a:rPr>
              <a:t>faites</a:t>
            </a:r>
            <a:r>
              <a:rPr lang="en-GB" altLang="en-US" sz="2800" b="1" dirty="0">
                <a:latin typeface="Segoe Print" panose="02000600000000000000" pitchFamily="2" charset="0"/>
              </a:rPr>
              <a:t> </a:t>
            </a:r>
            <a:r>
              <a:rPr lang="en-GB" altLang="en-US" sz="2800" dirty="0">
                <a:latin typeface="Segoe Print" panose="02000600000000000000" pitchFamily="2" charset="0"/>
              </a:rPr>
              <a:t>de la </a:t>
            </a:r>
            <a:r>
              <a:rPr lang="en-GB" altLang="en-US" sz="2800" dirty="0" smtClean="0">
                <a:latin typeface="Segoe Print" panose="02000600000000000000" pitchFamily="2" charset="0"/>
              </a:rPr>
              <a:t>natation.</a:t>
            </a:r>
            <a:endParaRPr lang="en-GB" altLang="en-US" sz="2800" dirty="0">
              <a:latin typeface="Segoe Print" panose="02000600000000000000" pitchFamily="2" charset="0"/>
            </a:endParaRPr>
          </a:p>
        </p:txBody>
      </p:sp>
      <p:pic>
        <p:nvPicPr>
          <p:cNvPr id="2560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8263" y="4230688"/>
            <a:ext cx="2592387" cy="195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D:\My Stuff\primary spanish\Yr5 SoW resources 2014\subject pronoun pics\Slide6.JPG"/>
          <p:cNvPicPr>
            <a:picLocks noChangeAspect="1" noChangeArrowheads="1"/>
          </p:cNvPicPr>
          <p:nvPr/>
        </p:nvPicPr>
        <p:blipFill>
          <a:blip r:embed="rId5"/>
          <a:srcRect/>
          <a:stretch>
            <a:fillRect/>
          </a:stretch>
        </p:blipFill>
        <p:spPr bwMode="auto">
          <a:xfrm>
            <a:off x="6143625" y="1376363"/>
            <a:ext cx="2447925" cy="1836737"/>
          </a:xfrm>
          <a:prstGeom prst="rect">
            <a:avLst/>
          </a:prstGeom>
          <a:ln>
            <a:noFill/>
          </a:ln>
          <a:effectLst>
            <a:outerShdw blurRad="292100" dist="139700" dir="2700000" algn="tl" rotWithShape="0">
              <a:srgbClr val="333333">
                <a:alpha val="65000"/>
              </a:srgbClr>
            </a:outerShdw>
          </a:effectLs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fade">
                                      <p:cBhvr>
                                        <p:cTn id="7" dur="500"/>
                                        <p:tgtEl>
                                          <p:spTgt spid="25607"/>
                                        </p:tgtEl>
                                      </p:cBhvr>
                                    </p:animEffect>
                                  </p:childTnLst>
                                  <p:subTnLst>
                                    <p:audio>
                                      <p:cMediaNode>
                                        <p:cTn display="0" masterRel="sameClick">
                                          <p:stCondLst>
                                            <p:cond evt="begin" delay="0">
                                              <p:tn val="5"/>
                                            </p:cond>
                                          </p:stCondLst>
                                          <p:endCondLst>
                                            <p:cond evt="onStopAudio" delay="0">
                                              <p:tgtEl>
                                                <p:sldTgt/>
                                              </p:tgtEl>
                                            </p:cond>
                                          </p:endCondLst>
                                        </p:cTn>
                                        <p:tgtEl>
                                          <p:sndTgt r:embed="rId3" name="18.12_vous_faites_de_la_nata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3578225" y="720725"/>
            <a:ext cx="0" cy="115252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7651" name="TextBox 4"/>
          <p:cNvSpPr txBox="1">
            <a:spLocks noChangeArrowheads="1"/>
          </p:cNvSpPr>
          <p:nvPr/>
        </p:nvSpPr>
        <p:spPr bwMode="auto">
          <a:xfrm>
            <a:off x="1447800" y="115888"/>
            <a:ext cx="42481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solidFill>
                  <a:srgbClr val="00B050"/>
                </a:solidFill>
                <a:latin typeface="Comic Sans MS" panose="030F0702030302020204" pitchFamily="66" charset="0"/>
              </a:rPr>
              <a:t>they</a:t>
            </a:r>
            <a:endParaRPr lang="en-GB" altLang="en-US" sz="2000">
              <a:solidFill>
                <a:srgbClr val="00B050"/>
              </a:solidFill>
              <a:latin typeface="Comic Sans MS" panose="030F0702030302020204" pitchFamily="66" charset="0"/>
            </a:endParaRPr>
          </a:p>
        </p:txBody>
      </p:sp>
      <p:cxnSp>
        <p:nvCxnSpPr>
          <p:cNvPr id="7" name="Straight Arrow Connector 6"/>
          <p:cNvCxnSpPr/>
          <p:nvPr/>
        </p:nvCxnSpPr>
        <p:spPr>
          <a:xfrm flipV="1">
            <a:off x="2586038" y="2349500"/>
            <a:ext cx="0" cy="1295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53" name="TextBox 16"/>
          <p:cNvSpPr txBox="1">
            <a:spLocks noChangeArrowheads="1"/>
          </p:cNvSpPr>
          <p:nvPr/>
        </p:nvSpPr>
        <p:spPr bwMode="auto">
          <a:xfrm>
            <a:off x="2051050" y="3644900"/>
            <a:ext cx="10779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latin typeface="Comic Sans MS" panose="030F0702030302020204" pitchFamily="66" charset="0"/>
              </a:rPr>
              <a:t>do</a:t>
            </a:r>
            <a:endParaRPr lang="en-GB" altLang="en-US" sz="2000">
              <a:latin typeface="Comic Sans MS" panose="030F0702030302020204" pitchFamily="66" charset="0"/>
            </a:endParaRPr>
          </a:p>
        </p:txBody>
      </p:sp>
      <p:sp>
        <p:nvSpPr>
          <p:cNvPr id="27654" name="TextBox 9"/>
          <p:cNvSpPr txBox="1">
            <a:spLocks noChangeArrowheads="1"/>
          </p:cNvSpPr>
          <p:nvPr/>
        </p:nvSpPr>
        <p:spPr bwMode="auto">
          <a:xfrm>
            <a:off x="250825" y="4868863"/>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e.g. </a:t>
            </a:r>
          </a:p>
        </p:txBody>
      </p:sp>
      <p:sp>
        <p:nvSpPr>
          <p:cNvPr id="27655" name="TextBox 10">
            <a:hlinkClick r:id="" action="ppaction://noaction">
              <a:snd r:embed="rId3" name="18.13_ils_elles_font_de_l'escrime.wav"/>
            </a:hlinkClick>
          </p:cNvPr>
          <p:cNvSpPr txBox="1">
            <a:spLocks noChangeArrowheads="1"/>
          </p:cNvSpPr>
          <p:nvPr/>
        </p:nvSpPr>
        <p:spPr bwMode="auto">
          <a:xfrm>
            <a:off x="4471988" y="4911725"/>
            <a:ext cx="485254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b="1" dirty="0" err="1">
                <a:latin typeface="Segoe Print" panose="02000600000000000000" pitchFamily="2" charset="0"/>
              </a:rPr>
              <a:t>Ils</a:t>
            </a:r>
            <a:r>
              <a:rPr lang="en-GB" altLang="en-US" sz="2800" b="1" dirty="0">
                <a:latin typeface="Segoe Print" panose="02000600000000000000" pitchFamily="2" charset="0"/>
              </a:rPr>
              <a:t>/</a:t>
            </a:r>
            <a:r>
              <a:rPr lang="en-GB" altLang="en-US" sz="2800" b="1" dirty="0" err="1">
                <a:latin typeface="Segoe Print" panose="02000600000000000000" pitchFamily="2" charset="0"/>
              </a:rPr>
              <a:t>elles</a:t>
            </a:r>
            <a:r>
              <a:rPr lang="en-GB" altLang="en-US" sz="2800" b="1" dirty="0">
                <a:latin typeface="Segoe Print" panose="02000600000000000000" pitchFamily="2" charset="0"/>
              </a:rPr>
              <a:t> font </a:t>
            </a:r>
            <a:r>
              <a:rPr lang="en-GB" altLang="en-US" sz="2800" dirty="0">
                <a:latin typeface="Segoe Print" panose="02000600000000000000" pitchFamily="2" charset="0"/>
              </a:rPr>
              <a:t>de </a:t>
            </a:r>
            <a:r>
              <a:rPr lang="en-GB" altLang="en-US" sz="2800" dirty="0" err="1">
                <a:latin typeface="Segoe Print" panose="02000600000000000000" pitchFamily="2" charset="0"/>
              </a:rPr>
              <a:t>l’escrime</a:t>
            </a:r>
            <a:r>
              <a:rPr lang="en-GB" altLang="en-US" sz="2800" dirty="0">
                <a:latin typeface="Segoe Print" panose="02000600000000000000" pitchFamily="2" charset="0"/>
              </a:rPr>
              <a:t>.</a:t>
            </a:r>
          </a:p>
        </p:txBody>
      </p:sp>
      <p:pic>
        <p:nvPicPr>
          <p:cNvPr id="14" name="Picture 2" descr="D:\My Stuff\primary spanish\Yr5 SoW resources 2014\subject pronoun pics\Slide7.JPG"/>
          <p:cNvPicPr>
            <a:picLocks noChangeAspect="1" noChangeArrowheads="1"/>
          </p:cNvPicPr>
          <p:nvPr/>
        </p:nvPicPr>
        <p:blipFill>
          <a:blip r:embed="rId4"/>
          <a:srcRect/>
          <a:stretch>
            <a:fillRect/>
          </a:stretch>
        </p:blipFill>
        <p:spPr bwMode="auto">
          <a:xfrm>
            <a:off x="5867400" y="1304925"/>
            <a:ext cx="2449513" cy="1836738"/>
          </a:xfrm>
          <a:prstGeom prst="rect">
            <a:avLst/>
          </a:prstGeom>
          <a:ln>
            <a:noFill/>
          </a:ln>
          <a:effectLst>
            <a:outerShdw blurRad="292100" dist="139700" dir="2700000" algn="tl" rotWithShape="0">
              <a:srgbClr val="333333">
                <a:alpha val="65000"/>
              </a:srgbClr>
            </a:outerShdw>
          </a:effectLst>
          <a:extLst/>
        </p:spPr>
      </p:pic>
      <p:pic>
        <p:nvPicPr>
          <p:cNvPr id="27657" name="Picture 8"/>
          <p:cNvPicPr>
            <a:picLocks noChangeAspect="1" noChangeArrowheads="1"/>
          </p:cNvPicPr>
          <p:nvPr/>
        </p:nvPicPr>
        <p:blipFill>
          <a:blip r:embed="rId5">
            <a:extLst>
              <a:ext uri="{28A0092B-C50C-407E-A947-70E740481C1C}">
                <a14:useLocalDpi xmlns:a14="http://schemas.microsoft.com/office/drawing/2010/main" val="0"/>
              </a:ext>
            </a:extLst>
          </a:blip>
          <a:srcRect r="7039"/>
          <a:stretch>
            <a:fillRect/>
          </a:stretch>
        </p:blipFill>
        <p:spPr bwMode="auto">
          <a:xfrm>
            <a:off x="1084263" y="4508500"/>
            <a:ext cx="3348037"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animEffect transition="in" filter="fade">
                                      <p:cBhvr>
                                        <p:cTn id="7" dur="500"/>
                                        <p:tgtEl>
                                          <p:spTgt spid="27655"/>
                                        </p:tgtEl>
                                      </p:cBhvr>
                                    </p:animEffect>
                                  </p:childTnLst>
                                  <p:subTnLst>
                                    <p:audio>
                                      <p:cMediaNode>
                                        <p:cTn display="0" masterRel="sameClick">
                                          <p:stCondLst>
                                            <p:cond evt="begin" delay="0">
                                              <p:tn val="5"/>
                                            </p:cond>
                                          </p:stCondLst>
                                          <p:endCondLst>
                                            <p:cond evt="onStopAudio" delay="0">
                                              <p:tgtEl>
                                                <p:sldTgt/>
                                              </p:tgtEl>
                                            </p:cond>
                                          </p:endCondLst>
                                        </p:cTn>
                                        <p:tgtEl>
                                          <p:sndTgt r:embed="rId3" name="18.13_ils_elles_font_de_l'escrim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79388" y="260350"/>
          <a:ext cx="8785226" cy="6437314"/>
        </p:xfrm>
        <a:graphic>
          <a:graphicData uri="http://schemas.openxmlformats.org/drawingml/2006/table">
            <a:tbl>
              <a:tblPr firstRow="1" bandRow="1">
                <a:tableStyleId>{5940675A-B579-460E-94D1-54222C63F5DA}</a:tableStyleId>
              </a:tblPr>
              <a:tblGrid>
                <a:gridCol w="4392613">
                  <a:extLst>
                    <a:ext uri="{9D8B030D-6E8A-4147-A177-3AD203B41FA5}">
                      <a16:colId xmlns="" xmlns:a16="http://schemas.microsoft.com/office/drawing/2014/main" val="20000"/>
                    </a:ext>
                  </a:extLst>
                </a:gridCol>
                <a:gridCol w="4392613">
                  <a:extLst>
                    <a:ext uri="{9D8B030D-6E8A-4147-A177-3AD203B41FA5}">
                      <a16:colId xmlns="" xmlns:a16="http://schemas.microsoft.com/office/drawing/2014/main" val="20001"/>
                    </a:ext>
                  </a:extLst>
                </a:gridCol>
              </a:tblGrid>
              <a:tr h="1267302">
                <a:tc gridSpan="2">
                  <a:txBody>
                    <a:bodyPr/>
                    <a:lstStyle/>
                    <a:p>
                      <a:endParaRPr lang="en-GB" sz="1800" dirty="0"/>
                    </a:p>
                  </a:txBody>
                  <a:tcPr marL="91443" marR="91443" marT="45719" marB="45719"/>
                </a:tc>
                <a:tc hMerge="1">
                  <a:txBody>
                    <a:bodyPr/>
                    <a:lstStyle/>
                    <a:p>
                      <a:endParaRPr lang="en-GB" dirty="0"/>
                    </a:p>
                  </a:txBody>
                  <a:tcPr/>
                </a:tc>
                <a:extLst>
                  <a:ext uri="{0D108BD9-81ED-4DB2-BD59-A6C34878D82A}">
                    <a16:rowId xmlns="" xmlns:a16="http://schemas.microsoft.com/office/drawing/2014/main" val="10000"/>
                  </a:ext>
                </a:extLst>
              </a:tr>
              <a:tr h="820863">
                <a:tc>
                  <a:txBody>
                    <a:bodyPr/>
                    <a:lstStyle/>
                    <a:p>
                      <a:endParaRPr lang="en-GB" sz="1800" dirty="0"/>
                    </a:p>
                  </a:txBody>
                  <a:tcPr marL="91443" marR="91443" marT="45719" marB="45719"/>
                </a:tc>
                <a:tc>
                  <a:txBody>
                    <a:bodyPr/>
                    <a:lstStyle/>
                    <a:p>
                      <a:endParaRPr lang="en-GB" sz="1800" dirty="0"/>
                    </a:p>
                  </a:txBody>
                  <a:tcPr marL="91443" marR="91443" marT="45719" marB="45719"/>
                </a:tc>
                <a:extLst>
                  <a:ext uri="{0D108BD9-81ED-4DB2-BD59-A6C34878D82A}">
                    <a16:rowId xmlns="" xmlns:a16="http://schemas.microsoft.com/office/drawing/2014/main" val="10001"/>
                  </a:ext>
                </a:extLst>
              </a:tr>
              <a:tr h="1468916">
                <a:tc>
                  <a:txBody>
                    <a:bodyPr/>
                    <a:lstStyle/>
                    <a:p>
                      <a:endParaRPr lang="en-GB" sz="1800" dirty="0"/>
                    </a:p>
                  </a:txBody>
                  <a:tcPr marL="91443" marR="91443" marT="45719" marB="45719"/>
                </a:tc>
                <a:tc>
                  <a:txBody>
                    <a:bodyPr/>
                    <a:lstStyle/>
                    <a:p>
                      <a:endParaRPr lang="en-GB" sz="1800"/>
                    </a:p>
                  </a:txBody>
                  <a:tcPr marL="91443" marR="91443" marT="45719" marB="45719"/>
                </a:tc>
                <a:extLst>
                  <a:ext uri="{0D108BD9-81ED-4DB2-BD59-A6C34878D82A}">
                    <a16:rowId xmlns="" xmlns:a16="http://schemas.microsoft.com/office/drawing/2014/main" val="10002"/>
                  </a:ext>
                </a:extLst>
              </a:tr>
              <a:tr h="1512122">
                <a:tc>
                  <a:txBody>
                    <a:bodyPr/>
                    <a:lstStyle/>
                    <a:p>
                      <a:endParaRPr lang="en-GB" sz="1800" dirty="0"/>
                    </a:p>
                  </a:txBody>
                  <a:tcPr marL="91443" marR="91443" marT="45719" marB="45719"/>
                </a:tc>
                <a:tc>
                  <a:txBody>
                    <a:bodyPr/>
                    <a:lstStyle/>
                    <a:p>
                      <a:endParaRPr lang="en-GB" sz="1800" dirty="0"/>
                    </a:p>
                  </a:txBody>
                  <a:tcPr marL="91443" marR="91443" marT="45719" marB="45719"/>
                </a:tc>
                <a:extLst>
                  <a:ext uri="{0D108BD9-81ED-4DB2-BD59-A6C34878D82A}">
                    <a16:rowId xmlns="" xmlns:a16="http://schemas.microsoft.com/office/drawing/2014/main" val="10003"/>
                  </a:ext>
                </a:extLst>
              </a:tr>
              <a:tr h="1368111">
                <a:tc>
                  <a:txBody>
                    <a:bodyPr/>
                    <a:lstStyle/>
                    <a:p>
                      <a:endParaRPr lang="en-GB" sz="1800"/>
                    </a:p>
                  </a:txBody>
                  <a:tcPr marL="91443" marR="91443" marT="45719" marB="45719"/>
                </a:tc>
                <a:tc>
                  <a:txBody>
                    <a:bodyPr/>
                    <a:lstStyle/>
                    <a:p>
                      <a:endParaRPr lang="en-GB" sz="1800" dirty="0"/>
                    </a:p>
                  </a:txBody>
                  <a:tcPr marL="91443" marR="91443" marT="45719" marB="45719"/>
                </a:tc>
                <a:extLst>
                  <a:ext uri="{0D108BD9-81ED-4DB2-BD59-A6C34878D82A}">
                    <a16:rowId xmlns="" xmlns:a16="http://schemas.microsoft.com/office/drawing/2014/main" val="10004"/>
                  </a:ext>
                </a:extLst>
              </a:tr>
            </a:tbl>
          </a:graphicData>
        </a:graphic>
      </p:graphicFrame>
      <p:sp>
        <p:nvSpPr>
          <p:cNvPr id="29717" name="TextBox 2">
            <a:hlinkClick r:id="" action="ppaction://noaction">
              <a:snd r:embed="rId3" name="18.14_faire.wav"/>
            </a:hlinkClick>
          </p:cNvPr>
          <p:cNvSpPr txBox="1">
            <a:spLocks noChangeArrowheads="1"/>
          </p:cNvSpPr>
          <p:nvPr/>
        </p:nvSpPr>
        <p:spPr bwMode="auto">
          <a:xfrm>
            <a:off x="468313" y="549275"/>
            <a:ext cx="82073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a:latin typeface="Segoe Print" panose="02000600000000000000" pitchFamily="2" charset="0"/>
              </a:rPr>
              <a:t>faire: </a:t>
            </a:r>
            <a:r>
              <a:rPr lang="en-GB" altLang="en-US" sz="4000">
                <a:solidFill>
                  <a:srgbClr val="00B050"/>
                </a:solidFill>
                <a:latin typeface="Segoe Print" panose="02000600000000000000" pitchFamily="2" charset="0"/>
              </a:rPr>
              <a:t>to do (sports)</a:t>
            </a:r>
          </a:p>
        </p:txBody>
      </p:sp>
      <p:sp>
        <p:nvSpPr>
          <p:cNvPr id="29718" name="TextBox 3">
            <a:hlinkClick r:id="" action="ppaction://noaction">
              <a:snd r:embed="rId4" name="18.2_je_fais.wav"/>
            </a:hlinkClick>
          </p:cNvPr>
          <p:cNvSpPr txBox="1">
            <a:spLocks noChangeArrowheads="1"/>
          </p:cNvSpPr>
          <p:nvPr/>
        </p:nvSpPr>
        <p:spPr bwMode="auto">
          <a:xfrm>
            <a:off x="323850" y="2349500"/>
            <a:ext cx="4103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dirty="0">
                <a:latin typeface="Segoe Print" panose="02000600000000000000" pitchFamily="2" charset="0"/>
              </a:rPr>
              <a:t>Je </a:t>
            </a:r>
            <a:r>
              <a:rPr lang="en-GB" altLang="en-US" sz="4000" dirty="0" err="1">
                <a:latin typeface="Segoe Print" panose="02000600000000000000" pitchFamily="2" charset="0"/>
              </a:rPr>
              <a:t>fais</a:t>
            </a:r>
            <a:endParaRPr lang="en-GB" altLang="en-US" sz="4000" b="1" dirty="0">
              <a:latin typeface="Segoe Print" panose="02000600000000000000" pitchFamily="2" charset="0"/>
            </a:endParaRPr>
          </a:p>
        </p:txBody>
      </p:sp>
      <p:sp>
        <p:nvSpPr>
          <p:cNvPr id="29719" name="TextBox 4">
            <a:hlinkClick r:id="" action="ppaction://noaction">
              <a:snd r:embed="rId5" name="18.2_tu_fais.wav"/>
            </a:hlinkClick>
          </p:cNvPr>
          <p:cNvSpPr txBox="1">
            <a:spLocks noChangeArrowheads="1"/>
          </p:cNvSpPr>
          <p:nvPr/>
        </p:nvSpPr>
        <p:spPr bwMode="auto">
          <a:xfrm>
            <a:off x="323850" y="3883025"/>
            <a:ext cx="4103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dirty="0" err="1">
                <a:latin typeface="Segoe Print" panose="02000600000000000000" pitchFamily="2" charset="0"/>
              </a:rPr>
              <a:t>Tu</a:t>
            </a:r>
            <a:r>
              <a:rPr lang="en-GB" altLang="en-US" sz="4000" dirty="0">
                <a:latin typeface="Segoe Print" panose="02000600000000000000" pitchFamily="2" charset="0"/>
              </a:rPr>
              <a:t> </a:t>
            </a:r>
            <a:r>
              <a:rPr lang="en-GB" altLang="en-US" sz="4000" dirty="0" err="1">
                <a:latin typeface="Segoe Print" panose="02000600000000000000" pitchFamily="2" charset="0"/>
              </a:rPr>
              <a:t>fais</a:t>
            </a:r>
            <a:endParaRPr lang="en-GB" altLang="en-US" sz="4000" b="1" dirty="0">
              <a:latin typeface="Segoe Print" panose="02000600000000000000" pitchFamily="2" charset="0"/>
            </a:endParaRPr>
          </a:p>
        </p:txBody>
      </p:sp>
      <p:sp>
        <p:nvSpPr>
          <p:cNvPr id="29720" name="TextBox 5">
            <a:hlinkClick r:id="" action="ppaction://noaction">
              <a:snd r:embed="rId6" name="18.2_il_elle_fait.wav"/>
            </a:hlinkClick>
          </p:cNvPr>
          <p:cNvSpPr txBox="1">
            <a:spLocks noChangeArrowheads="1"/>
          </p:cNvSpPr>
          <p:nvPr/>
        </p:nvSpPr>
        <p:spPr bwMode="auto">
          <a:xfrm>
            <a:off x="323850" y="5324475"/>
            <a:ext cx="4103688"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a:latin typeface="Segoe Print" panose="02000600000000000000" pitchFamily="2" charset="0"/>
              </a:rPr>
              <a:t>Il/elle fait</a:t>
            </a:r>
            <a:endParaRPr lang="en-GB" altLang="en-US" sz="4000" b="1">
              <a:latin typeface="Segoe Print" panose="02000600000000000000" pitchFamily="2" charset="0"/>
            </a:endParaRPr>
          </a:p>
        </p:txBody>
      </p:sp>
      <p:sp>
        <p:nvSpPr>
          <p:cNvPr id="29721" name="TextBox 6">
            <a:hlinkClick r:id="" action="ppaction://noaction">
              <a:snd r:embed="rId7" name="18.2_nous_faisons.wav"/>
            </a:hlinkClick>
          </p:cNvPr>
          <p:cNvSpPr txBox="1">
            <a:spLocks noChangeArrowheads="1"/>
          </p:cNvSpPr>
          <p:nvPr/>
        </p:nvSpPr>
        <p:spPr bwMode="auto">
          <a:xfrm>
            <a:off x="4716463" y="2371725"/>
            <a:ext cx="4103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dirty="0">
                <a:latin typeface="Segoe Print" panose="02000600000000000000" pitchFamily="2" charset="0"/>
              </a:rPr>
              <a:t>Nous </a:t>
            </a:r>
            <a:r>
              <a:rPr lang="en-GB" altLang="en-US" sz="4000" dirty="0" err="1">
                <a:latin typeface="Segoe Print" panose="02000600000000000000" pitchFamily="2" charset="0"/>
              </a:rPr>
              <a:t>faisons</a:t>
            </a:r>
            <a:endParaRPr lang="en-GB" altLang="en-US" sz="4000" b="1" dirty="0">
              <a:latin typeface="Segoe Print" panose="02000600000000000000" pitchFamily="2" charset="0"/>
            </a:endParaRPr>
          </a:p>
        </p:txBody>
      </p:sp>
      <p:sp>
        <p:nvSpPr>
          <p:cNvPr id="29722" name="TextBox 7">
            <a:hlinkClick r:id="" action="ppaction://noaction">
              <a:snd r:embed="rId8" name="18.2_vous_faites.wav"/>
            </a:hlinkClick>
          </p:cNvPr>
          <p:cNvSpPr txBox="1">
            <a:spLocks noChangeArrowheads="1"/>
          </p:cNvSpPr>
          <p:nvPr/>
        </p:nvSpPr>
        <p:spPr bwMode="auto">
          <a:xfrm>
            <a:off x="4716463" y="3883025"/>
            <a:ext cx="4103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dirty="0" err="1">
                <a:latin typeface="Segoe Print" panose="02000600000000000000" pitchFamily="2" charset="0"/>
              </a:rPr>
              <a:t>Vous</a:t>
            </a:r>
            <a:r>
              <a:rPr lang="en-GB" altLang="en-US" sz="4000" dirty="0">
                <a:latin typeface="Segoe Print" panose="02000600000000000000" pitchFamily="2" charset="0"/>
              </a:rPr>
              <a:t> </a:t>
            </a:r>
            <a:r>
              <a:rPr lang="en-GB" altLang="en-US" sz="4000" dirty="0" err="1">
                <a:latin typeface="Segoe Print" panose="02000600000000000000" pitchFamily="2" charset="0"/>
              </a:rPr>
              <a:t>faites</a:t>
            </a:r>
            <a:endParaRPr lang="en-GB" altLang="en-US" sz="4000" b="1" dirty="0">
              <a:latin typeface="Segoe Print" panose="02000600000000000000" pitchFamily="2" charset="0"/>
            </a:endParaRPr>
          </a:p>
        </p:txBody>
      </p:sp>
      <p:sp>
        <p:nvSpPr>
          <p:cNvPr id="29723" name="TextBox 8">
            <a:hlinkClick r:id="" action="ppaction://noaction">
              <a:snd r:embed="rId9" name="18.2_ils_font_elles_font.wav"/>
            </a:hlinkClick>
          </p:cNvPr>
          <p:cNvSpPr txBox="1">
            <a:spLocks noChangeArrowheads="1"/>
          </p:cNvSpPr>
          <p:nvPr/>
        </p:nvSpPr>
        <p:spPr bwMode="auto">
          <a:xfrm>
            <a:off x="4716463" y="5324475"/>
            <a:ext cx="4103687"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dirty="0" err="1">
                <a:latin typeface="Segoe Print" panose="02000600000000000000" pitchFamily="2" charset="0"/>
              </a:rPr>
              <a:t>Ils</a:t>
            </a:r>
            <a:r>
              <a:rPr lang="en-GB" altLang="en-US" sz="4000" dirty="0">
                <a:latin typeface="Segoe Print" panose="02000600000000000000" pitchFamily="2" charset="0"/>
              </a:rPr>
              <a:t>/</a:t>
            </a:r>
            <a:r>
              <a:rPr lang="en-GB" altLang="en-US" sz="4000" dirty="0" err="1">
                <a:latin typeface="Segoe Print" panose="02000600000000000000" pitchFamily="2" charset="0"/>
              </a:rPr>
              <a:t>elles</a:t>
            </a:r>
            <a:r>
              <a:rPr lang="en-GB" altLang="en-US" sz="4000" dirty="0">
                <a:latin typeface="Segoe Print" panose="02000600000000000000" pitchFamily="2" charset="0"/>
              </a:rPr>
              <a:t> font</a:t>
            </a:r>
            <a:endParaRPr lang="en-GB" altLang="en-US" sz="4000" b="1" dirty="0">
              <a:latin typeface="Segoe Print" panose="02000600000000000000" pitchFamily="2" charset="0"/>
            </a:endParaRPr>
          </a:p>
        </p:txBody>
      </p:sp>
      <p:sp>
        <p:nvSpPr>
          <p:cNvPr id="29724" name="TextBox 9"/>
          <p:cNvSpPr txBox="1">
            <a:spLocks noChangeArrowheads="1"/>
          </p:cNvSpPr>
          <p:nvPr/>
        </p:nvSpPr>
        <p:spPr bwMode="auto">
          <a:xfrm>
            <a:off x="323850" y="2997200"/>
            <a:ext cx="4103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dirty="0">
                <a:solidFill>
                  <a:srgbClr val="00B050"/>
                </a:solidFill>
                <a:latin typeface="Segoe Print" panose="02000600000000000000" pitchFamily="2" charset="0"/>
              </a:rPr>
              <a:t>I do</a:t>
            </a:r>
            <a:endParaRPr lang="en-GB" altLang="en-US" sz="4000" b="1" dirty="0">
              <a:solidFill>
                <a:srgbClr val="00B050"/>
              </a:solidFill>
              <a:latin typeface="Segoe Print" panose="02000600000000000000" pitchFamily="2" charset="0"/>
            </a:endParaRPr>
          </a:p>
        </p:txBody>
      </p:sp>
      <p:sp>
        <p:nvSpPr>
          <p:cNvPr id="29725" name="TextBox 10"/>
          <p:cNvSpPr txBox="1">
            <a:spLocks noChangeArrowheads="1"/>
          </p:cNvSpPr>
          <p:nvPr/>
        </p:nvSpPr>
        <p:spPr bwMode="auto">
          <a:xfrm>
            <a:off x="323850" y="4532313"/>
            <a:ext cx="4103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2800">
                <a:solidFill>
                  <a:srgbClr val="00B050"/>
                </a:solidFill>
                <a:latin typeface="Segoe Print" panose="02000600000000000000" pitchFamily="2" charset="0"/>
              </a:rPr>
              <a:t>you do (1 /informal)</a:t>
            </a:r>
            <a:endParaRPr lang="en-GB" altLang="en-US" sz="2800" b="1">
              <a:solidFill>
                <a:srgbClr val="00B050"/>
              </a:solidFill>
              <a:latin typeface="Segoe Print" panose="02000600000000000000" pitchFamily="2" charset="0"/>
            </a:endParaRPr>
          </a:p>
        </p:txBody>
      </p:sp>
      <p:sp>
        <p:nvSpPr>
          <p:cNvPr id="29726" name="TextBox 11"/>
          <p:cNvSpPr txBox="1">
            <a:spLocks noChangeArrowheads="1"/>
          </p:cNvSpPr>
          <p:nvPr/>
        </p:nvSpPr>
        <p:spPr bwMode="auto">
          <a:xfrm>
            <a:off x="323850" y="5972175"/>
            <a:ext cx="4103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a:solidFill>
                  <a:srgbClr val="00B050"/>
                </a:solidFill>
                <a:latin typeface="Segoe Print" panose="02000600000000000000" pitchFamily="2" charset="0"/>
              </a:rPr>
              <a:t>he/she does</a:t>
            </a:r>
            <a:endParaRPr lang="en-GB" altLang="en-US" sz="4000" b="1">
              <a:solidFill>
                <a:srgbClr val="00B050"/>
              </a:solidFill>
              <a:latin typeface="Segoe Print" panose="02000600000000000000" pitchFamily="2" charset="0"/>
            </a:endParaRPr>
          </a:p>
        </p:txBody>
      </p:sp>
      <p:sp>
        <p:nvSpPr>
          <p:cNvPr id="29727" name="TextBox 12"/>
          <p:cNvSpPr txBox="1">
            <a:spLocks noChangeArrowheads="1"/>
          </p:cNvSpPr>
          <p:nvPr/>
        </p:nvSpPr>
        <p:spPr bwMode="auto">
          <a:xfrm>
            <a:off x="4716463" y="3019425"/>
            <a:ext cx="4103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a:solidFill>
                  <a:srgbClr val="00B050"/>
                </a:solidFill>
                <a:latin typeface="Segoe Print" panose="02000600000000000000" pitchFamily="2" charset="0"/>
              </a:rPr>
              <a:t>we do</a:t>
            </a:r>
            <a:endParaRPr lang="en-GB" altLang="en-US" sz="4000" b="1">
              <a:solidFill>
                <a:srgbClr val="00B050"/>
              </a:solidFill>
              <a:latin typeface="Segoe Print" panose="02000600000000000000" pitchFamily="2" charset="0"/>
            </a:endParaRPr>
          </a:p>
        </p:txBody>
      </p:sp>
      <p:sp>
        <p:nvSpPr>
          <p:cNvPr id="29728" name="TextBox 13"/>
          <p:cNvSpPr txBox="1">
            <a:spLocks noChangeArrowheads="1"/>
          </p:cNvSpPr>
          <p:nvPr/>
        </p:nvSpPr>
        <p:spPr bwMode="auto">
          <a:xfrm>
            <a:off x="4427538" y="4532313"/>
            <a:ext cx="4392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solidFill>
                  <a:srgbClr val="00B050"/>
                </a:solidFill>
                <a:latin typeface="Segoe Print" panose="02000600000000000000" pitchFamily="2" charset="0"/>
              </a:rPr>
              <a:t>you do (2+/ formal)</a:t>
            </a:r>
            <a:endParaRPr lang="en-GB" altLang="en-US" b="1">
              <a:solidFill>
                <a:srgbClr val="00B050"/>
              </a:solidFill>
              <a:latin typeface="Segoe Print" panose="02000600000000000000" pitchFamily="2" charset="0"/>
            </a:endParaRPr>
          </a:p>
        </p:txBody>
      </p:sp>
      <p:sp>
        <p:nvSpPr>
          <p:cNvPr id="29729" name="TextBox 14"/>
          <p:cNvSpPr txBox="1">
            <a:spLocks noChangeArrowheads="1"/>
          </p:cNvSpPr>
          <p:nvPr/>
        </p:nvSpPr>
        <p:spPr bwMode="auto">
          <a:xfrm>
            <a:off x="4716463" y="5972175"/>
            <a:ext cx="41036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sz="4000">
                <a:solidFill>
                  <a:srgbClr val="00B050"/>
                </a:solidFill>
                <a:latin typeface="Segoe Print" panose="02000600000000000000" pitchFamily="2" charset="0"/>
              </a:rPr>
              <a:t>they do</a:t>
            </a:r>
            <a:endParaRPr lang="en-GB" altLang="en-US" sz="4000" b="1">
              <a:solidFill>
                <a:srgbClr val="00B050"/>
              </a:solidFill>
              <a:latin typeface="Segoe Print" panose="02000600000000000000" pitchFamily="2" charset="0"/>
            </a:endParaRPr>
          </a:p>
        </p:txBody>
      </p:sp>
      <p:sp>
        <p:nvSpPr>
          <p:cNvPr id="29730" name="TextBox 15"/>
          <p:cNvSpPr txBox="1">
            <a:spLocks noChangeArrowheads="1"/>
          </p:cNvSpPr>
          <p:nvPr/>
        </p:nvSpPr>
        <p:spPr bwMode="auto">
          <a:xfrm>
            <a:off x="395288" y="1628775"/>
            <a:ext cx="3744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solidFill>
                  <a:srgbClr val="FF0000"/>
                </a:solidFill>
                <a:latin typeface="Segoe Print" panose="02000600000000000000" pitchFamily="2" charset="0"/>
              </a:rPr>
              <a:t>(singular)</a:t>
            </a:r>
          </a:p>
        </p:txBody>
      </p:sp>
      <p:sp>
        <p:nvSpPr>
          <p:cNvPr id="29731" name="TextBox 16"/>
          <p:cNvSpPr txBox="1">
            <a:spLocks noChangeArrowheads="1"/>
          </p:cNvSpPr>
          <p:nvPr/>
        </p:nvSpPr>
        <p:spPr bwMode="auto">
          <a:xfrm>
            <a:off x="4932363" y="1628775"/>
            <a:ext cx="3743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solidFill>
                  <a:srgbClr val="FF0000"/>
                </a:solidFill>
                <a:latin typeface="Segoe Print" panose="02000600000000000000" pitchFamily="2" charset="0"/>
              </a:rPr>
              <a:t>(plural)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hlinkClick r:id="" action="ppaction://noaction">
              <a:snd r:embed="rId5" name="18.14_faire.wav"/>
            </a:hlinkClick>
          </p:cNvPr>
          <p:cNvSpPr txBox="1"/>
          <p:nvPr/>
        </p:nvSpPr>
        <p:spPr>
          <a:xfrm>
            <a:off x="157288" y="116632"/>
            <a:ext cx="2938548" cy="646331"/>
          </a:xfrm>
          <a:prstGeom prst="rect">
            <a:avLst/>
          </a:prstGeom>
          <a:solidFill>
            <a:srgbClr val="FFFF00"/>
          </a:solidFill>
        </p:spPr>
        <p:txBody>
          <a:bodyPr wrap="square" rtlCol="0">
            <a:spAutoFit/>
          </a:bodyPr>
          <a:lstStyle/>
          <a:p>
            <a:r>
              <a:rPr lang="en-GB" sz="3600" dirty="0" smtClean="0">
                <a:solidFill>
                  <a:prstClr val="black"/>
                </a:solidFill>
              </a:rPr>
              <a:t>Faire – to do</a:t>
            </a:r>
            <a:endParaRPr lang="en-GB" sz="3600" dirty="0">
              <a:solidFill>
                <a:prstClr val="black"/>
              </a:solidFill>
            </a:endParaRPr>
          </a:p>
        </p:txBody>
      </p:sp>
      <p:pic>
        <p:nvPicPr>
          <p:cNvPr id="5" name="FAIRE_Frere_Jacque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45644" y="615520"/>
            <a:ext cx="609600" cy="609600"/>
          </a:xfrm>
          <a:prstGeom prst="rect">
            <a:avLst/>
          </a:prstGeom>
        </p:spPr>
      </p:pic>
      <p:sp>
        <p:nvSpPr>
          <p:cNvPr id="2" name="Rectangle 1"/>
          <p:cNvSpPr/>
          <p:nvPr/>
        </p:nvSpPr>
        <p:spPr>
          <a:xfrm>
            <a:off x="3637722" y="6207657"/>
            <a:ext cx="5722522" cy="923330"/>
          </a:xfrm>
          <a:prstGeom prst="rect">
            <a:avLst/>
          </a:prstGeom>
        </p:spPr>
        <p:txBody>
          <a:bodyPr wrap="square">
            <a:spAutoFit/>
          </a:bodyPr>
          <a:lstStyle/>
          <a:p>
            <a:r>
              <a:rPr lang="en-GB" dirty="0" err="1"/>
              <a:t>Merci</a:t>
            </a:r>
            <a:r>
              <a:rPr lang="en-GB" dirty="0"/>
              <a:t>, Mademoiselle </a:t>
            </a:r>
            <a:r>
              <a:rPr lang="en-GB" dirty="0" err="1"/>
              <a:t>Matrat</a:t>
            </a:r>
            <a:r>
              <a:rPr lang="en-GB" dirty="0"/>
              <a:t>  </a:t>
            </a:r>
            <a:r>
              <a:rPr lang="en-GB" dirty="0">
                <a:sym typeface="Wingdings" panose="05000000000000000000" pitchFamily="2" charset="2"/>
              </a:rPr>
              <a:t> </a:t>
            </a:r>
            <a:r>
              <a:rPr lang="en-GB" dirty="0"/>
              <a:t/>
            </a:r>
            <a:br>
              <a:rPr lang="en-GB" dirty="0"/>
            </a:br>
            <a:r>
              <a:rPr lang="en-GB" dirty="0">
                <a:hlinkClick r:id="rId7"/>
              </a:rPr>
              <a:t>https://www.youtube.com/watch?v=-1RvCib-0Zg&amp;t=6s</a:t>
            </a:r>
            <a:r>
              <a:rPr lang="en-GB" dirty="0"/>
              <a:t> </a:t>
            </a:r>
            <a:br>
              <a:rPr lang="en-GB" dirty="0"/>
            </a:br>
            <a:endParaRPr lang="en-GB" dirty="0"/>
          </a:p>
        </p:txBody>
      </p:sp>
      <p:sp>
        <p:nvSpPr>
          <p:cNvPr id="6" name="TextBox 5"/>
          <p:cNvSpPr txBox="1"/>
          <p:nvPr/>
        </p:nvSpPr>
        <p:spPr>
          <a:xfrm>
            <a:off x="179486" y="1124744"/>
            <a:ext cx="5400600" cy="4031873"/>
          </a:xfrm>
          <a:prstGeom prst="rect">
            <a:avLst/>
          </a:prstGeom>
          <a:noFill/>
        </p:spPr>
        <p:txBody>
          <a:bodyPr wrap="square" rtlCol="0">
            <a:spAutoFit/>
          </a:bodyPr>
          <a:lstStyle/>
          <a:p>
            <a:r>
              <a:rPr lang="en-GB" sz="3200" dirty="0" smtClean="0"/>
              <a:t>Je </a:t>
            </a:r>
            <a:r>
              <a:rPr lang="en-GB" sz="3200" dirty="0" err="1" smtClean="0"/>
              <a:t>fais</a:t>
            </a:r>
            <a:r>
              <a:rPr lang="en-GB" sz="3200" dirty="0" smtClean="0"/>
              <a:t>, </a:t>
            </a:r>
            <a:r>
              <a:rPr lang="en-GB" sz="3200" dirty="0" err="1" smtClean="0"/>
              <a:t>tu</a:t>
            </a:r>
            <a:r>
              <a:rPr lang="en-GB" sz="3200" dirty="0" smtClean="0"/>
              <a:t> </a:t>
            </a:r>
            <a:r>
              <a:rPr lang="en-GB" sz="3200" dirty="0" err="1" smtClean="0"/>
              <a:t>fais</a:t>
            </a:r>
            <a:r>
              <a:rPr lang="en-GB" sz="3200" dirty="0" smtClean="0"/>
              <a:t/>
            </a:r>
            <a:br>
              <a:rPr lang="en-GB" sz="3200" dirty="0" smtClean="0"/>
            </a:br>
            <a:r>
              <a:rPr lang="en-GB" sz="3200" dirty="0" smtClean="0"/>
              <a:t>Je </a:t>
            </a:r>
            <a:r>
              <a:rPr lang="en-GB" sz="3200" dirty="0" err="1" smtClean="0"/>
              <a:t>fais</a:t>
            </a:r>
            <a:r>
              <a:rPr lang="en-GB" sz="3200" dirty="0" smtClean="0"/>
              <a:t>, </a:t>
            </a:r>
            <a:r>
              <a:rPr lang="en-GB" sz="3200" dirty="0" err="1" smtClean="0"/>
              <a:t>tu</a:t>
            </a:r>
            <a:r>
              <a:rPr lang="en-GB" sz="3200" dirty="0" smtClean="0"/>
              <a:t> </a:t>
            </a:r>
            <a:r>
              <a:rPr lang="en-GB" sz="3200" dirty="0" err="1" smtClean="0"/>
              <a:t>fais</a:t>
            </a:r>
            <a:r>
              <a:rPr lang="en-GB" sz="3200" dirty="0" smtClean="0"/>
              <a:t/>
            </a:r>
            <a:br>
              <a:rPr lang="en-GB" sz="3200" dirty="0" smtClean="0"/>
            </a:br>
            <a:r>
              <a:rPr lang="en-GB" sz="3200" dirty="0" smtClean="0"/>
              <a:t>Il, </a:t>
            </a:r>
            <a:r>
              <a:rPr lang="en-GB" sz="3200" dirty="0" err="1" smtClean="0"/>
              <a:t>elle</a:t>
            </a:r>
            <a:r>
              <a:rPr lang="en-GB" sz="3200" dirty="0" smtClean="0"/>
              <a:t> fait</a:t>
            </a:r>
            <a:br>
              <a:rPr lang="en-GB" sz="3200" dirty="0" smtClean="0"/>
            </a:br>
            <a:r>
              <a:rPr lang="en-GB" sz="3200" dirty="0" smtClean="0"/>
              <a:t>Il, </a:t>
            </a:r>
            <a:r>
              <a:rPr lang="en-GB" sz="3200" dirty="0" err="1" smtClean="0"/>
              <a:t>elle</a:t>
            </a:r>
            <a:r>
              <a:rPr lang="en-GB" sz="3200" dirty="0" smtClean="0"/>
              <a:t> fait</a:t>
            </a:r>
            <a:br>
              <a:rPr lang="en-GB" sz="3200" dirty="0" smtClean="0"/>
            </a:br>
            <a:r>
              <a:rPr lang="en-GB" sz="3200" dirty="0" smtClean="0"/>
              <a:t>Nous </a:t>
            </a:r>
            <a:r>
              <a:rPr lang="en-GB" sz="3200" dirty="0" err="1" smtClean="0"/>
              <a:t>faisons</a:t>
            </a:r>
            <a:r>
              <a:rPr lang="en-GB" sz="3200" dirty="0" smtClean="0"/>
              <a:t>, </a:t>
            </a:r>
            <a:r>
              <a:rPr lang="en-GB" sz="3200" dirty="0" err="1" smtClean="0"/>
              <a:t>vous</a:t>
            </a:r>
            <a:r>
              <a:rPr lang="en-GB" sz="3200" dirty="0" smtClean="0"/>
              <a:t> </a:t>
            </a:r>
            <a:r>
              <a:rPr lang="en-GB" sz="3200" dirty="0" err="1" smtClean="0"/>
              <a:t>faites</a:t>
            </a:r>
            <a:r>
              <a:rPr lang="en-GB" sz="3200" dirty="0" smtClean="0"/>
              <a:t/>
            </a:r>
            <a:br>
              <a:rPr lang="en-GB" sz="3200" dirty="0" smtClean="0"/>
            </a:br>
            <a:r>
              <a:rPr lang="en-GB" sz="3200" dirty="0" smtClean="0"/>
              <a:t>Nous </a:t>
            </a:r>
            <a:r>
              <a:rPr lang="en-GB" sz="3200" dirty="0" err="1" smtClean="0"/>
              <a:t>faisons</a:t>
            </a:r>
            <a:r>
              <a:rPr lang="en-GB" sz="3200" dirty="0" smtClean="0"/>
              <a:t>, </a:t>
            </a:r>
            <a:r>
              <a:rPr lang="en-GB" sz="3200" dirty="0" err="1" smtClean="0"/>
              <a:t>vous</a:t>
            </a:r>
            <a:r>
              <a:rPr lang="en-GB" sz="3200" dirty="0" smtClean="0"/>
              <a:t> </a:t>
            </a:r>
            <a:r>
              <a:rPr lang="en-GB" sz="3200" dirty="0" err="1" smtClean="0"/>
              <a:t>faites</a:t>
            </a:r>
            <a:r>
              <a:rPr lang="en-GB" sz="3200" dirty="0" smtClean="0"/>
              <a:t/>
            </a:r>
            <a:br>
              <a:rPr lang="en-GB" sz="3200" dirty="0" smtClean="0"/>
            </a:br>
            <a:r>
              <a:rPr lang="en-GB" sz="3200" dirty="0" err="1" smtClean="0"/>
              <a:t>Ils</a:t>
            </a:r>
            <a:r>
              <a:rPr lang="en-GB" sz="3200" dirty="0"/>
              <a:t> </a:t>
            </a:r>
            <a:r>
              <a:rPr lang="en-GB" sz="3200" dirty="0" err="1" smtClean="0"/>
              <a:t>elles</a:t>
            </a:r>
            <a:r>
              <a:rPr lang="en-GB" sz="3200" dirty="0" smtClean="0"/>
              <a:t> font</a:t>
            </a:r>
            <a:br>
              <a:rPr lang="en-GB" sz="3200" dirty="0" smtClean="0"/>
            </a:br>
            <a:r>
              <a:rPr lang="en-GB" sz="3200" dirty="0" err="1" smtClean="0"/>
              <a:t>Ils</a:t>
            </a:r>
            <a:r>
              <a:rPr lang="en-GB" sz="3200" dirty="0" smtClean="0"/>
              <a:t> </a:t>
            </a:r>
            <a:r>
              <a:rPr lang="en-GB" sz="3200" dirty="0" err="1" smtClean="0"/>
              <a:t>elles</a:t>
            </a:r>
            <a:r>
              <a:rPr lang="en-GB" sz="3200" dirty="0" smtClean="0"/>
              <a:t> font</a:t>
            </a:r>
            <a:endParaRPr lang="en-GB" sz="3200" dirty="0"/>
          </a:p>
        </p:txBody>
      </p:sp>
    </p:spTree>
    <p:extLst>
      <p:ext uri="{BB962C8B-B14F-4D97-AF65-F5344CB8AC3E}">
        <p14:creationId xmlns:p14="http://schemas.microsoft.com/office/powerpoint/2010/main" val="375729173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67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D:\My Stuff\primary spanish\Yr5 SoW resources 2014\subject pronoun pics\Slide1.JPG"/>
          <p:cNvPicPr>
            <a:picLocks noChangeAspect="1" noChangeArrowheads="1"/>
          </p:cNvPicPr>
          <p:nvPr/>
        </p:nvPicPr>
        <p:blipFill>
          <a:blip r:embed="rId4"/>
          <a:srcRect/>
          <a:stretch>
            <a:fillRect/>
          </a:stretch>
        </p:blipFill>
        <p:spPr bwMode="auto">
          <a:xfrm>
            <a:off x="1403350" y="1268413"/>
            <a:ext cx="2447925" cy="1836737"/>
          </a:xfrm>
          <a:prstGeom prst="rect">
            <a:avLst/>
          </a:prstGeom>
          <a:ln>
            <a:noFill/>
          </a:ln>
          <a:effectLst>
            <a:outerShdw blurRad="292100" dist="139700" dir="2700000" algn="tl" rotWithShape="0">
              <a:srgbClr val="333333">
                <a:alpha val="65000"/>
              </a:srgbClr>
            </a:outerShdw>
          </a:effectLst>
          <a:extLst/>
        </p:spPr>
      </p:pic>
      <p:pic>
        <p:nvPicPr>
          <p:cNvPr id="3" name="Picture 3" descr="D:\My Stuff\primary spanish\Yr5 SoW resources 2014\subject pronouns English\Slide1.JPG"/>
          <p:cNvPicPr>
            <a:picLocks noChangeAspect="1" noChangeArrowheads="1"/>
          </p:cNvPicPr>
          <p:nvPr/>
        </p:nvPicPr>
        <p:blipFill>
          <a:blip r:embed="rId5"/>
          <a:srcRect/>
          <a:stretch>
            <a:fillRect/>
          </a:stretch>
        </p:blipFill>
        <p:spPr bwMode="auto">
          <a:xfrm>
            <a:off x="5292725" y="1268413"/>
            <a:ext cx="2439988" cy="1830387"/>
          </a:xfrm>
          <a:prstGeom prst="rect">
            <a:avLst/>
          </a:prstGeom>
          <a:ln>
            <a:noFill/>
          </a:ln>
          <a:effectLst>
            <a:outerShdw blurRad="292100" dist="139700" dir="2700000" algn="tl" rotWithShape="0">
              <a:srgbClr val="333333">
                <a:alpha val="65000"/>
              </a:srgbClr>
            </a:outerShdw>
          </a:effectLst>
          <a:extLst/>
        </p:spPr>
      </p:pic>
      <p:sp>
        <p:nvSpPr>
          <p:cNvPr id="4" name="TextBox 3">
            <a:hlinkClick r:id="" action="ppaction://noaction">
              <a:snd r:embed="rId3" name="18.2_je_fais.wav"/>
            </a:hlinkClick>
          </p:cNvPr>
          <p:cNvSpPr txBox="1"/>
          <p:nvPr/>
        </p:nvSpPr>
        <p:spPr>
          <a:xfrm>
            <a:off x="1763688" y="3933056"/>
            <a:ext cx="5688632" cy="1569660"/>
          </a:xfrm>
          <a:prstGeom prst="rect">
            <a:avLst/>
          </a:prstGeom>
          <a:noFill/>
        </p:spPr>
        <p:txBody>
          <a:bodyPr wrap="square" rtlCol="0">
            <a:spAutoFit/>
          </a:bodyPr>
          <a:lstStyle/>
          <a:p>
            <a:pPr algn="ctr"/>
            <a:r>
              <a:rPr lang="en-GB" sz="9600" b="1" dirty="0" smtClean="0"/>
              <a:t>je </a:t>
            </a:r>
            <a:r>
              <a:rPr lang="en-GB" sz="9600" b="1" dirty="0" err="1" smtClean="0"/>
              <a:t>fais</a:t>
            </a:r>
            <a:endParaRPr lang="en-GB" sz="96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subTnLst>
                                    <p:audio>
                                      <p:cMediaNode>
                                        <p:cTn display="0" masterRel="sameClick">
                                          <p:stCondLst>
                                            <p:cond evt="begin" delay="0">
                                              <p:tn val="13"/>
                                            </p:cond>
                                          </p:stCondLst>
                                          <p:endCondLst>
                                            <p:cond evt="onStopAudio" delay="0">
                                              <p:tgtEl>
                                                <p:sldTgt/>
                                              </p:tgtEl>
                                            </p:cond>
                                          </p:endCondLst>
                                        </p:cTn>
                                        <p:tgtEl>
                                          <p:sndTgt r:embed="rId3" name="18.2_je_fai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My Stuff\primary spanish\Yr5 SoW resources 2014\subject pronoun pics\Slide2.JPG"/>
          <p:cNvPicPr>
            <a:picLocks noChangeAspect="1" noChangeArrowheads="1"/>
          </p:cNvPicPr>
          <p:nvPr/>
        </p:nvPicPr>
        <p:blipFill>
          <a:blip r:embed="rId4"/>
          <a:srcRect/>
          <a:stretch>
            <a:fillRect/>
          </a:stretch>
        </p:blipFill>
        <p:spPr bwMode="auto">
          <a:xfrm>
            <a:off x="1403350" y="1304925"/>
            <a:ext cx="2447925" cy="1836738"/>
          </a:xfrm>
          <a:prstGeom prst="rect">
            <a:avLst/>
          </a:prstGeom>
          <a:ln>
            <a:noFill/>
          </a:ln>
          <a:effectLst>
            <a:outerShdw blurRad="292100" dist="139700" dir="2700000" algn="tl" rotWithShape="0">
              <a:srgbClr val="333333">
                <a:alpha val="65000"/>
              </a:srgbClr>
            </a:outerShdw>
          </a:effectLst>
          <a:extLst/>
        </p:spPr>
      </p:pic>
      <p:pic>
        <p:nvPicPr>
          <p:cNvPr id="3" name="Picture 4" descr="D:\My Stuff\primary spanish\Yr5 SoW resources 2014\subject pronouns English\Slide2.JPG"/>
          <p:cNvPicPr>
            <a:picLocks noChangeAspect="1" noChangeArrowheads="1"/>
          </p:cNvPicPr>
          <p:nvPr/>
        </p:nvPicPr>
        <p:blipFill>
          <a:blip r:embed="rId5"/>
          <a:srcRect/>
          <a:stretch>
            <a:fillRect/>
          </a:stretch>
        </p:blipFill>
        <p:spPr bwMode="auto">
          <a:xfrm>
            <a:off x="5219700" y="1319213"/>
            <a:ext cx="2428875" cy="1822450"/>
          </a:xfrm>
          <a:prstGeom prst="rect">
            <a:avLst/>
          </a:prstGeom>
          <a:ln>
            <a:noFill/>
          </a:ln>
          <a:effectLst>
            <a:outerShdw blurRad="292100" dist="139700" dir="2700000" algn="tl" rotWithShape="0">
              <a:srgbClr val="333333">
                <a:alpha val="65000"/>
              </a:srgbClr>
            </a:outerShdw>
          </a:effectLst>
          <a:extLst/>
        </p:spPr>
      </p:pic>
      <p:sp>
        <p:nvSpPr>
          <p:cNvPr id="6" name="TextBox 5">
            <a:hlinkClick r:id="" action="ppaction://noaction">
              <a:snd r:embed="rId3" name="18.2_tu_fais.wav"/>
            </a:hlinkClick>
          </p:cNvPr>
          <p:cNvSpPr txBox="1"/>
          <p:nvPr/>
        </p:nvSpPr>
        <p:spPr>
          <a:xfrm>
            <a:off x="1763688" y="3933056"/>
            <a:ext cx="5688632" cy="1569660"/>
          </a:xfrm>
          <a:prstGeom prst="rect">
            <a:avLst/>
          </a:prstGeom>
          <a:noFill/>
        </p:spPr>
        <p:txBody>
          <a:bodyPr wrap="square" rtlCol="0">
            <a:spAutoFit/>
          </a:bodyPr>
          <a:lstStyle/>
          <a:p>
            <a:pPr algn="ctr"/>
            <a:r>
              <a:rPr lang="en-GB" sz="9600" b="1" dirty="0" err="1" smtClean="0"/>
              <a:t>tu</a:t>
            </a:r>
            <a:r>
              <a:rPr lang="en-GB" sz="9600" b="1" dirty="0" smtClean="0"/>
              <a:t> </a:t>
            </a:r>
            <a:r>
              <a:rPr lang="en-GB" sz="9600" b="1" dirty="0" err="1" smtClean="0"/>
              <a:t>fais</a:t>
            </a:r>
            <a:endParaRPr lang="en-GB" sz="96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3" name="18.2_tu_fai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My Stuff\primary spanish\Yr5 SoW resources 2014\subject pronoun pics\Slide3.JPG"/>
          <p:cNvPicPr>
            <a:picLocks noChangeAspect="1" noChangeArrowheads="1"/>
          </p:cNvPicPr>
          <p:nvPr/>
        </p:nvPicPr>
        <p:blipFill>
          <a:blip r:embed="rId4"/>
          <a:srcRect/>
          <a:stretch>
            <a:fillRect/>
          </a:stretch>
        </p:blipFill>
        <p:spPr bwMode="auto">
          <a:xfrm>
            <a:off x="1331913" y="549275"/>
            <a:ext cx="2447925" cy="1835150"/>
          </a:xfrm>
          <a:prstGeom prst="rect">
            <a:avLst/>
          </a:prstGeom>
          <a:ln>
            <a:noFill/>
          </a:ln>
          <a:effectLst>
            <a:outerShdw blurRad="292100" dist="139700" dir="2700000" algn="tl" rotWithShape="0">
              <a:srgbClr val="333333">
                <a:alpha val="65000"/>
              </a:srgbClr>
            </a:outerShdw>
          </a:effectLst>
          <a:extLst/>
        </p:spPr>
      </p:pic>
      <p:pic>
        <p:nvPicPr>
          <p:cNvPr id="3" name="Picture 6" descr="D:\My Stuff\primary spanish\Yr5 SoW resources 2014\subject pronoun pics\Slide4.JPG"/>
          <p:cNvPicPr>
            <a:picLocks noChangeAspect="1" noChangeArrowheads="1"/>
          </p:cNvPicPr>
          <p:nvPr/>
        </p:nvPicPr>
        <p:blipFill>
          <a:blip r:embed="rId5"/>
          <a:srcRect/>
          <a:stretch>
            <a:fillRect/>
          </a:stretch>
        </p:blipFill>
        <p:spPr bwMode="auto">
          <a:xfrm>
            <a:off x="1331913" y="2565400"/>
            <a:ext cx="2447925" cy="1835150"/>
          </a:xfrm>
          <a:prstGeom prst="rect">
            <a:avLst/>
          </a:prstGeom>
          <a:ln>
            <a:noFill/>
          </a:ln>
          <a:effectLst>
            <a:outerShdw blurRad="292100" dist="139700" dir="2700000" algn="tl" rotWithShape="0">
              <a:srgbClr val="333333">
                <a:alpha val="65000"/>
              </a:srgbClr>
            </a:outerShdw>
          </a:effectLst>
          <a:extLst/>
        </p:spPr>
      </p:pic>
      <p:pic>
        <p:nvPicPr>
          <p:cNvPr id="4" name="Picture 5" descr="D:\My Stuff\primary spanish\Yr5 SoW resources 2014\subject pronouns English\Slide3.JPG"/>
          <p:cNvPicPr>
            <a:picLocks noChangeAspect="1" noChangeArrowheads="1"/>
          </p:cNvPicPr>
          <p:nvPr/>
        </p:nvPicPr>
        <p:blipFill>
          <a:blip r:embed="rId6"/>
          <a:srcRect/>
          <a:stretch>
            <a:fillRect/>
          </a:stretch>
        </p:blipFill>
        <p:spPr bwMode="auto">
          <a:xfrm>
            <a:off x="5292725" y="561975"/>
            <a:ext cx="2428875" cy="1822450"/>
          </a:xfrm>
          <a:prstGeom prst="rect">
            <a:avLst/>
          </a:prstGeom>
          <a:ln>
            <a:noFill/>
          </a:ln>
          <a:effectLst>
            <a:outerShdw blurRad="292100" dist="139700" dir="2700000" algn="tl" rotWithShape="0">
              <a:srgbClr val="333333">
                <a:alpha val="65000"/>
              </a:srgbClr>
            </a:outerShdw>
          </a:effectLst>
          <a:extLst/>
        </p:spPr>
      </p:pic>
      <p:pic>
        <p:nvPicPr>
          <p:cNvPr id="5" name="Picture 6" descr="D:\My Stuff\primary spanish\Yr5 SoW resources 2014\subject pronouns English\Slide4.JPG"/>
          <p:cNvPicPr>
            <a:picLocks noChangeAspect="1" noChangeArrowheads="1"/>
          </p:cNvPicPr>
          <p:nvPr/>
        </p:nvPicPr>
        <p:blipFill>
          <a:blip r:embed="rId7"/>
          <a:srcRect/>
          <a:stretch>
            <a:fillRect/>
          </a:stretch>
        </p:blipFill>
        <p:spPr bwMode="auto">
          <a:xfrm>
            <a:off x="5292725" y="2565400"/>
            <a:ext cx="2447925" cy="1835150"/>
          </a:xfrm>
          <a:prstGeom prst="rect">
            <a:avLst/>
          </a:prstGeom>
          <a:ln>
            <a:noFill/>
          </a:ln>
          <a:effectLst>
            <a:outerShdw blurRad="292100" dist="139700" dir="2700000" algn="tl" rotWithShape="0">
              <a:srgbClr val="333333">
                <a:alpha val="65000"/>
              </a:srgbClr>
            </a:outerShdw>
          </a:effectLst>
          <a:extLst/>
        </p:spPr>
      </p:pic>
      <p:sp>
        <p:nvSpPr>
          <p:cNvPr id="8" name="TextBox 7">
            <a:hlinkClick r:id="" action="ppaction://noaction">
              <a:snd r:embed="rId3" name="18.2_il_elle_fait.wav"/>
            </a:hlinkClick>
          </p:cNvPr>
          <p:cNvSpPr txBox="1"/>
          <p:nvPr/>
        </p:nvSpPr>
        <p:spPr>
          <a:xfrm>
            <a:off x="-324544" y="4869160"/>
            <a:ext cx="9793088" cy="1569660"/>
          </a:xfrm>
          <a:prstGeom prst="rect">
            <a:avLst/>
          </a:prstGeom>
          <a:noFill/>
        </p:spPr>
        <p:txBody>
          <a:bodyPr wrap="square" rtlCol="0">
            <a:spAutoFit/>
          </a:bodyPr>
          <a:lstStyle/>
          <a:p>
            <a:pPr algn="ctr"/>
            <a:r>
              <a:rPr lang="en-GB" sz="9600" b="1" dirty="0" err="1" smtClean="0"/>
              <a:t>il</a:t>
            </a:r>
            <a:r>
              <a:rPr lang="en-GB" sz="9600" b="1" dirty="0" smtClean="0"/>
              <a:t> fait / </a:t>
            </a:r>
            <a:r>
              <a:rPr lang="en-GB" sz="9600" b="1" dirty="0" err="1" smtClean="0"/>
              <a:t>elle</a:t>
            </a:r>
            <a:r>
              <a:rPr lang="en-GB" sz="9600" b="1" dirty="0" smtClean="0"/>
              <a:t> fait</a:t>
            </a:r>
            <a:endParaRPr lang="en-GB" sz="96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subTnLst>
                                    <p:audio>
                                      <p:cMediaNode>
                                        <p:cTn display="0" masterRel="sameClick">
                                          <p:stCondLst>
                                            <p:cond evt="begin" delay="0">
                                              <p:tn val="21"/>
                                            </p:cond>
                                          </p:stCondLst>
                                          <p:endCondLst>
                                            <p:cond evt="onStopAudio" delay="0">
                                              <p:tgtEl>
                                                <p:sldTgt/>
                                              </p:tgtEl>
                                            </p:cond>
                                          </p:endCondLst>
                                        </p:cTn>
                                        <p:tgtEl>
                                          <p:sndTgt r:embed="rId3" name="18.2_il_elle_fai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descr="D:\My Stuff\primary spanish\Yr5 SoW resources 2014\subject pronouns English\Slide5.JPG"/>
          <p:cNvPicPr>
            <a:picLocks noChangeAspect="1" noChangeArrowheads="1"/>
          </p:cNvPicPr>
          <p:nvPr/>
        </p:nvPicPr>
        <p:blipFill>
          <a:blip r:embed="rId4"/>
          <a:srcRect/>
          <a:stretch>
            <a:fillRect/>
          </a:stretch>
        </p:blipFill>
        <p:spPr bwMode="auto">
          <a:xfrm>
            <a:off x="5292725" y="1268413"/>
            <a:ext cx="2447925" cy="1836737"/>
          </a:xfrm>
          <a:prstGeom prst="rect">
            <a:avLst/>
          </a:prstGeom>
          <a:ln>
            <a:noFill/>
          </a:ln>
          <a:effectLst>
            <a:outerShdw blurRad="292100" dist="139700" dir="2700000" algn="tl" rotWithShape="0">
              <a:srgbClr val="333333">
                <a:alpha val="65000"/>
              </a:srgbClr>
            </a:outerShdw>
          </a:effectLst>
          <a:extLst/>
        </p:spPr>
      </p:pic>
      <p:pic>
        <p:nvPicPr>
          <p:cNvPr id="3" name="Picture 7" descr="D:\My Stuff\primary spanish\Yr5 SoW resources 2014\subject pronoun pics\Slide5.JPG"/>
          <p:cNvPicPr>
            <a:picLocks noChangeAspect="1" noChangeArrowheads="1"/>
          </p:cNvPicPr>
          <p:nvPr/>
        </p:nvPicPr>
        <p:blipFill>
          <a:blip r:embed="rId5"/>
          <a:srcRect/>
          <a:stretch>
            <a:fillRect/>
          </a:stretch>
        </p:blipFill>
        <p:spPr bwMode="auto">
          <a:xfrm>
            <a:off x="1403350" y="1268413"/>
            <a:ext cx="2447925" cy="1836737"/>
          </a:xfrm>
          <a:prstGeom prst="rect">
            <a:avLst/>
          </a:prstGeom>
          <a:ln>
            <a:noFill/>
          </a:ln>
          <a:effectLst>
            <a:outerShdw blurRad="292100" dist="139700" dir="2700000" algn="tl" rotWithShape="0">
              <a:srgbClr val="333333">
                <a:alpha val="65000"/>
              </a:srgbClr>
            </a:outerShdw>
          </a:effectLst>
          <a:extLst/>
        </p:spPr>
      </p:pic>
      <p:sp>
        <p:nvSpPr>
          <p:cNvPr id="6" name="TextBox 5">
            <a:hlinkClick r:id="" action="ppaction://noaction">
              <a:snd r:embed="rId3" name="18.2_nous_faisons.wav"/>
            </a:hlinkClick>
          </p:cNvPr>
          <p:cNvSpPr txBox="1"/>
          <p:nvPr/>
        </p:nvSpPr>
        <p:spPr>
          <a:xfrm>
            <a:off x="467544" y="4077072"/>
            <a:ext cx="8424936" cy="1569660"/>
          </a:xfrm>
          <a:prstGeom prst="rect">
            <a:avLst/>
          </a:prstGeom>
          <a:noFill/>
        </p:spPr>
        <p:txBody>
          <a:bodyPr wrap="square" rtlCol="0">
            <a:spAutoFit/>
          </a:bodyPr>
          <a:lstStyle/>
          <a:p>
            <a:pPr algn="ctr"/>
            <a:r>
              <a:rPr lang="en-GB" sz="9600" b="1" dirty="0" smtClean="0"/>
              <a:t>nous </a:t>
            </a:r>
            <a:r>
              <a:rPr lang="en-GB" sz="9600" b="1" dirty="0" err="1" smtClean="0"/>
              <a:t>faisons</a:t>
            </a:r>
            <a:endParaRPr lang="en-GB" sz="96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3" name="18.2_nous_faison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D:\My Stuff\primary spanish\Yr5 SoW resources 2014\subject pronouns English\Slide6.JPG"/>
          <p:cNvPicPr>
            <a:picLocks noChangeAspect="1" noChangeArrowheads="1"/>
          </p:cNvPicPr>
          <p:nvPr/>
        </p:nvPicPr>
        <p:blipFill>
          <a:blip r:embed="rId4"/>
          <a:srcRect/>
          <a:stretch>
            <a:fillRect/>
          </a:stretch>
        </p:blipFill>
        <p:spPr bwMode="auto">
          <a:xfrm>
            <a:off x="5292725" y="1268413"/>
            <a:ext cx="2427288" cy="1820862"/>
          </a:xfrm>
          <a:prstGeom prst="rect">
            <a:avLst/>
          </a:prstGeom>
          <a:ln>
            <a:noFill/>
          </a:ln>
          <a:effectLst>
            <a:outerShdw blurRad="292100" dist="139700" dir="2700000" algn="tl" rotWithShape="0">
              <a:srgbClr val="333333">
                <a:alpha val="65000"/>
              </a:srgbClr>
            </a:outerShdw>
          </a:effectLst>
          <a:extLst/>
        </p:spPr>
      </p:pic>
      <p:pic>
        <p:nvPicPr>
          <p:cNvPr id="3" name="Picture 8" descr="D:\My Stuff\primary spanish\Yr5 SoW resources 2014\subject pronoun pics\Slide6.JPG"/>
          <p:cNvPicPr>
            <a:picLocks noChangeAspect="1" noChangeArrowheads="1"/>
          </p:cNvPicPr>
          <p:nvPr/>
        </p:nvPicPr>
        <p:blipFill>
          <a:blip r:embed="rId5"/>
          <a:srcRect/>
          <a:stretch>
            <a:fillRect/>
          </a:stretch>
        </p:blipFill>
        <p:spPr bwMode="auto">
          <a:xfrm>
            <a:off x="1403350" y="1268413"/>
            <a:ext cx="2447925" cy="1836737"/>
          </a:xfrm>
          <a:prstGeom prst="rect">
            <a:avLst/>
          </a:prstGeom>
          <a:ln>
            <a:noFill/>
          </a:ln>
          <a:effectLst>
            <a:outerShdw blurRad="292100" dist="139700" dir="2700000" algn="tl" rotWithShape="0">
              <a:srgbClr val="333333">
                <a:alpha val="65000"/>
              </a:srgbClr>
            </a:outerShdw>
          </a:effectLst>
          <a:extLst/>
        </p:spPr>
      </p:pic>
      <p:sp>
        <p:nvSpPr>
          <p:cNvPr id="6" name="TextBox 5">
            <a:hlinkClick r:id="" action="ppaction://noaction">
              <a:snd r:embed="rId3" name="18.2_vous_faites.wav"/>
            </a:hlinkClick>
          </p:cNvPr>
          <p:cNvSpPr txBox="1"/>
          <p:nvPr/>
        </p:nvSpPr>
        <p:spPr>
          <a:xfrm>
            <a:off x="899592" y="3933056"/>
            <a:ext cx="7056784" cy="1569660"/>
          </a:xfrm>
          <a:prstGeom prst="rect">
            <a:avLst/>
          </a:prstGeom>
          <a:noFill/>
        </p:spPr>
        <p:txBody>
          <a:bodyPr wrap="square" rtlCol="0">
            <a:spAutoFit/>
          </a:bodyPr>
          <a:lstStyle/>
          <a:p>
            <a:pPr algn="ctr"/>
            <a:r>
              <a:rPr lang="en-GB" sz="9600" b="1" dirty="0" err="1" smtClean="0"/>
              <a:t>vous</a:t>
            </a:r>
            <a:r>
              <a:rPr lang="en-GB" sz="9600" b="1" dirty="0" smtClean="0"/>
              <a:t> </a:t>
            </a:r>
            <a:r>
              <a:rPr lang="en-GB" sz="9600" b="1" dirty="0" err="1" smtClean="0"/>
              <a:t>faites</a:t>
            </a:r>
            <a:endParaRPr lang="en-GB" sz="96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3" name="18.2_vous_fait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My Stuff\primary spanish\Yr5 SoW resources 2014\subject pronoun pics\Slide7.JPG"/>
          <p:cNvPicPr>
            <a:picLocks noChangeAspect="1" noChangeArrowheads="1"/>
          </p:cNvPicPr>
          <p:nvPr/>
        </p:nvPicPr>
        <p:blipFill>
          <a:blip r:embed="rId4"/>
          <a:srcRect/>
          <a:stretch>
            <a:fillRect/>
          </a:stretch>
        </p:blipFill>
        <p:spPr bwMode="auto">
          <a:xfrm>
            <a:off x="1403350" y="1268413"/>
            <a:ext cx="2447925" cy="1836737"/>
          </a:xfrm>
          <a:prstGeom prst="rect">
            <a:avLst/>
          </a:prstGeom>
          <a:ln>
            <a:noFill/>
          </a:ln>
          <a:effectLst>
            <a:outerShdw blurRad="292100" dist="139700" dir="2700000" algn="tl" rotWithShape="0">
              <a:srgbClr val="333333">
                <a:alpha val="65000"/>
              </a:srgbClr>
            </a:outerShdw>
          </a:effectLst>
          <a:extLst/>
        </p:spPr>
      </p:pic>
      <p:pic>
        <p:nvPicPr>
          <p:cNvPr id="3" name="Picture 2" descr="D:\My Stuff\primary spanish\Yr5 SoW resources 2014\subject pronouns English\Slide7.JPG"/>
          <p:cNvPicPr>
            <a:picLocks noChangeAspect="1" noChangeArrowheads="1"/>
          </p:cNvPicPr>
          <p:nvPr/>
        </p:nvPicPr>
        <p:blipFill>
          <a:blip r:embed="rId5"/>
          <a:srcRect/>
          <a:stretch>
            <a:fillRect/>
          </a:stretch>
        </p:blipFill>
        <p:spPr bwMode="auto">
          <a:xfrm>
            <a:off x="5292725" y="1268413"/>
            <a:ext cx="2447925" cy="1836737"/>
          </a:xfrm>
          <a:prstGeom prst="rect">
            <a:avLst/>
          </a:prstGeom>
          <a:ln>
            <a:noFill/>
          </a:ln>
          <a:effectLst>
            <a:outerShdw blurRad="292100" dist="139700" dir="2700000" algn="tl" rotWithShape="0">
              <a:srgbClr val="333333">
                <a:alpha val="65000"/>
              </a:srgbClr>
            </a:outerShdw>
          </a:effectLst>
          <a:extLst/>
        </p:spPr>
      </p:pic>
      <p:sp>
        <p:nvSpPr>
          <p:cNvPr id="6" name="TextBox 5">
            <a:hlinkClick r:id="" action="ppaction://noaction">
              <a:snd r:embed="rId3" name="18.2_ils_font_elles_font.wav"/>
            </a:hlinkClick>
          </p:cNvPr>
          <p:cNvSpPr txBox="1"/>
          <p:nvPr/>
        </p:nvSpPr>
        <p:spPr>
          <a:xfrm>
            <a:off x="-1476672" y="4509120"/>
            <a:ext cx="12025336" cy="1323439"/>
          </a:xfrm>
          <a:prstGeom prst="rect">
            <a:avLst/>
          </a:prstGeom>
          <a:noFill/>
        </p:spPr>
        <p:txBody>
          <a:bodyPr wrap="square" rtlCol="0">
            <a:spAutoFit/>
          </a:bodyPr>
          <a:lstStyle/>
          <a:p>
            <a:pPr algn="ctr"/>
            <a:r>
              <a:rPr lang="en-GB" sz="8000" b="1" dirty="0" err="1" smtClean="0"/>
              <a:t>ils</a:t>
            </a:r>
            <a:r>
              <a:rPr lang="en-GB" sz="8000" b="1" dirty="0" smtClean="0"/>
              <a:t> font / </a:t>
            </a:r>
            <a:r>
              <a:rPr lang="en-GB" sz="8000" b="1" dirty="0" err="1" smtClean="0"/>
              <a:t>elles</a:t>
            </a:r>
            <a:r>
              <a:rPr lang="en-GB" sz="8000" b="1" dirty="0" smtClean="0"/>
              <a:t> font</a:t>
            </a:r>
            <a:endParaRPr lang="en-GB" sz="8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audio>
                                      <p:cMediaNode>
                                        <p:cTn display="0" masterRel="sameClick">
                                          <p:stCondLst>
                                            <p:cond evt="begin" delay="0">
                                              <p:tn val="13"/>
                                            </p:cond>
                                          </p:stCondLst>
                                          <p:endCondLst>
                                            <p:cond evt="onStopAudio" delay="0">
                                              <p:tgtEl>
                                                <p:sldTgt/>
                                              </p:tgtEl>
                                            </p:cond>
                                          </p:endCondLst>
                                        </p:cTn>
                                        <p:tgtEl>
                                          <p:sndTgt r:embed="rId3" name="18.2_ils_font_elles_fon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D:\My Stuff\primary spanish\Yr5 SoW resources 2014\subject pronoun pics\Slide1.JPG"/>
          <p:cNvPicPr>
            <a:picLocks noChangeAspect="1" noChangeArrowheads="1"/>
          </p:cNvPicPr>
          <p:nvPr/>
        </p:nvPicPr>
        <p:blipFill>
          <a:blip r:embed="rId4"/>
          <a:srcRect/>
          <a:stretch>
            <a:fillRect/>
          </a:stretch>
        </p:blipFill>
        <p:spPr bwMode="auto">
          <a:xfrm>
            <a:off x="5292725" y="1268413"/>
            <a:ext cx="2255838" cy="1692275"/>
          </a:xfrm>
          <a:prstGeom prst="rect">
            <a:avLst/>
          </a:prstGeom>
          <a:ln>
            <a:noFill/>
          </a:ln>
          <a:effectLst>
            <a:outerShdw blurRad="292100" dist="139700" dir="2700000" algn="tl" rotWithShape="0">
              <a:srgbClr val="333333">
                <a:alpha val="65000"/>
              </a:srgbClr>
            </a:outerShdw>
          </a:effectLst>
          <a:extLst/>
        </p:spPr>
      </p:pic>
      <p:cxnSp>
        <p:nvCxnSpPr>
          <p:cNvPr id="3" name="Straight Arrow Connector 2"/>
          <p:cNvCxnSpPr/>
          <p:nvPr/>
        </p:nvCxnSpPr>
        <p:spPr>
          <a:xfrm>
            <a:off x="3578225" y="720725"/>
            <a:ext cx="0" cy="115252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7412" name="TextBox 4"/>
          <p:cNvSpPr txBox="1">
            <a:spLocks noChangeArrowheads="1"/>
          </p:cNvSpPr>
          <p:nvPr/>
        </p:nvSpPr>
        <p:spPr bwMode="auto">
          <a:xfrm>
            <a:off x="3375025" y="115888"/>
            <a:ext cx="5762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a:solidFill>
                  <a:srgbClr val="00B050"/>
                </a:solidFill>
                <a:latin typeface="Comic Sans MS" panose="030F0702030302020204" pitchFamily="66" charset="0"/>
              </a:rPr>
              <a:t>I</a:t>
            </a:r>
            <a:endParaRPr lang="en-GB" altLang="en-US" sz="2000">
              <a:solidFill>
                <a:srgbClr val="00B050"/>
              </a:solidFill>
              <a:latin typeface="Comic Sans MS" panose="030F0702030302020204" pitchFamily="66" charset="0"/>
            </a:endParaRPr>
          </a:p>
        </p:txBody>
      </p:sp>
      <p:cxnSp>
        <p:nvCxnSpPr>
          <p:cNvPr id="7" name="Straight Arrow Connector 6"/>
          <p:cNvCxnSpPr/>
          <p:nvPr/>
        </p:nvCxnSpPr>
        <p:spPr>
          <a:xfrm flipV="1">
            <a:off x="2586038" y="2349500"/>
            <a:ext cx="0" cy="1295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14" name="TextBox 16"/>
          <p:cNvSpPr txBox="1">
            <a:spLocks noChangeArrowheads="1"/>
          </p:cNvSpPr>
          <p:nvPr/>
        </p:nvSpPr>
        <p:spPr bwMode="auto">
          <a:xfrm>
            <a:off x="2051050" y="3644900"/>
            <a:ext cx="10779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latin typeface="Comic Sans MS" panose="030F0702030302020204" pitchFamily="66" charset="0"/>
              </a:rPr>
              <a:t>do</a:t>
            </a:r>
            <a:endParaRPr lang="en-GB" altLang="en-US" sz="2000">
              <a:latin typeface="Comic Sans MS" panose="030F0702030302020204" pitchFamily="66" charset="0"/>
            </a:endParaRPr>
          </a:p>
        </p:txBody>
      </p:sp>
      <p:sp>
        <p:nvSpPr>
          <p:cNvPr id="17415" name="TextBox 9"/>
          <p:cNvSpPr txBox="1">
            <a:spLocks noChangeArrowheads="1"/>
          </p:cNvSpPr>
          <p:nvPr/>
        </p:nvSpPr>
        <p:spPr bwMode="auto">
          <a:xfrm>
            <a:off x="250825" y="4868863"/>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e.g. </a:t>
            </a:r>
          </a:p>
        </p:txBody>
      </p:sp>
      <p:pic>
        <p:nvPicPr>
          <p:cNvPr id="174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2063" y="4652963"/>
            <a:ext cx="2922587"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Box 10">
            <a:hlinkClick r:id="" action="ppaction://noaction">
              <a:snd r:embed="rId3" name="18.8_je_fais_du_cyclisme.wav"/>
            </a:hlinkClick>
          </p:cNvPr>
          <p:cNvSpPr txBox="1">
            <a:spLocks noChangeArrowheads="1"/>
          </p:cNvSpPr>
          <p:nvPr/>
        </p:nvSpPr>
        <p:spPr bwMode="auto">
          <a:xfrm>
            <a:off x="4256088" y="4941888"/>
            <a:ext cx="46370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b="1" dirty="0">
                <a:latin typeface="Segoe Print" panose="02000600000000000000" pitchFamily="2" charset="0"/>
              </a:rPr>
              <a:t>Je </a:t>
            </a:r>
            <a:r>
              <a:rPr lang="en-GB" altLang="en-US" b="1" dirty="0" err="1">
                <a:latin typeface="Segoe Print" panose="02000600000000000000" pitchFamily="2" charset="0"/>
              </a:rPr>
              <a:t>fais</a:t>
            </a:r>
            <a:r>
              <a:rPr lang="en-GB" altLang="en-US" b="1" dirty="0">
                <a:latin typeface="Segoe Print" panose="02000600000000000000" pitchFamily="2" charset="0"/>
              </a:rPr>
              <a:t> </a:t>
            </a:r>
            <a:r>
              <a:rPr lang="en-GB" altLang="en-US" dirty="0">
                <a:latin typeface="Segoe Print" panose="02000600000000000000" pitchFamily="2" charset="0"/>
              </a:rPr>
              <a:t>du </a:t>
            </a:r>
            <a:r>
              <a:rPr lang="en-GB" altLang="en-US" dirty="0" err="1">
                <a:latin typeface="Segoe Print" panose="02000600000000000000" pitchFamily="2" charset="0"/>
              </a:rPr>
              <a:t>cyclisme</a:t>
            </a:r>
            <a:r>
              <a:rPr lang="en-GB" altLang="en-US" dirty="0">
                <a:latin typeface="Segoe Print" panose="02000600000000000000" pitchFamily="2"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fade">
                                      <p:cBhvr>
                                        <p:cTn id="7" dur="500"/>
                                        <p:tgtEl>
                                          <p:spTgt spid="17417"/>
                                        </p:tgtEl>
                                      </p:cBhvr>
                                    </p:animEffect>
                                  </p:childTnLst>
                                  <p:subTnLst>
                                    <p:audio>
                                      <p:cMediaNode>
                                        <p:cTn display="0" masterRel="sameClick">
                                          <p:stCondLst>
                                            <p:cond evt="begin" delay="0">
                                              <p:tn val="5"/>
                                            </p:cond>
                                          </p:stCondLst>
                                          <p:endCondLst>
                                            <p:cond evt="onStopAudio" delay="0">
                                              <p:tgtEl>
                                                <p:sldTgt/>
                                              </p:tgtEl>
                                            </p:cond>
                                          </p:endCondLst>
                                        </p:cTn>
                                        <p:tgtEl>
                                          <p:sndTgt r:embed="rId3" name="18.8_je_fais_du_cyclism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Arrow Connector 2"/>
          <p:cNvCxnSpPr/>
          <p:nvPr/>
        </p:nvCxnSpPr>
        <p:spPr>
          <a:xfrm>
            <a:off x="3578225" y="720725"/>
            <a:ext cx="0" cy="1152525"/>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459" name="TextBox 4"/>
          <p:cNvSpPr txBox="1">
            <a:spLocks noChangeArrowheads="1"/>
          </p:cNvSpPr>
          <p:nvPr/>
        </p:nvSpPr>
        <p:spPr bwMode="auto">
          <a:xfrm>
            <a:off x="2700338" y="115888"/>
            <a:ext cx="5111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solidFill>
                  <a:srgbClr val="00B050"/>
                </a:solidFill>
                <a:latin typeface="Comic Sans MS" panose="030F0702030302020204" pitchFamily="66" charset="0"/>
              </a:rPr>
              <a:t>You (1/informal</a:t>
            </a:r>
            <a:endParaRPr lang="en-GB" altLang="en-US" sz="2000">
              <a:solidFill>
                <a:srgbClr val="00B050"/>
              </a:solidFill>
              <a:latin typeface="Comic Sans MS" panose="030F0702030302020204" pitchFamily="66" charset="0"/>
            </a:endParaRPr>
          </a:p>
        </p:txBody>
      </p:sp>
      <p:cxnSp>
        <p:nvCxnSpPr>
          <p:cNvPr id="7" name="Straight Arrow Connector 6"/>
          <p:cNvCxnSpPr/>
          <p:nvPr/>
        </p:nvCxnSpPr>
        <p:spPr>
          <a:xfrm flipV="1">
            <a:off x="2586038" y="2349500"/>
            <a:ext cx="0" cy="12954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461" name="TextBox 16"/>
          <p:cNvSpPr txBox="1">
            <a:spLocks noChangeArrowheads="1"/>
          </p:cNvSpPr>
          <p:nvPr/>
        </p:nvSpPr>
        <p:spPr bwMode="auto">
          <a:xfrm>
            <a:off x="2051050" y="3644900"/>
            <a:ext cx="10779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GB" altLang="en-US">
                <a:latin typeface="Comic Sans MS" panose="030F0702030302020204" pitchFamily="66" charset="0"/>
              </a:rPr>
              <a:t>do</a:t>
            </a:r>
            <a:endParaRPr lang="en-GB" altLang="en-US" sz="2000">
              <a:latin typeface="Comic Sans MS" panose="030F0702030302020204" pitchFamily="66" charset="0"/>
            </a:endParaRPr>
          </a:p>
        </p:txBody>
      </p:sp>
      <p:sp>
        <p:nvSpPr>
          <p:cNvPr id="19462" name="TextBox 9"/>
          <p:cNvSpPr txBox="1">
            <a:spLocks noChangeArrowheads="1"/>
          </p:cNvSpPr>
          <p:nvPr/>
        </p:nvSpPr>
        <p:spPr bwMode="auto">
          <a:xfrm>
            <a:off x="250825" y="4868863"/>
            <a:ext cx="865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800">
                <a:latin typeface="Segoe Print" panose="02000600000000000000" pitchFamily="2" charset="0"/>
              </a:rPr>
              <a:t>e.g. </a:t>
            </a:r>
          </a:p>
        </p:txBody>
      </p:sp>
      <p:sp>
        <p:nvSpPr>
          <p:cNvPr id="19463" name="TextBox 10">
            <a:hlinkClick r:id="" action="ppaction://noaction">
              <a:snd r:embed="rId3" name="18.9_tu_fais_du_ski.wav"/>
            </a:hlinkClick>
          </p:cNvPr>
          <p:cNvSpPr txBox="1">
            <a:spLocks noChangeArrowheads="1"/>
          </p:cNvSpPr>
          <p:nvPr/>
        </p:nvSpPr>
        <p:spPr bwMode="auto">
          <a:xfrm>
            <a:off x="3924300" y="4911725"/>
            <a:ext cx="46355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4400" b="1" dirty="0" err="1">
                <a:latin typeface="Segoe Print" panose="02000600000000000000" pitchFamily="2" charset="0"/>
              </a:rPr>
              <a:t>Tu</a:t>
            </a:r>
            <a:r>
              <a:rPr lang="en-GB" altLang="en-US" sz="4400" b="1" dirty="0">
                <a:latin typeface="Segoe Print" panose="02000600000000000000" pitchFamily="2" charset="0"/>
              </a:rPr>
              <a:t> </a:t>
            </a:r>
            <a:r>
              <a:rPr lang="en-GB" altLang="en-US" sz="4400" b="1" dirty="0" err="1">
                <a:latin typeface="Segoe Print" panose="02000600000000000000" pitchFamily="2" charset="0"/>
              </a:rPr>
              <a:t>fais</a:t>
            </a:r>
            <a:r>
              <a:rPr lang="en-GB" altLang="en-US" sz="4400" b="1" dirty="0">
                <a:latin typeface="Segoe Print" panose="02000600000000000000" pitchFamily="2" charset="0"/>
              </a:rPr>
              <a:t> </a:t>
            </a:r>
            <a:r>
              <a:rPr lang="en-GB" altLang="en-US" sz="4400" dirty="0">
                <a:latin typeface="Segoe Print" panose="02000600000000000000" pitchFamily="2" charset="0"/>
              </a:rPr>
              <a:t>du ski ?</a:t>
            </a:r>
          </a:p>
        </p:txBody>
      </p:sp>
      <p:pic>
        <p:nvPicPr>
          <p:cNvPr id="13" name="Picture 4" descr="D:\My Stuff\primary spanish\Yr5 SoW resources 2014\subject pronoun pics\Slide2.JPG"/>
          <p:cNvPicPr>
            <a:picLocks noChangeAspect="1" noChangeArrowheads="1"/>
          </p:cNvPicPr>
          <p:nvPr/>
        </p:nvPicPr>
        <p:blipFill>
          <a:blip r:embed="rId4"/>
          <a:srcRect/>
          <a:stretch>
            <a:fillRect/>
          </a:stretch>
        </p:blipFill>
        <p:spPr bwMode="auto">
          <a:xfrm>
            <a:off x="5795963" y="1289050"/>
            <a:ext cx="2447925" cy="1836738"/>
          </a:xfrm>
          <a:prstGeom prst="rect">
            <a:avLst/>
          </a:prstGeom>
          <a:ln>
            <a:noFill/>
          </a:ln>
          <a:effectLst>
            <a:outerShdw blurRad="292100" dist="139700" dir="2700000" algn="tl" rotWithShape="0">
              <a:srgbClr val="333333">
                <a:alpha val="65000"/>
              </a:srgbClr>
            </a:outerShdw>
          </a:effectLst>
          <a:extLst/>
        </p:spPr>
      </p:pic>
      <p:pic>
        <p:nvPicPr>
          <p:cNvPr id="1946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5100" y="432117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63">
                                            <p:txEl>
                                              <p:pRg st="0" end="0"/>
                                            </p:txEl>
                                          </p:spTgt>
                                        </p:tgtEl>
                                        <p:attrNameLst>
                                          <p:attrName>style.visibility</p:attrName>
                                        </p:attrNameLst>
                                      </p:cBhvr>
                                      <p:to>
                                        <p:strVal val="visible"/>
                                      </p:to>
                                    </p:set>
                                    <p:animEffect transition="in" filter="fade">
                                      <p:cBhvr>
                                        <p:cTn id="7" dur="500"/>
                                        <p:tgtEl>
                                          <p:spTgt spid="19463">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18.9_tu_fais_du_ski.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ndscape 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landscape blank</Template>
  <TotalTime>780</TotalTime>
  <Words>684</Words>
  <Application>Microsoft Office PowerPoint</Application>
  <PresentationFormat>On-screen Show (4:3)</PresentationFormat>
  <Paragraphs>87</Paragraphs>
  <Slides>15</Slides>
  <Notes>15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Comic Sans MS</vt:lpstr>
      <vt:lpstr>Segoe Print</vt:lpstr>
      <vt:lpstr>Segoe Script</vt:lpstr>
      <vt:lpstr>Wingdings</vt:lpstr>
      <vt:lpstr>landscape 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Comberton Village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Leigh McClelland</dc:creator>
  <cp:lastModifiedBy>Study</cp:lastModifiedBy>
  <cp:revision>40</cp:revision>
  <dcterms:created xsi:type="dcterms:W3CDTF">2015-02-23T08:36:14Z</dcterms:created>
  <dcterms:modified xsi:type="dcterms:W3CDTF">2019-02-21T08:05:13Z</dcterms:modified>
</cp:coreProperties>
</file>