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9" r:id="rId2"/>
    <p:sldId id="268" r:id="rId3"/>
    <p:sldId id="270" r:id="rId4"/>
    <p:sldId id="272" r:id="rId5"/>
    <p:sldId id="277" r:id="rId6"/>
    <p:sldId id="271" r:id="rId7"/>
    <p:sldId id="269" r:id="rId8"/>
    <p:sldId id="278" r:id="rId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364" autoAdjust="0"/>
  </p:normalViewPr>
  <p:slideViewPr>
    <p:cSldViewPr>
      <p:cViewPr varScale="1">
        <p:scale>
          <a:sx n="37" d="100"/>
          <a:sy n="37" d="100"/>
        </p:scale>
        <p:origin x="234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052F85-F821-41B0-900F-A5634315A68A}" type="datetimeFigureOut">
              <a:rPr lang="en-GB"/>
              <a:pPr>
                <a:defRPr/>
              </a:pPr>
              <a:t>05/06/2018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52228C2-A23E-42BC-B43C-D9B5D78F48B2}" type="slidenum">
              <a:rPr lang="en-GB" altLang="en-US"/>
              <a:pPr>
                <a:defRPr/>
              </a:pPr>
              <a:t>‹#›</a:t>
            </a:fld>
            <a:endParaRPr lang="en-GB" altLang="en-US"/>
          </a:p>
        </p:txBody>
      </p:sp>
    </p:spTree>
    <p:extLst>
      <p:ext uri="{BB962C8B-B14F-4D97-AF65-F5344CB8AC3E}">
        <p14:creationId xmlns:p14="http://schemas.microsoft.com/office/powerpoint/2010/main" val="3409168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Today we are going to practise vocabulary about sports and use 2 appropriate verbs</a:t>
            </a:r>
          </a:p>
          <a:p>
            <a:pPr eaLnBrk="1" hangingPunct="1">
              <a:spcBef>
                <a:spcPct val="0"/>
              </a:spcBef>
            </a:pPr>
            <a:r>
              <a:rPr lang="en-GB" altLang="en-US" smtClean="0"/>
              <a:t>Rafa Nadal: I play tennis because I love it.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1061F4-86E0-488C-8928-90C97DF9B584}" type="slidenum">
              <a:rPr lang="en-GB" altLang="en-US"/>
              <a:pPr>
                <a:spcBef>
                  <a:spcPct val="0"/>
                </a:spcBef>
              </a:pPr>
              <a:t>1</a:t>
            </a:fld>
            <a:endParaRPr lang="en-GB" altLang="en-US"/>
          </a:p>
        </p:txBody>
      </p:sp>
    </p:spTree>
    <p:extLst>
      <p:ext uri="{BB962C8B-B14F-4D97-AF65-F5344CB8AC3E}">
        <p14:creationId xmlns:p14="http://schemas.microsoft.com/office/powerpoint/2010/main" val="149418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[Introduction of appropriate verbs with the different sports. First an introduction to ‘je joue’ = I play.</a:t>
            </a:r>
          </a:p>
          <a:p>
            <a:pPr eaLnBrk="1" hangingPunct="1">
              <a:spcBef>
                <a:spcPct val="0"/>
              </a:spcBef>
            </a:pPr>
            <a:r>
              <a:rPr lang="en-GB" altLang="en-US" smtClean="0"/>
              <a:t>Click on the picture when a pupil correctly identifies a ball sport. The photo will disappear to reveal a smaller picture of someone playing the sport and a short sentence. </a:t>
            </a:r>
          </a:p>
          <a:p>
            <a:pPr eaLnBrk="1" hangingPunct="1">
              <a:spcBef>
                <a:spcPct val="0"/>
              </a:spcBef>
            </a:pPr>
            <a:r>
              <a:rPr lang="en-GB" altLang="en-US" smtClean="0"/>
              <a:t>Je joue au rugby= I play rugby</a:t>
            </a:r>
          </a:p>
          <a:p>
            <a:pPr eaLnBrk="1" hangingPunct="1">
              <a:spcBef>
                <a:spcPct val="0"/>
              </a:spcBef>
            </a:pPr>
            <a:r>
              <a:rPr lang="en-GB" altLang="en-US" smtClean="0"/>
              <a:t>Je joue au tennis= I play tennis</a:t>
            </a:r>
          </a:p>
          <a:p>
            <a:pPr eaLnBrk="1" hangingPunct="1">
              <a:spcBef>
                <a:spcPct val="0"/>
              </a:spcBef>
            </a:pPr>
            <a:r>
              <a:rPr lang="en-GB" altLang="en-US" smtClean="0"/>
              <a:t>Je joue au foot = I play football</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0E0C5B-D4AD-4E1D-91B1-1944452DD003}" type="slidenum">
              <a:rPr lang="en-GB" altLang="en-US"/>
              <a:pPr>
                <a:spcBef>
                  <a:spcPct val="0"/>
                </a:spcBef>
              </a:pPr>
              <a:t>2</a:t>
            </a:fld>
            <a:endParaRPr lang="en-GB" altLang="en-US"/>
          </a:p>
        </p:txBody>
      </p:sp>
    </p:spTree>
    <p:extLst>
      <p:ext uri="{BB962C8B-B14F-4D97-AF65-F5344CB8AC3E}">
        <p14:creationId xmlns:p14="http://schemas.microsoft.com/office/powerpoint/2010/main" val="37507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(Introduction of the sports which are not used with ‘jouer ‘as you can’t ‘play’ these sports. These will be used with the verb ‘faire’ instead.)</a:t>
            </a:r>
          </a:p>
          <a:p>
            <a:pPr eaLnBrk="1" hangingPunct="1">
              <a:spcBef>
                <a:spcPct val="0"/>
              </a:spcBef>
            </a:pPr>
            <a:r>
              <a:rPr lang="en-GB" altLang="en-US" smtClean="0"/>
              <a:t>Click on the picture when a pupil correctly identifies a sport. The photo will disappear to reveal a smaller picture of someone doing the sport and a short sentence. </a:t>
            </a:r>
          </a:p>
          <a:p>
            <a:pPr eaLnBrk="1" hangingPunct="1">
              <a:spcBef>
                <a:spcPct val="0"/>
              </a:spcBef>
            </a:pPr>
            <a:r>
              <a:rPr lang="en-GB" altLang="en-US" smtClean="0">
                <a:latin typeface="Segoe Print" panose="02000600000000000000" pitchFamily="2" charset="0"/>
              </a:rPr>
              <a:t>Je fais de l’athlétisme. </a:t>
            </a:r>
            <a:r>
              <a:rPr lang="en-GB" altLang="en-US" smtClean="0"/>
              <a:t>= I do athletics</a:t>
            </a:r>
          </a:p>
          <a:p>
            <a:pPr eaLnBrk="1" hangingPunct="1">
              <a:spcBef>
                <a:spcPct val="0"/>
              </a:spcBef>
            </a:pPr>
            <a:r>
              <a:rPr lang="en-GB" altLang="en-US" smtClean="0">
                <a:latin typeface="Segoe Print" panose="02000600000000000000" pitchFamily="2" charset="0"/>
              </a:rPr>
              <a:t>Je fais de la natation </a:t>
            </a:r>
            <a:r>
              <a:rPr lang="en-GB" altLang="en-US" smtClean="0"/>
              <a:t>= I swim</a:t>
            </a:r>
          </a:p>
          <a:p>
            <a:pPr eaLnBrk="1" hangingPunct="1">
              <a:spcBef>
                <a:spcPct val="0"/>
              </a:spcBef>
            </a:pPr>
            <a:r>
              <a:rPr lang="en-GB" altLang="en-US" smtClean="0">
                <a:latin typeface="Segoe Print" panose="02000600000000000000" pitchFamily="2" charset="0"/>
              </a:rPr>
              <a:t>Je fais de la gymnastique </a:t>
            </a:r>
            <a:r>
              <a:rPr lang="en-GB" altLang="en-US" smtClean="0"/>
              <a:t>= I do gymnastics</a:t>
            </a:r>
          </a:p>
          <a:p>
            <a:pPr eaLnBrk="1" hangingPunct="1">
              <a:spcBef>
                <a:spcPct val="0"/>
              </a:spcBef>
            </a:pPr>
            <a:r>
              <a:rPr lang="en-GB" altLang="en-US" smtClean="0">
                <a:latin typeface="Segoe Print" panose="02000600000000000000" pitchFamily="2" charset="0"/>
              </a:rPr>
              <a:t>Je fais du ski </a:t>
            </a:r>
            <a:r>
              <a:rPr lang="en-GB" altLang="en-US" smtClean="0"/>
              <a:t>= I ski</a:t>
            </a:r>
          </a:p>
          <a:p>
            <a:pPr eaLnBrk="1" hangingPunct="1">
              <a:spcBef>
                <a:spcPct val="0"/>
              </a:spcBef>
            </a:pPr>
            <a:r>
              <a:rPr lang="en-GB" altLang="en-US" smtClean="0">
                <a:latin typeface="Segoe Print" panose="02000600000000000000" pitchFamily="2" charset="0"/>
              </a:rPr>
              <a:t>Je fais du cyclisme </a:t>
            </a:r>
            <a:r>
              <a:rPr lang="en-GB" altLang="en-US" smtClean="0"/>
              <a:t>= I cycle</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5137B2-468A-44F5-8F40-55164DAE1D48}" type="slidenum">
              <a:rPr lang="en-GB" altLang="en-US"/>
              <a:pPr>
                <a:spcBef>
                  <a:spcPct val="0"/>
                </a:spcBef>
              </a:pPr>
              <a:t>3</a:t>
            </a:fld>
            <a:endParaRPr lang="en-GB" altLang="en-US"/>
          </a:p>
        </p:txBody>
      </p:sp>
    </p:spTree>
    <p:extLst>
      <p:ext uri="{BB962C8B-B14F-4D97-AF65-F5344CB8AC3E}">
        <p14:creationId xmlns:p14="http://schemas.microsoft.com/office/powerpoint/2010/main" val="24199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Focusing on the different sports which use </a:t>
            </a:r>
            <a:r>
              <a:rPr lang="en-GB" altLang="en-US" dirty="0" err="1" smtClean="0"/>
              <a:t>jouer</a:t>
            </a:r>
            <a:r>
              <a:rPr lang="en-GB" altLang="en-US" dirty="0" smtClean="0"/>
              <a:t> and faire.</a:t>
            </a:r>
            <a:endParaRPr lang="en-GB"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EFBD51-62A6-49F0-82BA-5837BCFCB981}" type="slidenum">
              <a:rPr lang="en-GB" altLang="en-US"/>
              <a:pPr>
                <a:spcBef>
                  <a:spcPct val="0"/>
                </a:spcBef>
              </a:pPr>
              <a:t>4</a:t>
            </a:fld>
            <a:endParaRPr lang="en-GB" altLang="en-US"/>
          </a:p>
        </p:txBody>
      </p:sp>
    </p:spTree>
    <p:extLst>
      <p:ext uri="{BB962C8B-B14F-4D97-AF65-F5344CB8AC3E}">
        <p14:creationId xmlns:p14="http://schemas.microsoft.com/office/powerpoint/2010/main" val="192086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Pupils are asked to remember which sports use ‘</a:t>
            </a:r>
            <a:r>
              <a:rPr lang="en-GB" altLang="en-US" dirty="0" err="1" smtClean="0"/>
              <a:t>jouer</a:t>
            </a:r>
            <a:r>
              <a:rPr lang="en-GB" altLang="en-US" dirty="0" smtClean="0"/>
              <a:t> au… </a:t>
            </a:r>
            <a:r>
              <a:rPr lang="en-GB" altLang="en-US" dirty="0" smtClean="0"/>
              <a:t>‘ and which use faire de/ de l’/ de la…’</a:t>
            </a:r>
          </a:p>
          <a:p>
            <a:pPr eaLnBrk="1" hangingPunct="1">
              <a:spcBef>
                <a:spcPct val="0"/>
              </a:spcBef>
            </a:pPr>
            <a:r>
              <a:rPr lang="en-GB" altLang="en-US" dirty="0" smtClean="0"/>
              <a:t>Answers</a:t>
            </a:r>
            <a:r>
              <a:rPr lang="en-GB" altLang="en-US" baseline="0" dirty="0" smtClean="0"/>
              <a:t> </a:t>
            </a:r>
            <a:r>
              <a:rPr lang="en-GB" altLang="en-US" dirty="0" smtClean="0"/>
              <a:t>pop </a:t>
            </a:r>
            <a:r>
              <a:rPr lang="en-GB" altLang="en-US" dirty="0" smtClean="0"/>
              <a:t>up in order 1-8 on clicks.</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675233-979F-47B0-849E-3EC294E8F36D}" type="slidenum">
              <a:rPr lang="en-GB" altLang="en-US"/>
              <a:pPr>
                <a:spcBef>
                  <a:spcPct val="0"/>
                </a:spcBef>
              </a:pPr>
              <a:t>5</a:t>
            </a:fld>
            <a:endParaRPr lang="en-GB" altLang="en-US"/>
          </a:p>
        </p:txBody>
      </p:sp>
    </p:spTree>
    <p:extLst>
      <p:ext uri="{BB962C8B-B14F-4D97-AF65-F5344CB8AC3E}">
        <p14:creationId xmlns:p14="http://schemas.microsoft.com/office/powerpoint/2010/main" val="1119622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Pupils write sentences to summarise the pictures &amp; symbols. Use the first as an example so that pupils know what is expected.</a:t>
            </a:r>
          </a:p>
          <a:p>
            <a:pPr eaLnBrk="1" hangingPunct="1">
              <a:spcBef>
                <a:spcPct val="0"/>
              </a:spcBef>
            </a:pPr>
            <a:r>
              <a:rPr lang="en-GB" altLang="en-US" smtClean="0"/>
              <a:t>Written answers are revealed on clicks..</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129084-ACF7-4632-ACBE-EA3D6A9CA0A0}" type="slidenum">
              <a:rPr lang="en-GB" altLang="en-US"/>
              <a:pPr>
                <a:spcBef>
                  <a:spcPct val="0"/>
                </a:spcBef>
              </a:pPr>
              <a:t>6</a:t>
            </a:fld>
            <a:endParaRPr lang="en-GB" altLang="en-US"/>
          </a:p>
        </p:txBody>
      </p:sp>
    </p:spTree>
    <p:extLst>
      <p:ext uri="{BB962C8B-B14F-4D97-AF65-F5344CB8AC3E}">
        <p14:creationId xmlns:p14="http://schemas.microsoft.com/office/powerpoint/2010/main" val="1969698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Examples of the kind of short paragraph text that pupils should be encouraged to write. They should combine their previous work on opinions and incorporate the linking words pero, y, también and porque. They could also use negatives as modelled in the text.</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F60121-7A63-46F2-B616-09F4468842CC}" type="slidenum">
              <a:rPr lang="en-GB" altLang="en-US"/>
              <a:pPr>
                <a:spcBef>
                  <a:spcPct val="0"/>
                </a:spcBef>
              </a:pPr>
              <a:t>7</a:t>
            </a:fld>
            <a:endParaRPr lang="en-GB" altLang="en-US"/>
          </a:p>
        </p:txBody>
      </p:sp>
    </p:spTree>
    <p:extLst>
      <p:ext uri="{BB962C8B-B14F-4D97-AF65-F5344CB8AC3E}">
        <p14:creationId xmlns:p14="http://schemas.microsoft.com/office/powerpoint/2010/main" val="344564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Now encourage pupils to write a paragraph (like the 2 already seen in previous slide).</a:t>
            </a:r>
          </a:p>
          <a:p>
            <a:pPr eaLnBrk="1" hangingPunct="1">
              <a:spcBef>
                <a:spcPct val="0"/>
              </a:spcBef>
            </a:pPr>
            <a:r>
              <a:rPr lang="en-GB" altLang="en-US" smtClean="0"/>
              <a:t>A model answer is revealed on click.</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A05A27-404B-407C-B835-B563F1DC8025}" type="slidenum">
              <a:rPr lang="en-GB" altLang="en-US"/>
              <a:pPr>
                <a:spcBef>
                  <a:spcPct val="0"/>
                </a:spcBef>
              </a:pPr>
              <a:t>8</a:t>
            </a:fld>
            <a:endParaRPr lang="en-GB" altLang="en-US"/>
          </a:p>
        </p:txBody>
      </p:sp>
    </p:spTree>
    <p:extLst>
      <p:ext uri="{BB962C8B-B14F-4D97-AF65-F5344CB8AC3E}">
        <p14:creationId xmlns:p14="http://schemas.microsoft.com/office/powerpoint/2010/main" val="13787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3AA921A-33D1-4F9B-B1D4-FB292EE8E752}" type="datetimeFigureOut">
              <a:rPr lang="en-GB"/>
              <a:pPr>
                <a:defRPr/>
              </a:pPr>
              <a:t>05/06/2018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FBB2CB4-8907-4324-9DAA-5FF58B953A0A}" type="slidenum">
              <a:rPr lang="en-GB" altLang="en-US"/>
              <a:pPr>
                <a:defRPr/>
              </a:pPr>
              <a:t>‹#›</a:t>
            </a:fld>
            <a:endParaRPr lang="en-GB" altLang="en-US"/>
          </a:p>
        </p:txBody>
      </p:sp>
    </p:spTree>
    <p:extLst>
      <p:ext uri="{BB962C8B-B14F-4D97-AF65-F5344CB8AC3E}">
        <p14:creationId xmlns:p14="http://schemas.microsoft.com/office/powerpoint/2010/main" val="399051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8970D8E-9B8B-4E62-924A-1BCBD5C799E7}" type="datetimeFigureOut">
              <a:rPr lang="en-GB"/>
              <a:pPr>
                <a:defRPr/>
              </a:pPr>
              <a:t>05/06/2018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0E90E4C-621E-4B40-9732-6AEADFFDC1C1}" type="slidenum">
              <a:rPr lang="en-GB" altLang="en-US"/>
              <a:pPr>
                <a:defRPr/>
              </a:pPr>
              <a:t>‹#›</a:t>
            </a:fld>
            <a:endParaRPr lang="en-GB" altLang="en-US"/>
          </a:p>
        </p:txBody>
      </p:sp>
    </p:spTree>
    <p:extLst>
      <p:ext uri="{BB962C8B-B14F-4D97-AF65-F5344CB8AC3E}">
        <p14:creationId xmlns:p14="http://schemas.microsoft.com/office/powerpoint/2010/main" val="345881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E45D234-929B-4799-BCDA-CA700B1D818B}" type="datetimeFigureOut">
              <a:rPr lang="en-GB"/>
              <a:pPr>
                <a:defRPr/>
              </a:pPr>
              <a:t>05/06/2018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FC0EDC2-10E3-47F8-A5F7-38236DD6D610}" type="slidenum">
              <a:rPr lang="en-GB" altLang="en-US"/>
              <a:pPr>
                <a:defRPr/>
              </a:pPr>
              <a:t>‹#›</a:t>
            </a:fld>
            <a:endParaRPr lang="en-GB" altLang="en-US"/>
          </a:p>
        </p:txBody>
      </p:sp>
    </p:spTree>
    <p:extLst>
      <p:ext uri="{BB962C8B-B14F-4D97-AF65-F5344CB8AC3E}">
        <p14:creationId xmlns:p14="http://schemas.microsoft.com/office/powerpoint/2010/main" val="40382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53B7F62-9468-4D5A-95F1-1639E2D1536C}" type="datetimeFigureOut">
              <a:rPr lang="en-GB"/>
              <a:pPr>
                <a:defRPr/>
              </a:pPr>
              <a:t>05/06/2018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87DBFCE-ED65-40E5-A447-E562002D4A6E}" type="slidenum">
              <a:rPr lang="en-GB" altLang="en-US"/>
              <a:pPr>
                <a:defRPr/>
              </a:pPr>
              <a:t>‹#›</a:t>
            </a:fld>
            <a:endParaRPr lang="en-GB" altLang="en-US"/>
          </a:p>
        </p:txBody>
      </p:sp>
    </p:spTree>
    <p:extLst>
      <p:ext uri="{BB962C8B-B14F-4D97-AF65-F5344CB8AC3E}">
        <p14:creationId xmlns:p14="http://schemas.microsoft.com/office/powerpoint/2010/main" val="418714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211EBB-5A5A-4E11-AA26-2992A759CCD0}" type="datetimeFigureOut">
              <a:rPr lang="en-GB"/>
              <a:pPr>
                <a:defRPr/>
              </a:pPr>
              <a:t>05/06/2018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BEFD580-E9FD-4463-B0A7-ABD5E6826E6F}" type="slidenum">
              <a:rPr lang="en-GB" altLang="en-US"/>
              <a:pPr>
                <a:defRPr/>
              </a:pPr>
              <a:t>‹#›</a:t>
            </a:fld>
            <a:endParaRPr lang="en-GB" altLang="en-US"/>
          </a:p>
        </p:txBody>
      </p:sp>
    </p:spTree>
    <p:extLst>
      <p:ext uri="{BB962C8B-B14F-4D97-AF65-F5344CB8AC3E}">
        <p14:creationId xmlns:p14="http://schemas.microsoft.com/office/powerpoint/2010/main" val="373727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D095B2A-16E4-45A4-8210-30AC10C8DDE6}" type="datetimeFigureOut">
              <a:rPr lang="en-GB"/>
              <a:pPr>
                <a:defRPr/>
              </a:pPr>
              <a:t>05/06/2018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8E1F703-64AB-43D8-BF04-CF5D65EA6852}" type="slidenum">
              <a:rPr lang="en-GB" altLang="en-US"/>
              <a:pPr>
                <a:defRPr/>
              </a:pPr>
              <a:t>‹#›</a:t>
            </a:fld>
            <a:endParaRPr lang="en-GB" altLang="en-US"/>
          </a:p>
        </p:txBody>
      </p:sp>
    </p:spTree>
    <p:extLst>
      <p:ext uri="{BB962C8B-B14F-4D97-AF65-F5344CB8AC3E}">
        <p14:creationId xmlns:p14="http://schemas.microsoft.com/office/powerpoint/2010/main" val="288893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A47B2807-8F25-424A-8386-4C4F3614E2D0}" type="datetimeFigureOut">
              <a:rPr lang="en-GB"/>
              <a:pPr>
                <a:defRPr/>
              </a:pPr>
              <a:t>05/06/2018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F7F57CF-1151-4898-BB94-C968D6A09994}" type="slidenum">
              <a:rPr lang="en-GB" altLang="en-US"/>
              <a:pPr>
                <a:defRPr/>
              </a:pPr>
              <a:t>‹#›</a:t>
            </a:fld>
            <a:endParaRPr lang="en-GB" altLang="en-US"/>
          </a:p>
        </p:txBody>
      </p:sp>
    </p:spTree>
    <p:extLst>
      <p:ext uri="{BB962C8B-B14F-4D97-AF65-F5344CB8AC3E}">
        <p14:creationId xmlns:p14="http://schemas.microsoft.com/office/powerpoint/2010/main" val="25880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F3316FA-BEB4-44A0-9A1D-15C69136B2DB}" type="datetimeFigureOut">
              <a:rPr lang="en-GB"/>
              <a:pPr>
                <a:defRPr/>
              </a:pPr>
              <a:t>05/06/2018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E1B439E-13D0-4192-B263-3542B82BED78}" type="slidenum">
              <a:rPr lang="en-GB" altLang="en-US"/>
              <a:pPr>
                <a:defRPr/>
              </a:pPr>
              <a:t>‹#›</a:t>
            </a:fld>
            <a:endParaRPr lang="en-GB" altLang="en-US"/>
          </a:p>
        </p:txBody>
      </p:sp>
    </p:spTree>
    <p:extLst>
      <p:ext uri="{BB962C8B-B14F-4D97-AF65-F5344CB8AC3E}">
        <p14:creationId xmlns:p14="http://schemas.microsoft.com/office/powerpoint/2010/main" val="241270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5DD6D8-365E-4BD9-8B43-CC9635746BD3}" type="datetimeFigureOut">
              <a:rPr lang="en-GB"/>
              <a:pPr>
                <a:defRPr/>
              </a:pPr>
              <a:t>05/06/2018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C855522-53EC-425B-B147-1E424ABB1927}" type="slidenum">
              <a:rPr lang="en-GB" altLang="en-US"/>
              <a:pPr>
                <a:defRPr/>
              </a:pPr>
              <a:t>‹#›</a:t>
            </a:fld>
            <a:endParaRPr lang="en-GB" altLang="en-US"/>
          </a:p>
        </p:txBody>
      </p:sp>
    </p:spTree>
    <p:extLst>
      <p:ext uri="{BB962C8B-B14F-4D97-AF65-F5344CB8AC3E}">
        <p14:creationId xmlns:p14="http://schemas.microsoft.com/office/powerpoint/2010/main" val="343492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9D47EA-A565-470A-8BFC-73E435472A75}" type="datetimeFigureOut">
              <a:rPr lang="en-GB"/>
              <a:pPr>
                <a:defRPr/>
              </a:pPr>
              <a:t>05/06/2018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3F31F49-A33B-4042-AC0C-95D8EE98C26B}" type="slidenum">
              <a:rPr lang="en-GB" altLang="en-US"/>
              <a:pPr>
                <a:defRPr/>
              </a:pPr>
              <a:t>‹#›</a:t>
            </a:fld>
            <a:endParaRPr lang="en-GB" altLang="en-US"/>
          </a:p>
        </p:txBody>
      </p:sp>
    </p:spTree>
    <p:extLst>
      <p:ext uri="{BB962C8B-B14F-4D97-AF65-F5344CB8AC3E}">
        <p14:creationId xmlns:p14="http://schemas.microsoft.com/office/powerpoint/2010/main" val="127098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A67807-3A2A-48D6-B49D-ADBF9DAEB5D8}" type="datetimeFigureOut">
              <a:rPr lang="en-GB"/>
              <a:pPr>
                <a:defRPr/>
              </a:pPr>
              <a:t>05/06/2018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29D882C-661F-42F5-AC69-38BD6417E538}" type="slidenum">
              <a:rPr lang="en-GB" altLang="en-US"/>
              <a:pPr>
                <a:defRPr/>
              </a:pPr>
              <a:t>‹#›</a:t>
            </a:fld>
            <a:endParaRPr lang="en-GB" altLang="en-US"/>
          </a:p>
        </p:txBody>
      </p:sp>
    </p:spTree>
    <p:extLst>
      <p:ext uri="{BB962C8B-B14F-4D97-AF65-F5344CB8AC3E}">
        <p14:creationId xmlns:p14="http://schemas.microsoft.com/office/powerpoint/2010/main" val="2649497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84B943F-AB46-4E2B-BE4C-4432CB0D8757}" type="datetimeFigureOut">
              <a:rPr lang="en-GB"/>
              <a:pPr>
                <a:defRPr/>
              </a:pPr>
              <a:t>05/06/2018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D89AE33-56BC-42E8-B518-C280890A86E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4.png"/><Relationship Id="rId12"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6.png"/><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www.google.co.uk/url?sa=i&amp;rct=j&amp;q=&amp;esrc=s&amp;frm=1&amp;source=images&amp;cd=&amp;cad=rja&amp;uact=8&amp;ved=0CAcQjRw&amp;url=http://www.clker.com/clipart-wrong-cross.html&amp;ei=czeqVPiTEYPuaqLBgEA&amp;psig=AFQjCNHs2o4mjf0T_NyW17m2k-FbOxmbzA&amp;ust=1420527847755350" TargetMode="External"/><Relationship Id="rId3" Type="http://schemas.openxmlformats.org/officeDocument/2006/relationships/image" Target="../media/image11.png"/><Relationship Id="rId7" Type="http://schemas.openxmlformats.org/officeDocument/2006/relationships/hyperlink" Target="http://www.google.co.uk/url?sa=i&amp;rct=j&amp;q=&amp;esrc=s&amp;frm=1&amp;source=images&amp;cd=&amp;cad=rja&amp;uact=8&amp;ved=0CAcQjRw&amp;url=http://www.clker.com/clipart-smiley-face-4.html&amp;ei=4CykVMuIL5DcaPTpgYgO&amp;bvm=bv.82001339,d.d2s&amp;psig=AFQjCNFI6OcdBpSYa_RVScLYbwoo8x-j8g&amp;ust=1420131754141554" TargetMode="External"/><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hyperlink" Target="http://www.google.co.uk/url?sa=i&amp;rct=j&amp;q=&amp;esrc=s&amp;frm=1&amp;source=images&amp;cd=&amp;cad=rja&amp;uact=8&amp;ved=0CAcQjRw&amp;url=http://funny-pictures.picphotos.net/sad-face-text-symbol-pictures/s5.favim.com*orig*53*dinosaurs-drawing-funny-text-Favim.com-503182.jpg/&amp;ei=KS2kVMP2J5HPaPawgbgL&amp;bvm=bv.82001339,d.d2s&amp;psig=AFQjCNEayYZpotVIXbmEKTGXJJQx3sVK6Q&amp;ust=1420131987644333" TargetMode="External"/><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www.google.co.uk/url?sa=i&amp;rct=j&amp;q=&amp;esrc=s&amp;frm=1&amp;source=images&amp;cd=&amp;cad=rja&amp;uact=8&amp;ved=0CAcQjRw&amp;url=http://www.clker.com/clipart-wrong-cross.html&amp;ei=czeqVPiTEYPuaqLBgEA&amp;psig=AFQjCNHs2o4mjf0T_NyW17m2k-FbOxmbzA&amp;ust=1420527847755350" TargetMode="External"/><Relationship Id="rId3" Type="http://schemas.openxmlformats.org/officeDocument/2006/relationships/image" Target="../media/image5.png"/><Relationship Id="rId7" Type="http://schemas.openxmlformats.org/officeDocument/2006/relationships/hyperlink" Target="http://www.google.co.uk/url?sa=i&amp;rct=j&amp;q=&amp;esrc=s&amp;frm=1&amp;source=images&amp;cd=&amp;cad=rja&amp;uact=8&amp;ved=0CAcQjRw&amp;url=http://www.clker.com/clipart-smiley-face-4.html&amp;ei=4CykVMuIL5DcaPTpgYgO&amp;bvm=bv.82001339,d.d2s&amp;psig=AFQjCNFI6OcdBpSYa_RVScLYbwoo8x-j8g&amp;ust=1420131754141554" TargetMode="External"/><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hyperlink" Target="http://www.google.co.uk/url?sa=i&amp;rct=j&amp;q=&amp;esrc=s&amp;frm=1&amp;source=images&amp;cd=&amp;cad=rja&amp;uact=8&amp;ved=0CAcQjRw&amp;url=http://funny-pictures.picphotos.net/sad-face-text-symbol-pictures/s5.favim.com*orig*53*dinosaurs-drawing-funny-text-Favim.com-503182.jpg/&amp;ei=KS2kVMP2J5HPaPawgbgL&amp;bvm=bv.82001339,d.d2s&amp;psig=AFQjCNEayYZpotVIXbmEKTGXJJQx3sVK6Q&amp;ust=1420131987644333" TargetMode="External"/><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468313" y="476250"/>
            <a:ext cx="828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latin typeface="Segoe Script" panose="020B0504020000000003" pitchFamily="34" charset="0"/>
              </a:rPr>
              <a:t>Maintenant nous allons utiliser les mots pour parler des sports</a:t>
            </a:r>
            <a:endParaRPr lang="en-GB" altLang="en-US" sz="2800" b="1">
              <a:latin typeface="Segoe Script" panose="020B0504020000000003" pitchFamily="34" charset="0"/>
            </a:endParaRPr>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87588"/>
            <a:ext cx="3556000"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4932363" y="2781300"/>
            <a:ext cx="3527425" cy="1584325"/>
          </a:xfrm>
          <a:prstGeom prst="wedgeRoundRectCallout">
            <a:avLst>
              <a:gd name="adj1" fmla="val -96254"/>
              <a:gd name="adj2" fmla="val -1913"/>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TextBox 3"/>
          <p:cNvSpPr txBox="1">
            <a:spLocks noChangeArrowheads="1"/>
          </p:cNvSpPr>
          <p:nvPr/>
        </p:nvSpPr>
        <p:spPr bwMode="auto">
          <a:xfrm>
            <a:off x="5148263" y="2852738"/>
            <a:ext cx="33115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a:t>Je joue au tennis parce que j’adore le tennis</a:t>
            </a:r>
            <a:r>
              <a:rPr lang="en-GB" altLang="en-US" sz="28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srcRect/>
          <a:stretch>
            <a:fillRect/>
          </a:stretch>
        </p:blipFill>
        <p:spPr bwMode="auto">
          <a:xfrm>
            <a:off x="6337300" y="4783138"/>
            <a:ext cx="2565400" cy="1792287"/>
          </a:xfrm>
          <a:prstGeom prst="rect">
            <a:avLst/>
          </a:prstGeom>
          <a:ln>
            <a:noFill/>
          </a:ln>
          <a:effectLst>
            <a:outerShdw blurRad="292100" dist="139700" dir="2700000" algn="tl" rotWithShape="0">
              <a:srgbClr val="333333">
                <a:alpha val="65000"/>
              </a:srgbClr>
            </a:outerShdw>
          </a:effectLst>
          <a:extLst/>
        </p:spPr>
      </p:pic>
      <p:pic>
        <p:nvPicPr>
          <p:cNvPr id="5" name="Picture 7"/>
          <p:cNvPicPr>
            <a:picLocks noChangeAspect="1" noChangeArrowheads="1"/>
          </p:cNvPicPr>
          <p:nvPr/>
        </p:nvPicPr>
        <p:blipFill>
          <a:blip r:embed="rId4"/>
          <a:srcRect/>
          <a:stretch>
            <a:fillRect/>
          </a:stretch>
        </p:blipFill>
        <p:spPr bwMode="auto">
          <a:xfrm>
            <a:off x="3286125" y="4794250"/>
            <a:ext cx="2452688" cy="1781175"/>
          </a:xfrm>
          <a:prstGeom prst="rect">
            <a:avLst/>
          </a:prstGeom>
          <a:ln>
            <a:noFill/>
          </a:ln>
          <a:effectLst>
            <a:outerShdw blurRad="292100" dist="139700" dir="2700000" algn="tl" rotWithShape="0">
              <a:srgbClr val="333333">
                <a:alpha val="65000"/>
              </a:srgbClr>
            </a:outerShdw>
          </a:effectLst>
          <a:extLst/>
        </p:spPr>
      </p:pic>
      <p:pic>
        <p:nvPicPr>
          <p:cNvPr id="6" name="Picture 8"/>
          <p:cNvPicPr>
            <a:picLocks noChangeAspect="1" noChangeArrowheads="1"/>
          </p:cNvPicPr>
          <p:nvPr/>
        </p:nvPicPr>
        <p:blipFill>
          <a:blip r:embed="rId5"/>
          <a:srcRect/>
          <a:stretch>
            <a:fillRect/>
          </a:stretch>
        </p:blipFill>
        <p:spPr bwMode="auto">
          <a:xfrm>
            <a:off x="3203575" y="857250"/>
            <a:ext cx="2452688" cy="1789113"/>
          </a:xfrm>
          <a:prstGeom prst="rect">
            <a:avLst/>
          </a:prstGeom>
          <a:ln>
            <a:noFill/>
          </a:ln>
          <a:effectLst>
            <a:outerShdw blurRad="292100" dist="139700" dir="2700000" algn="tl" rotWithShape="0">
              <a:srgbClr val="333333">
                <a:alpha val="65000"/>
              </a:srgbClr>
            </a:outerShdw>
          </a:effectLst>
          <a:extLst/>
        </p:spPr>
      </p:pic>
      <p:pic>
        <p:nvPicPr>
          <p:cNvPr id="5125"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3013" y="2997200"/>
            <a:ext cx="1457325"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7"/>
          <a:srcRect/>
          <a:stretch>
            <a:fillRect/>
          </a:stretch>
        </p:blipFill>
        <p:spPr bwMode="auto">
          <a:xfrm>
            <a:off x="3276600" y="2852738"/>
            <a:ext cx="2462213" cy="1795462"/>
          </a:xfrm>
          <a:prstGeom prst="rect">
            <a:avLst/>
          </a:prstGeom>
          <a:ln>
            <a:noFill/>
          </a:ln>
          <a:effectLst>
            <a:outerShdw blurRad="292100" dist="139700" dir="2700000" algn="tl" rotWithShape="0">
              <a:srgbClr val="333333">
                <a:alpha val="65000"/>
              </a:srgbClr>
            </a:outerShdw>
          </a:effectLst>
          <a:extLst/>
        </p:spPr>
      </p:pic>
      <p:pic>
        <p:nvPicPr>
          <p:cNvPr id="9" name="Picture 10"/>
          <p:cNvPicPr>
            <a:picLocks noChangeAspect="1" noChangeArrowheads="1"/>
          </p:cNvPicPr>
          <p:nvPr/>
        </p:nvPicPr>
        <p:blipFill>
          <a:blip r:embed="rId8"/>
          <a:srcRect/>
          <a:stretch>
            <a:fillRect/>
          </a:stretch>
        </p:blipFill>
        <p:spPr bwMode="auto">
          <a:xfrm>
            <a:off x="255588" y="4797425"/>
            <a:ext cx="2473325" cy="1831975"/>
          </a:xfrm>
          <a:prstGeom prst="rect">
            <a:avLst/>
          </a:prstGeom>
          <a:ln>
            <a:noFill/>
          </a:ln>
          <a:effectLst>
            <a:outerShdw blurRad="292100" dist="139700" dir="2700000" algn="tl" rotWithShape="0">
              <a:srgbClr val="333333">
                <a:alpha val="65000"/>
              </a:srgbClr>
            </a:outerShdw>
          </a:effectLst>
          <a:extLst/>
        </p:spPr>
      </p:pic>
      <p:sp>
        <p:nvSpPr>
          <p:cNvPr id="5128" name="TextBox 9"/>
          <p:cNvSpPr txBox="1">
            <a:spLocks noChangeArrowheads="1"/>
          </p:cNvSpPr>
          <p:nvPr/>
        </p:nvSpPr>
        <p:spPr bwMode="auto">
          <a:xfrm>
            <a:off x="0" y="1079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b="1">
                <a:latin typeface="Segoe Script" panose="020B0504020000000003" pitchFamily="34" charset="0"/>
              </a:rPr>
              <a:t>Quels sont les sports au ballon ?</a:t>
            </a:r>
          </a:p>
        </p:txBody>
      </p:sp>
      <p:pic>
        <p:nvPicPr>
          <p:cNvPr id="512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7025" y="1628775"/>
            <a:ext cx="1157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Box 10"/>
          <p:cNvSpPr txBox="1">
            <a:spLocks noChangeArrowheads="1"/>
          </p:cNvSpPr>
          <p:nvPr/>
        </p:nvSpPr>
        <p:spPr bwMode="auto">
          <a:xfrm>
            <a:off x="107950" y="908050"/>
            <a:ext cx="1827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joue au rugby.</a:t>
            </a:r>
          </a:p>
        </p:txBody>
      </p:sp>
      <p:pic>
        <p:nvPicPr>
          <p:cNvPr id="2" name="Picture 3"/>
          <p:cNvPicPr>
            <a:picLocks noChangeAspect="1" noChangeArrowheads="1"/>
          </p:cNvPicPr>
          <p:nvPr/>
        </p:nvPicPr>
        <p:blipFill>
          <a:blip r:embed="rId10"/>
          <a:srcRect/>
          <a:stretch>
            <a:fillRect/>
          </a:stretch>
        </p:blipFill>
        <p:spPr bwMode="auto">
          <a:xfrm>
            <a:off x="328613" y="887413"/>
            <a:ext cx="2465387" cy="1701800"/>
          </a:xfrm>
          <a:prstGeom prst="rect">
            <a:avLst/>
          </a:prstGeom>
          <a:ln>
            <a:noFill/>
          </a:ln>
          <a:effectLst>
            <a:outerShdw blurRad="292100" dist="139700" dir="2700000" algn="tl" rotWithShape="0">
              <a:srgbClr val="333333">
                <a:alpha val="65000"/>
              </a:srgbClr>
            </a:outerShdw>
          </a:effectLst>
          <a:extLst/>
        </p:spPr>
      </p:pic>
      <p:sp>
        <p:nvSpPr>
          <p:cNvPr id="5132" name="TextBox 12"/>
          <p:cNvSpPr txBox="1">
            <a:spLocks noChangeArrowheads="1"/>
          </p:cNvSpPr>
          <p:nvPr/>
        </p:nvSpPr>
        <p:spPr bwMode="auto">
          <a:xfrm>
            <a:off x="7938" y="2886075"/>
            <a:ext cx="18272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joue au tennis.</a:t>
            </a:r>
          </a:p>
        </p:txBody>
      </p:sp>
      <p:sp>
        <p:nvSpPr>
          <p:cNvPr id="5133" name="TextBox 13"/>
          <p:cNvSpPr txBox="1">
            <a:spLocks noChangeArrowheads="1"/>
          </p:cNvSpPr>
          <p:nvPr/>
        </p:nvSpPr>
        <p:spPr bwMode="auto">
          <a:xfrm>
            <a:off x="7164388" y="2852738"/>
            <a:ext cx="18272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400">
                <a:latin typeface="Segoe Print" panose="02000600000000000000" pitchFamily="2" charset="0"/>
              </a:rPr>
              <a:t>Je joue au foot</a:t>
            </a:r>
          </a:p>
        </p:txBody>
      </p:sp>
      <p:pic>
        <p:nvPicPr>
          <p:cNvPr id="4" name="Picture 5"/>
          <p:cNvPicPr>
            <a:picLocks noChangeAspect="1" noChangeArrowheads="1"/>
          </p:cNvPicPr>
          <p:nvPr/>
        </p:nvPicPr>
        <p:blipFill>
          <a:blip r:embed="rId11"/>
          <a:srcRect/>
          <a:stretch>
            <a:fillRect/>
          </a:stretch>
        </p:blipFill>
        <p:spPr bwMode="auto">
          <a:xfrm>
            <a:off x="238125" y="2857500"/>
            <a:ext cx="2430463" cy="1800225"/>
          </a:xfrm>
          <a:prstGeom prst="rect">
            <a:avLst/>
          </a:prstGeom>
          <a:ln>
            <a:noFill/>
          </a:ln>
          <a:effectLst>
            <a:outerShdw blurRad="292100" dist="139700" dir="2700000" algn="tl" rotWithShape="0">
              <a:srgbClr val="333333">
                <a:alpha val="65000"/>
              </a:srgbClr>
            </a:outerShdw>
          </a:effectLst>
          <a:extLst/>
        </p:spPr>
      </p:pic>
      <p:pic>
        <p:nvPicPr>
          <p:cNvPr id="5135" name="Picture 4"/>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2225" y="3573463"/>
            <a:ext cx="12573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13"/>
          <a:srcRect/>
          <a:stretch>
            <a:fillRect/>
          </a:stretch>
        </p:blipFill>
        <p:spPr bwMode="auto">
          <a:xfrm>
            <a:off x="6346825" y="2840038"/>
            <a:ext cx="2530475" cy="182245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3013" y="2997200"/>
            <a:ext cx="1457325"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9"/>
          <p:cNvSpPr txBox="1">
            <a:spLocks noChangeArrowheads="1"/>
          </p:cNvSpPr>
          <p:nvPr/>
        </p:nvSpPr>
        <p:spPr bwMode="auto">
          <a:xfrm>
            <a:off x="0" y="1079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b="1" dirty="0">
                <a:latin typeface="Segoe Script" panose="020B0504020000000003" pitchFamily="34" charset="0"/>
              </a:rPr>
              <a:t> </a:t>
            </a:r>
            <a:r>
              <a:rPr lang="en-GB" altLang="en-US" b="1" dirty="0" err="1">
                <a:latin typeface="Segoe Script" panose="020B0504020000000003" pitchFamily="34" charset="0"/>
              </a:rPr>
              <a:t>Quels</a:t>
            </a:r>
            <a:r>
              <a:rPr lang="en-GB" altLang="en-US" b="1" dirty="0">
                <a:latin typeface="Segoe Script" panose="020B0504020000000003" pitchFamily="34" charset="0"/>
              </a:rPr>
              <a:t> sports </a:t>
            </a:r>
            <a:r>
              <a:rPr lang="en-GB" altLang="en-US" b="1" dirty="0" err="1" smtClean="0">
                <a:latin typeface="Segoe Script" panose="020B0504020000000003" pitchFamily="34" charset="0"/>
              </a:rPr>
              <a:t>fais-tu</a:t>
            </a:r>
            <a:r>
              <a:rPr lang="en-GB" altLang="en-US" b="1" dirty="0" smtClean="0">
                <a:latin typeface="Segoe Script" panose="020B0504020000000003" pitchFamily="34" charset="0"/>
              </a:rPr>
              <a:t> </a:t>
            </a:r>
            <a:r>
              <a:rPr lang="en-GB" altLang="en-US" b="1" dirty="0">
                <a:latin typeface="Segoe Script" panose="020B0504020000000003" pitchFamily="34" charset="0"/>
              </a:rPr>
              <a:t>?</a:t>
            </a:r>
          </a:p>
        </p:txBody>
      </p:sp>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7025" y="1628775"/>
            <a:ext cx="1157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10"/>
          <p:cNvSpPr txBox="1">
            <a:spLocks noChangeArrowheads="1"/>
          </p:cNvSpPr>
          <p:nvPr/>
        </p:nvSpPr>
        <p:spPr bwMode="auto">
          <a:xfrm>
            <a:off x="107950" y="908050"/>
            <a:ext cx="1827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joue au rugby.</a:t>
            </a:r>
          </a:p>
        </p:txBody>
      </p:sp>
      <p:sp>
        <p:nvSpPr>
          <p:cNvPr id="7174" name="TextBox 12"/>
          <p:cNvSpPr txBox="1">
            <a:spLocks noChangeArrowheads="1"/>
          </p:cNvSpPr>
          <p:nvPr/>
        </p:nvSpPr>
        <p:spPr bwMode="auto">
          <a:xfrm>
            <a:off x="7938" y="2886075"/>
            <a:ext cx="18272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joue au tennis.</a:t>
            </a:r>
          </a:p>
        </p:txBody>
      </p:sp>
      <p:sp>
        <p:nvSpPr>
          <p:cNvPr id="7175" name="TextBox 13"/>
          <p:cNvSpPr txBox="1">
            <a:spLocks noChangeArrowheads="1"/>
          </p:cNvSpPr>
          <p:nvPr/>
        </p:nvSpPr>
        <p:spPr bwMode="auto">
          <a:xfrm>
            <a:off x="7164388" y="2852738"/>
            <a:ext cx="18272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400">
                <a:latin typeface="Segoe Print" panose="02000600000000000000" pitchFamily="2" charset="0"/>
              </a:rPr>
              <a:t>Je joue au football.</a:t>
            </a:r>
          </a:p>
        </p:txBody>
      </p:sp>
      <p:pic>
        <p:nvPicPr>
          <p:cNvPr id="7176"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2225" y="3573463"/>
            <a:ext cx="12573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Box 16"/>
          <p:cNvSpPr txBox="1">
            <a:spLocks noChangeArrowheads="1"/>
          </p:cNvSpPr>
          <p:nvPr/>
        </p:nvSpPr>
        <p:spPr bwMode="auto">
          <a:xfrm>
            <a:off x="3206750" y="2022475"/>
            <a:ext cx="2136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Je fais de l’athlétisme</a:t>
            </a:r>
          </a:p>
        </p:txBody>
      </p:sp>
      <p:sp>
        <p:nvSpPr>
          <p:cNvPr id="7178" name="TextBox 17"/>
          <p:cNvSpPr txBox="1">
            <a:spLocks noChangeArrowheads="1"/>
          </p:cNvSpPr>
          <p:nvPr/>
        </p:nvSpPr>
        <p:spPr bwMode="auto">
          <a:xfrm>
            <a:off x="3249613" y="2852738"/>
            <a:ext cx="23891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fais de la natation</a:t>
            </a:r>
          </a:p>
        </p:txBody>
      </p:sp>
      <p:sp>
        <p:nvSpPr>
          <p:cNvPr id="7180" name="TextBox 19"/>
          <p:cNvSpPr txBox="1">
            <a:spLocks noChangeArrowheads="1"/>
          </p:cNvSpPr>
          <p:nvPr/>
        </p:nvSpPr>
        <p:spPr bwMode="auto">
          <a:xfrm>
            <a:off x="3206750" y="4800600"/>
            <a:ext cx="1827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fais du ski</a:t>
            </a:r>
          </a:p>
        </p:txBody>
      </p:sp>
      <p:sp>
        <p:nvSpPr>
          <p:cNvPr id="7181" name="TextBox 20"/>
          <p:cNvSpPr txBox="1">
            <a:spLocks noChangeArrowheads="1"/>
          </p:cNvSpPr>
          <p:nvPr/>
        </p:nvSpPr>
        <p:spPr bwMode="auto">
          <a:xfrm>
            <a:off x="6300788" y="4773613"/>
            <a:ext cx="18272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Segoe Print" panose="02000600000000000000" pitchFamily="2" charset="0"/>
              </a:rPr>
              <a:t>Je fais du cyclisme</a:t>
            </a:r>
          </a:p>
        </p:txBody>
      </p:sp>
      <p:pic>
        <p:nvPicPr>
          <p:cNvPr id="7182"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738" y="908050"/>
            <a:ext cx="1643062"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7"/>
          <a:srcRect/>
          <a:stretch>
            <a:fillRect/>
          </a:stretch>
        </p:blipFill>
        <p:spPr bwMode="auto">
          <a:xfrm>
            <a:off x="3286125" y="900113"/>
            <a:ext cx="2452688" cy="1789112"/>
          </a:xfrm>
          <a:prstGeom prst="rect">
            <a:avLst/>
          </a:prstGeom>
          <a:ln>
            <a:noFill/>
          </a:ln>
          <a:effectLst>
            <a:outerShdw blurRad="292100" dist="139700" dir="2700000" algn="tl" rotWithShape="0">
              <a:srgbClr val="333333">
                <a:alpha val="65000"/>
              </a:srgbClr>
            </a:outerShdw>
          </a:effectLst>
          <a:extLst/>
        </p:spPr>
      </p:pic>
      <p:pic>
        <p:nvPicPr>
          <p:cNvPr id="7184" name="Picture 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938" y="3605213"/>
            <a:ext cx="21145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9"/>
          <a:srcRect/>
          <a:stretch>
            <a:fillRect/>
          </a:stretch>
        </p:blipFill>
        <p:spPr bwMode="auto">
          <a:xfrm>
            <a:off x="3267075" y="2876550"/>
            <a:ext cx="2462213" cy="1795463"/>
          </a:xfrm>
          <a:prstGeom prst="rect">
            <a:avLst/>
          </a:prstGeom>
          <a:ln>
            <a:noFill/>
          </a:ln>
          <a:effectLst>
            <a:outerShdw blurRad="292100" dist="139700" dir="2700000" algn="tl" rotWithShape="0">
              <a:srgbClr val="333333">
                <a:alpha val="65000"/>
              </a:srgbClr>
            </a:outerShdw>
          </a:effectLst>
          <a:extLst/>
        </p:spPr>
      </p:pic>
      <p:pic>
        <p:nvPicPr>
          <p:cNvPr id="7186" name="Picture 4"/>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r="9320" b="21713"/>
          <a:stretch>
            <a:fillRect/>
          </a:stretch>
        </p:blipFill>
        <p:spPr bwMode="auto">
          <a:xfrm>
            <a:off x="921544" y="5545935"/>
            <a:ext cx="1474788"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7" descr="http://www.clipartbest.com/cliparts/xig/Kej/xigKejriA.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6113" y="5081588"/>
            <a:ext cx="1265237"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12"/>
          <a:srcRect/>
          <a:stretch>
            <a:fillRect/>
          </a:stretch>
        </p:blipFill>
        <p:spPr bwMode="auto">
          <a:xfrm>
            <a:off x="3395663" y="4830763"/>
            <a:ext cx="2451100" cy="1782762"/>
          </a:xfrm>
          <a:prstGeom prst="rect">
            <a:avLst/>
          </a:prstGeom>
          <a:ln>
            <a:noFill/>
          </a:ln>
          <a:effectLst>
            <a:outerShdw blurRad="292100" dist="139700" dir="2700000" algn="tl" rotWithShape="0">
              <a:srgbClr val="333333">
                <a:alpha val="65000"/>
              </a:srgbClr>
            </a:outerShdw>
          </a:effectLst>
          <a:extLst/>
        </p:spPr>
      </p:pic>
      <p:pic>
        <p:nvPicPr>
          <p:cNvPr id="7190" name="Picture 8"/>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3388" y="5227638"/>
            <a:ext cx="20510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14"/>
          <a:srcRect/>
          <a:stretch>
            <a:fillRect/>
          </a:stretch>
        </p:blipFill>
        <p:spPr bwMode="auto">
          <a:xfrm>
            <a:off x="6316663" y="4751388"/>
            <a:ext cx="2674937" cy="1868487"/>
          </a:xfrm>
          <a:prstGeom prst="rect">
            <a:avLst/>
          </a:prstGeom>
          <a:ln>
            <a:noFill/>
          </a:ln>
          <a:effectLst>
            <a:outerShdw blurRad="292100" dist="139700" dir="2700000" algn="tl" rotWithShape="0">
              <a:srgbClr val="333333">
                <a:alpha val="65000"/>
              </a:srgbClr>
            </a:outerShdw>
          </a:effectLst>
          <a:extLst/>
        </p:spPr>
      </p:pic>
      <p:sp>
        <p:nvSpPr>
          <p:cNvPr id="7179" name="TextBox 18"/>
          <p:cNvSpPr txBox="1">
            <a:spLocks noChangeArrowheads="1"/>
          </p:cNvSpPr>
          <p:nvPr/>
        </p:nvSpPr>
        <p:spPr bwMode="auto">
          <a:xfrm>
            <a:off x="185102" y="4990939"/>
            <a:ext cx="2306638" cy="830997"/>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dirty="0" smtClean="0">
                <a:latin typeface="Segoe Print" panose="02000600000000000000" pitchFamily="2" charset="0"/>
              </a:rPr>
              <a:t>Je </a:t>
            </a:r>
            <a:r>
              <a:rPr lang="en-GB" altLang="en-US" sz="2400" dirty="0" err="1" smtClean="0">
                <a:latin typeface="Segoe Print" panose="02000600000000000000" pitchFamily="2" charset="0"/>
              </a:rPr>
              <a:t>fais</a:t>
            </a:r>
            <a:r>
              <a:rPr lang="en-GB" altLang="en-US" sz="2400" dirty="0" smtClean="0">
                <a:latin typeface="Segoe Print" panose="02000600000000000000" pitchFamily="2" charset="0"/>
              </a:rPr>
              <a:t> de la </a:t>
            </a:r>
            <a:r>
              <a:rPr lang="en-GB" altLang="en-US" sz="2400" dirty="0" err="1" smtClean="0">
                <a:latin typeface="Segoe Print" panose="02000600000000000000" pitchFamily="2" charset="0"/>
              </a:rPr>
              <a:t>gymnastique</a:t>
            </a:r>
            <a:r>
              <a:rPr lang="en-GB" altLang="en-US" sz="2400" dirty="0" smtClean="0">
                <a:latin typeface="Segoe Print" panose="02000600000000000000" pitchFamily="2" charset="0"/>
              </a:rPr>
              <a:t>.</a:t>
            </a:r>
            <a:endParaRPr lang="en-GB" altLang="en-US" sz="2400" dirty="0">
              <a:latin typeface="Segoe Print" panose="02000600000000000000" pitchFamily="2" charset="0"/>
            </a:endParaRPr>
          </a:p>
        </p:txBody>
      </p:sp>
      <p:pic>
        <p:nvPicPr>
          <p:cNvPr id="9" name="Picture 10"/>
          <p:cNvPicPr>
            <a:picLocks noChangeAspect="1" noChangeArrowheads="1"/>
          </p:cNvPicPr>
          <p:nvPr/>
        </p:nvPicPr>
        <p:blipFill>
          <a:blip r:embed="rId15"/>
          <a:srcRect/>
          <a:stretch>
            <a:fillRect/>
          </a:stretch>
        </p:blipFill>
        <p:spPr bwMode="auto">
          <a:xfrm>
            <a:off x="288925" y="4773613"/>
            <a:ext cx="2473325" cy="183197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xit" presetSubtype="0" fill="hold"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8950" y="1939925"/>
            <a:ext cx="16605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388" y="714375"/>
            <a:ext cx="13843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34925" y="908050"/>
            <a:ext cx="1827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joue au rugby.</a:t>
            </a:r>
          </a:p>
        </p:txBody>
      </p:sp>
      <p:sp>
        <p:nvSpPr>
          <p:cNvPr id="13" name="TextBox 12"/>
          <p:cNvSpPr txBox="1">
            <a:spLocks noChangeArrowheads="1"/>
          </p:cNvSpPr>
          <p:nvPr/>
        </p:nvSpPr>
        <p:spPr bwMode="auto">
          <a:xfrm>
            <a:off x="-36513" y="2565400"/>
            <a:ext cx="1827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joue au tennis.</a:t>
            </a:r>
          </a:p>
        </p:txBody>
      </p:sp>
      <p:sp>
        <p:nvSpPr>
          <p:cNvPr id="14" name="TextBox 13"/>
          <p:cNvSpPr txBox="1">
            <a:spLocks noChangeArrowheads="1"/>
          </p:cNvSpPr>
          <p:nvPr/>
        </p:nvSpPr>
        <p:spPr bwMode="auto">
          <a:xfrm>
            <a:off x="34925" y="4110038"/>
            <a:ext cx="1827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joue au football.</a:t>
            </a:r>
          </a:p>
        </p:txBody>
      </p:sp>
      <p:pic>
        <p:nvPicPr>
          <p:cNvPr id="1028"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1825" y="3941763"/>
            <a:ext cx="1804988"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4211638" y="455613"/>
            <a:ext cx="20431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fais de l’athlétisme.</a:t>
            </a:r>
          </a:p>
        </p:txBody>
      </p:sp>
      <p:sp>
        <p:nvSpPr>
          <p:cNvPr id="18" name="TextBox 17"/>
          <p:cNvSpPr txBox="1">
            <a:spLocks noChangeArrowheads="1"/>
          </p:cNvSpPr>
          <p:nvPr/>
        </p:nvSpPr>
        <p:spPr bwMode="auto">
          <a:xfrm>
            <a:off x="4400550" y="1736725"/>
            <a:ext cx="1971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fais de la natation</a:t>
            </a:r>
          </a:p>
        </p:txBody>
      </p:sp>
      <p:sp>
        <p:nvSpPr>
          <p:cNvPr id="19" name="TextBox 18"/>
          <p:cNvSpPr txBox="1">
            <a:spLocks noChangeArrowheads="1"/>
          </p:cNvSpPr>
          <p:nvPr/>
        </p:nvSpPr>
        <p:spPr bwMode="auto">
          <a:xfrm>
            <a:off x="4284663" y="4292600"/>
            <a:ext cx="2330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fais de la gymnastique</a:t>
            </a:r>
          </a:p>
        </p:txBody>
      </p:sp>
      <p:sp>
        <p:nvSpPr>
          <p:cNvPr id="20" name="TextBox 19"/>
          <p:cNvSpPr txBox="1">
            <a:spLocks noChangeArrowheads="1"/>
          </p:cNvSpPr>
          <p:nvPr/>
        </p:nvSpPr>
        <p:spPr bwMode="auto">
          <a:xfrm>
            <a:off x="4400550" y="3009900"/>
            <a:ext cx="1827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fais du ski</a:t>
            </a:r>
          </a:p>
        </p:txBody>
      </p:sp>
      <p:sp>
        <p:nvSpPr>
          <p:cNvPr id="21" name="TextBox 20"/>
          <p:cNvSpPr txBox="1">
            <a:spLocks noChangeArrowheads="1"/>
          </p:cNvSpPr>
          <p:nvPr/>
        </p:nvSpPr>
        <p:spPr bwMode="auto">
          <a:xfrm>
            <a:off x="4427538" y="5805488"/>
            <a:ext cx="18272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fais du cyclisme</a:t>
            </a:r>
          </a:p>
        </p:txBody>
      </p:sp>
      <p:pic>
        <p:nvPicPr>
          <p:cNvPr id="3074"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9563" y="115888"/>
            <a:ext cx="1643062"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4613" y="1643063"/>
            <a:ext cx="211455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r="9320" b="21713"/>
          <a:stretch>
            <a:fillRect/>
          </a:stretch>
        </p:blipFill>
        <p:spPr bwMode="auto">
          <a:xfrm>
            <a:off x="6667500" y="4237038"/>
            <a:ext cx="14732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http://www.clipartbest.com/cliparts/xig/Kej/xigKejriA.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5463" y="2773363"/>
            <a:ext cx="126523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688" y="5041900"/>
            <a:ext cx="2627312"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07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07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07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08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413" y="3667125"/>
            <a:ext cx="1841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188" y="3994150"/>
            <a:ext cx="18415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875" y="1109663"/>
            <a:ext cx="20161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3978275"/>
            <a:ext cx="16430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9563" y="4149725"/>
            <a:ext cx="247808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r="9320" b="21713"/>
          <a:stretch>
            <a:fillRect/>
          </a:stretch>
        </p:blipFill>
        <p:spPr bwMode="auto">
          <a:xfrm>
            <a:off x="4932363" y="962025"/>
            <a:ext cx="196532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7" descr="http://www.clipartbest.com/cliparts/xig/Kej/xigKejriA.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962025"/>
            <a:ext cx="16779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688" y="998538"/>
            <a:ext cx="262731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Box 21"/>
          <p:cNvSpPr txBox="1">
            <a:spLocks noChangeArrowheads="1"/>
          </p:cNvSpPr>
          <p:nvPr/>
        </p:nvSpPr>
        <p:spPr bwMode="auto">
          <a:xfrm>
            <a:off x="0" y="1079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b="1">
                <a:latin typeface="Segoe Script" panose="020B0504020000000003" pitchFamily="34" charset="0"/>
              </a:rPr>
              <a:t>Je joue ou je fais …?</a:t>
            </a:r>
          </a:p>
        </p:txBody>
      </p:sp>
      <p:sp>
        <p:nvSpPr>
          <p:cNvPr id="23" name="TextBox 22"/>
          <p:cNvSpPr txBox="1">
            <a:spLocks noChangeArrowheads="1"/>
          </p:cNvSpPr>
          <p:nvPr/>
        </p:nvSpPr>
        <p:spPr bwMode="auto">
          <a:xfrm>
            <a:off x="2124075" y="2895600"/>
            <a:ext cx="237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joue au….</a:t>
            </a:r>
          </a:p>
        </p:txBody>
      </p:sp>
      <p:sp>
        <p:nvSpPr>
          <p:cNvPr id="24" name="TextBox 23"/>
          <p:cNvSpPr txBox="1">
            <a:spLocks noChangeArrowheads="1"/>
          </p:cNvSpPr>
          <p:nvPr/>
        </p:nvSpPr>
        <p:spPr bwMode="auto">
          <a:xfrm>
            <a:off x="1893888" y="5991225"/>
            <a:ext cx="2822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   Je joue au ….</a:t>
            </a:r>
          </a:p>
        </p:txBody>
      </p:sp>
      <p:sp>
        <p:nvSpPr>
          <p:cNvPr id="25" name="TextBox 24"/>
          <p:cNvSpPr txBox="1">
            <a:spLocks noChangeArrowheads="1"/>
          </p:cNvSpPr>
          <p:nvPr/>
        </p:nvSpPr>
        <p:spPr bwMode="auto">
          <a:xfrm>
            <a:off x="4572000" y="5986463"/>
            <a:ext cx="26638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joue au ….</a:t>
            </a:r>
          </a:p>
        </p:txBody>
      </p:sp>
      <p:sp>
        <p:nvSpPr>
          <p:cNvPr id="26" name="TextBox 25"/>
          <p:cNvSpPr txBox="1">
            <a:spLocks noChangeArrowheads="1"/>
          </p:cNvSpPr>
          <p:nvPr/>
        </p:nvSpPr>
        <p:spPr bwMode="auto">
          <a:xfrm>
            <a:off x="34925" y="2924175"/>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fais du…</a:t>
            </a:r>
          </a:p>
        </p:txBody>
      </p:sp>
      <p:sp>
        <p:nvSpPr>
          <p:cNvPr id="27" name="TextBox 26"/>
          <p:cNvSpPr txBox="1">
            <a:spLocks noChangeArrowheads="1"/>
          </p:cNvSpPr>
          <p:nvPr/>
        </p:nvSpPr>
        <p:spPr bwMode="auto">
          <a:xfrm>
            <a:off x="4429125" y="2924175"/>
            <a:ext cx="2374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fais de la …</a:t>
            </a:r>
          </a:p>
        </p:txBody>
      </p:sp>
      <p:sp>
        <p:nvSpPr>
          <p:cNvPr id="28" name="TextBox 27"/>
          <p:cNvSpPr txBox="1">
            <a:spLocks noChangeArrowheads="1"/>
          </p:cNvSpPr>
          <p:nvPr/>
        </p:nvSpPr>
        <p:spPr bwMode="auto">
          <a:xfrm>
            <a:off x="7021513" y="2924175"/>
            <a:ext cx="237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fais du …</a:t>
            </a:r>
          </a:p>
        </p:txBody>
      </p:sp>
      <p:sp>
        <p:nvSpPr>
          <p:cNvPr id="29" name="TextBox 28"/>
          <p:cNvSpPr txBox="1">
            <a:spLocks noChangeArrowheads="1"/>
          </p:cNvSpPr>
          <p:nvPr/>
        </p:nvSpPr>
        <p:spPr bwMode="auto">
          <a:xfrm>
            <a:off x="34925" y="5991225"/>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fais de l’…</a:t>
            </a:r>
          </a:p>
        </p:txBody>
      </p:sp>
      <p:sp>
        <p:nvSpPr>
          <p:cNvPr id="30" name="TextBox 29"/>
          <p:cNvSpPr txBox="1">
            <a:spLocks noChangeArrowheads="1"/>
          </p:cNvSpPr>
          <p:nvPr/>
        </p:nvSpPr>
        <p:spPr bwMode="auto">
          <a:xfrm>
            <a:off x="6877050" y="6003925"/>
            <a:ext cx="2374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Segoe Print" panose="02000600000000000000" pitchFamily="2" charset="0"/>
              </a:rPr>
              <a:t>Je fais de la …</a:t>
            </a:r>
          </a:p>
        </p:txBody>
      </p:sp>
      <p:sp>
        <p:nvSpPr>
          <p:cNvPr id="11283" name="TextBox 1"/>
          <p:cNvSpPr txBox="1">
            <a:spLocks noChangeArrowheads="1"/>
          </p:cNvSpPr>
          <p:nvPr/>
        </p:nvSpPr>
        <p:spPr bwMode="auto">
          <a:xfrm>
            <a:off x="250825" y="962025"/>
            <a:ext cx="360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latin typeface="Segoe Print" panose="02000600000000000000" pitchFamily="2" charset="0"/>
              </a:rPr>
              <a:t>1</a:t>
            </a:r>
          </a:p>
        </p:txBody>
      </p:sp>
      <p:sp>
        <p:nvSpPr>
          <p:cNvPr id="11284" name="TextBox 30"/>
          <p:cNvSpPr txBox="1">
            <a:spLocks noChangeArrowheads="1"/>
          </p:cNvSpPr>
          <p:nvPr/>
        </p:nvSpPr>
        <p:spPr bwMode="auto">
          <a:xfrm>
            <a:off x="2195513" y="981075"/>
            <a:ext cx="360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latin typeface="Segoe Print" panose="02000600000000000000" pitchFamily="2" charset="0"/>
              </a:rPr>
              <a:t>2</a:t>
            </a:r>
          </a:p>
        </p:txBody>
      </p:sp>
      <p:sp>
        <p:nvSpPr>
          <p:cNvPr id="11285" name="TextBox 31"/>
          <p:cNvSpPr txBox="1">
            <a:spLocks noChangeArrowheads="1"/>
          </p:cNvSpPr>
          <p:nvPr/>
        </p:nvSpPr>
        <p:spPr bwMode="auto">
          <a:xfrm>
            <a:off x="4859338" y="981075"/>
            <a:ext cx="360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latin typeface="Segoe Print" panose="02000600000000000000" pitchFamily="2" charset="0"/>
              </a:rPr>
              <a:t>3</a:t>
            </a:r>
          </a:p>
        </p:txBody>
      </p:sp>
      <p:sp>
        <p:nvSpPr>
          <p:cNvPr id="11286" name="TextBox 32"/>
          <p:cNvSpPr txBox="1">
            <a:spLocks noChangeArrowheads="1"/>
          </p:cNvSpPr>
          <p:nvPr/>
        </p:nvSpPr>
        <p:spPr bwMode="auto">
          <a:xfrm>
            <a:off x="7164388" y="981075"/>
            <a:ext cx="360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latin typeface="Segoe Print" panose="02000600000000000000" pitchFamily="2" charset="0"/>
              </a:rPr>
              <a:t>4</a:t>
            </a:r>
          </a:p>
        </p:txBody>
      </p:sp>
      <p:sp>
        <p:nvSpPr>
          <p:cNvPr id="11287" name="TextBox 33"/>
          <p:cNvSpPr txBox="1">
            <a:spLocks noChangeArrowheads="1"/>
          </p:cNvSpPr>
          <p:nvPr/>
        </p:nvSpPr>
        <p:spPr bwMode="auto">
          <a:xfrm>
            <a:off x="250825" y="3873500"/>
            <a:ext cx="360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latin typeface="Segoe Print" panose="02000600000000000000" pitchFamily="2" charset="0"/>
              </a:rPr>
              <a:t>5</a:t>
            </a:r>
          </a:p>
        </p:txBody>
      </p:sp>
      <p:sp>
        <p:nvSpPr>
          <p:cNvPr id="11288" name="TextBox 34"/>
          <p:cNvSpPr txBox="1">
            <a:spLocks noChangeArrowheads="1"/>
          </p:cNvSpPr>
          <p:nvPr/>
        </p:nvSpPr>
        <p:spPr bwMode="auto">
          <a:xfrm>
            <a:off x="2195513" y="3892550"/>
            <a:ext cx="360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latin typeface="Segoe Print" panose="02000600000000000000" pitchFamily="2" charset="0"/>
              </a:rPr>
              <a:t>6</a:t>
            </a:r>
          </a:p>
        </p:txBody>
      </p:sp>
      <p:sp>
        <p:nvSpPr>
          <p:cNvPr id="11289" name="TextBox 35"/>
          <p:cNvSpPr txBox="1">
            <a:spLocks noChangeArrowheads="1"/>
          </p:cNvSpPr>
          <p:nvPr/>
        </p:nvSpPr>
        <p:spPr bwMode="auto">
          <a:xfrm>
            <a:off x="4500563" y="3892550"/>
            <a:ext cx="35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latin typeface="Segoe Print" panose="02000600000000000000" pitchFamily="2" charset="0"/>
              </a:rPr>
              <a:t>7</a:t>
            </a:r>
          </a:p>
        </p:txBody>
      </p:sp>
      <p:sp>
        <p:nvSpPr>
          <p:cNvPr id="11290" name="TextBox 36"/>
          <p:cNvSpPr txBox="1">
            <a:spLocks noChangeArrowheads="1"/>
          </p:cNvSpPr>
          <p:nvPr/>
        </p:nvSpPr>
        <p:spPr bwMode="auto">
          <a:xfrm>
            <a:off x="6875463" y="3892550"/>
            <a:ext cx="360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latin typeface="Segoe Print" panose="02000600000000000000" pitchFamily="2" charset="0"/>
              </a:rPr>
              <a:t>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2060575"/>
            <a:ext cx="167481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9320" b="21713"/>
          <a:stretch>
            <a:fillRect/>
          </a:stretch>
        </p:blipFill>
        <p:spPr bwMode="auto">
          <a:xfrm>
            <a:off x="355600" y="3500438"/>
            <a:ext cx="1520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http://www.clipartbest.com/cliparts/xig/Kej/xigKejri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76250"/>
            <a:ext cx="12890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338" y="4970463"/>
            <a:ext cx="2628901"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clker.com/cliparts/7/d/9/B/f/R/smiley-face-md.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038" y="2355850"/>
            <a:ext cx="658812"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www.decodeunicode.org/en/u%25252B2639/data/glyph/196x196/2639.gif">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5938" y="3789363"/>
            <a:ext cx="1011237"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b="37103"/>
          <a:stretch>
            <a:fillRect/>
          </a:stretch>
        </p:blipFill>
        <p:spPr bwMode="auto">
          <a:xfrm>
            <a:off x="3098800" y="501650"/>
            <a:ext cx="115887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2943225" y="5340350"/>
            <a:ext cx="1158875" cy="1030288"/>
            <a:chOff x="160477" y="5855254"/>
            <a:chExt cx="1159343" cy="1030130"/>
          </a:xfrm>
        </p:grpSpPr>
        <p:pic>
          <p:nvPicPr>
            <p:cNvPr id="13336" name="Picture 11"/>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b="37103"/>
            <a:stretch>
              <a:fillRect/>
            </a:stretch>
          </p:blipFill>
          <p:spPr bwMode="auto">
            <a:xfrm>
              <a:off x="160477" y="5855254"/>
              <a:ext cx="1159343" cy="10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V="1">
              <a:off x="384405" y="6133024"/>
              <a:ext cx="678136" cy="58569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2050" y="6071121"/>
              <a:ext cx="671783" cy="666648"/>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Picture 2"/>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2113" y="442913"/>
            <a:ext cx="12239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1975" y="2054225"/>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 descr="http://www.clker.com/cliparts/1/1/9/2/12065738771352376078Arnoud999_Right_or_wrong_5.svg.med.pn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35150" y="3938588"/>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 descr="http://www.clker.com/cliparts/1/1/9/2/12065738771352376078Arnoud999_Right_or_wrong_5.svg.med.pn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31975" y="534035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Box 18"/>
          <p:cNvSpPr txBox="1">
            <a:spLocks noChangeArrowheads="1"/>
          </p:cNvSpPr>
          <p:nvPr/>
        </p:nvSpPr>
        <p:spPr bwMode="auto">
          <a:xfrm>
            <a:off x="2700338" y="692150"/>
            <a:ext cx="822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6000">
                <a:latin typeface="Segoe Print" panose="02000600000000000000" pitchFamily="2" charset="0"/>
              </a:rPr>
              <a:t>?</a:t>
            </a:r>
          </a:p>
        </p:txBody>
      </p:sp>
      <p:sp>
        <p:nvSpPr>
          <p:cNvPr id="13327" name="TextBox 21"/>
          <p:cNvSpPr txBox="1">
            <a:spLocks noChangeArrowheads="1"/>
          </p:cNvSpPr>
          <p:nvPr/>
        </p:nvSpPr>
        <p:spPr bwMode="auto">
          <a:xfrm>
            <a:off x="2700338" y="2276475"/>
            <a:ext cx="822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6000">
                <a:latin typeface="Segoe Print" panose="02000600000000000000" pitchFamily="2" charset="0"/>
              </a:rPr>
              <a:t>?</a:t>
            </a:r>
          </a:p>
        </p:txBody>
      </p:sp>
      <p:sp>
        <p:nvSpPr>
          <p:cNvPr id="13328" name="TextBox 22"/>
          <p:cNvSpPr txBox="1">
            <a:spLocks noChangeArrowheads="1"/>
          </p:cNvSpPr>
          <p:nvPr/>
        </p:nvSpPr>
        <p:spPr bwMode="auto">
          <a:xfrm>
            <a:off x="2627313" y="3925888"/>
            <a:ext cx="8239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6000">
                <a:latin typeface="Segoe Print" panose="02000600000000000000" pitchFamily="2" charset="0"/>
              </a:rPr>
              <a:t>?</a:t>
            </a:r>
          </a:p>
        </p:txBody>
      </p:sp>
      <p:sp>
        <p:nvSpPr>
          <p:cNvPr id="13329" name="TextBox 23"/>
          <p:cNvSpPr txBox="1">
            <a:spLocks noChangeArrowheads="1"/>
          </p:cNvSpPr>
          <p:nvPr/>
        </p:nvSpPr>
        <p:spPr bwMode="auto">
          <a:xfrm>
            <a:off x="2555875" y="5510213"/>
            <a:ext cx="8223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6000">
                <a:latin typeface="Segoe Print" panose="02000600000000000000" pitchFamily="2" charset="0"/>
              </a:rPr>
              <a:t>?</a:t>
            </a:r>
          </a:p>
        </p:txBody>
      </p:sp>
      <p:sp>
        <p:nvSpPr>
          <p:cNvPr id="13330" name="TextBox 20"/>
          <p:cNvSpPr txBox="1">
            <a:spLocks noChangeArrowheads="1"/>
          </p:cNvSpPr>
          <p:nvPr/>
        </p:nvSpPr>
        <p:spPr bwMode="auto">
          <a:xfrm>
            <a:off x="4043363" y="1125538"/>
            <a:ext cx="5137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200">
                <a:latin typeface="Segoe Print" panose="02000600000000000000" pitchFamily="2" charset="0"/>
              </a:rPr>
              <a:t>Je fais du ski parce que j’adore le ski.</a:t>
            </a:r>
          </a:p>
        </p:txBody>
      </p:sp>
      <p:sp>
        <p:nvSpPr>
          <p:cNvPr id="13331" name="TextBox 25"/>
          <p:cNvSpPr txBox="1">
            <a:spLocks noChangeArrowheads="1"/>
          </p:cNvSpPr>
          <p:nvPr/>
        </p:nvSpPr>
        <p:spPr bwMode="auto">
          <a:xfrm>
            <a:off x="4116388" y="2565400"/>
            <a:ext cx="51355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200">
                <a:latin typeface="Segoe Print" panose="02000600000000000000" pitchFamily="2" charset="0"/>
              </a:rPr>
              <a:t>Je joue au football parce que j’aime le football.</a:t>
            </a:r>
          </a:p>
        </p:txBody>
      </p:sp>
      <p:sp>
        <p:nvSpPr>
          <p:cNvPr id="13332" name="TextBox 26"/>
          <p:cNvSpPr txBox="1">
            <a:spLocks noChangeArrowheads="1"/>
          </p:cNvSpPr>
          <p:nvPr/>
        </p:nvSpPr>
        <p:spPr bwMode="auto">
          <a:xfrm>
            <a:off x="4140200" y="4149725"/>
            <a:ext cx="51371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200" dirty="0">
                <a:latin typeface="Segoe Print" panose="02000600000000000000" pitchFamily="2" charset="0"/>
              </a:rPr>
              <a:t>Je ne </a:t>
            </a:r>
            <a:r>
              <a:rPr lang="en-GB" altLang="en-US" sz="2200" dirty="0" err="1">
                <a:latin typeface="Segoe Print" panose="02000600000000000000" pitchFamily="2" charset="0"/>
              </a:rPr>
              <a:t>fais</a:t>
            </a:r>
            <a:r>
              <a:rPr lang="en-GB" altLang="en-US" sz="2200" dirty="0">
                <a:latin typeface="Segoe Print" panose="02000600000000000000" pitchFamily="2" charset="0"/>
              </a:rPr>
              <a:t> pas de </a:t>
            </a:r>
            <a:r>
              <a:rPr lang="en-GB" altLang="en-US" sz="2200" dirty="0" err="1" smtClean="0">
                <a:latin typeface="Segoe Print" panose="02000600000000000000" pitchFamily="2" charset="0"/>
              </a:rPr>
              <a:t>gymnastique</a:t>
            </a:r>
            <a:r>
              <a:rPr lang="en-GB" altLang="en-US" sz="2200" dirty="0" smtClean="0">
                <a:latin typeface="Segoe Print" panose="02000600000000000000" pitchFamily="2" charset="0"/>
              </a:rPr>
              <a:t> </a:t>
            </a:r>
            <a:r>
              <a:rPr lang="en-GB" altLang="en-US" sz="2200" dirty="0" err="1">
                <a:latin typeface="Segoe Print" panose="02000600000000000000" pitchFamily="2" charset="0"/>
              </a:rPr>
              <a:t>parce</a:t>
            </a:r>
            <a:r>
              <a:rPr lang="en-GB" altLang="en-US" sz="2200" dirty="0">
                <a:latin typeface="Segoe Print" panose="02000600000000000000" pitchFamily="2" charset="0"/>
              </a:rPr>
              <a:t> que je </a:t>
            </a:r>
            <a:r>
              <a:rPr lang="en-GB" altLang="en-US" sz="2200" dirty="0" err="1">
                <a:latin typeface="Segoe Print" panose="02000600000000000000" pitchFamily="2" charset="0"/>
              </a:rPr>
              <a:t>déteste</a:t>
            </a:r>
            <a:r>
              <a:rPr lang="en-GB" altLang="en-US" sz="2200" dirty="0">
                <a:latin typeface="Segoe Print" panose="02000600000000000000" pitchFamily="2" charset="0"/>
              </a:rPr>
              <a:t> la </a:t>
            </a:r>
            <a:r>
              <a:rPr lang="en-GB" altLang="en-US" sz="2200" dirty="0" err="1">
                <a:latin typeface="Segoe Print" panose="02000600000000000000" pitchFamily="2" charset="0"/>
              </a:rPr>
              <a:t>gymnastique</a:t>
            </a:r>
            <a:endParaRPr lang="en-GB" altLang="en-US" sz="2200" dirty="0">
              <a:latin typeface="Segoe Print" panose="02000600000000000000" pitchFamily="2" charset="0"/>
            </a:endParaRPr>
          </a:p>
        </p:txBody>
      </p:sp>
      <p:sp>
        <p:nvSpPr>
          <p:cNvPr id="13333" name="TextBox 27"/>
          <p:cNvSpPr txBox="1">
            <a:spLocks noChangeArrowheads="1"/>
          </p:cNvSpPr>
          <p:nvPr/>
        </p:nvSpPr>
        <p:spPr bwMode="auto">
          <a:xfrm>
            <a:off x="4140200" y="5683250"/>
            <a:ext cx="5137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200">
                <a:latin typeface="Segoe Print" panose="02000600000000000000" pitchFamily="2" charset="0"/>
              </a:rPr>
              <a:t>Je ne fais pas de cyclisme prace que je n’aime pas le cyclisme.</a:t>
            </a:r>
          </a:p>
        </p:txBody>
      </p:sp>
      <p:sp>
        <p:nvSpPr>
          <p:cNvPr id="13334" name="TextBox 28"/>
          <p:cNvSpPr txBox="1">
            <a:spLocks noChangeArrowheads="1"/>
          </p:cNvSpPr>
          <p:nvPr/>
        </p:nvSpPr>
        <p:spPr bwMode="auto">
          <a:xfrm>
            <a:off x="0" y="-26988"/>
            <a:ext cx="9144000"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b="1">
                <a:latin typeface="Segoe Script" panose="020B0504020000000003" pitchFamily="34" charset="0"/>
              </a:rPr>
              <a:t>Ecrivez les phrases avec les opinions!</a:t>
            </a:r>
          </a:p>
        </p:txBody>
      </p:sp>
      <p:sp>
        <p:nvSpPr>
          <p:cNvPr id="13335" name="TextBox 29"/>
          <p:cNvSpPr txBox="1">
            <a:spLocks noChangeArrowheads="1"/>
          </p:cNvSpPr>
          <p:nvPr/>
        </p:nvSpPr>
        <p:spPr bwMode="auto">
          <a:xfrm>
            <a:off x="4067175" y="692150"/>
            <a:ext cx="1657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200" b="1">
                <a:latin typeface="Segoe Print" panose="02000600000000000000" pitchFamily="2" charset="0"/>
              </a:rPr>
              <a:t>Exemple</a:t>
            </a:r>
            <a:r>
              <a:rPr lang="en-GB" altLang="en-US" sz="2200">
                <a:latin typeface="Segoe Print" panose="02000600000000000000"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r="11963"/>
          <a:stretch>
            <a:fillRect/>
          </a:stretch>
        </p:blipFill>
        <p:spPr bwMode="auto">
          <a:xfrm>
            <a:off x="179388" y="714375"/>
            <a:ext cx="2852737"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b="9863"/>
          <a:stretch>
            <a:fillRect/>
          </a:stretch>
        </p:blipFill>
        <p:spPr bwMode="auto">
          <a:xfrm>
            <a:off x="6156325" y="4043363"/>
            <a:ext cx="258603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2"/>
          <p:cNvSpPr txBox="1">
            <a:spLocks noChangeArrowheads="1"/>
          </p:cNvSpPr>
          <p:nvPr/>
        </p:nvSpPr>
        <p:spPr bwMode="auto">
          <a:xfrm>
            <a:off x="3492500" y="984250"/>
            <a:ext cx="54006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Je joue au volley et aussi je joue au tennis. Je fais de l’athlètisme parce que j’adore ça mais je ne fais pas de ski parce que je n’aime pas le ski.</a:t>
            </a:r>
          </a:p>
        </p:txBody>
      </p:sp>
      <p:sp>
        <p:nvSpPr>
          <p:cNvPr id="15365" name="TextBox 5"/>
          <p:cNvSpPr txBox="1">
            <a:spLocks noChangeArrowheads="1"/>
          </p:cNvSpPr>
          <p:nvPr/>
        </p:nvSpPr>
        <p:spPr bwMode="auto">
          <a:xfrm>
            <a:off x="468313" y="4308475"/>
            <a:ext cx="539908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Je joue au volley et aussi je joue au football. J’adore le football mais je ne fais pas de gymnastique parce que je déteste la gynastique.</a:t>
            </a:r>
          </a:p>
        </p:txBody>
      </p:sp>
      <p:sp>
        <p:nvSpPr>
          <p:cNvPr id="4" name="Rounded Rectangular Callout 3"/>
          <p:cNvSpPr/>
          <p:nvPr/>
        </p:nvSpPr>
        <p:spPr>
          <a:xfrm>
            <a:off x="3203575" y="895350"/>
            <a:ext cx="5689600" cy="2820988"/>
          </a:xfrm>
          <a:prstGeom prst="wedgeRoundRectCallout">
            <a:avLst>
              <a:gd name="adj1" fmla="val -62873"/>
              <a:gd name="adj2" fmla="val -29542"/>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ounded Rectangular Callout 7"/>
          <p:cNvSpPr/>
          <p:nvPr/>
        </p:nvSpPr>
        <p:spPr>
          <a:xfrm>
            <a:off x="160338" y="4160838"/>
            <a:ext cx="5689600" cy="2436812"/>
          </a:xfrm>
          <a:prstGeom prst="wedgeRoundRectCallout">
            <a:avLst>
              <a:gd name="adj1" fmla="val 64793"/>
              <a:gd name="adj2" fmla="val 371"/>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8" name="TextBox 8"/>
          <p:cNvSpPr txBox="1">
            <a:spLocks noChangeArrowheads="1"/>
          </p:cNvSpPr>
          <p:nvPr/>
        </p:nvSpPr>
        <p:spPr bwMode="auto">
          <a:xfrm>
            <a:off x="0" y="3651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b="1">
                <a:latin typeface="Segoe Script" panose="020B0504020000000003" pitchFamily="34" charset="0"/>
              </a:rPr>
              <a:t>Exemples de phrases avec opinions!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688" y="2219325"/>
            <a:ext cx="1841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338" y="801688"/>
            <a:ext cx="1839912"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688" y="760413"/>
            <a:ext cx="164147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5913" y="2517775"/>
            <a:ext cx="247808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5"/>
          <p:cNvSpPr txBox="1">
            <a:spLocks noChangeArrowheads="1"/>
          </p:cNvSpPr>
          <p:nvPr/>
        </p:nvSpPr>
        <p:spPr bwMode="auto">
          <a:xfrm>
            <a:off x="0" y="1079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b="1">
                <a:latin typeface="Segoe Script" panose="020B0504020000000003" pitchFamily="34" charset="0"/>
              </a:rPr>
              <a:t>Ecrivez un paragrahpe avec opinions!</a:t>
            </a:r>
          </a:p>
        </p:txBody>
      </p:sp>
      <p:pic>
        <p:nvPicPr>
          <p:cNvPr id="17415" name="Picture 2" descr="http://www.clker.com/cliparts/7/d/9/B/f/R/smiley-face-md.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9200" y="1268413"/>
            <a:ext cx="65881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 descr="http://www.decodeunicode.org/en/u%25252B2639/data/glyph/196x196/2639.gif">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8313" y="1125538"/>
            <a:ext cx="101282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8"/>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b="37103"/>
          <a:stretch>
            <a:fillRect/>
          </a:stretch>
        </p:blipFill>
        <p:spPr bwMode="auto">
          <a:xfrm>
            <a:off x="7877175" y="2509838"/>
            <a:ext cx="1158875"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8" name="Group 9"/>
          <p:cNvGrpSpPr>
            <a:grpSpLocks/>
          </p:cNvGrpSpPr>
          <p:nvPr/>
        </p:nvGrpSpPr>
        <p:grpSpPr bwMode="auto">
          <a:xfrm>
            <a:off x="2763838" y="2565400"/>
            <a:ext cx="1160462" cy="1030288"/>
            <a:chOff x="160477" y="5855254"/>
            <a:chExt cx="1159343" cy="1030130"/>
          </a:xfrm>
        </p:grpSpPr>
        <p:pic>
          <p:nvPicPr>
            <p:cNvPr id="17429" name="Picture 11"/>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b="37103"/>
            <a:stretch>
              <a:fillRect/>
            </a:stretch>
          </p:blipFill>
          <p:spPr bwMode="auto">
            <a:xfrm>
              <a:off x="160477" y="5855254"/>
              <a:ext cx="1159343" cy="10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flipV="1">
              <a:off x="384098" y="6133024"/>
              <a:ext cx="677209" cy="58569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1677" y="6071121"/>
              <a:ext cx="672451" cy="666648"/>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419" name="Picture 2"/>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0488" y="2451100"/>
            <a:ext cx="122396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5025" y="1019175"/>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2" descr="http://www.clker.com/cliparts/1/1/9/2/12065738771352376078Arnoud999_Right_or_wrong_5.svg.med.pn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8163" y="12319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2" descr="http://www.clker.com/cliparts/1/1/9/2/12065738771352376078Arnoud999_Right_or_wrong_5.svg.med.pn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1150" y="27813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TextBox 17"/>
          <p:cNvSpPr txBox="1">
            <a:spLocks noChangeArrowheads="1"/>
          </p:cNvSpPr>
          <p:nvPr/>
        </p:nvSpPr>
        <p:spPr bwMode="auto">
          <a:xfrm>
            <a:off x="7478713" y="2701925"/>
            <a:ext cx="8223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6000">
                <a:latin typeface="Segoe Print" panose="02000600000000000000" pitchFamily="2" charset="0"/>
              </a:rPr>
              <a:t>?</a:t>
            </a:r>
          </a:p>
        </p:txBody>
      </p:sp>
      <p:sp>
        <p:nvSpPr>
          <p:cNvPr id="17424" name="TextBox 18"/>
          <p:cNvSpPr txBox="1">
            <a:spLocks noChangeArrowheads="1"/>
          </p:cNvSpPr>
          <p:nvPr/>
        </p:nvSpPr>
        <p:spPr bwMode="auto">
          <a:xfrm>
            <a:off x="6921500" y="1189038"/>
            <a:ext cx="822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6000">
                <a:latin typeface="Segoe Print" panose="02000600000000000000" pitchFamily="2" charset="0"/>
              </a:rPr>
              <a:t>?</a:t>
            </a:r>
          </a:p>
        </p:txBody>
      </p:sp>
      <p:sp>
        <p:nvSpPr>
          <p:cNvPr id="17425" name="TextBox 19"/>
          <p:cNvSpPr txBox="1">
            <a:spLocks noChangeArrowheads="1"/>
          </p:cNvSpPr>
          <p:nvPr/>
        </p:nvSpPr>
        <p:spPr bwMode="auto">
          <a:xfrm>
            <a:off x="2597150" y="1189038"/>
            <a:ext cx="822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6000">
                <a:latin typeface="Segoe Print" panose="02000600000000000000" pitchFamily="2" charset="0"/>
              </a:rPr>
              <a:t>?</a:t>
            </a:r>
          </a:p>
        </p:txBody>
      </p:sp>
      <p:sp>
        <p:nvSpPr>
          <p:cNvPr id="17426" name="TextBox 20"/>
          <p:cNvSpPr txBox="1">
            <a:spLocks noChangeArrowheads="1"/>
          </p:cNvSpPr>
          <p:nvPr/>
        </p:nvSpPr>
        <p:spPr bwMode="auto">
          <a:xfrm>
            <a:off x="2378075" y="2733675"/>
            <a:ext cx="822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6000">
                <a:latin typeface="Segoe Print" panose="02000600000000000000" pitchFamily="2" charset="0"/>
              </a:rPr>
              <a:t>?</a:t>
            </a:r>
          </a:p>
        </p:txBody>
      </p:sp>
      <p:sp>
        <p:nvSpPr>
          <p:cNvPr id="22" name="TextBox 21"/>
          <p:cNvSpPr txBox="1">
            <a:spLocks noChangeArrowheads="1"/>
          </p:cNvSpPr>
          <p:nvPr/>
        </p:nvSpPr>
        <p:spPr bwMode="auto">
          <a:xfrm>
            <a:off x="323850" y="4149725"/>
            <a:ext cx="84963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Je ne fais pas de gymnastique parce que je n’aime pas la gymnastique mais je joue au rugby parce que j’adore le rugby. Aussi je fais de la natation parce que j’adore ça. Je ne joue pas au tennis parce que je déteste le tennis.</a:t>
            </a:r>
          </a:p>
        </p:txBody>
      </p:sp>
      <p:pic>
        <p:nvPicPr>
          <p:cNvPr id="17428" name="Picture 2" descr="http://www.clker.com/cliparts/7/d/9/B/f/R/smiley-face-md.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1268413"/>
            <a:ext cx="65881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722</Words>
  <Application>Microsoft Office PowerPoint</Application>
  <PresentationFormat>On-screen Show (4:3)</PresentationFormat>
  <Paragraphs>89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Segoe Script</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McClelland</dc:creator>
  <cp:lastModifiedBy>Rachel Hawkes</cp:lastModifiedBy>
  <cp:revision>41</cp:revision>
  <dcterms:created xsi:type="dcterms:W3CDTF">2015-01-04T22:22:46Z</dcterms:created>
  <dcterms:modified xsi:type="dcterms:W3CDTF">2018-06-05T16:05:34Z</dcterms:modified>
</cp:coreProperties>
</file>