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62" r:id="rId3"/>
    <p:sldId id="267" r:id="rId4"/>
    <p:sldId id="268" r:id="rId5"/>
    <p:sldId id="270" r:id="rId6"/>
    <p:sldId id="271" r:id="rId7"/>
    <p:sldId id="273" r:id="rId8"/>
    <p:sldId id="274" r:id="rId9"/>
    <p:sldId id="279" r:id="rId10"/>
    <p:sldId id="281" r:id="rId11"/>
    <p:sldId id="286" r:id="rId12"/>
    <p:sldId id="288" r:id="rId13"/>
    <p:sldId id="289" r:id="rId14"/>
    <p:sldId id="290" r:id="rId15"/>
    <p:sldId id="28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6840" autoAdjust="0"/>
  </p:normalViewPr>
  <p:slideViewPr>
    <p:cSldViewPr>
      <p:cViewPr varScale="1">
        <p:scale>
          <a:sx n="86" d="100"/>
          <a:sy n="86" d="100"/>
        </p:scale>
        <p:origin x="18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7B33E7-0F5E-4413-B133-CAD71A2E5F4D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8ADFB9-71B4-4368-A3BB-6715DC9B2C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8520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Today we are going to practise vocabulary about sports and give our opinions of these sports.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err="1" smtClean="0"/>
              <a:t>Rafa</a:t>
            </a:r>
            <a:r>
              <a:rPr lang="en-GB" altLang="en-US" dirty="0" smtClean="0"/>
              <a:t> Nadal: I love tennis! And you, do you like tennis?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B9A99-2C43-4D8C-A599-42B5E06579D8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043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Which sport is it? It’s …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(The photos of the sports spin in and then fade away to put a little concentration pressure on the pupils. Pupils are also asked to produce the definite article le/la with the appropriate noun in their answer as they will need to use this later.)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7E4966-403C-4614-B7A0-25616A28EAD2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292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(Pupils choose a square which teacher clicks on to reveal part of the photo underneath. Pupil then gets one guess at which sport the photo is of.)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[This photo is of piglet skiing = le skí]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701878-265C-408B-87A7-E3C931FD9BB8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0631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(Pupils choose a square which teacher clicks on to reveal part of the photo underneath. Pupil then gets one guess at which sport the photo is of.)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[This photo is of a boy doing long jump = </a:t>
            </a:r>
            <a:r>
              <a:rPr lang="en-GB" altLang="en-US" dirty="0" err="1" smtClean="0"/>
              <a:t>l’atlétisme</a:t>
            </a:r>
            <a:r>
              <a:rPr lang="en-GB" altLang="en-US" dirty="0" smtClean="0"/>
              <a:t>]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926A05-F834-4999-AEEC-62D8ECA50DAA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5006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(Pupils choose a square which teacher clicks on to reveal part of the photo underneath. Pupil then gets one guess at which sport the photo is of.)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[This photo is of a girl swimming = la natation]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7F9584-E639-4F26-8DB8-0E929946B719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503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Introduction of key questions pupils will need to reproduce in the survey.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Small grammar point = using ‘de’ followed by ‘le’ </a:t>
            </a:r>
            <a:r>
              <a:rPr lang="en-GB" altLang="en-US" dirty="0" smtClean="0">
                <a:sym typeface="Wingdings" panose="05000000000000000000" pitchFamily="2" charset="2"/>
              </a:rPr>
              <a:t> </a:t>
            </a:r>
            <a:r>
              <a:rPr lang="en-GB" altLang="en-US" dirty="0" smtClean="0">
                <a:sym typeface="Wingdings" panose="05000000000000000000" pitchFamily="2" charset="2"/>
              </a:rPr>
              <a:t>du (pupils have encountered this when talking about foods they eat)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Revision of opinions </a:t>
            </a:r>
            <a:r>
              <a:rPr lang="en-GB" altLang="en-US" dirty="0" err="1" smtClean="0"/>
              <a:t>j’adore</a:t>
            </a:r>
            <a:r>
              <a:rPr lang="en-GB" altLang="en-US" dirty="0" smtClean="0"/>
              <a:t>,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j’aime</a:t>
            </a:r>
            <a:r>
              <a:rPr lang="en-GB" altLang="en-US" baseline="0" dirty="0" smtClean="0"/>
              <a:t>, Je </a:t>
            </a:r>
            <a:r>
              <a:rPr lang="en-GB" altLang="en-US" baseline="0" dirty="0" err="1" smtClean="0"/>
              <a:t>n’aime</a:t>
            </a:r>
            <a:r>
              <a:rPr lang="en-GB" altLang="en-US" baseline="0" dirty="0" smtClean="0"/>
              <a:t> pas, Je </a:t>
            </a:r>
            <a:r>
              <a:rPr lang="en-GB" altLang="en-US" baseline="0" dirty="0" err="1" smtClean="0"/>
              <a:t>déteste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[The sheet for the survey is a separate resource as it is portrait rather than landscape.]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D19992-E032-4D25-BE3E-5672BF689474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811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(An opportunity to practise question words &amp; numbers further.)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How many sports are there in this photo? There are 8 sports in this photo.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0700D7-C602-4FEE-B9F4-EFE4369AAEAA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60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How many sports are there in this photo? There are 16 sports in this photo.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8CB3C-E715-407A-8DFF-E1954FB5D7BB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225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How many sports are there in this photo? There are 31 sports in this photo.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5DE8F0-75CA-42E9-B07A-D7748134EC13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39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How many sports are there in this photo? There are 47 sports in this photo.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1A4163-7790-4FB7-842B-26E6C49CAF17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409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How many sports are there in this photo? There are 55 sports in this photo.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78A0DD-B81C-4FBF-B10F-9C8FAC620D9A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015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Ball sports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04E3D9-012B-445D-BBD5-5966F03D0131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239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How many of these sports are ball sports? Two sports are ball sports.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(Not asking yet for the names of these sports.)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8059D9-F9E2-4011-8CC9-B3DCC40B0892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4106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(The main sports to be focused on in the pupil survey are introduced formally and the genders emphasised with coloured backgrounds.)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Le</a:t>
            </a:r>
            <a:r>
              <a:rPr lang="en-GB" altLang="en-US" baseline="0" dirty="0" smtClean="0"/>
              <a:t> football</a:t>
            </a:r>
            <a:r>
              <a:rPr lang="en-GB" altLang="en-US" dirty="0" smtClean="0"/>
              <a:t>, le tennis, le rugby, le ski, le </a:t>
            </a:r>
            <a:r>
              <a:rPr lang="en-GB" altLang="en-US" dirty="0" err="1" smtClean="0"/>
              <a:t>cyclisme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l’atlétisme</a:t>
            </a:r>
            <a:r>
              <a:rPr lang="en-GB" altLang="en-US" dirty="0" smtClean="0"/>
              <a:t>, la natation, la </a:t>
            </a:r>
            <a:r>
              <a:rPr lang="en-GB" altLang="en-US" dirty="0" err="1" smtClean="0"/>
              <a:t>gymnastique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Get pupils to repeat pronunciation.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F1EC86-4285-4316-9D7F-0B9C951794E0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327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49BF6-0FC3-42AC-9A9A-81BB9021604D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E970C-A787-4A61-A7C1-88A6FAC2C9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003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2440-7052-47A4-9761-E77742D5CACA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0EAC-FD9E-498D-8DB3-CECC21B517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97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A6B1-9F8B-418C-A064-4E390E73D335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9560-A1C8-4036-8782-C2F1DE749F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13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116C-0250-46BC-92FF-887B21F4D6E9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36568-359B-4464-A1F9-BBA5241769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985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A423-44FB-41FF-8C7E-207E21B9B84D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38652-5A31-4D22-AA37-517FE5DD14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534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491E-6C07-45D7-A5B2-D3A5409B8182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1B1FA-25B9-4D20-9AFD-2F93B31DF5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607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E2DB-5EFE-440A-84B3-6B56536E62E2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CCFA-F170-4D6F-B52E-97AD43C9EB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607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EBEB-7473-484B-B6E4-BA8C6179808C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5B56-D6E5-427F-8CAF-E0060F58F5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02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77BF-DCAC-424B-AB13-A691D06039FE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9B23-4E1E-4B5A-91C7-630D7350C8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569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D1BE-B74F-4234-BDEA-AB137E8C5BB9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1445-F42B-4804-831A-1CBE000F7E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62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8502-D32A-45A4-B3EA-335619892746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6B9C8-EDD0-4F8C-BA44-D1B4221246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131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8F4C2-9EDB-40D9-9BE2-24FA6450C0DE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266196-7844-48A0-822C-26D4138A43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www.clker.com/clipart-smiley-face-4.html&amp;ei=4CykVMuIL5DcaPTpgYgO&amp;bvm=bv.82001339,d.d2s&amp;psig=AFQjCNFI6OcdBpSYa_RVScLYbwoo8x-j8g&amp;ust=1420131754141554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://www.google.co.uk/url?sa=i&amp;rct=j&amp;q=&amp;esrc=s&amp;frm=1&amp;source=images&amp;cd=&amp;cad=rja&amp;uact=8&amp;ved=0CAcQjRw&amp;url=http://funny-pictures.picphotos.net/sad-face-text-symbol-pictures/s5.favim.com*orig*53*dinosaurs-drawing-funny-text-Favim.com-503182.jpg/&amp;ei=KS2kVMP2J5HPaPawgbgL&amp;bvm=bv.82001339,d.d2s&amp;psig=AFQjCNEayYZpotVIXbmEKTGXJJQx3sVK6Q&amp;ust=1420131987644333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68313" y="476250"/>
            <a:ext cx="82804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err="1">
                <a:latin typeface="Segoe Script" panose="020B0504020000000003" pitchFamily="34" charset="0"/>
              </a:rPr>
              <a:t>Maintenant</a:t>
            </a:r>
            <a:r>
              <a:rPr lang="en-GB" altLang="en-US" sz="2800" dirty="0">
                <a:latin typeface="Segoe Script" panose="020B0504020000000003" pitchFamily="34" charset="0"/>
              </a:rPr>
              <a:t>, nous </a:t>
            </a:r>
            <a:r>
              <a:rPr lang="en-GB" altLang="en-US" sz="2800" dirty="0" err="1">
                <a:latin typeface="Segoe Script" panose="020B0504020000000003" pitchFamily="34" charset="0"/>
              </a:rPr>
              <a:t>allons</a:t>
            </a:r>
            <a:r>
              <a:rPr lang="en-GB" altLang="en-US" sz="2800" dirty="0">
                <a:latin typeface="Segoe Script" panose="020B0504020000000003" pitchFamily="34" charset="0"/>
              </a:rPr>
              <a:t> utiliser les mots</a:t>
            </a:r>
            <a:endParaRPr lang="en-GB" altLang="en-US" sz="2800" b="1" dirty="0">
              <a:latin typeface="Segoe Script" panose="020B05040200000000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Segoe Script" panose="020B05040200000000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Segoe Script" panose="020B0504020000000003" pitchFamily="34" charset="0"/>
              </a:rPr>
              <a:t>pour donner </a:t>
            </a:r>
            <a:r>
              <a:rPr lang="en-GB" altLang="en-US" sz="2800" dirty="0" err="1" smtClean="0">
                <a:latin typeface="Segoe Script" panose="020B0504020000000003" pitchFamily="34" charset="0"/>
              </a:rPr>
              <a:t>une</a:t>
            </a:r>
            <a:r>
              <a:rPr lang="en-GB" altLang="en-US" sz="2800" dirty="0" smtClean="0">
                <a:latin typeface="Segoe Script" panose="020B0504020000000003" pitchFamily="34" charset="0"/>
              </a:rPr>
              <a:t> </a:t>
            </a:r>
            <a:r>
              <a:rPr lang="en-GB" altLang="en-US" sz="2800" dirty="0">
                <a:latin typeface="Segoe Script" panose="020B0504020000000003" pitchFamily="34" charset="0"/>
              </a:rPr>
              <a:t>opinion sur les </a:t>
            </a:r>
            <a:r>
              <a:rPr lang="en-GB" altLang="en-US" sz="2800" dirty="0" smtClean="0">
                <a:latin typeface="Segoe Script" panose="020B0504020000000003" pitchFamily="34" charset="0"/>
              </a:rPr>
              <a:t>sports.</a:t>
            </a:r>
            <a:endParaRPr lang="en-GB" altLang="en-US" sz="2800" dirty="0">
              <a:latin typeface="Segoe Script" panose="020B0504020000000003" pitchFamily="34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87588"/>
            <a:ext cx="35560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003800" y="2822575"/>
            <a:ext cx="3744913" cy="1025525"/>
          </a:xfrm>
          <a:prstGeom prst="wedgeRoundRectCallout">
            <a:avLst>
              <a:gd name="adj1" fmla="val -96254"/>
              <a:gd name="adj2" fmla="val -191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48263" y="2852738"/>
            <a:ext cx="3600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J’adore le tennis et toi, tu aimes le tennis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67062" y="991868"/>
            <a:ext cx="3425928" cy="2365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87824" y="1033839"/>
            <a:ext cx="3312043" cy="2315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987823" y="1030993"/>
            <a:ext cx="3135221" cy="232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951029" y="1056064"/>
            <a:ext cx="3352540" cy="230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987824" y="969783"/>
            <a:ext cx="3456384" cy="2387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2987824" y="967450"/>
            <a:ext cx="3180683" cy="231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2948416" y="1004469"/>
            <a:ext cx="3267608" cy="235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2987823" y="991868"/>
            <a:ext cx="3194220" cy="2365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2339975" y="3884613"/>
            <a:ext cx="489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Segoe Script" panose="020B0504020000000003" pitchFamily="34" charset="0"/>
              </a:rPr>
              <a:t>C’est quel sport?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-3175"/>
            <a:ext cx="7235825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2268538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2350" y="-3175"/>
            <a:ext cx="2268538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83113" y="0"/>
            <a:ext cx="2268537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62763" y="0"/>
            <a:ext cx="2268537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8" y="2281238"/>
            <a:ext cx="2268537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3938" y="2289175"/>
            <a:ext cx="2268537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86288" y="2281238"/>
            <a:ext cx="2266950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65938" y="2281238"/>
            <a:ext cx="2266950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88" y="4573588"/>
            <a:ext cx="2266950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93938" y="4568825"/>
            <a:ext cx="2266950" cy="22780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84700" y="4573588"/>
            <a:ext cx="2268538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64350" y="4573588"/>
            <a:ext cx="2268538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268538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819525"/>
            <a:ext cx="46799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92350" y="-3175"/>
            <a:ext cx="2268538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83113" y="0"/>
            <a:ext cx="2268537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62763" y="0"/>
            <a:ext cx="2268537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8" y="2281238"/>
            <a:ext cx="2268537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3938" y="2289175"/>
            <a:ext cx="2268537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86288" y="2281238"/>
            <a:ext cx="2266950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65938" y="2281238"/>
            <a:ext cx="2266950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88" y="4573588"/>
            <a:ext cx="2266950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93938" y="4568825"/>
            <a:ext cx="2266950" cy="22780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84700" y="4573588"/>
            <a:ext cx="2268538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64350" y="4573588"/>
            <a:ext cx="2268538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1000"/>
            <a:ext cx="50911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2268538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2350" y="-3175"/>
            <a:ext cx="2268538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83113" y="0"/>
            <a:ext cx="2268537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62763" y="0"/>
            <a:ext cx="2268537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8" y="2281238"/>
            <a:ext cx="2268537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3938" y="2289175"/>
            <a:ext cx="2268537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86288" y="2281238"/>
            <a:ext cx="2266950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65938" y="2281238"/>
            <a:ext cx="2266950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88" y="4573588"/>
            <a:ext cx="2266950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93938" y="4568825"/>
            <a:ext cx="2266950" cy="22780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84700" y="4573588"/>
            <a:ext cx="2268538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64350" y="4573588"/>
            <a:ext cx="2268538" cy="22764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ker.com/cliparts/7/d/9/B/f/R/smiley-face-md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916238"/>
            <a:ext cx="6572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www.decodeunicode.org/en/u%25252B2639/data/glyph/196x196/2639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4289425"/>
            <a:ext cx="101282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03"/>
          <a:stretch>
            <a:fillRect/>
          </a:stretch>
        </p:blipFill>
        <p:spPr bwMode="auto">
          <a:xfrm>
            <a:off x="117475" y="1209675"/>
            <a:ext cx="11588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0338" y="5854700"/>
            <a:ext cx="1158875" cy="1030288"/>
            <a:chOff x="160477" y="5855254"/>
            <a:chExt cx="1159343" cy="1030130"/>
          </a:xfrm>
        </p:grpSpPr>
        <p:pic>
          <p:nvPicPr>
            <p:cNvPr id="29711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03"/>
            <a:stretch>
              <a:fillRect/>
            </a:stretch>
          </p:blipFill>
          <p:spPr bwMode="auto">
            <a:xfrm>
              <a:off x="160477" y="5855254"/>
              <a:ext cx="1159343" cy="103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384404" y="6133024"/>
              <a:ext cx="678137" cy="58569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32049" y="6071121"/>
              <a:ext cx="671784" cy="66664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438" y="838200"/>
            <a:ext cx="686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Segoe Script" panose="020B0504020000000003" pitchFamily="34" charset="0"/>
              </a:rPr>
              <a:t>Que penses-tu de </a:t>
            </a:r>
            <a:r>
              <a:rPr lang="en-GB" altLang="en-US" sz="2800" b="1">
                <a:solidFill>
                  <a:srgbClr val="FF0000"/>
                </a:solidFill>
                <a:latin typeface="Segoe Script" panose="020B0504020000000003" pitchFamily="34" charset="0"/>
              </a:rPr>
              <a:t>la gymnastique</a:t>
            </a:r>
            <a:r>
              <a:rPr lang="en-GB" altLang="en-US" sz="2800" b="1">
                <a:latin typeface="Segoe Script" panose="020B0504020000000003" pitchFamily="34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33475" y="1539875"/>
            <a:ext cx="6867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Segoe Script" panose="020B0504020000000003" pitchFamily="34" charset="0"/>
              </a:rPr>
              <a:t>J’adore  </a:t>
            </a:r>
            <a:r>
              <a:rPr lang="en-GB" altLang="en-US" sz="2800" b="1">
                <a:solidFill>
                  <a:srgbClr val="FF0000"/>
                </a:solidFill>
                <a:latin typeface="Segoe Script" panose="020B0504020000000003" pitchFamily="34" charset="0"/>
              </a:rPr>
              <a:t>(la gymnastique)</a:t>
            </a:r>
            <a:r>
              <a:rPr lang="en-GB" altLang="en-US" sz="2800" b="1">
                <a:latin typeface="Segoe Script" panose="020B0504020000000003" pitchFamily="34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2205038"/>
            <a:ext cx="7704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Segoe Script" panose="020B0504020000000003" pitchFamily="34" charset="0"/>
              </a:rPr>
              <a:t> Quel est ton opinion de </a:t>
            </a:r>
            <a:r>
              <a:rPr lang="en-GB" altLang="en-US" sz="2800" b="1">
                <a:solidFill>
                  <a:srgbClr val="FF0000"/>
                </a:solidFill>
                <a:latin typeface="Segoe Script" panose="020B0504020000000003" pitchFamily="34" charset="0"/>
              </a:rPr>
              <a:t>la natation </a:t>
            </a:r>
            <a:r>
              <a:rPr lang="en-GB" altLang="en-US" sz="2800" b="1">
                <a:latin typeface="Segoe Script" panose="020B0504020000000003" pitchFamily="34" charset="0"/>
              </a:rPr>
              <a:t>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60463" y="3051175"/>
            <a:ext cx="686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Segoe Script" panose="020B0504020000000003" pitchFamily="34" charset="0"/>
              </a:rPr>
              <a:t>J’aime </a:t>
            </a:r>
            <a:r>
              <a:rPr lang="en-GB" altLang="en-US" sz="2800" b="1">
                <a:solidFill>
                  <a:srgbClr val="FF0000"/>
                </a:solidFill>
                <a:latin typeface="Segoe Script" panose="020B0504020000000003" pitchFamily="34" charset="0"/>
              </a:rPr>
              <a:t>(la natation)</a:t>
            </a:r>
            <a:r>
              <a:rPr lang="en-GB" altLang="en-US" sz="2800" b="1">
                <a:latin typeface="Segoe Script" panose="020B0504020000000003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5425" y="3843338"/>
            <a:ext cx="686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Segoe Script" panose="020B0504020000000003" pitchFamily="34" charset="0"/>
              </a:rPr>
              <a:t>Que penses-tu de l’</a:t>
            </a:r>
            <a:r>
              <a:rPr lang="en-GB" altLang="en-US" sz="2800" b="1">
                <a:solidFill>
                  <a:schemeClr val="accent1"/>
                </a:solidFill>
                <a:latin typeface="Segoe Script" panose="020B0504020000000003" pitchFamily="34" charset="0"/>
              </a:rPr>
              <a:t>athlétisme</a:t>
            </a:r>
            <a:r>
              <a:rPr lang="en-GB" altLang="en-US" sz="2800" b="1">
                <a:latin typeface="Segoe Script" panose="020B0504020000000003" pitchFamily="34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60463" y="4635500"/>
            <a:ext cx="686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Segoe Script" panose="020B0504020000000003" pitchFamily="34" charset="0"/>
              </a:rPr>
              <a:t>Je n’aime pas  </a:t>
            </a:r>
            <a:r>
              <a:rPr lang="en-GB" altLang="en-US" sz="2800" b="1">
                <a:solidFill>
                  <a:schemeClr val="accent1"/>
                </a:solidFill>
                <a:latin typeface="Segoe Script" panose="020B0504020000000003" pitchFamily="34" charset="0"/>
              </a:rPr>
              <a:t>(l ‘athlétisme).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5425" y="5321300"/>
            <a:ext cx="686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Segoe Script" panose="020B0504020000000003" pitchFamily="34" charset="0"/>
              </a:rPr>
              <a:t>Que penses-tu du ski?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60463" y="6113463"/>
            <a:ext cx="686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Segoe Script" panose="020B0504020000000003" pitchFamily="34" charset="0"/>
              </a:rPr>
              <a:t>Je déteste  </a:t>
            </a:r>
            <a:r>
              <a:rPr lang="en-GB" altLang="en-US" sz="2800" b="1">
                <a:solidFill>
                  <a:schemeClr val="accent1"/>
                </a:solidFill>
                <a:latin typeface="Segoe Script" panose="020B0504020000000003" pitchFamily="34" charset="0"/>
              </a:rPr>
              <a:t>le ski !</a:t>
            </a:r>
          </a:p>
        </p:txBody>
      </p:sp>
      <p:sp>
        <p:nvSpPr>
          <p:cNvPr id="29710" name="TextBox 17"/>
          <p:cNvSpPr txBox="1">
            <a:spLocks noChangeArrowheads="1"/>
          </p:cNvSpPr>
          <p:nvPr/>
        </p:nvSpPr>
        <p:spPr bwMode="auto">
          <a:xfrm>
            <a:off x="-28575" y="66675"/>
            <a:ext cx="9163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egoe Script" panose="020B0504020000000003" pitchFamily="34" charset="0"/>
              </a:rPr>
              <a:t>Quel est ton opinion des sports?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6235701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5580063" y="1751013"/>
            <a:ext cx="37449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>
                <a:latin typeface="Segoe Script" panose="020B0504020000000003" pitchFamily="34" charset="0"/>
              </a:rPr>
              <a:t>Que penses –tu des sports?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094163"/>
            <a:ext cx="618172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79375" y="836613"/>
            <a:ext cx="9001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Segoe Script" panose="020B0504020000000003" pitchFamily="34" charset="0"/>
              </a:rPr>
              <a:t>Combien de sports y a -t-il dans les photos?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86"/>
          <a:stretch>
            <a:fillRect/>
          </a:stretch>
        </p:blipFill>
        <p:spPr bwMode="auto">
          <a:xfrm>
            <a:off x="79375" y="2000250"/>
            <a:ext cx="90011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5850" y="3790950"/>
            <a:ext cx="6983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Segoe Script" panose="020B0504020000000003" pitchFamily="34" charset="0"/>
              </a:rPr>
              <a:t>Il y a huit sports dans la photo.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79375" y="836613"/>
            <a:ext cx="9001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Segoe Script" panose="020B0504020000000003" pitchFamily="34" charset="0"/>
              </a:rPr>
              <a:t>Combien de sports y a -t-il dans la photo?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7438" y="4868863"/>
            <a:ext cx="698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Segoe Script" panose="020B0504020000000003" pitchFamily="34" charset="0"/>
              </a:rPr>
              <a:t>Il y a seize sports dans la photo.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17"/>
          <a:stretch>
            <a:fillRect/>
          </a:stretch>
        </p:blipFill>
        <p:spPr bwMode="auto">
          <a:xfrm>
            <a:off x="296863" y="1844675"/>
            <a:ext cx="8523287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0" y="0"/>
            <a:ext cx="9080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Segoe Script" panose="020B0504020000000003" pitchFamily="34" charset="0"/>
              </a:rPr>
              <a:t>Combien de sports y a -t-il dans la photo?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375" y="6094413"/>
            <a:ext cx="9064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latin typeface="Segoe Script" panose="020B0504020000000003" pitchFamily="34" charset="0"/>
              </a:rPr>
              <a:t>Il y a trente et un sports dans la photo.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48"/>
          <a:stretch>
            <a:fillRect/>
          </a:stretch>
        </p:blipFill>
        <p:spPr bwMode="auto">
          <a:xfrm>
            <a:off x="1087438" y="1052513"/>
            <a:ext cx="6940550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79375" y="115888"/>
            <a:ext cx="9064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Segoe Script" panose="020B0504020000000003" pitchFamily="34" charset="0"/>
              </a:rPr>
              <a:t>Combien de sports y a -t-il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92081" y="2538413"/>
            <a:ext cx="38519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Segoe Script" panose="020B0504020000000003" pitchFamily="34" charset="0"/>
              </a:rPr>
              <a:t>Il y a </a:t>
            </a:r>
            <a:r>
              <a:rPr lang="en-GB" altLang="en-US" sz="3600" b="1" dirty="0" err="1" smtClean="0">
                <a:latin typeface="Segoe Script" panose="020B0504020000000003" pitchFamily="34" charset="0"/>
              </a:rPr>
              <a:t>quarante</a:t>
            </a:r>
            <a:r>
              <a:rPr lang="en-GB" altLang="en-US" sz="3600" b="1" dirty="0" smtClean="0">
                <a:latin typeface="Segoe Script" panose="020B0504020000000003" pitchFamily="34" charset="0"/>
              </a:rPr>
              <a:t>-sept </a:t>
            </a:r>
            <a:r>
              <a:rPr lang="en-GB" altLang="en-US" sz="3600" b="1" dirty="0">
                <a:latin typeface="Segoe Script" panose="020B0504020000000003" pitchFamily="34" charset="0"/>
              </a:rPr>
              <a:t>sports </a:t>
            </a:r>
            <a:r>
              <a:rPr lang="en-GB" altLang="en-US" sz="3600" b="1" dirty="0" err="1">
                <a:latin typeface="Segoe Script" panose="020B0504020000000003" pitchFamily="34" charset="0"/>
              </a:rPr>
              <a:t>dans</a:t>
            </a:r>
            <a:r>
              <a:rPr lang="en-GB" altLang="en-US" sz="3600" b="1" dirty="0">
                <a:latin typeface="Segoe Script" panose="020B0504020000000003" pitchFamily="34" charset="0"/>
              </a:rPr>
              <a:t> la photo.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>
            <a:fillRect/>
          </a:stretch>
        </p:blipFill>
        <p:spPr bwMode="auto">
          <a:xfrm>
            <a:off x="179388" y="849313"/>
            <a:ext cx="5500687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5003800" y="115888"/>
            <a:ext cx="40767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Segoe Script" panose="020B0504020000000003" pitchFamily="34" charset="0"/>
              </a:rPr>
              <a:t>Combien de sports y a -t-il dans la photo?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8625" y="3429000"/>
            <a:ext cx="35639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Segoe Script" panose="020B0504020000000003" pitchFamily="34" charset="0"/>
              </a:rPr>
              <a:t>Il y a cinquante-cinq sports dans la photo.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488"/>
            <a:ext cx="5040313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26988"/>
            <a:ext cx="7380287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79388" y="44450"/>
            <a:ext cx="5762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chemeClr val="tx2"/>
                </a:solidFill>
              </a:rPr>
              <a:t>sports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8738" y="6105525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/>
              <a:t>au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388350" y="204788"/>
            <a:ext cx="576263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rgbClr val="FF0000"/>
                </a:solidFill>
              </a:rPr>
              <a:t>ballon</a:t>
            </a:r>
          </a:p>
        </p:txBody>
      </p:sp>
      <p:sp>
        <p:nvSpPr>
          <p:cNvPr id="21" name="Freeform 20"/>
          <p:cNvSpPr/>
          <p:nvPr/>
        </p:nvSpPr>
        <p:spPr>
          <a:xfrm>
            <a:off x="4491038" y="5929313"/>
            <a:ext cx="3825875" cy="766762"/>
          </a:xfrm>
          <a:custGeom>
            <a:avLst/>
            <a:gdLst>
              <a:gd name="connsiteX0" fmla="*/ 3825742 w 3825742"/>
              <a:gd name="connsiteY0" fmla="*/ 0 h 766251"/>
              <a:gd name="connsiteX1" fmla="*/ 1595160 w 3825742"/>
              <a:gd name="connsiteY1" fmla="*/ 706582 h 766251"/>
              <a:gd name="connsiteX2" fmla="*/ 486796 w 3825742"/>
              <a:gd name="connsiteY2" fmla="*/ 706582 h 766251"/>
              <a:gd name="connsiteX3" fmla="*/ 29596 w 3825742"/>
              <a:gd name="connsiteY3" fmla="*/ 526473 h 766251"/>
              <a:gd name="connsiteX4" fmla="*/ 43451 w 3825742"/>
              <a:gd name="connsiteY4" fmla="*/ 526473 h 76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742" h="766251">
                <a:moveTo>
                  <a:pt x="3825742" y="0"/>
                </a:moveTo>
                <a:cubicBezTo>
                  <a:pt x="2988696" y="294409"/>
                  <a:pt x="2151651" y="588818"/>
                  <a:pt x="1595160" y="706582"/>
                </a:cubicBezTo>
                <a:cubicBezTo>
                  <a:pt x="1038669" y="824346"/>
                  <a:pt x="747723" y="736600"/>
                  <a:pt x="486796" y="706582"/>
                </a:cubicBezTo>
                <a:cubicBezTo>
                  <a:pt x="225869" y="676564"/>
                  <a:pt x="103487" y="556491"/>
                  <a:pt x="29596" y="526473"/>
                </a:cubicBezTo>
                <a:cubicBezTo>
                  <a:pt x="-44295" y="496455"/>
                  <a:pt x="43451" y="526473"/>
                  <a:pt x="43451" y="526473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5" name="Freeform 24"/>
          <p:cNvSpPr/>
          <p:nvPr/>
        </p:nvSpPr>
        <p:spPr>
          <a:xfrm>
            <a:off x="6207125" y="508000"/>
            <a:ext cx="2105025" cy="365125"/>
          </a:xfrm>
          <a:custGeom>
            <a:avLst/>
            <a:gdLst>
              <a:gd name="connsiteX0" fmla="*/ 2105891 w 2105891"/>
              <a:gd name="connsiteY0" fmla="*/ 364496 h 364496"/>
              <a:gd name="connsiteX1" fmla="*/ 609600 w 2105891"/>
              <a:gd name="connsiteY1" fmla="*/ 4278 h 364496"/>
              <a:gd name="connsiteX2" fmla="*/ 0 w 2105891"/>
              <a:gd name="connsiteY2" fmla="*/ 156678 h 364496"/>
              <a:gd name="connsiteX3" fmla="*/ 0 w 2105891"/>
              <a:gd name="connsiteY3" fmla="*/ 156678 h 3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891" h="364496">
                <a:moveTo>
                  <a:pt x="2105891" y="364496"/>
                </a:moveTo>
                <a:cubicBezTo>
                  <a:pt x="1533236" y="201705"/>
                  <a:pt x="960582" y="38914"/>
                  <a:pt x="609600" y="4278"/>
                </a:cubicBezTo>
                <a:cubicBezTo>
                  <a:pt x="258618" y="-30358"/>
                  <a:pt x="0" y="156678"/>
                  <a:pt x="0" y="156678"/>
                </a:cubicBezTo>
                <a:lnTo>
                  <a:pt x="0" y="156678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Isosceles Triangle 27"/>
          <p:cNvSpPr/>
          <p:nvPr/>
        </p:nvSpPr>
        <p:spPr>
          <a:xfrm rot="14768333">
            <a:off x="6103144" y="483394"/>
            <a:ext cx="358775" cy="29051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Isosceles Triangle 29"/>
          <p:cNvSpPr/>
          <p:nvPr/>
        </p:nvSpPr>
        <p:spPr>
          <a:xfrm rot="17920941">
            <a:off x="4352131" y="6328569"/>
            <a:ext cx="360363" cy="288925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4044950" y="2355850"/>
            <a:ext cx="4295775" cy="2697163"/>
          </a:xfrm>
          <a:custGeom>
            <a:avLst/>
            <a:gdLst>
              <a:gd name="connsiteX0" fmla="*/ 4294909 w 4294909"/>
              <a:gd name="connsiteY0" fmla="*/ 2479963 h 2697451"/>
              <a:gd name="connsiteX1" fmla="*/ 1995055 w 4294909"/>
              <a:gd name="connsiteY1" fmla="*/ 2452254 h 2697451"/>
              <a:gd name="connsiteX2" fmla="*/ 0 w 4294909"/>
              <a:gd name="connsiteY2" fmla="*/ 0 h 2697451"/>
              <a:gd name="connsiteX3" fmla="*/ 0 w 4294909"/>
              <a:gd name="connsiteY3" fmla="*/ 0 h 269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4909" h="2697451">
                <a:moveTo>
                  <a:pt x="4294909" y="2479963"/>
                </a:moveTo>
                <a:cubicBezTo>
                  <a:pt x="3502891" y="2672772"/>
                  <a:pt x="2710873" y="2865581"/>
                  <a:pt x="1995055" y="2452254"/>
                </a:cubicBezTo>
                <a:cubicBezTo>
                  <a:pt x="1279237" y="203892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Isosceles Triangle 32"/>
          <p:cNvSpPr/>
          <p:nvPr/>
        </p:nvSpPr>
        <p:spPr>
          <a:xfrm rot="20006016">
            <a:off x="3879850" y="2197100"/>
            <a:ext cx="358775" cy="288925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79375" y="333375"/>
            <a:ext cx="9001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Segoe Script" panose="020B0504020000000003" pitchFamily="34" charset="0"/>
              </a:rPr>
              <a:t>Combien de sports sont les sports au ballon?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62125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17519" r="56177" b="11079"/>
          <a:stretch>
            <a:fillRect/>
          </a:stretch>
        </p:blipFill>
        <p:spPr bwMode="auto">
          <a:xfrm>
            <a:off x="250825" y="1773238"/>
            <a:ext cx="159385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44791" r="59689" b="20360"/>
          <a:stretch>
            <a:fillRect/>
          </a:stretch>
        </p:blipFill>
        <p:spPr bwMode="auto">
          <a:xfrm>
            <a:off x="4140200" y="1773238"/>
            <a:ext cx="2493963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1497" r="57454" b="38164"/>
          <a:stretch>
            <a:fillRect/>
          </a:stretch>
        </p:blipFill>
        <p:spPr bwMode="auto">
          <a:xfrm>
            <a:off x="6804025" y="1917700"/>
            <a:ext cx="23050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5037138"/>
            <a:ext cx="8821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Segoe Script" panose="020B0504020000000003" pitchFamily="34" charset="0"/>
              </a:rPr>
              <a:t>Deux sports sont les sports au ballon</a:t>
            </a:r>
          </a:p>
        </p:txBody>
      </p:sp>
      <p:sp>
        <p:nvSpPr>
          <p:cNvPr id="2" name="Oval 1"/>
          <p:cNvSpPr/>
          <p:nvPr/>
        </p:nvSpPr>
        <p:spPr>
          <a:xfrm>
            <a:off x="3184525" y="1781175"/>
            <a:ext cx="796925" cy="6588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276600" y="4171950"/>
            <a:ext cx="398463" cy="481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9512" y="260648"/>
          <a:ext cx="8794170" cy="6336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13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13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313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12235">
                <a:tc>
                  <a:txBody>
                    <a:bodyPr/>
                    <a:lstStyle/>
                    <a:p>
                      <a:endParaRPr lang="en-GB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2235">
                <a:tc>
                  <a:txBody>
                    <a:bodyPr/>
                    <a:lstStyle/>
                    <a:p>
                      <a:endParaRPr lang="en-GB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2235">
                <a:tc>
                  <a:txBody>
                    <a:bodyPr/>
                    <a:lstStyle/>
                    <a:p>
                      <a:endParaRPr lang="en-GB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03356" y="495850"/>
            <a:ext cx="2326804" cy="1650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3356" y="2627631"/>
            <a:ext cx="2326804" cy="1606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22344" y="4808708"/>
            <a:ext cx="2249456" cy="1572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441831" y="476672"/>
            <a:ext cx="2255001" cy="1669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3419872" y="2671232"/>
            <a:ext cx="2276960" cy="1562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3419872" y="4808708"/>
            <a:ext cx="2276960" cy="1572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441980" y="491723"/>
            <a:ext cx="2160240" cy="162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6435014" y="2695272"/>
            <a:ext cx="2169434" cy="1538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467" name="TextBox 2"/>
          <p:cNvSpPr txBox="1">
            <a:spLocks noChangeArrowheads="1"/>
          </p:cNvSpPr>
          <p:nvPr/>
        </p:nvSpPr>
        <p:spPr bwMode="auto">
          <a:xfrm>
            <a:off x="6170613" y="4862513"/>
            <a:ext cx="2663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>
                <a:latin typeface="Segoe Script" panose="020B0504020000000003" pitchFamily="34" charset="0"/>
              </a:rPr>
              <a:t>les sports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38325</TotalTime>
  <Words>721</Words>
  <Application>Microsoft Office PowerPoint</Application>
  <PresentationFormat>On-screen Show (4:3)</PresentationFormat>
  <Paragraphs>107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Script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McClelland</dc:creator>
  <cp:lastModifiedBy>Study</cp:lastModifiedBy>
  <cp:revision>90</cp:revision>
  <dcterms:created xsi:type="dcterms:W3CDTF">2014-08-24T16:09:20Z</dcterms:created>
  <dcterms:modified xsi:type="dcterms:W3CDTF">2018-08-27T08:24:36Z</dcterms:modified>
</cp:coreProperties>
</file>