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61" r:id="rId2"/>
    <p:sldId id="257" r:id="rId3"/>
    <p:sldId id="262" r:id="rId4"/>
    <p:sldId id="264" r:id="rId5"/>
    <p:sldId id="268" r:id="rId6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74686" autoAdjust="0"/>
  </p:normalViewPr>
  <p:slideViewPr>
    <p:cSldViewPr>
      <p:cViewPr varScale="1">
        <p:scale>
          <a:sx n="83" d="100"/>
          <a:sy n="83" d="100"/>
        </p:scale>
        <p:origin x="708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AE90B279-3C49-473A-AD12-59C6EE2FD03E}" type="datetimeFigureOut">
              <a:rPr lang="en-GB"/>
              <a:pPr>
                <a:defRPr/>
              </a:pPr>
              <a:t>29/12/2018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6206196-21C0-4309-99B8-A770F4EBB29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48752641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Organise these Olympic sports in alphabetical order. Answers appear on the right hand side with the important letters highlighted in yellow.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708EBBB-2CF6-4F99-8909-E83A8BE28B68}" type="slidenum">
              <a:rPr lang="en-GB" altLang="en-US" smtClean="0">
                <a:latin typeface="Calibri" panose="020F0502020204030204" pitchFamily="34" charset="0"/>
              </a:rPr>
              <a:pPr/>
              <a:t>1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56182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Use word reference  to show pupils how to use it 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mtClean="0"/>
              <a:t>It’s possible to use a traditional dictionary or an online dictionary.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75C1052-8847-4025-8292-28E35B5A3D03}" type="slidenum">
              <a:rPr lang="en-GB" altLang="en-US" smtClean="0">
                <a:latin typeface="Calibri" panose="020F0502020204030204" pitchFamily="34" charset="0"/>
              </a:rPr>
              <a:pPr/>
              <a:t>2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1293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The online dictionary is free and fast.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5197CA5-99C7-4DD0-AB09-F9CFAA190058}" type="slidenum">
              <a:rPr lang="en-GB" altLang="en-US" smtClean="0">
                <a:latin typeface="Calibri" panose="020F0502020204030204" pitchFamily="34" charset="0"/>
              </a:rPr>
              <a:pPr/>
              <a:t>3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58396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Look for these sports in an dictionary!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mtClean="0"/>
              <a:t>Teachers may choose to ask pupils to do this on computers using an online dictionary or using a paper dictionary. Hopefully the translations will still be the same!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mtClean="0"/>
              <a:t>There is an accompanying word document that can be copied for pupils so that they can write straight onto it. 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mtClean="0"/>
              <a:t>I realised that there are a lot of sports in this list so maybe it would be an idea to put pupils into groups (divide &amp; conquer) or to get pupils to look up their favourite 10 sports from the list. Translations follow on the next 3 slides.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6F21FD7-BFD2-48D7-8693-3FEC3EA15923}" type="slidenum">
              <a:rPr lang="en-GB" altLang="en-US" smtClean="0">
                <a:latin typeface="Calibri" panose="020F0502020204030204" pitchFamily="34" charset="0"/>
              </a:rPr>
              <a:pPr/>
              <a:t>4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37307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22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en-GB" altLang="en-US" smtClean="0"/>
              <a:t>Look for these sports in an dictionary!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mtClean="0"/>
              <a:t>Teachers may choose to ask pupils to do this on computers using an online dictionary or using a paper dictionary. Hopefully the translations will still be the same!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mtClean="0"/>
              <a:t>There is an accompanying word document that can be copied for pupils so that they can write straight onto it. </a:t>
            </a:r>
          </a:p>
          <a:p>
            <a:pPr eaLnBrk="1" hangingPunct="1">
              <a:spcBef>
                <a:spcPct val="0"/>
              </a:spcBef>
            </a:pPr>
            <a:r>
              <a:rPr lang="en-GB" altLang="en-US" smtClean="0"/>
              <a:t>I realised that there are a lot of sports in this list so maybe it would be an idea to put pupils into groups (divide &amp; conquer) or to get pupils to look up their favourite 10 sports from the list. Translations follow on the next 3 slides.</a:t>
            </a:r>
          </a:p>
        </p:txBody>
      </p:sp>
      <p:sp>
        <p:nvSpPr>
          <p:cNvPr id="1229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C9800868-3A56-4A7D-A85B-2830397694A9}" type="slidenum">
              <a:rPr lang="en-GB" altLang="en-US" smtClean="0">
                <a:latin typeface="Calibri" panose="020F0502020204030204" pitchFamily="34" charset="0"/>
              </a:rPr>
              <a:pPr/>
              <a:t>5</a:t>
            </a:fld>
            <a:endParaRPr lang="en-GB" altLang="en-US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20289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20E3A3-0089-4208-AEE9-5DDCE8835EE7}" type="datetimeFigureOut">
              <a:rPr lang="en-GB"/>
              <a:pPr>
                <a:defRPr/>
              </a:pPr>
              <a:t>29/12/2018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E00E54-0FF7-4D62-9753-A50B2D75E89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7894046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7EF2B0-9E92-494A-AB4B-C433942C227D}" type="datetimeFigureOut">
              <a:rPr lang="en-GB"/>
              <a:pPr>
                <a:defRPr/>
              </a:pPr>
              <a:t>29/12/2018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D232CE-C31E-4E68-9E9B-8DE916599F56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23836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9537FA-AA92-4C45-8E50-ED9C237E39A2}" type="datetimeFigureOut">
              <a:rPr lang="en-GB"/>
              <a:pPr>
                <a:defRPr/>
              </a:pPr>
              <a:t>29/12/2018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6247AF-C355-4ABF-A6EA-EC1D19A79E2C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62852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37B171-2E05-4D4A-9EE6-DB1A35D1570B}" type="datetimeFigureOut">
              <a:rPr lang="en-GB"/>
              <a:pPr>
                <a:defRPr/>
              </a:pPr>
              <a:t>29/12/2018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FD037D-7F22-4CE6-8961-9B5C61C43232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0529331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3A2557-D6F1-462D-B17A-50AC63A61CDD}" type="datetimeFigureOut">
              <a:rPr lang="en-GB"/>
              <a:pPr>
                <a:defRPr/>
              </a:pPr>
              <a:t>29/12/2018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C50B35-FA3F-4071-A1B0-8064D15D8BF3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90467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A20866-BFD7-4D11-80C5-6ECED59650FF}" type="datetimeFigureOut">
              <a:rPr lang="en-GB"/>
              <a:pPr>
                <a:defRPr/>
              </a:pPr>
              <a:t>29/12/2018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1A4F31-42BF-40B3-86F8-897FB1397D27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6756571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70C47C-ADF5-4A59-ACDC-8CD1E43CB54A}" type="datetimeFigureOut">
              <a:rPr lang="en-GB"/>
              <a:pPr>
                <a:defRPr/>
              </a:pPr>
              <a:t>29/12/2018</a:t>
            </a:fld>
            <a:endParaRPr lang="en-GB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479D0B-FC4F-4BD3-AEF4-E81EC9A8E31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5405807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FD54C-A8BB-45F8-93AB-5D57190340AC}" type="datetimeFigureOut">
              <a:rPr lang="en-GB"/>
              <a:pPr>
                <a:defRPr/>
              </a:pPr>
              <a:t>29/12/2018</a:t>
            </a:fld>
            <a:endParaRPr lang="en-GB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589C21-5A45-4838-9394-B9BA966620E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5520086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D83A7-9604-4C78-8B88-26DDB400DF1A}" type="datetimeFigureOut">
              <a:rPr lang="en-GB"/>
              <a:pPr>
                <a:defRPr/>
              </a:pPr>
              <a:t>29/12/2018</a:t>
            </a:fld>
            <a:endParaRPr lang="en-GB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837A45-8DD8-4B48-AEBC-96ABFBCA4B19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33939806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97595F-CA0F-4CA9-98F7-823183D45EB2}" type="datetimeFigureOut">
              <a:rPr lang="en-GB"/>
              <a:pPr>
                <a:defRPr/>
              </a:pPr>
              <a:t>29/12/2018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273D58-831C-44E2-9604-752FCE1DA6A1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1203651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B326F0-5C03-4A19-A094-53B93DB93164}" type="datetimeFigureOut">
              <a:rPr lang="en-GB"/>
              <a:pPr>
                <a:defRPr/>
              </a:pPr>
              <a:t>29/12/2018</a:t>
            </a:fld>
            <a:endParaRPr lang="en-GB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711B8-9F52-4B24-8C63-E369BF7BB6E5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635060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  <a:endParaRPr lang="en-GB" altLang="en-US" smtClean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  <a:endParaRPr lang="en-GB" alt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C50A37E6-4925-4921-8F4D-D1254C3D0A5E}" type="datetimeFigureOut">
              <a:rPr lang="en-GB"/>
              <a:pPr>
                <a:defRPr/>
              </a:pPr>
              <a:t>29/12/2018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723524B-7B37-4C5A-8524-4C1C9DC08B3B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audio" Target="../media/audio6.wav"/><Relationship Id="rId3" Type="http://schemas.openxmlformats.org/officeDocument/2006/relationships/audio" Target="../media/audio1.wav"/><Relationship Id="rId7" Type="http://schemas.openxmlformats.org/officeDocument/2006/relationships/audio" Target="../media/audio5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audio" Target="../media/audio4.wav"/><Relationship Id="rId11" Type="http://schemas.openxmlformats.org/officeDocument/2006/relationships/audio" Target="../media/audio9.wav"/><Relationship Id="rId5" Type="http://schemas.openxmlformats.org/officeDocument/2006/relationships/audio" Target="../media/audio3.wav"/><Relationship Id="rId10" Type="http://schemas.openxmlformats.org/officeDocument/2006/relationships/audio" Target="../media/audio8.wav"/><Relationship Id="rId4" Type="http://schemas.openxmlformats.org/officeDocument/2006/relationships/audio" Target="../media/audio2.wav"/><Relationship Id="rId9" Type="http://schemas.openxmlformats.org/officeDocument/2006/relationships/audio" Target="../media/audio7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amazon.es/gp/product/images/B008LQ9NQ2/ref=dp_image_z_0?ie=UTF8&amp;n=818936031&amp;s=digital-text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audio" Target="../media/audio11.wav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Relationship Id="rId4" Type="http://schemas.openxmlformats.org/officeDocument/2006/relationships/audio" Target="../media/audio12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hlinkClick r:id="" action="ppaction://noaction">
              <a:snd r:embed="rId3" name="13_athletisme.wav"/>
            </a:hlinkClick>
          </p:cNvPr>
          <p:cNvSpPr txBox="1"/>
          <p:nvPr/>
        </p:nvSpPr>
        <p:spPr>
          <a:xfrm>
            <a:off x="696913" y="3108325"/>
            <a:ext cx="3600450" cy="584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bg1"/>
                </a:solidFill>
                <a:latin typeface="+mn-lt"/>
                <a:cs typeface="+mn-cs"/>
              </a:rPr>
              <a:t>4. </a:t>
            </a:r>
            <a:r>
              <a:rPr lang="en-GB" sz="3200" dirty="0" err="1">
                <a:solidFill>
                  <a:schemeClr val="bg1"/>
                </a:solidFill>
                <a:latin typeface="+mn-lt"/>
                <a:cs typeface="+mn-cs"/>
              </a:rPr>
              <a:t>l’athlètisme</a:t>
            </a:r>
            <a:endParaRPr lang="en-GB" sz="32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3" name="TextBox 2">
            <a:hlinkClick r:id="" action="ppaction://noaction">
              <a:snd r:embed="rId10" name="13_volley.wav"/>
            </a:hlinkClick>
          </p:cNvPr>
          <p:cNvSpPr txBox="1"/>
          <p:nvPr/>
        </p:nvSpPr>
        <p:spPr>
          <a:xfrm>
            <a:off x="696913" y="1420813"/>
            <a:ext cx="3600450" cy="5857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bg1"/>
                </a:solidFill>
                <a:latin typeface="+mn-lt"/>
                <a:cs typeface="+mn-cs"/>
              </a:rPr>
              <a:t>1. le volley</a:t>
            </a:r>
          </a:p>
        </p:txBody>
      </p:sp>
      <p:sp>
        <p:nvSpPr>
          <p:cNvPr id="4" name="TextBox 3">
            <a:hlinkClick r:id="" action="ppaction://noaction">
              <a:snd r:embed="rId6" name="13_cyclisme.wav"/>
            </a:hlinkClick>
          </p:cNvPr>
          <p:cNvSpPr txBox="1"/>
          <p:nvPr/>
        </p:nvSpPr>
        <p:spPr>
          <a:xfrm>
            <a:off x="698500" y="3689350"/>
            <a:ext cx="3598863" cy="584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bg1"/>
                </a:solidFill>
                <a:latin typeface="+mn-lt"/>
                <a:cs typeface="+mn-cs"/>
              </a:rPr>
              <a:t>5. le </a:t>
            </a:r>
            <a:r>
              <a:rPr lang="en-GB" sz="3200" dirty="0" err="1">
                <a:solidFill>
                  <a:schemeClr val="bg1"/>
                </a:solidFill>
                <a:latin typeface="+mn-lt"/>
                <a:cs typeface="+mn-cs"/>
              </a:rPr>
              <a:t>cyclisme</a:t>
            </a:r>
            <a:endParaRPr lang="en-GB" sz="32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5" name="TextBox 4">
            <a:hlinkClick r:id="" action="ppaction://noaction">
              <a:snd r:embed="rId7" name="13_football.wav"/>
            </a:hlinkClick>
          </p:cNvPr>
          <p:cNvSpPr txBox="1"/>
          <p:nvPr/>
        </p:nvSpPr>
        <p:spPr>
          <a:xfrm>
            <a:off x="696913" y="1985963"/>
            <a:ext cx="3600450" cy="5857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bg1"/>
                </a:solidFill>
                <a:latin typeface="+mn-lt"/>
                <a:cs typeface="+mn-cs"/>
              </a:rPr>
              <a:t>2. le football</a:t>
            </a:r>
          </a:p>
        </p:txBody>
      </p:sp>
      <p:sp>
        <p:nvSpPr>
          <p:cNvPr id="6" name="TextBox 5">
            <a:hlinkClick r:id="" action="ppaction://noaction">
              <a:snd r:embed="rId8" name="13_gymnastique.wav"/>
            </a:hlinkClick>
          </p:cNvPr>
          <p:cNvSpPr txBox="1"/>
          <p:nvPr/>
        </p:nvSpPr>
        <p:spPr>
          <a:xfrm>
            <a:off x="696913" y="2532063"/>
            <a:ext cx="3600450" cy="584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bg1"/>
                </a:solidFill>
                <a:latin typeface="+mn-lt"/>
                <a:cs typeface="+mn-cs"/>
              </a:rPr>
              <a:t>3. la </a:t>
            </a:r>
            <a:r>
              <a:rPr lang="en-GB" sz="3200" dirty="0" err="1">
                <a:solidFill>
                  <a:schemeClr val="bg1"/>
                </a:solidFill>
                <a:latin typeface="+mn-lt"/>
                <a:cs typeface="+mn-cs"/>
              </a:rPr>
              <a:t>gymnastique</a:t>
            </a:r>
            <a:endParaRPr lang="en-GB" sz="32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7" name="TextBox 6">
            <a:hlinkClick r:id="" action="ppaction://noaction">
              <a:snd r:embed="rId9" name="13_tennis.wav"/>
            </a:hlinkClick>
          </p:cNvPr>
          <p:cNvSpPr txBox="1"/>
          <p:nvPr/>
        </p:nvSpPr>
        <p:spPr>
          <a:xfrm>
            <a:off x="698500" y="4217988"/>
            <a:ext cx="3600450" cy="585787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bg1"/>
                </a:solidFill>
                <a:latin typeface="+mn-lt"/>
                <a:cs typeface="+mn-cs"/>
              </a:rPr>
              <a:t>6. le tennis</a:t>
            </a:r>
          </a:p>
        </p:txBody>
      </p:sp>
      <p:sp>
        <p:nvSpPr>
          <p:cNvPr id="8" name="TextBox 7">
            <a:hlinkClick r:id="" action="ppaction://noaction">
              <a:snd r:embed="rId5" name="13_boxe.wav"/>
            </a:hlinkClick>
          </p:cNvPr>
          <p:cNvSpPr txBox="1"/>
          <p:nvPr/>
        </p:nvSpPr>
        <p:spPr>
          <a:xfrm>
            <a:off x="698500" y="5292725"/>
            <a:ext cx="3600450" cy="584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bg1"/>
                </a:solidFill>
                <a:latin typeface="+mn-lt"/>
                <a:cs typeface="+mn-cs"/>
              </a:rPr>
              <a:t>8. la </a:t>
            </a:r>
            <a:r>
              <a:rPr lang="en-GB" sz="3200" dirty="0" err="1">
                <a:solidFill>
                  <a:schemeClr val="bg1"/>
                </a:solidFill>
                <a:latin typeface="+mn-lt"/>
                <a:cs typeface="+mn-cs"/>
              </a:rPr>
              <a:t>boxe</a:t>
            </a:r>
            <a:endParaRPr lang="en-GB" sz="32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9" name="TextBox 8">
            <a:hlinkClick r:id="" action="ppaction://noaction">
              <a:snd r:embed="rId4" name="13_badminton.wav"/>
            </a:hlinkClick>
          </p:cNvPr>
          <p:cNvSpPr txBox="1"/>
          <p:nvPr/>
        </p:nvSpPr>
        <p:spPr>
          <a:xfrm>
            <a:off x="698500" y="4760913"/>
            <a:ext cx="3600450" cy="584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bg1"/>
                </a:solidFill>
                <a:latin typeface="+mn-lt"/>
                <a:cs typeface="+mn-cs"/>
              </a:rPr>
              <a:t>7.le badminton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0413" y="3106738"/>
            <a:ext cx="3600450" cy="584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bg1"/>
                </a:solidFill>
                <a:latin typeface="+mn-lt"/>
                <a:cs typeface="+mn-cs"/>
              </a:rPr>
              <a:t>5. le </a:t>
            </a:r>
            <a:r>
              <a:rPr lang="en-GB" sz="3200" dirty="0" err="1">
                <a:solidFill>
                  <a:srgbClr val="FFFF00"/>
                </a:solidFill>
                <a:latin typeface="+mn-lt"/>
                <a:cs typeface="+mn-cs"/>
              </a:rPr>
              <a:t>c</a:t>
            </a:r>
            <a:r>
              <a:rPr lang="en-GB" sz="3200" dirty="0" err="1">
                <a:solidFill>
                  <a:schemeClr val="bg1"/>
                </a:solidFill>
                <a:latin typeface="+mn-lt"/>
                <a:cs typeface="+mn-cs"/>
              </a:rPr>
              <a:t>yclisme</a:t>
            </a:r>
            <a:endParaRPr lang="en-GB" sz="32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570413" y="1420813"/>
            <a:ext cx="3600450" cy="584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bg1"/>
                </a:solidFill>
                <a:latin typeface="+mn-lt"/>
                <a:cs typeface="+mn-cs"/>
              </a:rPr>
              <a:t>4.l’</a:t>
            </a:r>
            <a:r>
              <a:rPr lang="en-GB" sz="3200" dirty="0">
                <a:solidFill>
                  <a:srgbClr val="FFFF00"/>
                </a:solidFill>
                <a:latin typeface="+mn-lt"/>
                <a:cs typeface="+mn-cs"/>
              </a:rPr>
              <a:t>a</a:t>
            </a:r>
            <a:r>
              <a:rPr lang="en-GB" sz="3200" dirty="0">
                <a:solidFill>
                  <a:schemeClr val="bg1"/>
                </a:solidFill>
                <a:latin typeface="+mn-lt"/>
                <a:cs typeface="+mn-cs"/>
              </a:rPr>
              <a:t>thlètisme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572000" y="3687763"/>
            <a:ext cx="3598863" cy="584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bg1"/>
                </a:solidFill>
                <a:latin typeface="+mn-lt"/>
                <a:cs typeface="+mn-cs"/>
              </a:rPr>
              <a:t>2.le </a:t>
            </a:r>
            <a:r>
              <a:rPr lang="en-GB" sz="3200" dirty="0">
                <a:solidFill>
                  <a:srgbClr val="FFFF00"/>
                </a:solidFill>
                <a:latin typeface="+mn-lt"/>
                <a:cs typeface="+mn-cs"/>
              </a:rPr>
              <a:t>f</a:t>
            </a:r>
            <a:r>
              <a:rPr lang="en-GB" sz="3200" dirty="0">
                <a:solidFill>
                  <a:schemeClr val="bg1"/>
                </a:solidFill>
                <a:latin typeface="+mn-lt"/>
                <a:cs typeface="+mn-cs"/>
              </a:rPr>
              <a:t>ootball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570413" y="1984375"/>
            <a:ext cx="3600450" cy="585788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bg1"/>
                </a:solidFill>
                <a:latin typeface="+mn-lt"/>
                <a:cs typeface="+mn-cs"/>
              </a:rPr>
              <a:t>7. le </a:t>
            </a:r>
            <a:r>
              <a:rPr lang="en-GB" sz="3200" dirty="0">
                <a:solidFill>
                  <a:srgbClr val="FFFF00"/>
                </a:solidFill>
                <a:latin typeface="+mn-lt"/>
                <a:cs typeface="+mn-cs"/>
              </a:rPr>
              <a:t>ba</a:t>
            </a:r>
            <a:r>
              <a:rPr lang="en-GB" sz="3200" dirty="0">
                <a:solidFill>
                  <a:schemeClr val="bg1"/>
                </a:solidFill>
                <a:latin typeface="+mn-lt"/>
                <a:cs typeface="+mn-cs"/>
              </a:rPr>
              <a:t>dminton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4570413" y="2530475"/>
            <a:ext cx="3600450" cy="584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bg1"/>
                </a:solidFill>
                <a:latin typeface="+mn-lt"/>
                <a:cs typeface="+mn-cs"/>
              </a:rPr>
              <a:t>8. la </a:t>
            </a:r>
            <a:r>
              <a:rPr lang="en-GB" sz="3200" dirty="0" err="1">
                <a:solidFill>
                  <a:srgbClr val="FFFF00"/>
                </a:solidFill>
                <a:latin typeface="+mn-lt"/>
                <a:cs typeface="+mn-cs"/>
              </a:rPr>
              <a:t>bo</a:t>
            </a:r>
            <a:r>
              <a:rPr lang="en-GB" sz="3200" dirty="0" err="1">
                <a:solidFill>
                  <a:schemeClr val="bg1"/>
                </a:solidFill>
                <a:latin typeface="+mn-lt"/>
                <a:cs typeface="+mn-cs"/>
              </a:rPr>
              <a:t>xe</a:t>
            </a:r>
            <a:endParaRPr lang="en-GB" sz="32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572000" y="4217988"/>
            <a:ext cx="3600450" cy="584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bg1"/>
                </a:solidFill>
                <a:latin typeface="+mn-lt"/>
                <a:cs typeface="+mn-cs"/>
              </a:rPr>
              <a:t>3. la </a:t>
            </a:r>
            <a:r>
              <a:rPr lang="en-GB" sz="3200" dirty="0" err="1">
                <a:solidFill>
                  <a:srgbClr val="FFFF00"/>
                </a:solidFill>
                <a:latin typeface="+mn-lt"/>
                <a:cs typeface="+mn-cs"/>
              </a:rPr>
              <a:t>g</a:t>
            </a:r>
            <a:r>
              <a:rPr lang="en-GB" sz="3200" dirty="0" err="1">
                <a:solidFill>
                  <a:schemeClr val="bg1"/>
                </a:solidFill>
                <a:latin typeface="+mn-lt"/>
                <a:cs typeface="+mn-cs"/>
              </a:rPr>
              <a:t>ymnastique</a:t>
            </a:r>
            <a:endParaRPr lang="en-GB" sz="3200" dirty="0">
              <a:solidFill>
                <a:schemeClr val="bg1"/>
              </a:solidFill>
              <a:latin typeface="+mn-lt"/>
              <a:cs typeface="+mn-c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572000" y="5291138"/>
            <a:ext cx="3600450" cy="584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bg1"/>
                </a:solidFill>
                <a:latin typeface="+mn-lt"/>
                <a:cs typeface="+mn-cs"/>
              </a:rPr>
              <a:t>1. le </a:t>
            </a:r>
            <a:r>
              <a:rPr lang="en-GB" sz="3200" dirty="0">
                <a:solidFill>
                  <a:srgbClr val="FFFF00"/>
                </a:solidFill>
                <a:latin typeface="+mn-lt"/>
                <a:cs typeface="+mn-cs"/>
              </a:rPr>
              <a:t>v</a:t>
            </a:r>
            <a:r>
              <a:rPr lang="en-GB" sz="3200" dirty="0">
                <a:solidFill>
                  <a:schemeClr val="bg1"/>
                </a:solidFill>
                <a:latin typeface="+mn-lt"/>
                <a:cs typeface="+mn-cs"/>
              </a:rPr>
              <a:t>olley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572000" y="4759325"/>
            <a:ext cx="3600450" cy="584200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 w="57150">
            <a:solidFill>
              <a:schemeClr val="tx1"/>
            </a:solidFill>
          </a:ln>
        </p:spPr>
        <p:txBody>
          <a:bodyPr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3200" dirty="0">
                <a:solidFill>
                  <a:schemeClr val="bg1"/>
                </a:solidFill>
                <a:latin typeface="+mn-lt"/>
                <a:cs typeface="+mn-cs"/>
              </a:rPr>
              <a:t>6. le </a:t>
            </a:r>
            <a:r>
              <a:rPr lang="en-GB" sz="3200" dirty="0">
                <a:solidFill>
                  <a:srgbClr val="FFFF00"/>
                </a:solidFill>
                <a:latin typeface="+mn-lt"/>
                <a:cs typeface="+mn-cs"/>
              </a:rPr>
              <a:t>ten</a:t>
            </a:r>
            <a:r>
              <a:rPr lang="en-GB" sz="3200" dirty="0">
                <a:solidFill>
                  <a:schemeClr val="bg1"/>
                </a:solidFill>
                <a:latin typeface="+mn-lt"/>
                <a:cs typeface="+mn-cs"/>
              </a:rPr>
              <a:t>nis</a:t>
            </a:r>
          </a:p>
        </p:txBody>
      </p:sp>
      <p:sp>
        <p:nvSpPr>
          <p:cNvPr id="3090" name="TextBox 17">
            <a:hlinkClick r:id="" action="ppaction://noaction">
              <a:snd r:embed="rId11" name="13_instruction.wav"/>
            </a:hlinkClick>
          </p:cNvPr>
          <p:cNvSpPr txBox="1">
            <a:spLocks noChangeArrowheads="1"/>
          </p:cNvSpPr>
          <p:nvPr/>
        </p:nvSpPr>
        <p:spPr bwMode="auto">
          <a:xfrm>
            <a:off x="34925" y="282575"/>
            <a:ext cx="9145588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3000" dirty="0" err="1"/>
              <a:t>Organisez</a:t>
            </a:r>
            <a:r>
              <a:rPr lang="en-GB" altLang="en-US" sz="3000" dirty="0"/>
              <a:t> les sports </a:t>
            </a:r>
            <a:r>
              <a:rPr lang="en-GB" altLang="en-US" sz="3000" dirty="0" err="1"/>
              <a:t>olympiques</a:t>
            </a:r>
            <a:r>
              <a:rPr lang="en-GB" altLang="en-US" sz="3000" dirty="0"/>
              <a:t> </a:t>
            </a:r>
            <a:r>
              <a:rPr lang="en-GB" altLang="en-US" sz="3000" dirty="0" err="1"/>
              <a:t>en</a:t>
            </a:r>
            <a:r>
              <a:rPr lang="en-GB" altLang="en-US" sz="3000" dirty="0"/>
              <a:t> </a:t>
            </a:r>
            <a:r>
              <a:rPr lang="en-GB" altLang="en-US" sz="3000" dirty="0" err="1"/>
              <a:t>ordre</a:t>
            </a:r>
            <a:r>
              <a:rPr lang="en-GB" altLang="en-US" sz="3000" dirty="0"/>
              <a:t> </a:t>
            </a:r>
            <a:r>
              <a:rPr lang="en-GB" altLang="en-US" sz="3000" dirty="0" err="1"/>
              <a:t>alphabétique</a:t>
            </a:r>
            <a:r>
              <a:rPr lang="en-GB" altLang="en-US" sz="3000" dirty="0"/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3_athletis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13_badminto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13_box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13_cyclism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7" name="13_footba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8" name="13_gymnastiqu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9" name="13_tenni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10" name="13_volley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extBox 2">
            <a:hlinkClick r:id="" action="ppaction://noaction">
              <a:snd r:embed="rId3" name="13_dictionnaire.wav"/>
            </a:hlinkClick>
          </p:cNvPr>
          <p:cNvSpPr txBox="1">
            <a:spLocks noChangeArrowheads="1"/>
          </p:cNvSpPr>
          <p:nvPr/>
        </p:nvSpPr>
        <p:spPr bwMode="auto">
          <a:xfrm>
            <a:off x="107950" y="188913"/>
            <a:ext cx="896461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600" dirty="0"/>
              <a:t>Nous </a:t>
            </a:r>
            <a:r>
              <a:rPr lang="en-GB" altLang="en-US" sz="3600" dirty="0" err="1"/>
              <a:t>allons</a:t>
            </a:r>
            <a:r>
              <a:rPr lang="en-GB" altLang="en-US" sz="3600" dirty="0"/>
              <a:t> utiliser un </a:t>
            </a:r>
            <a:r>
              <a:rPr lang="en-GB" altLang="en-US" sz="3600" dirty="0" err="1"/>
              <a:t>dictionnaire</a:t>
            </a:r>
            <a:r>
              <a:rPr lang="en-GB" altLang="en-US" sz="3600" dirty="0"/>
              <a:t> </a:t>
            </a:r>
            <a:r>
              <a:rPr lang="en-GB" altLang="en-US" sz="3600" dirty="0" err="1"/>
              <a:t>ou</a:t>
            </a:r>
            <a:r>
              <a:rPr lang="en-GB" altLang="en-US" sz="3600" dirty="0"/>
              <a:t> un </a:t>
            </a:r>
            <a:r>
              <a:rPr lang="en-GB" altLang="en-US" sz="3600" dirty="0" err="1"/>
              <a:t>dictionnaire</a:t>
            </a:r>
            <a:r>
              <a:rPr lang="en-GB" altLang="en-US" sz="3600" dirty="0"/>
              <a:t> </a:t>
            </a:r>
            <a:r>
              <a:rPr lang="en-GB" altLang="en-US" sz="3600" dirty="0" err="1"/>
              <a:t>en</a:t>
            </a:r>
            <a:r>
              <a:rPr lang="en-GB" altLang="en-US" sz="3600" dirty="0"/>
              <a:t> </a:t>
            </a:r>
            <a:r>
              <a:rPr lang="en-GB" altLang="en-US" sz="3600" dirty="0" err="1"/>
              <a:t>ligne</a:t>
            </a:r>
            <a:r>
              <a:rPr lang="en-GB" altLang="en-US" sz="3600" dirty="0"/>
              <a:t>.</a:t>
            </a:r>
          </a:p>
        </p:txBody>
      </p:sp>
      <p:sp>
        <p:nvSpPr>
          <p:cNvPr id="5123" name="AutoShape 5" descr="Gran Diccionario Collins de Inglés - Español">
            <a:hlinkClick r:id="rId4"/>
          </p:cNvPr>
          <p:cNvSpPr>
            <a:spLocks noChangeAspect="1" noChangeArrowheads="1"/>
          </p:cNvSpPr>
          <p:nvPr/>
        </p:nvSpPr>
        <p:spPr bwMode="auto">
          <a:xfrm>
            <a:off x="0" y="-1333500"/>
            <a:ext cx="2667000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GB" altLang="en-US" sz="180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42318" y="1772816"/>
            <a:ext cx="5095875" cy="481965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42317" y="1410967"/>
            <a:ext cx="5095875" cy="3619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57" t="25807" r="14777" b="20663"/>
          <a:stretch>
            <a:fillRect/>
          </a:stretch>
        </p:blipFill>
        <p:spPr bwMode="auto">
          <a:xfrm>
            <a:off x="1501775" y="2716213"/>
            <a:ext cx="6208713" cy="2852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Box 2">
            <a:hlinkClick r:id="" action="ppaction://noaction">
              <a:snd r:embed="rId4" name="13_dictionnaire2.wav"/>
            </a:hlinkClick>
          </p:cNvPr>
          <p:cNvSpPr txBox="1">
            <a:spLocks noChangeArrowheads="1"/>
          </p:cNvSpPr>
          <p:nvPr/>
        </p:nvSpPr>
        <p:spPr bwMode="auto">
          <a:xfrm>
            <a:off x="107950" y="188913"/>
            <a:ext cx="8964613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000"/>
              <a:t>Un dictionnaire en ligne est gratuit et rapide.</a:t>
            </a:r>
          </a:p>
        </p:txBody>
      </p:sp>
      <p:sp>
        <p:nvSpPr>
          <p:cNvPr id="4" name="Rectangle 3"/>
          <p:cNvSpPr/>
          <p:nvPr/>
        </p:nvSpPr>
        <p:spPr>
          <a:xfrm>
            <a:off x="1501775" y="2716213"/>
            <a:ext cx="6208713" cy="2852737"/>
          </a:xfrm>
          <a:prstGeom prst="rect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GB"/>
          </a:p>
        </p:txBody>
      </p:sp>
      <p:grpSp>
        <p:nvGrpSpPr>
          <p:cNvPr id="7173" name="Group 7"/>
          <p:cNvGrpSpPr>
            <a:grpSpLocks/>
          </p:cNvGrpSpPr>
          <p:nvPr/>
        </p:nvGrpSpPr>
        <p:grpSpPr bwMode="auto">
          <a:xfrm>
            <a:off x="4914900" y="692150"/>
            <a:ext cx="1457325" cy="1512888"/>
            <a:chOff x="4743632" y="836712"/>
            <a:chExt cx="1456936" cy="1512168"/>
          </a:xfrm>
        </p:grpSpPr>
        <p:pic>
          <p:nvPicPr>
            <p:cNvPr id="7174" name="Picture 1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8490" r="26707"/>
            <a:stretch>
              <a:fillRect/>
            </a:stretch>
          </p:blipFill>
          <p:spPr bwMode="auto">
            <a:xfrm>
              <a:off x="4788024" y="836712"/>
              <a:ext cx="1412544" cy="14478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Oval 4"/>
            <p:cNvSpPr/>
            <p:nvPr/>
          </p:nvSpPr>
          <p:spPr>
            <a:xfrm>
              <a:off x="4743632" y="908116"/>
              <a:ext cx="1412498" cy="1440764"/>
            </a:xfrm>
            <a:prstGeom prst="ellipse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fontAlgn="auto" hangingPunct="1">
                <a:spcBef>
                  <a:spcPts val="0"/>
                </a:spcBef>
                <a:spcAft>
                  <a:spcPts val="0"/>
                </a:spcAft>
                <a:defRPr/>
              </a:pPr>
              <a:endParaRPr lang="en-GB"/>
            </a:p>
          </p:txBody>
        </p:sp>
        <p:cxnSp>
          <p:nvCxnSpPr>
            <p:cNvPr id="7" name="Straight Connector 6"/>
            <p:cNvCxnSpPr>
              <a:stCxn id="5" idx="1"/>
            </p:cNvCxnSpPr>
            <p:nvPr/>
          </p:nvCxnSpPr>
          <p:spPr>
            <a:xfrm>
              <a:off x="4949952" y="1119153"/>
              <a:ext cx="1061755" cy="940940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Box 1">
            <a:hlinkClick r:id="" action="ppaction://noaction">
              <a:snd r:embed="rId3" name="13_trouvez_les_sports.wav"/>
            </a:hlinkClick>
          </p:cNvPr>
          <p:cNvSpPr txBox="1">
            <a:spLocks noChangeArrowheads="1"/>
          </p:cNvSpPr>
          <p:nvPr/>
        </p:nvSpPr>
        <p:spPr bwMode="auto">
          <a:xfrm>
            <a:off x="34925" y="115888"/>
            <a:ext cx="91455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000" dirty="0" err="1"/>
              <a:t>Trouvez</a:t>
            </a:r>
            <a:r>
              <a:rPr lang="en-GB" altLang="en-US" sz="3000" dirty="0"/>
              <a:t> les sports </a:t>
            </a:r>
            <a:r>
              <a:rPr lang="en-GB" altLang="en-US" sz="3000" dirty="0" err="1"/>
              <a:t>en</a:t>
            </a:r>
            <a:r>
              <a:rPr lang="en-GB" altLang="en-US" sz="3000" dirty="0"/>
              <a:t> </a:t>
            </a:r>
            <a:r>
              <a:rPr lang="en-GB" altLang="en-US" sz="3000" dirty="0" err="1"/>
              <a:t>ligne</a:t>
            </a:r>
            <a:r>
              <a:rPr lang="en-GB" altLang="en-US" sz="3000" dirty="0"/>
              <a:t>!</a:t>
            </a:r>
          </a:p>
        </p:txBody>
      </p:sp>
      <p:sp>
        <p:nvSpPr>
          <p:cNvPr id="5" name="Content Placeholder 6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 rtlCol="0">
            <a:normAutofit fontScale="92500" lnSpcReduction="2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b</a:t>
            </a:r>
            <a:r>
              <a:rPr lang="en-GB" dirty="0" smtClean="0"/>
              <a:t>oxing </a:t>
            </a:r>
            <a:endParaRPr lang="en-GB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m</a:t>
            </a:r>
            <a:r>
              <a:rPr lang="en-GB" dirty="0" smtClean="0"/>
              <a:t>artial </a:t>
            </a:r>
            <a:r>
              <a:rPr lang="en-GB" dirty="0" smtClean="0"/>
              <a:t>arts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b</a:t>
            </a:r>
            <a:r>
              <a:rPr lang="en-GB" dirty="0" smtClean="0"/>
              <a:t>asketball </a:t>
            </a:r>
            <a:endParaRPr lang="en-GB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b</a:t>
            </a:r>
            <a:r>
              <a:rPr lang="en-GB" dirty="0" smtClean="0"/>
              <a:t>adminton</a:t>
            </a:r>
            <a:endParaRPr lang="en-GB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h</a:t>
            </a:r>
            <a:r>
              <a:rPr lang="en-GB" dirty="0" smtClean="0"/>
              <a:t>andball</a:t>
            </a:r>
            <a:endParaRPr lang="en-GB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c</a:t>
            </a:r>
            <a:r>
              <a:rPr lang="en-GB" dirty="0" smtClean="0"/>
              <a:t>ycling </a:t>
            </a:r>
            <a:endParaRPr lang="en-GB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s</a:t>
            </a:r>
            <a:r>
              <a:rPr lang="en-GB" dirty="0" smtClean="0"/>
              <a:t>kiing </a:t>
            </a:r>
            <a:endParaRPr lang="en-GB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f</a:t>
            </a:r>
            <a:r>
              <a:rPr lang="en-GB" dirty="0" smtClean="0"/>
              <a:t>encing </a:t>
            </a:r>
            <a:endParaRPr lang="en-GB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h</a:t>
            </a:r>
            <a:r>
              <a:rPr lang="en-GB" dirty="0" smtClean="0"/>
              <a:t>orse </a:t>
            </a:r>
            <a:r>
              <a:rPr lang="en-GB" dirty="0" smtClean="0"/>
              <a:t>riding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Box 1">
            <a:hlinkClick r:id="" action="ppaction://noaction">
              <a:snd r:embed="rId4" name="13_trouvez_les_sports.wav"/>
            </a:hlinkClick>
          </p:cNvPr>
          <p:cNvSpPr txBox="1">
            <a:spLocks noChangeArrowheads="1"/>
          </p:cNvSpPr>
          <p:nvPr/>
        </p:nvSpPr>
        <p:spPr bwMode="auto">
          <a:xfrm>
            <a:off x="34925" y="115888"/>
            <a:ext cx="9145588" cy="55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GB" altLang="en-US" sz="3000" dirty="0" err="1"/>
              <a:t>Trouvez</a:t>
            </a:r>
            <a:r>
              <a:rPr lang="en-GB" altLang="en-US" sz="3000" dirty="0"/>
              <a:t> les sports </a:t>
            </a:r>
            <a:r>
              <a:rPr lang="en-GB" altLang="en-US" sz="3000" dirty="0" err="1"/>
              <a:t>en</a:t>
            </a:r>
            <a:r>
              <a:rPr lang="en-GB" altLang="en-US" sz="3000" dirty="0"/>
              <a:t> </a:t>
            </a:r>
            <a:r>
              <a:rPr lang="en-GB" altLang="en-US" sz="3000" dirty="0" err="1"/>
              <a:t>ligne</a:t>
            </a:r>
            <a:r>
              <a:rPr lang="en-GB" altLang="en-US" sz="3000" dirty="0"/>
              <a:t>!</a:t>
            </a:r>
          </a:p>
        </p:txBody>
      </p:sp>
      <p:sp>
        <p:nvSpPr>
          <p:cNvPr id="11267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altLang="en-US" sz="3600" smtClean="0"/>
              <a:t>Can you add 5 more sports of your own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b</a:t>
            </a:r>
            <a:r>
              <a:rPr lang="en-GB" dirty="0" smtClean="0"/>
              <a:t>oxing </a:t>
            </a:r>
            <a:endParaRPr lang="en-GB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m</a:t>
            </a:r>
            <a:r>
              <a:rPr lang="en-GB" dirty="0" smtClean="0"/>
              <a:t>artial </a:t>
            </a:r>
            <a:r>
              <a:rPr lang="en-GB" dirty="0" smtClean="0"/>
              <a:t>arts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b</a:t>
            </a:r>
            <a:r>
              <a:rPr lang="en-GB" dirty="0" smtClean="0"/>
              <a:t>asketball </a:t>
            </a:r>
            <a:endParaRPr lang="en-GB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b</a:t>
            </a:r>
            <a:r>
              <a:rPr lang="en-GB" dirty="0" smtClean="0"/>
              <a:t>adminton</a:t>
            </a:r>
            <a:endParaRPr lang="en-GB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h</a:t>
            </a:r>
            <a:r>
              <a:rPr lang="en-GB" dirty="0" smtClean="0"/>
              <a:t>andball</a:t>
            </a:r>
            <a:endParaRPr lang="en-GB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c</a:t>
            </a:r>
            <a:r>
              <a:rPr lang="en-GB" dirty="0" smtClean="0"/>
              <a:t>ycling </a:t>
            </a:r>
            <a:endParaRPr lang="en-GB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s</a:t>
            </a:r>
            <a:r>
              <a:rPr lang="en-GB" dirty="0" smtClean="0"/>
              <a:t>kiing </a:t>
            </a:r>
            <a:endParaRPr lang="en-GB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f</a:t>
            </a:r>
            <a:r>
              <a:rPr lang="en-GB" dirty="0" smtClean="0"/>
              <a:t>encing </a:t>
            </a:r>
            <a:endParaRPr lang="en-GB" dirty="0" smtClean="0"/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GB" dirty="0"/>
              <a:t>h</a:t>
            </a:r>
            <a:r>
              <a:rPr lang="en-GB" dirty="0" smtClean="0"/>
              <a:t>orse </a:t>
            </a:r>
            <a:r>
              <a:rPr lang="en-GB" dirty="0" smtClean="0"/>
              <a:t>riding</a:t>
            </a:r>
            <a:endParaRPr lang="en-GB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/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 smtClean="0"/>
              <a:t>l</a:t>
            </a:r>
            <a:r>
              <a:rPr lang="en-GB" dirty="0" smtClean="0"/>
              <a:t>a </a:t>
            </a:r>
            <a:r>
              <a:rPr lang="en-GB" dirty="0" err="1" smtClean="0"/>
              <a:t>boxe</a:t>
            </a:r>
            <a:r>
              <a:rPr lang="en-GB" dirty="0" smtClean="0"/>
              <a:t>  (n/f/sg) 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 smtClean="0"/>
              <a:t>les arts </a:t>
            </a:r>
            <a:r>
              <a:rPr lang="en-GB" dirty="0" err="1" smtClean="0"/>
              <a:t>martiaux</a:t>
            </a:r>
            <a:r>
              <a:rPr lang="en-GB" dirty="0" smtClean="0"/>
              <a:t> (n/f/</a:t>
            </a:r>
            <a:r>
              <a:rPr lang="en-GB" dirty="0" err="1" smtClean="0"/>
              <a:t>pl</a:t>
            </a:r>
            <a:r>
              <a:rPr lang="en-GB" dirty="0" smtClean="0"/>
              <a:t>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 smtClean="0"/>
              <a:t>le basket (n/m/sg)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 smtClean="0"/>
              <a:t>le badminton (n/m/sg)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 smtClean="0"/>
              <a:t>le handball (n/m/sg)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 smtClean="0"/>
              <a:t>le </a:t>
            </a:r>
            <a:r>
              <a:rPr lang="en-GB" dirty="0" err="1" smtClean="0"/>
              <a:t>cyclisme</a:t>
            </a:r>
            <a:r>
              <a:rPr lang="en-GB" dirty="0" smtClean="0"/>
              <a:t> (n/m/sg)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 smtClean="0"/>
              <a:t>le ski (n/m/sg)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 err="1" smtClean="0"/>
              <a:t>l’escrime</a:t>
            </a:r>
            <a:r>
              <a:rPr lang="en-GB" dirty="0" smtClean="0"/>
              <a:t> (n/f/sg)</a:t>
            </a:r>
          </a:p>
          <a:p>
            <a:pPr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en-GB" dirty="0" err="1" smtClean="0"/>
              <a:t>l’équitation</a:t>
            </a:r>
            <a:r>
              <a:rPr lang="en-GB" dirty="0" smtClean="0"/>
              <a:t> (n/f/sg)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3_box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3_box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3_box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3_box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3_box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3_box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3_box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3_box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13_box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288</TotalTime>
  <Words>451</Words>
  <Application>Microsoft Office PowerPoint</Application>
  <PresentationFormat>On-screen Show (4:3)</PresentationFormat>
  <Paragraphs>66</Paragraphs>
  <Slides>5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Can you add 5 more sports of your own</vt:lpstr>
    </vt:vector>
  </TitlesOfParts>
  <Company>Comberton Village College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Leigh McClelland</dc:creator>
  <cp:lastModifiedBy>Study</cp:lastModifiedBy>
  <cp:revision>37</cp:revision>
  <dcterms:created xsi:type="dcterms:W3CDTF">2014-08-25T14:12:31Z</dcterms:created>
  <dcterms:modified xsi:type="dcterms:W3CDTF">2018-12-29T08:48:10Z</dcterms:modified>
</cp:coreProperties>
</file>