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1" r:id="rId2"/>
    <p:sldId id="259" r:id="rId3"/>
    <p:sldId id="260" r:id="rId4"/>
    <p:sldId id="258" r:id="rId5"/>
    <p:sldId id="261" r:id="rId6"/>
    <p:sldId id="264" r:id="rId7"/>
    <p:sldId id="263" r:id="rId8"/>
    <p:sldId id="265" r:id="rId9"/>
    <p:sldId id="267" r:id="rId10"/>
    <p:sldId id="268" r:id="rId11"/>
    <p:sldId id="269"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D50"/>
    <a:srgbClr val="FF9933"/>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201" autoAdjust="0"/>
  </p:normalViewPr>
  <p:slideViewPr>
    <p:cSldViewPr snapToGrid="0">
      <p:cViewPr varScale="1">
        <p:scale>
          <a:sx n="83" d="100"/>
          <a:sy n="83" d="100"/>
        </p:scale>
        <p:origin x="238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88AE851-E9C0-4F39-BE68-60432F7211D4}" type="datetimeFigureOut">
              <a:rPr lang="en-GB"/>
              <a:pPr>
                <a:defRPr/>
              </a:pPr>
              <a:t>02/08/2018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C198D280-2F91-441F-B956-E8697D1B6C84}" type="slidenum">
              <a:rPr lang="en-GB" altLang="en-US"/>
              <a:pPr>
                <a:defRPr/>
              </a:pPr>
              <a:t>‹#›</a:t>
            </a:fld>
            <a:endParaRPr lang="en-GB" altLang="en-US"/>
          </a:p>
        </p:txBody>
      </p:sp>
    </p:spTree>
    <p:extLst>
      <p:ext uri="{BB962C8B-B14F-4D97-AF65-F5344CB8AC3E}">
        <p14:creationId xmlns:p14="http://schemas.microsoft.com/office/powerpoint/2010/main" val="3022171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smtClean="0"/>
              <a:t>Pupils were introduced to this routine in the summer term of Y3 and in Y4 but may need reminding.</a:t>
            </a:r>
          </a:p>
          <a:p>
            <a:pPr eaLnBrk="1" hangingPunct="1"/>
            <a:r>
              <a:rPr lang="en-GB" altLang="en-US" smtClean="0"/>
              <a:t>This will help remind them of the days of the week, keep working the numbers and help them remember some essential vocabulary e.g. day / month etc.</a:t>
            </a:r>
            <a:br>
              <a:rPr lang="en-GB" altLang="en-US" smtClean="0"/>
            </a:br>
            <a:r>
              <a:rPr lang="en-GB" altLang="en-US" smtClean="0"/>
              <a:t>This slide can be adapted obviously to fit the day of the week / month.</a:t>
            </a: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AF9C74-DFE1-449C-A31D-1BFBC87E4169}" type="slidenum">
              <a:rPr lang="en-GB" altLang="en-US"/>
              <a:pPr>
                <a:spcBef>
                  <a:spcPct val="0"/>
                </a:spcBef>
              </a:pPr>
              <a:t>1</a:t>
            </a:fld>
            <a:endParaRPr lang="en-GB" altLang="en-US"/>
          </a:p>
        </p:txBody>
      </p:sp>
    </p:spTree>
    <p:extLst>
      <p:ext uri="{BB962C8B-B14F-4D97-AF65-F5344CB8AC3E}">
        <p14:creationId xmlns:p14="http://schemas.microsoft.com/office/powerpoint/2010/main" val="3019244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588FA0-3D09-442C-8E5D-8C34DA9A55FF}" type="slidenum">
              <a:rPr lang="en-GB" altLang="en-US">
                <a:latin typeface="Arial" panose="020B0604020202020204" pitchFamily="34" charset="0"/>
              </a:rPr>
              <a:pPr>
                <a:spcBef>
                  <a:spcPct val="0"/>
                </a:spcBef>
              </a:pPr>
              <a:t>10</a:t>
            </a:fld>
            <a:endParaRPr lang="en-GB" altLang="en-US">
              <a:latin typeface="Arial" panose="020B0604020202020204" pitchFamily="34" charset="0"/>
            </a:endParaRPr>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Answer slide</a:t>
            </a:r>
            <a:br>
              <a:rPr lang="en-GB" altLang="en-US" dirty="0" smtClean="0"/>
            </a:br>
            <a:endParaRPr lang="en-GB" altLang="en-US" dirty="0" smtClean="0"/>
          </a:p>
        </p:txBody>
      </p:sp>
    </p:spTree>
    <p:extLst>
      <p:ext uri="{BB962C8B-B14F-4D97-AF65-F5344CB8AC3E}">
        <p14:creationId xmlns:p14="http://schemas.microsoft.com/office/powerpoint/2010/main" val="2042839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1 </a:t>
            </a:r>
            <a:r>
              <a:rPr lang="en-GB" altLang="en-US" dirty="0" err="1" smtClean="0"/>
              <a:t>J’adore</a:t>
            </a:r>
            <a:r>
              <a:rPr lang="en-GB" altLang="en-US" dirty="0" smtClean="0"/>
              <a:t> le </a:t>
            </a:r>
            <a:r>
              <a:rPr lang="en-GB" altLang="en-US" dirty="0" err="1" smtClean="0"/>
              <a:t>poulet</a:t>
            </a:r>
            <a:r>
              <a:rPr lang="en-GB" altLang="en-US" dirty="0" smtClean="0"/>
              <a:t> et </a:t>
            </a:r>
            <a:r>
              <a:rPr lang="en-GB" altLang="en-US" dirty="0" err="1" smtClean="0"/>
              <a:t>j’aime</a:t>
            </a:r>
            <a:r>
              <a:rPr lang="en-GB" altLang="en-US" dirty="0" smtClean="0"/>
              <a:t> les  </a:t>
            </a:r>
            <a:r>
              <a:rPr lang="en-GB" altLang="en-US" dirty="0" err="1" smtClean="0"/>
              <a:t>carottes</a:t>
            </a:r>
            <a:r>
              <a:rPr lang="en-GB" altLang="en-US" dirty="0" smtClean="0"/>
              <a:t> </a:t>
            </a:r>
          </a:p>
          <a:p>
            <a:pPr eaLnBrk="1" hangingPunct="1">
              <a:spcBef>
                <a:spcPct val="0"/>
              </a:spcBef>
            </a:pPr>
            <a:r>
              <a:rPr lang="en-GB" altLang="en-US" dirty="0" smtClean="0"/>
              <a:t>2 </a:t>
            </a:r>
            <a:r>
              <a:rPr lang="en-GB" altLang="en-US" dirty="0" err="1" smtClean="0"/>
              <a:t>J’adore</a:t>
            </a:r>
            <a:r>
              <a:rPr lang="en-GB" altLang="en-US" dirty="0" smtClean="0"/>
              <a:t> les biscuits </a:t>
            </a:r>
            <a:r>
              <a:rPr lang="en-GB" altLang="en-US" dirty="0" err="1" smtClean="0"/>
              <a:t>mais</a:t>
            </a:r>
            <a:r>
              <a:rPr lang="en-GB" altLang="en-US" dirty="0" smtClean="0"/>
              <a:t>  je </a:t>
            </a:r>
            <a:r>
              <a:rPr lang="en-GB" altLang="en-US" dirty="0" err="1" smtClean="0"/>
              <a:t>n’aime</a:t>
            </a:r>
            <a:r>
              <a:rPr lang="en-GB" altLang="en-US" dirty="0" smtClean="0"/>
              <a:t> pas les frites.</a:t>
            </a:r>
            <a:br>
              <a:rPr lang="en-GB" altLang="en-US" dirty="0" smtClean="0"/>
            </a:br>
            <a:r>
              <a:rPr lang="en-GB" altLang="en-US" dirty="0" smtClean="0"/>
              <a:t>3 </a:t>
            </a:r>
            <a:r>
              <a:rPr lang="en-GB" altLang="en-US" dirty="0" err="1" smtClean="0"/>
              <a:t>J’aime</a:t>
            </a:r>
            <a:r>
              <a:rPr lang="en-GB" altLang="en-US" dirty="0" smtClean="0"/>
              <a:t> le </a:t>
            </a:r>
            <a:r>
              <a:rPr lang="en-GB" altLang="en-US" dirty="0" err="1" smtClean="0"/>
              <a:t>poisson</a:t>
            </a:r>
            <a:r>
              <a:rPr lang="en-GB" altLang="en-US" dirty="0" smtClean="0"/>
              <a:t> </a:t>
            </a:r>
            <a:r>
              <a:rPr lang="en-GB" altLang="en-US" dirty="0" err="1" smtClean="0"/>
              <a:t>mais</a:t>
            </a:r>
            <a:r>
              <a:rPr lang="en-GB" altLang="en-US" dirty="0" smtClean="0"/>
              <a:t> je </a:t>
            </a:r>
            <a:r>
              <a:rPr lang="en-GB" altLang="en-US" dirty="0" err="1" smtClean="0"/>
              <a:t>n’aime</a:t>
            </a:r>
            <a:r>
              <a:rPr lang="en-GB" altLang="en-US" dirty="0" smtClean="0"/>
              <a:t> pas la </a:t>
            </a:r>
            <a:r>
              <a:rPr lang="en-GB" altLang="en-US" dirty="0" err="1" smtClean="0"/>
              <a:t>viande</a:t>
            </a:r>
            <a:r>
              <a:rPr lang="en-GB" altLang="en-US" dirty="0" smtClean="0"/>
              <a:t>.</a:t>
            </a:r>
            <a:br>
              <a:rPr lang="en-GB" altLang="en-US" dirty="0" smtClean="0"/>
            </a:br>
            <a:r>
              <a:rPr lang="en-GB" altLang="en-US" dirty="0" smtClean="0"/>
              <a:t>4 Je </a:t>
            </a:r>
            <a:r>
              <a:rPr lang="en-GB" altLang="en-US" dirty="0" err="1" smtClean="0"/>
              <a:t>d</a:t>
            </a:r>
            <a:r>
              <a:rPr lang="en-GB" altLang="en-US" dirty="0" err="1" smtClean="0">
                <a:latin typeface="Arial" panose="020B0604020202020204" pitchFamily="34" charset="0"/>
                <a:cs typeface="Arial" panose="020B0604020202020204" pitchFamily="34" charset="0"/>
              </a:rPr>
              <a:t>éteste</a:t>
            </a:r>
            <a:r>
              <a:rPr lang="en-GB" altLang="en-US" dirty="0" smtClean="0">
                <a:latin typeface="Arial" panose="020B0604020202020204" pitchFamily="34" charset="0"/>
                <a:cs typeface="Arial" panose="020B0604020202020204" pitchFamily="34" charset="0"/>
              </a:rPr>
              <a:t> le </a:t>
            </a:r>
            <a:r>
              <a:rPr lang="en-GB" altLang="en-US" dirty="0" err="1" smtClean="0">
                <a:latin typeface="Arial" panose="020B0604020202020204" pitchFamily="34" charset="0"/>
                <a:cs typeface="Arial" panose="020B0604020202020204" pitchFamily="34" charset="0"/>
              </a:rPr>
              <a:t>poulet</a:t>
            </a:r>
            <a:r>
              <a:rPr lang="en-GB" altLang="en-US" dirty="0" smtClean="0">
                <a:latin typeface="Arial" panose="020B0604020202020204" pitchFamily="34" charset="0"/>
                <a:cs typeface="Arial" panose="020B0604020202020204" pitchFamily="34" charset="0"/>
              </a:rPr>
              <a:t> </a:t>
            </a:r>
            <a:r>
              <a:rPr lang="en-GB" altLang="en-US" dirty="0" err="1" smtClean="0">
                <a:latin typeface="Arial" panose="020B0604020202020204" pitchFamily="34" charset="0"/>
                <a:cs typeface="Arial" panose="020B0604020202020204" pitchFamily="34" charset="0"/>
              </a:rPr>
              <a:t>mais</a:t>
            </a:r>
            <a:r>
              <a:rPr lang="en-GB" altLang="en-US" dirty="0" smtClean="0">
                <a:latin typeface="Arial" panose="020B0604020202020204" pitchFamily="34" charset="0"/>
                <a:cs typeface="Arial" panose="020B0604020202020204" pitchFamily="34" charset="0"/>
              </a:rPr>
              <a:t> et je </a:t>
            </a:r>
            <a:r>
              <a:rPr lang="en-GB" altLang="en-US" dirty="0" err="1" smtClean="0">
                <a:latin typeface="Arial" panose="020B0604020202020204" pitchFamily="34" charset="0"/>
                <a:cs typeface="Arial" panose="020B0604020202020204" pitchFamily="34" charset="0"/>
              </a:rPr>
              <a:t>n’aime</a:t>
            </a:r>
            <a:r>
              <a:rPr lang="en-GB" altLang="en-US" dirty="0" smtClean="0">
                <a:latin typeface="Arial" panose="020B0604020202020204" pitchFamily="34" charset="0"/>
                <a:cs typeface="Arial" panose="020B0604020202020204" pitchFamily="34" charset="0"/>
              </a:rPr>
              <a:t> pas la </a:t>
            </a:r>
            <a:r>
              <a:rPr lang="en-GB" altLang="en-US" dirty="0" err="1" smtClean="0">
                <a:latin typeface="Arial" panose="020B0604020202020204" pitchFamily="34" charset="0"/>
                <a:cs typeface="Arial" panose="020B0604020202020204" pitchFamily="34" charset="0"/>
              </a:rPr>
              <a:t>soupe</a:t>
            </a:r>
            <a:r>
              <a:rPr lang="en-GB" altLang="en-US" dirty="0" smtClean="0">
                <a:latin typeface="Arial" panose="020B0604020202020204" pitchFamily="34" charset="0"/>
                <a:cs typeface="Arial" panose="020B0604020202020204" pitchFamily="34" charset="0"/>
              </a:rPr>
              <a:t> </a:t>
            </a:r>
          </a:p>
          <a:p>
            <a:pPr eaLnBrk="1" hangingPunct="1">
              <a:spcBef>
                <a:spcPct val="0"/>
              </a:spcBef>
            </a:pPr>
            <a:r>
              <a:rPr lang="en-GB" altLang="en-US" dirty="0" smtClean="0"/>
              <a:t>5  </a:t>
            </a:r>
            <a:r>
              <a:rPr lang="en-GB" altLang="en-US" dirty="0" err="1" smtClean="0"/>
              <a:t>J’aime</a:t>
            </a:r>
            <a:r>
              <a:rPr lang="en-GB" altLang="en-US" dirty="0" smtClean="0"/>
              <a:t> </a:t>
            </a:r>
            <a:r>
              <a:rPr lang="en-GB" altLang="en-US" dirty="0" err="1" smtClean="0"/>
              <a:t>beacoup</a:t>
            </a:r>
            <a:r>
              <a:rPr lang="en-GB" altLang="en-US" dirty="0" smtClean="0"/>
              <a:t> la </a:t>
            </a:r>
            <a:r>
              <a:rPr lang="en-GB" altLang="en-US" dirty="0" err="1" smtClean="0"/>
              <a:t>viande</a:t>
            </a:r>
            <a:r>
              <a:rPr lang="en-GB" altLang="en-US" dirty="0" smtClean="0"/>
              <a:t> </a:t>
            </a:r>
            <a:r>
              <a:rPr lang="en-GB" altLang="en-US" dirty="0" err="1" smtClean="0"/>
              <a:t>mais</a:t>
            </a:r>
            <a:r>
              <a:rPr lang="en-GB" altLang="en-US" dirty="0" smtClean="0"/>
              <a:t> je </a:t>
            </a:r>
            <a:r>
              <a:rPr lang="en-GB" altLang="en-US" dirty="0" err="1" smtClean="0"/>
              <a:t>n’aime</a:t>
            </a:r>
            <a:r>
              <a:rPr lang="en-GB" altLang="en-US" dirty="0" smtClean="0"/>
              <a:t> pas la </a:t>
            </a:r>
            <a:r>
              <a:rPr lang="en-GB" altLang="en-US" dirty="0" err="1" smtClean="0"/>
              <a:t>salade</a:t>
            </a:r>
            <a:r>
              <a:rPr lang="en-GB" altLang="en-US" dirty="0" smtClean="0"/>
              <a:t>.</a:t>
            </a:r>
            <a:br>
              <a:rPr lang="en-GB" altLang="en-US" dirty="0" smtClean="0"/>
            </a:br>
            <a:r>
              <a:rPr lang="en-GB" altLang="en-US" dirty="0" smtClean="0"/>
              <a:t/>
            </a:r>
            <a:br>
              <a:rPr lang="en-GB" altLang="en-US" dirty="0" smtClean="0"/>
            </a:br>
            <a:r>
              <a:rPr lang="en-GB" altLang="en-US" dirty="0" smtClean="0"/>
              <a:t>NB:  Attention!</a:t>
            </a:r>
            <a:br>
              <a:rPr lang="en-GB" altLang="en-US" dirty="0" smtClean="0"/>
            </a:br>
            <a:r>
              <a:rPr lang="en-GB" altLang="en-US" dirty="0" smtClean="0"/>
              <a:t>Pupils will need reminding of a few things.</a:t>
            </a:r>
            <a:br>
              <a:rPr lang="en-GB" altLang="en-US" dirty="0" smtClean="0"/>
            </a:br>
            <a:r>
              <a:rPr lang="en-GB" altLang="en-US" dirty="0" smtClean="0"/>
              <a:t>1 opinion words </a:t>
            </a:r>
            <a:br>
              <a:rPr lang="en-GB" altLang="en-US" dirty="0" smtClean="0"/>
            </a:br>
            <a:r>
              <a:rPr lang="en-GB" altLang="en-US" dirty="0" smtClean="0"/>
              <a:t>2 you need the definite article (le/</a:t>
            </a:r>
            <a:r>
              <a:rPr lang="en-GB" altLang="en-US" dirty="0" err="1" smtClean="0"/>
              <a:t>la.les</a:t>
            </a:r>
            <a:r>
              <a:rPr lang="en-GB" altLang="en-US" dirty="0" smtClean="0"/>
              <a:t>)  with opinions </a:t>
            </a:r>
          </a:p>
          <a:p>
            <a:pPr eaLnBrk="1" hangingPunct="1">
              <a:spcBef>
                <a:spcPct val="0"/>
              </a:spcBef>
            </a:pPr>
            <a:endParaRPr lang="en-GB" altLang="en-US" dirty="0" smtClean="0"/>
          </a:p>
          <a:p>
            <a:pPr eaLnBrk="1" hangingPunct="1">
              <a:spcBef>
                <a:spcPct val="0"/>
              </a:spcBef>
            </a:pPr>
            <a:r>
              <a:rPr lang="en-GB" altLang="en-US" dirty="0" smtClean="0"/>
              <a:t>Also, the picture of ‘talk to the hand’ is the symbol I’ve used for ‘</a:t>
            </a:r>
            <a:r>
              <a:rPr lang="en-GB" altLang="en-US" dirty="0" err="1" smtClean="0"/>
              <a:t>mais</a:t>
            </a:r>
            <a:r>
              <a:rPr lang="en-GB" altLang="en-US" dirty="0" smtClean="0"/>
              <a:t>’ = but.  This symbol is new to pupils.</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A83F03-294E-40C8-92FC-BBA1A73A429B}" type="slidenum">
              <a:rPr lang="en-GB" altLang="en-US"/>
              <a:pPr>
                <a:spcBef>
                  <a:spcPct val="0"/>
                </a:spcBef>
              </a:pPr>
              <a:t>11</a:t>
            </a:fld>
            <a:endParaRPr lang="en-GB" altLang="en-US"/>
          </a:p>
        </p:txBody>
      </p:sp>
    </p:spTree>
    <p:extLst>
      <p:ext uri="{BB962C8B-B14F-4D97-AF65-F5344CB8AC3E}">
        <p14:creationId xmlns:p14="http://schemas.microsoft.com/office/powerpoint/2010/main" val="371918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Words are deliberately chosen to be mostly new vocabulary, with a few cognates that can be guessed if you know the theme is food.  </a:t>
            </a:r>
          </a:p>
          <a:p>
            <a:pPr eaLnBrk="1" hangingPunct="1">
              <a:spcBef>
                <a:spcPct val="0"/>
              </a:spcBef>
            </a:pPr>
            <a:r>
              <a:rPr lang="en-GB" altLang="en-US" smtClean="0"/>
              <a:t>Both genders and gendered plurals also included.  </a:t>
            </a:r>
          </a:p>
          <a:p>
            <a:pPr eaLnBrk="1" hangingPunct="1">
              <a:spcBef>
                <a:spcPct val="0"/>
              </a:spcBef>
            </a:pPr>
            <a:r>
              <a:rPr lang="en-GB" altLang="en-US" smtClean="0"/>
              <a:t>Several words with the same starting letter to remind pupils to look to the 2</a:t>
            </a:r>
            <a:r>
              <a:rPr lang="en-GB" altLang="en-US" baseline="30000" smtClean="0"/>
              <a:t>nd</a:t>
            </a:r>
            <a:r>
              <a:rPr lang="en-GB" altLang="en-US" smtClean="0"/>
              <a:t> and subsequent letters for ordering.</a:t>
            </a: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2D1950-C2E9-4258-98F9-EBA82BB443AD}" type="slidenum">
              <a:rPr lang="en-GB" altLang="en-US"/>
              <a:pPr>
                <a:spcBef>
                  <a:spcPct val="0"/>
                </a:spcBef>
              </a:pPr>
              <a:t>2</a:t>
            </a:fld>
            <a:endParaRPr lang="en-GB" altLang="en-US"/>
          </a:p>
        </p:txBody>
      </p:sp>
    </p:spTree>
    <p:extLst>
      <p:ext uri="{BB962C8B-B14F-4D97-AF65-F5344CB8AC3E}">
        <p14:creationId xmlns:p14="http://schemas.microsoft.com/office/powerpoint/2010/main" val="2175796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Answer slide</a:t>
            </a:r>
          </a:p>
          <a:p>
            <a:pPr eaLnBrk="1" hangingPunct="1">
              <a:spcBef>
                <a:spcPct val="0"/>
              </a:spcBef>
            </a:pPr>
            <a:endParaRPr lang="en-GB" altLang="en-US" smtClean="0"/>
          </a:p>
          <a:p>
            <a:pPr eaLnBrk="1" hangingPunct="1">
              <a:spcBef>
                <a:spcPct val="0"/>
              </a:spcBef>
            </a:pPr>
            <a:r>
              <a:rPr lang="en-GB" altLang="en-US" smtClean="0"/>
              <a:t>Ask pupils to pronounce the words, using the phonics they know.  </a:t>
            </a:r>
          </a:p>
          <a:p>
            <a:pPr eaLnBrk="1" hangingPunct="1">
              <a:spcBef>
                <a:spcPct val="0"/>
              </a:spcBef>
            </a:pPr>
            <a:r>
              <a:rPr lang="en-GB" altLang="en-US" smtClean="0"/>
              <a:t>Check through their pronunciation, reminding them of the phonics key words where necessary e.g. Zanahoria (zumo) and galletas / pollo (llave)</a:t>
            </a:r>
          </a:p>
          <a:p>
            <a:pPr eaLnBrk="1" hangingPunct="1">
              <a:spcBef>
                <a:spcPct val="0"/>
              </a:spcBef>
            </a:pPr>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6A402B-B341-4530-B23B-87C17A9B1195}" type="slidenum">
              <a:rPr lang="en-GB" altLang="en-US"/>
              <a:pPr>
                <a:spcBef>
                  <a:spcPct val="0"/>
                </a:spcBef>
              </a:pPr>
              <a:t>3</a:t>
            </a:fld>
            <a:endParaRPr lang="en-GB" altLang="en-US"/>
          </a:p>
        </p:txBody>
      </p:sp>
    </p:spTree>
    <p:extLst>
      <p:ext uri="{BB962C8B-B14F-4D97-AF65-F5344CB8AC3E}">
        <p14:creationId xmlns:p14="http://schemas.microsoft.com/office/powerpoint/2010/main" val="2622962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Obviously the pupils may have different answers here, depending on their own level of knowledge.  Make sure they realise this and respond individually.</a:t>
            </a:r>
            <a:br>
              <a:rPr lang="en-GB" altLang="en-US" smtClean="0"/>
            </a:br>
            <a:r>
              <a:rPr lang="en-GB" altLang="en-US" smtClean="0"/>
              <a:t>In the interests of the next part of the lesson the next slide suggests some words that could be guessed, and some that might need looking up in a dictionary.</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402291-B811-4393-AFB4-25BA180E6249}" type="slidenum">
              <a:rPr lang="en-GB" altLang="en-US"/>
              <a:pPr>
                <a:spcBef>
                  <a:spcPct val="0"/>
                </a:spcBef>
              </a:pPr>
              <a:t>4</a:t>
            </a:fld>
            <a:endParaRPr lang="en-GB" altLang="en-US"/>
          </a:p>
        </p:txBody>
      </p:sp>
    </p:spTree>
    <p:extLst>
      <p:ext uri="{BB962C8B-B14F-4D97-AF65-F5344CB8AC3E}">
        <p14:creationId xmlns:p14="http://schemas.microsoft.com/office/powerpoint/2010/main" val="288632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One strategy for guessing the meaning of words is to look for similarity to written English words e.g. ‘salad’ in ‘salade’. </a:t>
            </a:r>
          </a:p>
          <a:p>
            <a:pPr eaLnBrk="1" hangingPunct="1">
              <a:spcBef>
                <a:spcPct val="0"/>
              </a:spcBef>
            </a:pPr>
            <a:r>
              <a:rPr lang="en-GB" altLang="en-US" smtClean="0"/>
              <a:t>Another strategy is to say the word aloud and try to spot any similarity to spoken English words e.g. ‘spaghettis’ sounds very much like ‘spaghetti’</a:t>
            </a:r>
            <a:br>
              <a:rPr lang="en-GB" altLang="en-US" smtClean="0"/>
            </a:br>
            <a:r>
              <a:rPr lang="en-GB" altLang="en-US" smtClean="0"/>
              <a:t>Another strategy is to think about the overall theme / topic if you know it e.g. food in this case and see if any similar words occur e.g. soup / soupe</a:t>
            </a:r>
          </a:p>
          <a:p>
            <a:pPr eaLnBrk="1" hangingPunct="1">
              <a:spcBef>
                <a:spcPct val="0"/>
              </a:spcBef>
            </a:pPr>
            <a:endParaRPr lang="en-GB" altLang="en-US" smtClean="0"/>
          </a:p>
          <a:p>
            <a:pPr eaLnBrk="1" hangingPunct="1">
              <a:spcBef>
                <a:spcPct val="0"/>
              </a:spcBef>
            </a:pPr>
            <a:r>
              <a:rPr lang="en-GB" altLang="en-US" smtClean="0"/>
              <a:t>See if pupils agree that the other words could not be guessed so easily so would need looking up in a dictionary, if you did not already know them.</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171CE4-AF64-4AED-B684-DC0A09209F9A}" type="slidenum">
              <a:rPr lang="en-GB" altLang="en-US"/>
              <a:pPr>
                <a:spcBef>
                  <a:spcPct val="0"/>
                </a:spcBef>
              </a:pPr>
              <a:t>5</a:t>
            </a:fld>
            <a:endParaRPr lang="en-GB" altLang="en-US"/>
          </a:p>
        </p:txBody>
      </p:sp>
    </p:spTree>
    <p:extLst>
      <p:ext uri="{BB962C8B-B14F-4D97-AF65-F5344CB8AC3E}">
        <p14:creationId xmlns:p14="http://schemas.microsoft.com/office/powerpoint/2010/main" val="392438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Ask pupils each question and give them some thinking / discussion time in pairs.  Then take answers.</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3071F5-43AC-431C-899E-F6EDD080914D}" type="slidenum">
              <a:rPr lang="en-GB" altLang="en-US"/>
              <a:pPr>
                <a:spcBef>
                  <a:spcPct val="0"/>
                </a:spcBef>
              </a:pPr>
              <a:t>6</a:t>
            </a:fld>
            <a:endParaRPr lang="en-GB" altLang="en-US"/>
          </a:p>
        </p:txBody>
      </p:sp>
    </p:spTree>
    <p:extLst>
      <p:ext uri="{BB962C8B-B14F-4D97-AF65-F5344CB8AC3E}">
        <p14:creationId xmlns:p14="http://schemas.microsoft.com/office/powerpoint/2010/main" val="3280857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64C872-4A64-4FE5-870F-938A835433AF}" type="slidenum">
              <a:rPr lang="en-GB" altLang="en-US">
                <a:latin typeface="Arial" panose="020B0604020202020204" pitchFamily="34" charset="0"/>
              </a:rPr>
              <a:pPr>
                <a:spcBef>
                  <a:spcPct val="0"/>
                </a:spcBef>
              </a:pPr>
              <a:t>7</a:t>
            </a:fld>
            <a:endParaRPr lang="en-GB" altLang="en-US">
              <a:latin typeface="Arial" panose="020B0604020202020204" pitchFamily="34" charset="0"/>
            </a:endParaRPr>
          </a:p>
        </p:txBody>
      </p:sp>
      <p:sp>
        <p:nvSpPr>
          <p:cNvPr id="174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Give pupils hand out of this slide and in pairs they can match up the abbreviations or as a whole class activity.</a:t>
            </a:r>
            <a:br>
              <a:rPr lang="en-GB" altLang="en-US" smtClean="0"/>
            </a:br>
            <a:r>
              <a:rPr lang="en-GB" altLang="en-US" smtClean="0"/>
              <a:t>This is NOT the time to explain what a verb is, I don’t think, but because the abbreviation is there, I have listed it here.  For now just tell pupils it is a kind of verb, but the most important thing is for them to be able to spot the difference between verbs, adjectives, nouns and adverbs in a dictionary, because the different types of words behave differently and have different parts to them, i.e. articles for nouns, infinitive form for verbs.</a:t>
            </a:r>
          </a:p>
          <a:p>
            <a:pPr eaLnBrk="1" hangingPunct="1">
              <a:spcBef>
                <a:spcPct val="0"/>
              </a:spcBef>
            </a:pPr>
            <a:endParaRPr lang="en-GB" altLang="en-US" smtClean="0"/>
          </a:p>
          <a:p>
            <a:pPr eaLnBrk="1" hangingPunct="1">
              <a:spcBef>
                <a:spcPct val="0"/>
              </a:spcBef>
            </a:pPr>
            <a:r>
              <a:rPr lang="en-GB" altLang="en-US" smtClean="0">
                <a:cs typeface="Arial" panose="020B0604020202020204" pitchFamily="34" charset="0"/>
              </a:rPr>
              <a:t>Refer to the front of the dictionary for any other abbreviations possible (page viii – in Collins Spanish Dictionary &amp; Grammar)</a:t>
            </a:r>
            <a:endParaRPr lang="fr-FR" altLang="en-US" smtClean="0">
              <a:cs typeface="Arial" panose="020B0604020202020204" pitchFamily="34" charset="0"/>
            </a:endParaRPr>
          </a:p>
          <a:p>
            <a:pPr eaLnBrk="1" hangingPunct="1">
              <a:spcBef>
                <a:spcPct val="0"/>
              </a:spcBef>
            </a:pPr>
            <a:endParaRPr lang="en-GB" altLang="en-US" smtClean="0"/>
          </a:p>
        </p:txBody>
      </p:sp>
    </p:spTree>
    <p:extLst>
      <p:ext uri="{BB962C8B-B14F-4D97-AF65-F5344CB8AC3E}">
        <p14:creationId xmlns:p14="http://schemas.microsoft.com/office/powerpoint/2010/main" val="1229764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As we are concentrating on nouns in this lesson, this slide picks out the 4 x possibilities for nouns.  Pupils need to realize that where words can be singular and plural e.g. egg (s) the word will be listed in the singular and it is up to them to add / subtract an ‘s’ depending on their needs.  Chips, however, will be listed in the plural as that is how they most often occur.</a:t>
            </a:r>
          </a:p>
          <a:p>
            <a:pPr eaLnBrk="1" hangingPunct="1">
              <a:spcBef>
                <a:spcPct val="0"/>
              </a:spcBef>
            </a:pPr>
            <a:endParaRPr lang="en-US" altLang="en-US" smtClean="0"/>
          </a:p>
          <a:p>
            <a:pPr eaLnBrk="1" hangingPunct="1">
              <a:spcBef>
                <a:spcPct val="0"/>
              </a:spcBef>
            </a:pPr>
            <a:r>
              <a:rPr lang="en-US" altLang="en-US" smtClean="0"/>
              <a:t>This slide also reminds pupils of the 4 x definite articles, the words for ‘the’, which they will need for the next activity.</a:t>
            </a:r>
          </a:p>
        </p:txBody>
      </p:sp>
      <p:sp>
        <p:nvSpPr>
          <p:cNvPr id="1946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B14E82-8CAA-437B-A8E7-1F1E47B80BD1}" type="slidenum">
              <a:rPr lang="es-ES" altLang="en-US"/>
              <a:pPr>
                <a:spcBef>
                  <a:spcPct val="0"/>
                </a:spcBef>
              </a:pPr>
              <a:t>8</a:t>
            </a:fld>
            <a:endParaRPr lang="es-ES" altLang="en-US"/>
          </a:p>
        </p:txBody>
      </p:sp>
    </p:spTree>
    <p:extLst>
      <p:ext uri="{BB962C8B-B14F-4D97-AF65-F5344CB8AC3E}">
        <p14:creationId xmlns:p14="http://schemas.microsoft.com/office/powerpoint/2010/main" val="4074254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69C4F2-9E56-40CC-A46C-4512538E672F}" type="slidenum">
              <a:rPr lang="en-GB" altLang="en-US">
                <a:latin typeface="Arial" panose="020B0604020202020204" pitchFamily="34" charset="0"/>
              </a:rPr>
              <a:pPr>
                <a:spcBef>
                  <a:spcPct val="0"/>
                </a:spcBef>
              </a:pPr>
              <a:t>9</a:t>
            </a:fld>
            <a:endParaRPr lang="en-GB" altLang="en-US">
              <a:latin typeface="Arial" panose="020B0604020202020204" pitchFamily="34" charset="0"/>
            </a:endParaRPr>
          </a:p>
        </p:txBody>
      </p:sp>
      <p:sp>
        <p:nvSpPr>
          <p:cNvPr id="21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Tree>
    <p:extLst>
      <p:ext uri="{BB962C8B-B14F-4D97-AF65-F5344CB8AC3E}">
        <p14:creationId xmlns:p14="http://schemas.microsoft.com/office/powerpoint/2010/main" val="204287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09E0343-CE63-412B-A2F0-9E5ABA685784}" type="datetimeFigureOut">
              <a:rPr lang="en-GB"/>
              <a:pPr>
                <a:defRPr/>
              </a:pPr>
              <a:t>02/08/2018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0996C59-E331-4467-A855-2A3C7ED5B364}" type="slidenum">
              <a:rPr lang="en-GB" altLang="en-US"/>
              <a:pPr>
                <a:defRPr/>
              </a:pPr>
              <a:t>‹#›</a:t>
            </a:fld>
            <a:endParaRPr lang="en-GB" altLang="en-US"/>
          </a:p>
        </p:txBody>
      </p:sp>
    </p:spTree>
    <p:extLst>
      <p:ext uri="{BB962C8B-B14F-4D97-AF65-F5344CB8AC3E}">
        <p14:creationId xmlns:p14="http://schemas.microsoft.com/office/powerpoint/2010/main" val="97258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DF920A9-619B-45E5-B979-A9188669C6D5}" type="datetimeFigureOut">
              <a:rPr lang="en-GB"/>
              <a:pPr>
                <a:defRPr/>
              </a:pPr>
              <a:t>02/08/2018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8462F34-C696-4EFD-ADAA-3E78BF05F9DF}" type="slidenum">
              <a:rPr lang="en-GB" altLang="en-US"/>
              <a:pPr>
                <a:defRPr/>
              </a:pPr>
              <a:t>‹#›</a:t>
            </a:fld>
            <a:endParaRPr lang="en-GB" altLang="en-US"/>
          </a:p>
        </p:txBody>
      </p:sp>
    </p:spTree>
    <p:extLst>
      <p:ext uri="{BB962C8B-B14F-4D97-AF65-F5344CB8AC3E}">
        <p14:creationId xmlns:p14="http://schemas.microsoft.com/office/powerpoint/2010/main" val="670762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771F062-9B02-446C-9684-DADEA4CC6DAF}" type="datetimeFigureOut">
              <a:rPr lang="en-GB"/>
              <a:pPr>
                <a:defRPr/>
              </a:pPr>
              <a:t>02/08/2018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BC06EC-F044-4C14-A0A1-60B8F7F369AB}" type="slidenum">
              <a:rPr lang="en-GB" altLang="en-US"/>
              <a:pPr>
                <a:defRPr/>
              </a:pPr>
              <a:t>‹#›</a:t>
            </a:fld>
            <a:endParaRPr lang="en-GB" altLang="en-US"/>
          </a:p>
        </p:txBody>
      </p:sp>
    </p:spTree>
    <p:extLst>
      <p:ext uri="{BB962C8B-B14F-4D97-AF65-F5344CB8AC3E}">
        <p14:creationId xmlns:p14="http://schemas.microsoft.com/office/powerpoint/2010/main" val="1907270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p:txBody>
          <a:bodyPr/>
          <a:lstStyle>
            <a:lvl1pPr>
              <a:defRPr/>
            </a:lvl1pPr>
          </a:lstStyle>
          <a:p>
            <a:pPr>
              <a:defRPr/>
            </a:pPr>
            <a:endParaRPr lang="en-GB"/>
          </a:p>
        </p:txBody>
      </p:sp>
      <p:sp>
        <p:nvSpPr>
          <p:cNvPr id="6" name="Footer Placeholder 5"/>
          <p:cNvSpPr>
            <a:spLocks noGrp="1" noChangeArrowheads="1"/>
          </p:cNvSpPr>
          <p:nvPr>
            <p:ph type="ftr" sz="quarter" idx="11"/>
          </p:nvPr>
        </p:nvSpPr>
        <p:spPr/>
        <p:txBody>
          <a:bodyPr/>
          <a:lstStyle>
            <a:lvl1pPr>
              <a:defRPr/>
            </a:lvl1pPr>
          </a:lstStyle>
          <a:p>
            <a:pPr>
              <a:defRPr/>
            </a:pPr>
            <a:endParaRPr lang="en-GB"/>
          </a:p>
        </p:txBody>
      </p:sp>
      <p:sp>
        <p:nvSpPr>
          <p:cNvPr id="7" name="Slide Number Placeholder 6"/>
          <p:cNvSpPr>
            <a:spLocks noGrp="1" noChangeArrowheads="1"/>
          </p:cNvSpPr>
          <p:nvPr>
            <p:ph type="sldNum" sz="quarter" idx="12"/>
          </p:nvPr>
        </p:nvSpPr>
        <p:spPr/>
        <p:txBody>
          <a:bodyPr/>
          <a:lstStyle>
            <a:lvl1pPr>
              <a:defRPr smtClean="0"/>
            </a:lvl1pPr>
          </a:lstStyle>
          <a:p>
            <a:pPr>
              <a:defRPr/>
            </a:pPr>
            <a:fld id="{58F707C4-CF1B-4C73-8FDD-E094E5F1B02F}" type="slidenum">
              <a:rPr lang="en-GB" altLang="en-US"/>
              <a:pPr>
                <a:defRPr/>
              </a:pPr>
              <a:t>‹#›</a:t>
            </a:fld>
            <a:endParaRPr lang="en-GB" altLang="en-US"/>
          </a:p>
        </p:txBody>
      </p:sp>
    </p:spTree>
    <p:extLst>
      <p:ext uri="{BB962C8B-B14F-4D97-AF65-F5344CB8AC3E}">
        <p14:creationId xmlns:p14="http://schemas.microsoft.com/office/powerpoint/2010/main" val="1257827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A6003F1-3F95-4BD4-8CA1-2DA28C315E99}" type="datetimeFigureOut">
              <a:rPr lang="en-GB"/>
              <a:pPr>
                <a:defRPr/>
              </a:pPr>
              <a:t>02/08/2018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12A80AB-FF35-4451-B4CB-6C2F25B84145}" type="slidenum">
              <a:rPr lang="en-GB" altLang="en-US"/>
              <a:pPr>
                <a:defRPr/>
              </a:pPr>
              <a:t>‹#›</a:t>
            </a:fld>
            <a:endParaRPr lang="en-GB" altLang="en-US"/>
          </a:p>
        </p:txBody>
      </p:sp>
    </p:spTree>
    <p:extLst>
      <p:ext uri="{BB962C8B-B14F-4D97-AF65-F5344CB8AC3E}">
        <p14:creationId xmlns:p14="http://schemas.microsoft.com/office/powerpoint/2010/main" val="3193430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5AB5058-862A-49FC-B66E-AE4FFBF999DA}" type="datetimeFigureOut">
              <a:rPr lang="en-GB"/>
              <a:pPr>
                <a:defRPr/>
              </a:pPr>
              <a:t>02/08/2018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EF6F01E-397D-4EA3-AFC1-CE1F7E53FD97}" type="slidenum">
              <a:rPr lang="en-GB" altLang="en-US"/>
              <a:pPr>
                <a:defRPr/>
              </a:pPr>
              <a:t>‹#›</a:t>
            </a:fld>
            <a:endParaRPr lang="en-GB" altLang="en-US"/>
          </a:p>
        </p:txBody>
      </p:sp>
    </p:spTree>
    <p:extLst>
      <p:ext uri="{BB962C8B-B14F-4D97-AF65-F5344CB8AC3E}">
        <p14:creationId xmlns:p14="http://schemas.microsoft.com/office/powerpoint/2010/main" val="234517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28397E0-5AFC-494A-B33D-9404516B6008}" type="datetimeFigureOut">
              <a:rPr lang="en-GB"/>
              <a:pPr>
                <a:defRPr/>
              </a:pPr>
              <a:t>02/08/2018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240A068-982F-4044-B11E-A4B80324BBA6}" type="slidenum">
              <a:rPr lang="en-GB" altLang="en-US"/>
              <a:pPr>
                <a:defRPr/>
              </a:pPr>
              <a:t>‹#›</a:t>
            </a:fld>
            <a:endParaRPr lang="en-GB" altLang="en-US"/>
          </a:p>
        </p:txBody>
      </p:sp>
    </p:spTree>
    <p:extLst>
      <p:ext uri="{BB962C8B-B14F-4D97-AF65-F5344CB8AC3E}">
        <p14:creationId xmlns:p14="http://schemas.microsoft.com/office/powerpoint/2010/main" val="90394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53993E6-6C50-4138-841A-9C440A8977F9}" type="datetimeFigureOut">
              <a:rPr lang="en-GB"/>
              <a:pPr>
                <a:defRPr/>
              </a:pPr>
              <a:t>02/08/2018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649DB4E-FDB0-44A3-891C-4E66B2718EA1}" type="slidenum">
              <a:rPr lang="en-GB" altLang="en-US"/>
              <a:pPr>
                <a:defRPr/>
              </a:pPr>
              <a:t>‹#›</a:t>
            </a:fld>
            <a:endParaRPr lang="en-GB" altLang="en-US"/>
          </a:p>
        </p:txBody>
      </p:sp>
    </p:spTree>
    <p:extLst>
      <p:ext uri="{BB962C8B-B14F-4D97-AF65-F5344CB8AC3E}">
        <p14:creationId xmlns:p14="http://schemas.microsoft.com/office/powerpoint/2010/main" val="330328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7C7C7E8E-AE78-4F19-848A-AEA065CCC023}" type="datetimeFigureOut">
              <a:rPr lang="en-GB"/>
              <a:pPr>
                <a:defRPr/>
              </a:pPr>
              <a:t>02/08/2018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C52A5FD-846C-42B5-B105-E7625B234B2B}" type="slidenum">
              <a:rPr lang="en-GB" altLang="en-US"/>
              <a:pPr>
                <a:defRPr/>
              </a:pPr>
              <a:t>‹#›</a:t>
            </a:fld>
            <a:endParaRPr lang="en-GB" altLang="en-US"/>
          </a:p>
        </p:txBody>
      </p:sp>
    </p:spTree>
    <p:extLst>
      <p:ext uri="{BB962C8B-B14F-4D97-AF65-F5344CB8AC3E}">
        <p14:creationId xmlns:p14="http://schemas.microsoft.com/office/powerpoint/2010/main" val="418508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D33E338-83D7-4556-905D-5550CF86FF62}" type="datetimeFigureOut">
              <a:rPr lang="en-GB"/>
              <a:pPr>
                <a:defRPr/>
              </a:pPr>
              <a:t>02/08/2018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4F5D8EB-343D-440D-A555-25AF8F000FC0}" type="slidenum">
              <a:rPr lang="en-GB" altLang="en-US"/>
              <a:pPr>
                <a:defRPr/>
              </a:pPr>
              <a:t>‹#›</a:t>
            </a:fld>
            <a:endParaRPr lang="en-GB" altLang="en-US"/>
          </a:p>
        </p:txBody>
      </p:sp>
    </p:spTree>
    <p:extLst>
      <p:ext uri="{BB962C8B-B14F-4D97-AF65-F5344CB8AC3E}">
        <p14:creationId xmlns:p14="http://schemas.microsoft.com/office/powerpoint/2010/main" val="214956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281109-6B48-4429-B2AB-7A84CBAB9EA8}" type="datetimeFigureOut">
              <a:rPr lang="en-GB"/>
              <a:pPr>
                <a:defRPr/>
              </a:pPr>
              <a:t>02/08/2018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12705E0-1E2A-43F7-95EF-D48AB717ADBD}" type="slidenum">
              <a:rPr lang="en-GB" altLang="en-US"/>
              <a:pPr>
                <a:defRPr/>
              </a:pPr>
              <a:t>‹#›</a:t>
            </a:fld>
            <a:endParaRPr lang="en-GB" altLang="en-US"/>
          </a:p>
        </p:txBody>
      </p:sp>
    </p:spTree>
    <p:extLst>
      <p:ext uri="{BB962C8B-B14F-4D97-AF65-F5344CB8AC3E}">
        <p14:creationId xmlns:p14="http://schemas.microsoft.com/office/powerpoint/2010/main" val="4111793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A2843BD-5DF3-47F5-88EC-6353E6531766}" type="datetimeFigureOut">
              <a:rPr lang="en-GB"/>
              <a:pPr>
                <a:defRPr/>
              </a:pPr>
              <a:t>02/08/2018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0F7BC0A-C6B8-4C0E-8971-AD533974B7BA}" type="slidenum">
              <a:rPr lang="en-GB" altLang="en-US"/>
              <a:pPr>
                <a:defRPr/>
              </a:pPr>
              <a:t>‹#›</a:t>
            </a:fld>
            <a:endParaRPr lang="en-GB" altLang="en-US"/>
          </a:p>
        </p:txBody>
      </p:sp>
    </p:spTree>
    <p:extLst>
      <p:ext uri="{BB962C8B-B14F-4D97-AF65-F5344CB8AC3E}">
        <p14:creationId xmlns:p14="http://schemas.microsoft.com/office/powerpoint/2010/main" val="391711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FD17125-94B9-4805-BF0A-1F31D7912C1A}" type="datetimeFigureOut">
              <a:rPr lang="en-GB"/>
              <a:pPr>
                <a:defRPr/>
              </a:pPr>
              <a:t>02/08/2018</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07A2F807-DBE8-4186-9805-2F1C08C996B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png"/><Relationship Id="rId3" Type="http://schemas.openxmlformats.org/officeDocument/2006/relationships/audio" Target="../media/audio1.wav"/><Relationship Id="rId7" Type="http://schemas.openxmlformats.org/officeDocument/2006/relationships/image" Target="../media/image4.png"/><Relationship Id="rId12" Type="http://schemas.openxmlformats.org/officeDocument/2006/relationships/image" Target="../media/image9.jpeg"/><Relationship Id="rId2" Type="http://schemas.openxmlformats.org/officeDocument/2006/relationships/notesSlide" Target="../notesSlides/notesSlide11.xml"/><Relationship Id="rId16"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audio" Target="../media/audio2.wav"/><Relationship Id="rId11" Type="http://schemas.openxmlformats.org/officeDocument/2006/relationships/image" Target="../media/image8.wmf"/><Relationship Id="rId5" Type="http://schemas.openxmlformats.org/officeDocument/2006/relationships/image" Target="../media/image3.pn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2.jpeg"/><Relationship Id="rId9" Type="http://schemas.openxmlformats.org/officeDocument/2006/relationships/image" Target="../media/image6.jpe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60350"/>
            <a:ext cx="8229600" cy="1143000"/>
          </a:xfrm>
        </p:spPr>
        <p:txBody>
          <a:bodyPr/>
          <a:lstStyle/>
          <a:p>
            <a:pPr algn="ctr" eaLnBrk="1" hangingPunct="1"/>
            <a:r>
              <a:rPr lang="en-GB" altLang="en-US" b="1" dirty="0" err="1" smtClean="0">
                <a:latin typeface="Tw Cen MT" panose="020B0602020104020603" pitchFamily="34" charset="0"/>
              </a:rPr>
              <a:t>Quelle</a:t>
            </a:r>
            <a:r>
              <a:rPr lang="en-GB" altLang="en-US" b="1" dirty="0" smtClean="0">
                <a:latin typeface="Tw Cen MT" panose="020B0602020104020603" pitchFamily="34" charset="0"/>
              </a:rPr>
              <a:t> </a:t>
            </a:r>
            <a:r>
              <a:rPr lang="en-GB" altLang="en-US" b="1" dirty="0" err="1" smtClean="0">
                <a:latin typeface="Tw Cen MT" panose="020B0602020104020603" pitchFamily="34" charset="0"/>
              </a:rPr>
              <a:t>est</a:t>
            </a:r>
            <a:r>
              <a:rPr lang="en-GB" altLang="en-US" b="1" dirty="0" smtClean="0">
                <a:latin typeface="Tw Cen MT" panose="020B0602020104020603" pitchFamily="34" charset="0"/>
              </a:rPr>
              <a:t> la date </a:t>
            </a:r>
            <a:r>
              <a:rPr lang="en-GB" altLang="en-US" b="1" dirty="0" err="1" smtClean="0">
                <a:latin typeface="Tw Cen MT" panose="020B0602020104020603" pitchFamily="34" charset="0"/>
              </a:rPr>
              <a:t>aujourd’hui</a:t>
            </a:r>
            <a:r>
              <a:rPr lang="en-GB" altLang="en-US" b="1" dirty="0" smtClean="0">
                <a:latin typeface="Tw Cen MT" panose="020B0602020104020603" pitchFamily="34" charset="0"/>
              </a:rPr>
              <a:t>?</a:t>
            </a:r>
          </a:p>
        </p:txBody>
      </p:sp>
      <p:sp>
        <p:nvSpPr>
          <p:cNvPr id="5" name="TextBox 4"/>
          <p:cNvSpPr txBox="1">
            <a:spLocks noChangeArrowheads="1"/>
          </p:cNvSpPr>
          <p:nvPr/>
        </p:nvSpPr>
        <p:spPr bwMode="auto">
          <a:xfrm>
            <a:off x="304800" y="1484313"/>
            <a:ext cx="86598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3600" b="1">
              <a:solidFill>
                <a:srgbClr val="000000"/>
              </a:solidFill>
              <a:latin typeface="Arial" panose="020B0604020202020204" pitchFamily="34" charset="0"/>
            </a:endParaRPr>
          </a:p>
          <a:p>
            <a:pPr eaLnBrk="1" hangingPunct="1">
              <a:lnSpc>
                <a:spcPct val="100000"/>
              </a:lnSpc>
              <a:spcBef>
                <a:spcPct val="0"/>
              </a:spcBef>
              <a:buFontTx/>
              <a:buNone/>
            </a:pPr>
            <a:r>
              <a:rPr lang="en-GB" altLang="en-US" sz="3600" b="1">
                <a:solidFill>
                  <a:srgbClr val="FF0000"/>
                </a:solidFill>
                <a:latin typeface="Arial" panose="020B0604020202020204" pitchFamily="34" charset="0"/>
              </a:rPr>
              <a:t>mardi</a:t>
            </a:r>
            <a:r>
              <a:rPr lang="en-GB" altLang="en-US" sz="3600" b="1">
                <a:solidFill>
                  <a:srgbClr val="000000"/>
                </a:solidFill>
                <a:latin typeface="Arial" panose="020B0604020202020204" pitchFamily="34" charset="0"/>
              </a:rPr>
              <a:t>,</a:t>
            </a:r>
          </a:p>
        </p:txBody>
      </p:sp>
      <p:sp>
        <p:nvSpPr>
          <p:cNvPr id="8" name="TextBox 7"/>
          <p:cNvSpPr txBox="1">
            <a:spLocks noChangeArrowheads="1"/>
          </p:cNvSpPr>
          <p:nvPr/>
        </p:nvSpPr>
        <p:spPr bwMode="auto">
          <a:xfrm>
            <a:off x="1835150" y="2025650"/>
            <a:ext cx="85693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B0F0"/>
                </a:solidFill>
                <a:latin typeface="Arial" panose="020B0604020202020204" pitchFamily="34" charset="0"/>
              </a:rPr>
              <a:t>le vingt-sept </a:t>
            </a:r>
            <a:r>
              <a:rPr lang="en-GB" altLang="en-US" sz="3600" b="1">
                <a:solidFill>
                  <a:srgbClr val="7030A0"/>
                </a:solidFill>
                <a:latin typeface="Arial" panose="020B0604020202020204" pitchFamily="34" charset="0"/>
              </a:rPr>
              <a:t>septembre</a:t>
            </a:r>
          </a:p>
        </p:txBody>
      </p:sp>
      <p:sp>
        <p:nvSpPr>
          <p:cNvPr id="6" name="TextBox 5"/>
          <p:cNvSpPr txBox="1">
            <a:spLocks noChangeArrowheads="1"/>
          </p:cNvSpPr>
          <p:nvPr/>
        </p:nvSpPr>
        <p:spPr bwMode="auto">
          <a:xfrm>
            <a:off x="323850" y="5572125"/>
            <a:ext cx="42211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jour = ?</a:t>
            </a:r>
          </a:p>
        </p:txBody>
      </p:sp>
      <p:sp>
        <p:nvSpPr>
          <p:cNvPr id="13" name="TextBox 12"/>
          <p:cNvSpPr txBox="1">
            <a:spLocks noChangeArrowheads="1"/>
          </p:cNvSpPr>
          <p:nvPr/>
        </p:nvSpPr>
        <p:spPr bwMode="auto">
          <a:xfrm>
            <a:off x="323850" y="6148388"/>
            <a:ext cx="42211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date = ?</a:t>
            </a:r>
          </a:p>
        </p:txBody>
      </p:sp>
      <p:sp>
        <p:nvSpPr>
          <p:cNvPr id="15" name="TextBox 14"/>
          <p:cNvSpPr txBox="1">
            <a:spLocks noChangeArrowheads="1"/>
          </p:cNvSpPr>
          <p:nvPr/>
        </p:nvSpPr>
        <p:spPr bwMode="auto">
          <a:xfrm>
            <a:off x="2798763" y="5508625"/>
            <a:ext cx="42211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mois = ?</a:t>
            </a:r>
          </a:p>
        </p:txBody>
      </p:sp>
      <p:sp>
        <p:nvSpPr>
          <p:cNvPr id="17" name="TextBox 16"/>
          <p:cNvSpPr txBox="1">
            <a:spLocks noChangeArrowheads="1"/>
          </p:cNvSpPr>
          <p:nvPr/>
        </p:nvSpPr>
        <p:spPr bwMode="auto">
          <a:xfrm>
            <a:off x="2843213" y="6075363"/>
            <a:ext cx="42227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aujourd’hui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6" grpId="0"/>
      <p:bldP spid="13" grpId="0"/>
      <p:bldP spid="15" grpId="0"/>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93675" y="188913"/>
            <a:ext cx="87137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GB" altLang="en-US" sz="2000">
                <a:latin typeface="Arial" panose="020B0604020202020204" pitchFamily="34" charset="0"/>
              </a:rPr>
              <a:t>Look up the six food nouns in a dictionary.  Complete the table with the gender code, the matching definite article (word for ‘the’) and the English meaning.</a:t>
            </a:r>
          </a:p>
        </p:txBody>
      </p:sp>
      <p:graphicFrame>
        <p:nvGraphicFramePr>
          <p:cNvPr id="11350" name="Group 86"/>
          <p:cNvGraphicFramePr>
            <a:graphicFrameLocks noGrp="1"/>
          </p:cNvGraphicFramePr>
          <p:nvPr>
            <p:extLst>
              <p:ext uri="{D42A27DB-BD31-4B8C-83A1-F6EECF244321}">
                <p14:modId xmlns:p14="http://schemas.microsoft.com/office/powerpoint/2010/main" val="1544759764"/>
              </p:ext>
            </p:extLst>
          </p:nvPr>
        </p:nvGraphicFramePr>
        <p:xfrm>
          <a:off x="554038" y="1516063"/>
          <a:ext cx="7993061" cy="4400565"/>
        </p:xfrm>
        <a:graphic>
          <a:graphicData uri="http://schemas.openxmlformats.org/drawingml/2006/table">
            <a:tbl>
              <a:tblPr/>
              <a:tblGrid>
                <a:gridCol w="2596469">
                  <a:extLst>
                    <a:ext uri="{9D8B030D-6E8A-4147-A177-3AD203B41FA5}">
                      <a16:colId xmlns="" xmlns:a16="http://schemas.microsoft.com/office/drawing/2014/main" val="20000"/>
                    </a:ext>
                  </a:extLst>
                </a:gridCol>
                <a:gridCol w="1101953">
                  <a:extLst>
                    <a:ext uri="{9D8B030D-6E8A-4147-A177-3AD203B41FA5}">
                      <a16:colId xmlns="" xmlns:a16="http://schemas.microsoft.com/office/drawing/2014/main" val="20001"/>
                    </a:ext>
                  </a:extLst>
                </a:gridCol>
                <a:gridCol w="1044761">
                  <a:extLst>
                    <a:ext uri="{9D8B030D-6E8A-4147-A177-3AD203B41FA5}">
                      <a16:colId xmlns="" xmlns:a16="http://schemas.microsoft.com/office/drawing/2014/main" val="20002"/>
                    </a:ext>
                  </a:extLst>
                </a:gridCol>
                <a:gridCol w="3249878">
                  <a:extLst>
                    <a:ext uri="{9D8B030D-6E8A-4147-A177-3AD203B41FA5}">
                      <a16:colId xmlns="" xmlns:a16="http://schemas.microsoft.com/office/drawing/2014/main" val="20003"/>
                    </a:ext>
                  </a:extLst>
                </a:gridCol>
              </a:tblGrid>
              <a:tr h="8229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Ordre</a:t>
                      </a:r>
                      <a:r>
                        <a:rPr kumimoji="0" lang="en-GB" sz="2400" b="0" i="0" u="none" strike="noStrike" cap="none" normalizeH="0" baseline="0" dirty="0" smtClean="0">
                          <a:ln>
                            <a:noFill/>
                          </a:ln>
                          <a:solidFill>
                            <a:schemeClr val="tx1"/>
                          </a:solidFill>
                          <a:effectLst/>
                          <a:latin typeface="Arial" pitchFamily="34" charset="0"/>
                        </a:rPr>
                        <a:t> </a:t>
                      </a:r>
                      <a:r>
                        <a:rPr kumimoji="0" lang="en-GB" sz="2400" b="0" i="0" u="none" strike="noStrike" cap="none" normalizeH="0" baseline="0" dirty="0" err="1" smtClean="0">
                          <a:ln>
                            <a:noFill/>
                          </a:ln>
                          <a:solidFill>
                            <a:schemeClr val="tx1"/>
                          </a:solidFill>
                          <a:effectLst/>
                          <a:latin typeface="Arial" pitchFamily="34" charset="0"/>
                        </a:rPr>
                        <a:t>alphabétique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2400" b="0" i="0" u="none" strike="noStrike" cap="none" normalizeH="0" baseline="0" dirty="0" smtClean="0">
                          <a:ln>
                            <a:noFill/>
                          </a:ln>
                          <a:solidFill>
                            <a:schemeClr val="tx1"/>
                          </a:solidFill>
                          <a:effectLst/>
                          <a:latin typeface="Arial" pitchFamily="34" charset="0"/>
                        </a:rPr>
                        <a:t>m/f</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‘the’</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English</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biscuits</a:t>
                      </a: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n/m/</a:t>
                      </a:r>
                      <a:r>
                        <a:rPr kumimoji="0" lang="en-GB" sz="2400" b="0" i="0" u="none" strike="noStrike" cap="none" normalizeH="0" baseline="0" dirty="0" err="1" smtClean="0">
                          <a:ln>
                            <a:noFill/>
                          </a:ln>
                          <a:solidFill>
                            <a:schemeClr val="tx1"/>
                          </a:solidFill>
                          <a:effectLst/>
                          <a:latin typeface="Arial" pitchFamily="34" charset="0"/>
                        </a:rPr>
                        <a:t>pl</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rgbClr val="0070C0"/>
                          </a:solidFill>
                          <a:effectLst/>
                          <a:latin typeface="Arial" pitchFamily="34" charset="0"/>
                        </a:rPr>
                        <a:t>les</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biscuits</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carotte</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n/f/sg</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2400" b="1" i="0" u="none" strike="noStrike" cap="none" normalizeH="0" baseline="0" dirty="0" smtClean="0">
                          <a:ln>
                            <a:noFill/>
                          </a:ln>
                          <a:solidFill>
                            <a:srgbClr val="FF0000"/>
                          </a:solidFill>
                          <a:effectLst/>
                          <a:latin typeface="Arial" pitchFamily="34" charset="0"/>
                        </a:rPr>
                        <a:t>la</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carrot</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5982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cerises</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n/f/</a:t>
                      </a:r>
                      <a:r>
                        <a:rPr kumimoji="0" lang="en-GB" sz="2400" b="0" i="0" u="none" strike="noStrike" cap="none" normalizeH="0" baseline="0" dirty="0" err="1" smtClean="0">
                          <a:ln>
                            <a:noFill/>
                          </a:ln>
                          <a:solidFill>
                            <a:schemeClr val="tx1"/>
                          </a:solidFill>
                          <a:effectLst/>
                          <a:latin typeface="Arial" pitchFamily="34" charset="0"/>
                        </a:rPr>
                        <a:t>pl</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rgbClr val="FF0000"/>
                          </a:solidFill>
                          <a:effectLst/>
                          <a:latin typeface="Arial" pitchFamily="34" charset="0"/>
                        </a:rPr>
                        <a:t>les</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cherries</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poisson</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n/m/</a:t>
                      </a:r>
                      <a:r>
                        <a:rPr kumimoji="0" lang="en-GB" sz="2400" b="0" i="0" u="none" strike="noStrike" cap="none" normalizeH="0" baseline="0" dirty="0" err="1" smtClean="0">
                          <a:ln>
                            <a:noFill/>
                          </a:ln>
                          <a:solidFill>
                            <a:schemeClr val="tx1"/>
                          </a:solidFill>
                          <a:effectLst/>
                          <a:latin typeface="Arial" pitchFamily="34" charset="0"/>
                        </a:rPr>
                        <a:t>sg</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2400" b="1" i="0" u="none" strike="noStrike" cap="none" normalizeH="0" baseline="0" dirty="0" smtClean="0">
                          <a:ln>
                            <a:noFill/>
                          </a:ln>
                          <a:solidFill>
                            <a:srgbClr val="0070C0"/>
                          </a:solidFill>
                          <a:effectLst/>
                          <a:latin typeface="Arial" pitchFamily="34" charset="0"/>
                        </a:rPr>
                        <a:t>le</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fish</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cs typeface="Arial" pitchFamily="34" charset="0"/>
                        </a:rPr>
                        <a:t>poulet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n/m/</a:t>
                      </a:r>
                      <a:r>
                        <a:rPr kumimoji="0" lang="en-GB" sz="2400" b="0" i="0" u="none" strike="noStrike" cap="none" normalizeH="0" baseline="0" dirty="0" err="1" smtClean="0">
                          <a:ln>
                            <a:noFill/>
                          </a:ln>
                          <a:solidFill>
                            <a:schemeClr val="tx1"/>
                          </a:solidFill>
                          <a:effectLst/>
                          <a:latin typeface="Arial" pitchFamily="34" charset="0"/>
                        </a:rPr>
                        <a:t>sg</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2400" b="1" i="0" u="none" strike="noStrike" cap="none" normalizeH="0" baseline="0" dirty="0" smtClean="0">
                          <a:ln>
                            <a:noFill/>
                          </a:ln>
                          <a:solidFill>
                            <a:srgbClr val="0070C0"/>
                          </a:solidFill>
                          <a:effectLst/>
                          <a:latin typeface="Arial" pitchFamily="34" charset="0"/>
                        </a:rPr>
                        <a:t>le</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chicken</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viande</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n/f/</a:t>
                      </a:r>
                      <a:r>
                        <a:rPr kumimoji="0" lang="en-GB" sz="2400" b="0" i="0" u="none" strike="noStrike" cap="none" normalizeH="0" baseline="0" dirty="0" err="1" smtClean="0">
                          <a:ln>
                            <a:noFill/>
                          </a:ln>
                          <a:solidFill>
                            <a:schemeClr val="tx1"/>
                          </a:solidFill>
                          <a:effectLst/>
                          <a:latin typeface="Arial" pitchFamily="34" charset="0"/>
                        </a:rPr>
                        <a:t>sg</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2400" b="1" i="0" u="none" strike="noStrike" cap="none" normalizeH="0" baseline="0" dirty="0" smtClean="0">
                          <a:ln>
                            <a:noFill/>
                          </a:ln>
                          <a:solidFill>
                            <a:srgbClr val="FF0000"/>
                          </a:solidFill>
                          <a:effectLst/>
                          <a:latin typeface="Arial" pitchFamily="34" charset="0"/>
                        </a:rPr>
                        <a:t>la</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meat</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2113" y="1120775"/>
          <a:ext cx="7967662" cy="5207000"/>
        </p:xfrm>
        <a:graphic>
          <a:graphicData uri="http://schemas.openxmlformats.org/drawingml/2006/table">
            <a:tbl>
              <a:tblPr firstRow="1" bandRow="1">
                <a:tableStyleId>{5940675A-B579-460E-94D1-54222C63F5DA}</a:tableStyleId>
              </a:tblPr>
              <a:tblGrid>
                <a:gridCol w="609550">
                  <a:extLst>
                    <a:ext uri="{9D8B030D-6E8A-4147-A177-3AD203B41FA5}">
                      <a16:colId xmlns="" xmlns:a16="http://schemas.microsoft.com/office/drawing/2014/main" val="20000"/>
                    </a:ext>
                  </a:extLst>
                </a:gridCol>
                <a:gridCol w="7358112">
                  <a:extLst>
                    <a:ext uri="{9D8B030D-6E8A-4147-A177-3AD203B41FA5}">
                      <a16:colId xmlns="" xmlns:a16="http://schemas.microsoft.com/office/drawing/2014/main" val="20001"/>
                    </a:ext>
                  </a:extLst>
                </a:gridCol>
              </a:tblGrid>
              <a:tr h="1041400">
                <a:tc>
                  <a:txBody>
                    <a:bodyPr/>
                    <a:lstStyle/>
                    <a:p>
                      <a:r>
                        <a:rPr lang="en-GB" sz="2400" dirty="0" smtClean="0">
                          <a:latin typeface="Arial" panose="020B0604020202020204" pitchFamily="34" charset="0"/>
                          <a:cs typeface="Arial" panose="020B0604020202020204" pitchFamily="34" charset="0"/>
                        </a:rPr>
                        <a:t>1</a:t>
                      </a:r>
                      <a:endParaRPr lang="en-GB" sz="2400" dirty="0">
                        <a:latin typeface="Arial" panose="020B0604020202020204" pitchFamily="34" charset="0"/>
                        <a:cs typeface="Arial" panose="020B0604020202020204" pitchFamily="34" charset="0"/>
                      </a:endParaRPr>
                    </a:p>
                  </a:txBody>
                  <a:tcPr marL="91432" marR="91432" anchor="ctr"/>
                </a:tc>
                <a:tc>
                  <a:txBody>
                    <a:bodyPr/>
                    <a:lstStyle/>
                    <a:p>
                      <a:endParaRPr lang="en-GB" sz="2400" dirty="0">
                        <a:latin typeface="Arial" panose="020B0604020202020204" pitchFamily="34" charset="0"/>
                        <a:cs typeface="Arial" panose="020B0604020202020204" pitchFamily="34" charset="0"/>
                      </a:endParaRPr>
                    </a:p>
                  </a:txBody>
                  <a:tcPr marL="91432" marR="91432" anchor="ctr"/>
                </a:tc>
                <a:extLst>
                  <a:ext uri="{0D108BD9-81ED-4DB2-BD59-A6C34878D82A}">
                    <a16:rowId xmlns="" xmlns:a16="http://schemas.microsoft.com/office/drawing/2014/main" val="10000"/>
                  </a:ext>
                </a:extLst>
              </a:tr>
              <a:tr h="1041400">
                <a:tc>
                  <a:txBody>
                    <a:bodyPr/>
                    <a:lstStyle/>
                    <a:p>
                      <a:r>
                        <a:rPr lang="en-GB" sz="2400" dirty="0" smtClean="0">
                          <a:latin typeface="Arial" panose="020B0604020202020204" pitchFamily="34" charset="0"/>
                          <a:cs typeface="Arial" panose="020B0604020202020204" pitchFamily="34" charset="0"/>
                        </a:rPr>
                        <a:t>2</a:t>
                      </a:r>
                      <a:endParaRPr lang="en-GB" sz="2400" dirty="0">
                        <a:latin typeface="Arial" panose="020B0604020202020204" pitchFamily="34" charset="0"/>
                        <a:cs typeface="Arial" panose="020B0604020202020204" pitchFamily="34" charset="0"/>
                      </a:endParaRPr>
                    </a:p>
                  </a:txBody>
                  <a:tcPr marL="91432" marR="91432" anchor="ctr"/>
                </a:tc>
                <a:tc>
                  <a:txBody>
                    <a:bodyPr/>
                    <a:lstStyle/>
                    <a:p>
                      <a:endParaRPr lang="en-GB" sz="2400" dirty="0">
                        <a:latin typeface="Arial" panose="020B0604020202020204" pitchFamily="34" charset="0"/>
                        <a:cs typeface="Arial" panose="020B0604020202020204" pitchFamily="34" charset="0"/>
                      </a:endParaRPr>
                    </a:p>
                  </a:txBody>
                  <a:tcPr marL="91432" marR="91432"/>
                </a:tc>
                <a:extLst>
                  <a:ext uri="{0D108BD9-81ED-4DB2-BD59-A6C34878D82A}">
                    <a16:rowId xmlns="" xmlns:a16="http://schemas.microsoft.com/office/drawing/2014/main" val="10001"/>
                  </a:ext>
                </a:extLst>
              </a:tr>
              <a:tr h="1041400">
                <a:tc>
                  <a:txBody>
                    <a:bodyPr/>
                    <a:lstStyle/>
                    <a:p>
                      <a:r>
                        <a:rPr lang="en-GB" sz="2400" dirty="0" smtClean="0">
                          <a:latin typeface="Arial" panose="020B0604020202020204" pitchFamily="34" charset="0"/>
                          <a:cs typeface="Arial" panose="020B0604020202020204" pitchFamily="34" charset="0"/>
                        </a:rPr>
                        <a:t>3</a:t>
                      </a:r>
                      <a:endParaRPr lang="en-GB" sz="2400" dirty="0">
                        <a:latin typeface="Arial" panose="020B0604020202020204" pitchFamily="34" charset="0"/>
                        <a:cs typeface="Arial" panose="020B0604020202020204" pitchFamily="34" charset="0"/>
                      </a:endParaRPr>
                    </a:p>
                  </a:txBody>
                  <a:tcPr marL="91432" marR="91432" anchor="ctr"/>
                </a:tc>
                <a:tc>
                  <a:txBody>
                    <a:bodyPr/>
                    <a:lstStyle/>
                    <a:p>
                      <a:endParaRPr lang="en-GB" sz="2400">
                        <a:latin typeface="Arial" panose="020B0604020202020204" pitchFamily="34" charset="0"/>
                        <a:cs typeface="Arial" panose="020B0604020202020204" pitchFamily="34" charset="0"/>
                      </a:endParaRPr>
                    </a:p>
                  </a:txBody>
                  <a:tcPr marL="91432" marR="91432"/>
                </a:tc>
                <a:extLst>
                  <a:ext uri="{0D108BD9-81ED-4DB2-BD59-A6C34878D82A}">
                    <a16:rowId xmlns="" xmlns:a16="http://schemas.microsoft.com/office/drawing/2014/main" val="10002"/>
                  </a:ext>
                </a:extLst>
              </a:tr>
              <a:tr h="1041400">
                <a:tc>
                  <a:txBody>
                    <a:bodyPr/>
                    <a:lstStyle/>
                    <a:p>
                      <a:r>
                        <a:rPr lang="en-GB" sz="2400" dirty="0" smtClean="0">
                          <a:latin typeface="Arial" panose="020B0604020202020204" pitchFamily="34" charset="0"/>
                          <a:cs typeface="Arial" panose="020B0604020202020204" pitchFamily="34" charset="0"/>
                        </a:rPr>
                        <a:t>4</a:t>
                      </a:r>
                      <a:endParaRPr lang="en-GB" sz="2400" dirty="0">
                        <a:latin typeface="Arial" panose="020B0604020202020204" pitchFamily="34" charset="0"/>
                        <a:cs typeface="Arial" panose="020B0604020202020204" pitchFamily="34" charset="0"/>
                      </a:endParaRPr>
                    </a:p>
                  </a:txBody>
                  <a:tcPr marL="91432" marR="91432" anchor="ctr"/>
                </a:tc>
                <a:tc>
                  <a:txBody>
                    <a:bodyPr/>
                    <a:lstStyle/>
                    <a:p>
                      <a:endParaRPr lang="en-GB" sz="2400">
                        <a:latin typeface="Arial" panose="020B0604020202020204" pitchFamily="34" charset="0"/>
                        <a:cs typeface="Arial" panose="020B0604020202020204" pitchFamily="34" charset="0"/>
                      </a:endParaRPr>
                    </a:p>
                  </a:txBody>
                  <a:tcPr marL="91432" marR="91432"/>
                </a:tc>
                <a:extLst>
                  <a:ext uri="{0D108BD9-81ED-4DB2-BD59-A6C34878D82A}">
                    <a16:rowId xmlns="" xmlns:a16="http://schemas.microsoft.com/office/drawing/2014/main" val="10003"/>
                  </a:ext>
                </a:extLst>
              </a:tr>
              <a:tr h="1041400">
                <a:tc>
                  <a:txBody>
                    <a:bodyPr/>
                    <a:lstStyle/>
                    <a:p>
                      <a:r>
                        <a:rPr lang="en-GB" sz="2400" dirty="0" smtClean="0">
                          <a:latin typeface="Arial" panose="020B0604020202020204" pitchFamily="34" charset="0"/>
                          <a:cs typeface="Arial" panose="020B0604020202020204" pitchFamily="34" charset="0"/>
                        </a:rPr>
                        <a:t>5</a:t>
                      </a:r>
                      <a:endParaRPr lang="en-GB" sz="2400" dirty="0">
                        <a:latin typeface="Arial" panose="020B0604020202020204" pitchFamily="34" charset="0"/>
                        <a:cs typeface="Arial" panose="020B0604020202020204" pitchFamily="34" charset="0"/>
                      </a:endParaRPr>
                    </a:p>
                  </a:txBody>
                  <a:tcPr marL="91432" marR="91432" anchor="ctr"/>
                </a:tc>
                <a:tc>
                  <a:txBody>
                    <a:bodyPr/>
                    <a:lstStyle/>
                    <a:p>
                      <a:endParaRPr lang="en-GB" sz="2400" dirty="0">
                        <a:latin typeface="Arial" panose="020B0604020202020204" pitchFamily="34" charset="0"/>
                        <a:cs typeface="Arial" panose="020B0604020202020204" pitchFamily="34" charset="0"/>
                      </a:endParaRPr>
                    </a:p>
                  </a:txBody>
                  <a:tcPr marL="91432" marR="91432"/>
                </a:tc>
                <a:extLst>
                  <a:ext uri="{0D108BD9-81ED-4DB2-BD59-A6C34878D82A}">
                    <a16:rowId xmlns="" xmlns:a16="http://schemas.microsoft.com/office/drawing/2014/main" val="10004"/>
                  </a:ext>
                </a:extLst>
              </a:tr>
            </a:tbl>
          </a:graphicData>
        </a:graphic>
      </p:graphicFrame>
      <p:sp>
        <p:nvSpPr>
          <p:cNvPr id="24598" name="TextBox 2"/>
          <p:cNvSpPr txBox="1">
            <a:spLocks noChangeArrowheads="1"/>
          </p:cNvSpPr>
          <p:nvPr/>
        </p:nvSpPr>
        <p:spPr bwMode="auto">
          <a:xfrm>
            <a:off x="290513" y="377825"/>
            <a:ext cx="8374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400">
                <a:latin typeface="Arial" panose="020B0604020202020204" pitchFamily="34" charset="0"/>
              </a:rPr>
              <a:t>Complétez les phrases.</a:t>
            </a:r>
          </a:p>
        </p:txBody>
      </p:sp>
      <p:sp>
        <p:nvSpPr>
          <p:cNvPr id="24599" name="AutoShape 4">
            <a:hlinkClick r:id="" action="ppaction://noaction">
              <a:snd r:embed="rId3" name="meencanta.wav"/>
            </a:hlinkClick>
          </p:cNvPr>
          <p:cNvSpPr>
            <a:spLocks noChangeArrowheads="1"/>
          </p:cNvSpPr>
          <p:nvPr/>
        </p:nvSpPr>
        <p:spPr bwMode="auto">
          <a:xfrm>
            <a:off x="1190625" y="1306513"/>
            <a:ext cx="904875" cy="717550"/>
          </a:xfrm>
          <a:custGeom>
            <a:avLst/>
            <a:gdLst>
              <a:gd name="T0" fmla="*/ 799025446 w 21600"/>
              <a:gd name="T1" fmla="*/ 80252154 h 21600"/>
              <a:gd name="T2" fmla="*/ 215427780 w 21600"/>
              <a:gd name="T3" fmla="*/ 396306851 h 21600"/>
              <a:gd name="T4" fmla="*/ 799025446 w 21600"/>
              <a:gd name="T5" fmla="*/ 792612607 h 21600"/>
              <a:gd name="T6" fmla="*/ 1373795678 w 21600"/>
              <a:gd name="T7" fmla="*/ 396306851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pic>
        <p:nvPicPr>
          <p:cNvPr id="24600" name="Picture 4" descr="http://t0.gstatic.com/images?q=tbn:ANd9GcTwKGBDxe03YHsRYGivJ9BmxC7rrOC2pBoLZsUkOnFpvZ2snJI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3938" y="1306513"/>
            <a:ext cx="111442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1"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06800" y="1390650"/>
            <a:ext cx="5794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2" name="Picture 2">
            <a:hlinkClick r:id="" action="ppaction://noaction">
              <a:snd r:embed="rId6" name="megusta.wav"/>
            </a:hlinkClick>
          </p:cNvPr>
          <p:cNvPicPr>
            <a:picLocks noChangeAspect="1" noChangeArrowheads="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4356100" y="1158875"/>
            <a:ext cx="1020763"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3" name="Picture 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441950" y="1247775"/>
            <a:ext cx="1711325"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4" name="Picture 8"/>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71850" y="2157413"/>
            <a:ext cx="10429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05" name="AutoShape 4">
            <a:hlinkClick r:id="" action="ppaction://noaction">
              <a:snd r:embed="rId3" name="meencanta.wav"/>
            </a:hlinkClick>
          </p:cNvPr>
          <p:cNvSpPr>
            <a:spLocks noChangeArrowheads="1"/>
          </p:cNvSpPr>
          <p:nvPr/>
        </p:nvSpPr>
        <p:spPr bwMode="auto">
          <a:xfrm>
            <a:off x="1166813" y="2319338"/>
            <a:ext cx="906462" cy="717550"/>
          </a:xfrm>
          <a:custGeom>
            <a:avLst/>
            <a:gdLst>
              <a:gd name="T0" fmla="*/ 801830602 w 21600"/>
              <a:gd name="T1" fmla="*/ 80252154 h 21600"/>
              <a:gd name="T2" fmla="*/ 216184095 w 21600"/>
              <a:gd name="T3" fmla="*/ 396306851 h 21600"/>
              <a:gd name="T4" fmla="*/ 801830602 w 21600"/>
              <a:gd name="T5" fmla="*/ 792612607 h 21600"/>
              <a:gd name="T6" fmla="*/ 1378618710 w 21600"/>
              <a:gd name="T7" fmla="*/ 396306851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pic>
        <p:nvPicPr>
          <p:cNvPr id="24606" name="Picture 10"/>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89163" y="2332038"/>
            <a:ext cx="10668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7" name="Picture 5" descr="C:\Users\Antonio\320,000 Imágenes\Content - 25KV1\Food\Food 3\FRFRIESF.WM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840413" y="2185988"/>
            <a:ext cx="758825"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8" name="Picture 2">
            <a:hlinkClick r:id="" action="ppaction://noaction">
              <a:snd r:embed="rId6" name="megusta.wav"/>
            </a:hlinkClick>
          </p:cNvPr>
          <p:cNvPicPr>
            <a:picLocks noChangeAspect="1" noChangeArrowheads="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95375" y="3198813"/>
            <a:ext cx="102235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9" name="Picture 13"/>
          <p:cNvPicPr>
            <a:picLocks noChangeAspect="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17725" y="3314700"/>
            <a:ext cx="16383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0" name="Picture 14"/>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56025" y="3162300"/>
            <a:ext cx="1041400"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1" name="Picture 20"/>
          <p:cNvPicPr>
            <a:picLocks noChangeAspect="1" noChangeArrowheads="1"/>
          </p:cNvPicPr>
          <p:nvPr/>
        </p:nvPicPr>
        <p:blipFill>
          <a:blip r:embed="rId1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4797425" y="3227388"/>
            <a:ext cx="901700"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2" name="Picture 16"/>
          <p:cNvPicPr>
            <a:picLocks noChangeAspect="1"/>
          </p:cNvPicPr>
          <p:nvPr/>
        </p:nvPicPr>
        <p:blipFill>
          <a:blip r:embed="rId14" cstate="print">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5840413" y="3260725"/>
            <a:ext cx="815975"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3" name="Picture 20"/>
          <p:cNvPicPr>
            <a:picLocks noChangeAspect="1" noChangeArrowheads="1"/>
          </p:cNvPicPr>
          <p:nvPr/>
        </p:nvPicPr>
        <p:blipFill>
          <a:blip r:embed="rId1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95375" y="4329113"/>
            <a:ext cx="901700"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4" name="Picture 20"/>
          <p:cNvPicPr>
            <a:picLocks noChangeAspect="1" noChangeArrowheads="1"/>
          </p:cNvPicPr>
          <p:nvPr/>
        </p:nvPicPr>
        <p:blipFill>
          <a:blip r:embed="rId1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997075" y="4329113"/>
            <a:ext cx="900113"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5" name="Picture 19" descr="http://t0.gstatic.com/images?q=tbn:ANd9GcTwKGBDxe03YHsRYGivJ9BmxC7rrOC2pBoLZsUkOnFpvZ2snJI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0" y="4416425"/>
            <a:ext cx="1116013"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6" name="Picture 2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17988" y="4513263"/>
            <a:ext cx="57943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7" name="Picture 20"/>
          <p:cNvPicPr>
            <a:picLocks noChangeAspect="1" noChangeArrowheads="1"/>
          </p:cNvPicPr>
          <p:nvPr/>
        </p:nvPicPr>
        <p:blipFill>
          <a:blip r:embed="rId1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4940300" y="4289425"/>
            <a:ext cx="900113"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8" name="Picture 22"/>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5981700" y="4367213"/>
            <a:ext cx="9144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9" name="Picture 2">
            <a:hlinkClick r:id="" action="ppaction://noaction">
              <a:snd r:embed="rId6" name="megusta.wav"/>
            </a:hlinkClick>
          </p:cNvPr>
          <p:cNvPicPr>
            <a:picLocks noChangeAspect="1" noChangeArrowheads="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31888" y="5340350"/>
            <a:ext cx="102235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20" name="Picture 2">
            <a:hlinkClick r:id="" action="ppaction://noaction">
              <a:snd r:embed="rId6" name="megusta.wav"/>
            </a:hlinkClick>
          </p:cNvPr>
          <p:cNvPicPr>
            <a:picLocks noChangeAspect="1" noChangeArrowheads="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163763" y="5340350"/>
            <a:ext cx="102235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21" name="Picture 25"/>
          <p:cNvPicPr>
            <a:picLocks noChangeAspect="1"/>
          </p:cNvPicPr>
          <p:nvPr/>
        </p:nvPicPr>
        <p:blipFill>
          <a:blip r:embed="rId14" cstate="print">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3255963" y="5340350"/>
            <a:ext cx="815975"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22" name="Picture 26"/>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71938" y="5253038"/>
            <a:ext cx="1041400"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23" name="Picture 20"/>
          <p:cNvPicPr>
            <a:picLocks noChangeAspect="1" noChangeArrowheads="1"/>
          </p:cNvPicPr>
          <p:nvPr/>
        </p:nvPicPr>
        <p:blipFill>
          <a:blip r:embed="rId1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029200" y="5324475"/>
            <a:ext cx="900113"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24" name="Picture 28"/>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5999163" y="5389563"/>
            <a:ext cx="1336675"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25" name="Picture 20"/>
          <p:cNvPicPr>
            <a:picLocks noChangeAspect="1" noChangeArrowheads="1"/>
          </p:cNvPicPr>
          <p:nvPr/>
        </p:nvPicPr>
        <p:blipFill>
          <a:blip r:embed="rId1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4510088" y="2173288"/>
            <a:ext cx="11588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250825" y="260350"/>
            <a:ext cx="8497888" cy="461963"/>
          </a:xfrm>
          <a:prstGeom prst="rect">
            <a:avLst/>
          </a:prstGeom>
          <a:solidFill>
            <a:srgbClr val="FFFF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400">
                <a:solidFill>
                  <a:srgbClr val="000000"/>
                </a:solidFill>
                <a:latin typeface="Arial" panose="020B0604020202020204" pitchFamily="34" charset="0"/>
              </a:rPr>
              <a:t>Write the following words in your book in alphabetical order.</a:t>
            </a:r>
            <a:r>
              <a:rPr lang="en-GB" altLang="en-US" sz="2400" b="1">
                <a:solidFill>
                  <a:srgbClr val="000000"/>
                </a:solidFill>
                <a:latin typeface="Arial" panose="020B0604020202020204" pitchFamily="34" charset="0"/>
              </a:rPr>
              <a:t>                                        </a:t>
            </a:r>
          </a:p>
        </p:txBody>
      </p:sp>
      <p:sp>
        <p:nvSpPr>
          <p:cNvPr id="6147" name="Rectangle 3"/>
          <p:cNvSpPr>
            <a:spLocks noChangeArrowheads="1"/>
          </p:cNvSpPr>
          <p:nvPr/>
        </p:nvSpPr>
        <p:spPr bwMode="auto">
          <a:xfrm>
            <a:off x="677863" y="3006725"/>
            <a:ext cx="17748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 viande</a:t>
            </a:r>
          </a:p>
        </p:txBody>
      </p:sp>
      <p:sp>
        <p:nvSpPr>
          <p:cNvPr id="6148" name="Rectangle 4"/>
          <p:cNvSpPr>
            <a:spLocks noChangeArrowheads="1"/>
          </p:cNvSpPr>
          <p:nvPr/>
        </p:nvSpPr>
        <p:spPr bwMode="auto">
          <a:xfrm>
            <a:off x="3725863" y="1752600"/>
            <a:ext cx="19542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poisson</a:t>
            </a:r>
          </a:p>
        </p:txBody>
      </p:sp>
      <p:sp>
        <p:nvSpPr>
          <p:cNvPr id="6149" name="Rectangle 5"/>
          <p:cNvSpPr>
            <a:spLocks noChangeArrowheads="1"/>
          </p:cNvSpPr>
          <p:nvPr/>
        </p:nvSpPr>
        <p:spPr bwMode="auto">
          <a:xfrm>
            <a:off x="6983413" y="1516063"/>
            <a:ext cx="16716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biscuit</a:t>
            </a:r>
          </a:p>
        </p:txBody>
      </p:sp>
      <p:sp>
        <p:nvSpPr>
          <p:cNvPr id="6150" name="Rectangle 6"/>
          <p:cNvSpPr>
            <a:spLocks noChangeArrowheads="1"/>
          </p:cNvSpPr>
          <p:nvPr/>
        </p:nvSpPr>
        <p:spPr bwMode="auto">
          <a:xfrm>
            <a:off x="577850" y="4772025"/>
            <a:ext cx="17224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carotte</a:t>
            </a:r>
          </a:p>
        </p:txBody>
      </p:sp>
      <p:sp>
        <p:nvSpPr>
          <p:cNvPr id="6151" name="Rectangle 7"/>
          <p:cNvSpPr>
            <a:spLocks noChangeArrowheads="1"/>
          </p:cNvSpPr>
          <p:nvPr/>
        </p:nvSpPr>
        <p:spPr bwMode="auto">
          <a:xfrm>
            <a:off x="6913563" y="4627563"/>
            <a:ext cx="16208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salade</a:t>
            </a:r>
          </a:p>
        </p:txBody>
      </p:sp>
      <p:sp>
        <p:nvSpPr>
          <p:cNvPr id="6152" name="Rectangle 8"/>
          <p:cNvSpPr>
            <a:spLocks noChangeArrowheads="1"/>
          </p:cNvSpPr>
          <p:nvPr/>
        </p:nvSpPr>
        <p:spPr bwMode="auto">
          <a:xfrm>
            <a:off x="1035050" y="1592263"/>
            <a:ext cx="15430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soupe</a:t>
            </a:r>
          </a:p>
        </p:txBody>
      </p:sp>
      <p:sp>
        <p:nvSpPr>
          <p:cNvPr id="6153" name="Rectangle 9"/>
          <p:cNvSpPr>
            <a:spLocks noChangeArrowheads="1"/>
          </p:cNvSpPr>
          <p:nvPr/>
        </p:nvSpPr>
        <p:spPr bwMode="auto">
          <a:xfrm>
            <a:off x="3576638" y="4056063"/>
            <a:ext cx="15176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cerise</a:t>
            </a:r>
          </a:p>
        </p:txBody>
      </p:sp>
      <p:sp>
        <p:nvSpPr>
          <p:cNvPr id="6154" name="Rectangle 10"/>
          <p:cNvSpPr>
            <a:spLocks noChangeArrowheads="1"/>
          </p:cNvSpPr>
          <p:nvPr/>
        </p:nvSpPr>
        <p:spPr bwMode="auto">
          <a:xfrm>
            <a:off x="5321300" y="3119438"/>
            <a:ext cx="30956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spaghettis</a:t>
            </a:r>
          </a:p>
        </p:txBody>
      </p:sp>
      <p:sp>
        <p:nvSpPr>
          <p:cNvPr id="6155" name="Rectangle 7"/>
          <p:cNvSpPr>
            <a:spLocks noChangeArrowheads="1"/>
          </p:cNvSpPr>
          <p:nvPr/>
        </p:nvSpPr>
        <p:spPr bwMode="auto">
          <a:xfrm>
            <a:off x="3835400" y="5387975"/>
            <a:ext cx="15684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0000"/>
                </a:solidFill>
                <a:latin typeface="Arial" panose="020B0604020202020204" pitchFamily="34" charset="0"/>
              </a:rPr>
              <a:t>poulet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93850" y="230188"/>
          <a:ext cx="6096000" cy="6303960"/>
        </p:xfrm>
        <a:graphic>
          <a:graphicData uri="http://schemas.openxmlformats.org/drawingml/2006/table">
            <a:tbl>
              <a:tblPr firstRow="1" bandRow="1">
                <a:tableStyleId>{5940675A-B579-460E-94D1-54222C63F5DA}</a:tableStyleId>
              </a:tblPr>
              <a:tblGrid>
                <a:gridCol w="6096000">
                  <a:extLst>
                    <a:ext uri="{9D8B030D-6E8A-4147-A177-3AD203B41FA5}">
                      <a16:colId xmlns="" xmlns:a16="http://schemas.microsoft.com/office/drawing/2014/main" val="20000"/>
                    </a:ext>
                  </a:extLst>
                </a:gridCol>
              </a:tblGrid>
              <a:tr h="700440">
                <a:tc>
                  <a:txBody>
                    <a:bodyPr/>
                    <a:lstStyle/>
                    <a:p>
                      <a:endParaRPr lang="en-GB" sz="1800" dirty="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700440">
                <a:tc>
                  <a:txBody>
                    <a:bodyPr/>
                    <a:lstStyle/>
                    <a:p>
                      <a:endParaRPr lang="en-GB" sz="1800" dirty="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700440">
                <a:tc>
                  <a:txBody>
                    <a:bodyPr/>
                    <a:lstStyle/>
                    <a:p>
                      <a:endParaRPr lang="en-GB" sz="180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700440">
                <a:tc>
                  <a:txBody>
                    <a:bodyPr/>
                    <a:lstStyle/>
                    <a:p>
                      <a:endParaRPr lang="en-GB" sz="180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700440">
                <a:tc>
                  <a:txBody>
                    <a:bodyPr/>
                    <a:lstStyle/>
                    <a:p>
                      <a:endParaRPr lang="en-GB" sz="1800" dirty="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700440">
                <a:tc>
                  <a:txBody>
                    <a:bodyPr/>
                    <a:lstStyle/>
                    <a:p>
                      <a:endParaRPr lang="en-GB" sz="1800" dirty="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r h="700440">
                <a:tc>
                  <a:txBody>
                    <a:bodyPr/>
                    <a:lstStyle/>
                    <a:p>
                      <a:endParaRPr lang="en-GB" sz="180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6"/>
                  </a:ext>
                </a:extLst>
              </a:tr>
              <a:tr h="700440">
                <a:tc>
                  <a:txBody>
                    <a:bodyPr/>
                    <a:lstStyle/>
                    <a:p>
                      <a:endParaRPr lang="en-GB" sz="1800" dirty="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7"/>
                  </a:ext>
                </a:extLst>
              </a:tr>
              <a:tr h="700440">
                <a:tc>
                  <a:txBody>
                    <a:bodyPr/>
                    <a:lstStyle/>
                    <a:p>
                      <a:endParaRPr lang="en-GB" sz="1800" dirty="0"/>
                    </a:p>
                  </a:txBody>
                  <a:tcPr marT="45715" marB="45715">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8"/>
                  </a:ext>
                </a:extLst>
              </a:tr>
            </a:tbl>
          </a:graphicData>
        </a:graphic>
      </p:graphicFrame>
      <p:sp>
        <p:nvSpPr>
          <p:cNvPr id="81923" name="Rectangle 3"/>
          <p:cNvSpPr>
            <a:spLocks noChangeArrowheads="1"/>
          </p:cNvSpPr>
          <p:nvPr/>
        </p:nvSpPr>
        <p:spPr bwMode="auto">
          <a:xfrm>
            <a:off x="3611563" y="1649413"/>
            <a:ext cx="1517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c</a:t>
            </a:r>
            <a:r>
              <a:rPr lang="en-GB" altLang="en-US" sz="3600" b="1">
                <a:solidFill>
                  <a:srgbClr val="FF9933"/>
                </a:solidFill>
                <a:latin typeface="Arial" panose="020B0604020202020204" pitchFamily="34" charset="0"/>
              </a:rPr>
              <a:t>e</a:t>
            </a:r>
            <a:r>
              <a:rPr lang="en-GB" altLang="en-US" sz="3600" b="1">
                <a:latin typeface="Arial" panose="020B0604020202020204" pitchFamily="34" charset="0"/>
              </a:rPr>
              <a:t>rise</a:t>
            </a:r>
          </a:p>
        </p:txBody>
      </p:sp>
      <p:sp>
        <p:nvSpPr>
          <p:cNvPr id="81924" name="Rectangle 4"/>
          <p:cNvSpPr>
            <a:spLocks noChangeArrowheads="1"/>
          </p:cNvSpPr>
          <p:nvPr/>
        </p:nvSpPr>
        <p:spPr bwMode="auto">
          <a:xfrm>
            <a:off x="3687763" y="3736975"/>
            <a:ext cx="16208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s</a:t>
            </a:r>
            <a:r>
              <a:rPr lang="en-GB" altLang="en-US" sz="3600" b="1">
                <a:latin typeface="Arial" panose="020B0604020202020204" pitchFamily="34" charset="0"/>
              </a:rPr>
              <a:t>alade</a:t>
            </a:r>
          </a:p>
        </p:txBody>
      </p:sp>
      <p:sp>
        <p:nvSpPr>
          <p:cNvPr id="81925" name="Rectangle 5"/>
          <p:cNvSpPr>
            <a:spLocks noChangeArrowheads="1"/>
          </p:cNvSpPr>
          <p:nvPr/>
        </p:nvSpPr>
        <p:spPr bwMode="auto">
          <a:xfrm>
            <a:off x="3587750" y="231775"/>
            <a:ext cx="16716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b</a:t>
            </a:r>
            <a:r>
              <a:rPr lang="en-GB" altLang="en-US" sz="3600" b="1">
                <a:latin typeface="Arial" panose="020B0604020202020204" pitchFamily="34" charset="0"/>
              </a:rPr>
              <a:t>iscuit</a:t>
            </a:r>
          </a:p>
        </p:txBody>
      </p:sp>
      <p:sp>
        <p:nvSpPr>
          <p:cNvPr id="81926" name="Rectangle 6"/>
          <p:cNvSpPr>
            <a:spLocks noChangeArrowheads="1"/>
          </p:cNvSpPr>
          <p:nvPr/>
        </p:nvSpPr>
        <p:spPr bwMode="auto">
          <a:xfrm>
            <a:off x="3692525" y="4459288"/>
            <a:ext cx="15446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s</a:t>
            </a:r>
            <a:r>
              <a:rPr lang="en-GB" altLang="en-US" sz="3600" b="1">
                <a:solidFill>
                  <a:srgbClr val="FACD50"/>
                </a:solidFill>
                <a:latin typeface="Arial" panose="020B0604020202020204" pitchFamily="34" charset="0"/>
              </a:rPr>
              <a:t>o</a:t>
            </a:r>
            <a:r>
              <a:rPr lang="en-GB" altLang="en-US" sz="3600" b="1">
                <a:latin typeface="Arial" panose="020B0604020202020204" pitchFamily="34" charset="0"/>
              </a:rPr>
              <a:t>upe</a:t>
            </a:r>
          </a:p>
        </p:txBody>
      </p:sp>
      <p:sp>
        <p:nvSpPr>
          <p:cNvPr id="81927" name="Rectangle 7"/>
          <p:cNvSpPr>
            <a:spLocks noChangeArrowheads="1"/>
          </p:cNvSpPr>
          <p:nvPr/>
        </p:nvSpPr>
        <p:spPr bwMode="auto">
          <a:xfrm>
            <a:off x="3613150" y="944563"/>
            <a:ext cx="17240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c</a:t>
            </a:r>
            <a:r>
              <a:rPr lang="en-GB" altLang="en-US" sz="3600" b="1">
                <a:latin typeface="Arial" panose="020B0604020202020204" pitchFamily="34" charset="0"/>
              </a:rPr>
              <a:t>arotte</a:t>
            </a:r>
          </a:p>
        </p:txBody>
      </p:sp>
      <p:sp>
        <p:nvSpPr>
          <p:cNvPr id="81928" name="Rectangle 8"/>
          <p:cNvSpPr>
            <a:spLocks noChangeArrowheads="1"/>
          </p:cNvSpPr>
          <p:nvPr/>
        </p:nvSpPr>
        <p:spPr bwMode="auto">
          <a:xfrm>
            <a:off x="3687763" y="3052763"/>
            <a:ext cx="1568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po</a:t>
            </a:r>
            <a:r>
              <a:rPr lang="en-GB" altLang="en-US" sz="3600" b="1">
                <a:solidFill>
                  <a:srgbClr val="FACD50"/>
                </a:solidFill>
                <a:latin typeface="Arial" panose="020B0604020202020204" pitchFamily="34" charset="0"/>
              </a:rPr>
              <a:t>u</a:t>
            </a:r>
            <a:r>
              <a:rPr lang="en-GB" altLang="en-US" sz="3600" b="1">
                <a:latin typeface="Arial" panose="020B0604020202020204" pitchFamily="34" charset="0"/>
              </a:rPr>
              <a:t>let</a:t>
            </a:r>
          </a:p>
        </p:txBody>
      </p:sp>
      <p:sp>
        <p:nvSpPr>
          <p:cNvPr id="81929" name="Rectangle 9"/>
          <p:cNvSpPr>
            <a:spLocks noChangeArrowheads="1"/>
          </p:cNvSpPr>
          <p:nvPr/>
        </p:nvSpPr>
        <p:spPr bwMode="auto">
          <a:xfrm>
            <a:off x="3624263" y="2317750"/>
            <a:ext cx="19542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po</a:t>
            </a:r>
            <a:r>
              <a:rPr lang="en-GB" altLang="en-US" sz="3600" b="1">
                <a:solidFill>
                  <a:srgbClr val="FACD50"/>
                </a:solidFill>
                <a:latin typeface="Arial" panose="020B0604020202020204" pitchFamily="34" charset="0"/>
              </a:rPr>
              <a:t>i</a:t>
            </a:r>
            <a:r>
              <a:rPr lang="en-GB" altLang="en-US" sz="3600" b="1">
                <a:latin typeface="Arial" panose="020B0604020202020204" pitchFamily="34" charset="0"/>
              </a:rPr>
              <a:t>sson</a:t>
            </a:r>
          </a:p>
        </p:txBody>
      </p:sp>
      <p:sp>
        <p:nvSpPr>
          <p:cNvPr id="81930" name="Rectangle 10"/>
          <p:cNvSpPr>
            <a:spLocks noChangeArrowheads="1"/>
          </p:cNvSpPr>
          <p:nvPr/>
        </p:nvSpPr>
        <p:spPr bwMode="auto">
          <a:xfrm>
            <a:off x="3687763" y="5256213"/>
            <a:ext cx="25574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sp</a:t>
            </a:r>
            <a:r>
              <a:rPr lang="en-GB" altLang="en-US" sz="3600" b="1">
                <a:solidFill>
                  <a:srgbClr val="FACD50"/>
                </a:solidFill>
                <a:latin typeface="Arial" panose="020B0604020202020204" pitchFamily="34" charset="0"/>
              </a:rPr>
              <a:t>a</a:t>
            </a:r>
            <a:r>
              <a:rPr lang="en-GB" altLang="en-US" sz="3600" b="1">
                <a:latin typeface="Arial" panose="020B0604020202020204" pitchFamily="34" charset="0"/>
              </a:rPr>
              <a:t>ghettis</a:t>
            </a:r>
          </a:p>
        </p:txBody>
      </p:sp>
      <p:sp>
        <p:nvSpPr>
          <p:cNvPr id="10" name="Rectangle 10"/>
          <p:cNvSpPr>
            <a:spLocks noChangeArrowheads="1"/>
          </p:cNvSpPr>
          <p:nvPr/>
        </p:nvSpPr>
        <p:spPr bwMode="auto">
          <a:xfrm>
            <a:off x="3687763" y="5897563"/>
            <a:ext cx="25733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FF0000"/>
                </a:solidFill>
                <a:latin typeface="Arial" panose="020B0604020202020204" pitchFamily="34" charset="0"/>
              </a:rPr>
              <a:t>v</a:t>
            </a:r>
            <a:r>
              <a:rPr lang="en-GB" altLang="en-US" sz="3600" b="1">
                <a:latin typeface="Arial" panose="020B0604020202020204" pitchFamily="34" charset="0"/>
              </a:rPr>
              <a:t>iande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1925"/>
                                        </p:tgtEl>
                                        <p:attrNameLst>
                                          <p:attrName>style.visibility</p:attrName>
                                        </p:attrNameLst>
                                      </p:cBhvr>
                                      <p:to>
                                        <p:strVal val="visible"/>
                                      </p:to>
                                    </p:set>
                                    <p:anim calcmode="lin" valueType="num">
                                      <p:cBhvr>
                                        <p:cTn id="7" dur="500" decel="50000" fill="hold">
                                          <p:stCondLst>
                                            <p:cond delay="0"/>
                                          </p:stCondLst>
                                        </p:cTn>
                                        <p:tgtEl>
                                          <p:spTgt spid="8192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192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1925"/>
                                        </p:tgtEl>
                                        <p:attrNameLst>
                                          <p:attrName>ppt_w</p:attrName>
                                        </p:attrNameLst>
                                      </p:cBhvr>
                                      <p:tavLst>
                                        <p:tav tm="0">
                                          <p:val>
                                            <p:strVal val="#ppt_w*.05"/>
                                          </p:val>
                                        </p:tav>
                                        <p:tav tm="100000">
                                          <p:val>
                                            <p:strVal val="#ppt_w"/>
                                          </p:val>
                                        </p:tav>
                                      </p:tavLst>
                                    </p:anim>
                                    <p:anim calcmode="lin" valueType="num">
                                      <p:cBhvr>
                                        <p:cTn id="10" dur="1000" fill="hold"/>
                                        <p:tgtEl>
                                          <p:spTgt spid="8192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192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192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192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192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81927"/>
                                        </p:tgtEl>
                                        <p:attrNameLst>
                                          <p:attrName>style.visibility</p:attrName>
                                        </p:attrNameLst>
                                      </p:cBhvr>
                                      <p:to>
                                        <p:strVal val="visible"/>
                                      </p:to>
                                    </p:set>
                                    <p:anim calcmode="lin" valueType="num">
                                      <p:cBhvr>
                                        <p:cTn id="19" dur="500" decel="50000" fill="hold">
                                          <p:stCondLst>
                                            <p:cond delay="0"/>
                                          </p:stCondLst>
                                        </p:cTn>
                                        <p:tgtEl>
                                          <p:spTgt spid="81927"/>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81927"/>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81927"/>
                                        </p:tgtEl>
                                        <p:attrNameLst>
                                          <p:attrName>ppt_w</p:attrName>
                                        </p:attrNameLst>
                                      </p:cBhvr>
                                      <p:tavLst>
                                        <p:tav tm="0">
                                          <p:val>
                                            <p:strVal val="#ppt_w*.05"/>
                                          </p:val>
                                        </p:tav>
                                        <p:tav tm="100000">
                                          <p:val>
                                            <p:strVal val="#ppt_w"/>
                                          </p:val>
                                        </p:tav>
                                      </p:tavLst>
                                    </p:anim>
                                    <p:anim calcmode="lin" valueType="num">
                                      <p:cBhvr>
                                        <p:cTn id="22" dur="1000" fill="hold"/>
                                        <p:tgtEl>
                                          <p:spTgt spid="81927"/>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81927"/>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81927"/>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81927"/>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8192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81923"/>
                                        </p:tgtEl>
                                        <p:attrNameLst>
                                          <p:attrName>style.visibility</p:attrName>
                                        </p:attrNameLst>
                                      </p:cBhvr>
                                      <p:to>
                                        <p:strVal val="visible"/>
                                      </p:to>
                                    </p:set>
                                    <p:anim calcmode="lin" valueType="num">
                                      <p:cBhvr>
                                        <p:cTn id="31" dur="500" decel="50000" fill="hold">
                                          <p:stCondLst>
                                            <p:cond delay="0"/>
                                          </p:stCondLst>
                                        </p:cTn>
                                        <p:tgtEl>
                                          <p:spTgt spid="81923"/>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81923"/>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81923"/>
                                        </p:tgtEl>
                                        <p:attrNameLst>
                                          <p:attrName>ppt_w</p:attrName>
                                        </p:attrNameLst>
                                      </p:cBhvr>
                                      <p:tavLst>
                                        <p:tav tm="0">
                                          <p:val>
                                            <p:strVal val="#ppt_w*.05"/>
                                          </p:val>
                                        </p:tav>
                                        <p:tav tm="100000">
                                          <p:val>
                                            <p:strVal val="#ppt_w"/>
                                          </p:val>
                                        </p:tav>
                                      </p:tavLst>
                                    </p:anim>
                                    <p:anim calcmode="lin" valueType="num">
                                      <p:cBhvr>
                                        <p:cTn id="34" dur="1000" fill="hold"/>
                                        <p:tgtEl>
                                          <p:spTgt spid="81923"/>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81923"/>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81923"/>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81923"/>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8192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81929"/>
                                        </p:tgtEl>
                                        <p:attrNameLst>
                                          <p:attrName>style.visibility</p:attrName>
                                        </p:attrNameLst>
                                      </p:cBhvr>
                                      <p:to>
                                        <p:strVal val="visible"/>
                                      </p:to>
                                    </p:set>
                                    <p:anim calcmode="lin" valueType="num">
                                      <p:cBhvr>
                                        <p:cTn id="43" dur="500" decel="50000" fill="hold">
                                          <p:stCondLst>
                                            <p:cond delay="0"/>
                                          </p:stCondLst>
                                        </p:cTn>
                                        <p:tgtEl>
                                          <p:spTgt spid="81929"/>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81929"/>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81929"/>
                                        </p:tgtEl>
                                        <p:attrNameLst>
                                          <p:attrName>ppt_w</p:attrName>
                                        </p:attrNameLst>
                                      </p:cBhvr>
                                      <p:tavLst>
                                        <p:tav tm="0">
                                          <p:val>
                                            <p:strVal val="#ppt_w*.05"/>
                                          </p:val>
                                        </p:tav>
                                        <p:tav tm="100000">
                                          <p:val>
                                            <p:strVal val="#ppt_w"/>
                                          </p:val>
                                        </p:tav>
                                      </p:tavLst>
                                    </p:anim>
                                    <p:anim calcmode="lin" valueType="num">
                                      <p:cBhvr>
                                        <p:cTn id="46" dur="1000" fill="hold"/>
                                        <p:tgtEl>
                                          <p:spTgt spid="81929"/>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81929"/>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81929"/>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81929"/>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8192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5" presetClass="entr" presetSubtype="0" fill="hold" nodeType="clickEffect">
                                  <p:stCondLst>
                                    <p:cond delay="0"/>
                                  </p:stCondLst>
                                  <p:childTnLst>
                                    <p:set>
                                      <p:cBhvr>
                                        <p:cTn id="54" dur="1" fill="hold">
                                          <p:stCondLst>
                                            <p:cond delay="0"/>
                                          </p:stCondLst>
                                        </p:cTn>
                                        <p:tgtEl>
                                          <p:spTgt spid="81928">
                                            <p:txEl>
                                              <p:pRg st="0" end="0"/>
                                            </p:txEl>
                                          </p:spTgt>
                                        </p:tgtEl>
                                        <p:attrNameLst>
                                          <p:attrName>style.visibility</p:attrName>
                                        </p:attrNameLst>
                                      </p:cBhvr>
                                      <p:to>
                                        <p:strVal val="visible"/>
                                      </p:to>
                                    </p:set>
                                    <p:anim calcmode="lin" valueType="num">
                                      <p:cBhvr>
                                        <p:cTn id="55" dur="500" decel="50000" fill="hold">
                                          <p:stCondLst>
                                            <p:cond delay="0"/>
                                          </p:stCondLst>
                                        </p:cTn>
                                        <p:tgtEl>
                                          <p:spTgt spid="81928">
                                            <p:txEl>
                                              <p:pRg st="0" end="0"/>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81928">
                                            <p:txEl>
                                              <p:pRg st="0" end="0"/>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81928">
                                            <p:txEl>
                                              <p:pRg st="0" end="0"/>
                                            </p:txEl>
                                          </p:spTgt>
                                        </p:tgtEl>
                                        <p:attrNameLst>
                                          <p:attrName>ppt_w</p:attrName>
                                        </p:attrNameLst>
                                      </p:cBhvr>
                                      <p:tavLst>
                                        <p:tav tm="0">
                                          <p:val>
                                            <p:strVal val="#ppt_w*.05"/>
                                          </p:val>
                                        </p:tav>
                                        <p:tav tm="100000">
                                          <p:val>
                                            <p:strVal val="#ppt_w"/>
                                          </p:val>
                                        </p:tav>
                                      </p:tavLst>
                                    </p:anim>
                                    <p:anim calcmode="lin" valueType="num">
                                      <p:cBhvr>
                                        <p:cTn id="58" dur="1000" fill="hold"/>
                                        <p:tgtEl>
                                          <p:spTgt spid="81928">
                                            <p:txEl>
                                              <p:pRg st="0" end="0"/>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81928">
                                            <p:txEl>
                                              <p:pRg st="0" end="0"/>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81928">
                                            <p:txEl>
                                              <p:pRg st="0" end="0"/>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81928">
                                            <p:txEl>
                                              <p:pRg st="0" end="0"/>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81928">
                                            <p:txEl>
                                              <p:pRg st="0" end="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81924"/>
                                        </p:tgtEl>
                                        <p:attrNameLst>
                                          <p:attrName>style.visibility</p:attrName>
                                        </p:attrNameLst>
                                      </p:cBhvr>
                                      <p:to>
                                        <p:strVal val="visible"/>
                                      </p:to>
                                    </p:set>
                                    <p:anim calcmode="lin" valueType="num">
                                      <p:cBhvr>
                                        <p:cTn id="67" dur="500" decel="50000" fill="hold">
                                          <p:stCondLst>
                                            <p:cond delay="0"/>
                                          </p:stCondLst>
                                        </p:cTn>
                                        <p:tgtEl>
                                          <p:spTgt spid="81924"/>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81924"/>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81924"/>
                                        </p:tgtEl>
                                        <p:attrNameLst>
                                          <p:attrName>ppt_w</p:attrName>
                                        </p:attrNameLst>
                                      </p:cBhvr>
                                      <p:tavLst>
                                        <p:tav tm="0">
                                          <p:val>
                                            <p:strVal val="#ppt_w*.05"/>
                                          </p:val>
                                        </p:tav>
                                        <p:tav tm="100000">
                                          <p:val>
                                            <p:strVal val="#ppt_w"/>
                                          </p:val>
                                        </p:tav>
                                      </p:tavLst>
                                    </p:anim>
                                    <p:anim calcmode="lin" valueType="num">
                                      <p:cBhvr>
                                        <p:cTn id="70" dur="1000" fill="hold"/>
                                        <p:tgtEl>
                                          <p:spTgt spid="81924"/>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81924"/>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81924"/>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81924"/>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8192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81926"/>
                                        </p:tgtEl>
                                        <p:attrNameLst>
                                          <p:attrName>style.visibility</p:attrName>
                                        </p:attrNameLst>
                                      </p:cBhvr>
                                      <p:to>
                                        <p:strVal val="visible"/>
                                      </p:to>
                                    </p:set>
                                    <p:anim calcmode="lin" valueType="num">
                                      <p:cBhvr>
                                        <p:cTn id="79" dur="500" decel="50000" fill="hold">
                                          <p:stCondLst>
                                            <p:cond delay="0"/>
                                          </p:stCondLst>
                                        </p:cTn>
                                        <p:tgtEl>
                                          <p:spTgt spid="81926"/>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81926"/>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81926"/>
                                        </p:tgtEl>
                                        <p:attrNameLst>
                                          <p:attrName>ppt_w</p:attrName>
                                        </p:attrNameLst>
                                      </p:cBhvr>
                                      <p:tavLst>
                                        <p:tav tm="0">
                                          <p:val>
                                            <p:strVal val="#ppt_w*.05"/>
                                          </p:val>
                                        </p:tav>
                                        <p:tav tm="100000">
                                          <p:val>
                                            <p:strVal val="#ppt_w"/>
                                          </p:val>
                                        </p:tav>
                                      </p:tavLst>
                                    </p:anim>
                                    <p:anim calcmode="lin" valueType="num">
                                      <p:cBhvr>
                                        <p:cTn id="82" dur="1000" fill="hold"/>
                                        <p:tgtEl>
                                          <p:spTgt spid="81926"/>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81926"/>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81926"/>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81926"/>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81926"/>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5" presetClass="entr" presetSubtype="0" fill="hold" grpId="0" nodeType="clickEffect">
                                  <p:stCondLst>
                                    <p:cond delay="0"/>
                                  </p:stCondLst>
                                  <p:childTnLst>
                                    <p:set>
                                      <p:cBhvr>
                                        <p:cTn id="90" dur="1" fill="hold">
                                          <p:stCondLst>
                                            <p:cond delay="0"/>
                                          </p:stCondLst>
                                        </p:cTn>
                                        <p:tgtEl>
                                          <p:spTgt spid="81930"/>
                                        </p:tgtEl>
                                        <p:attrNameLst>
                                          <p:attrName>style.visibility</p:attrName>
                                        </p:attrNameLst>
                                      </p:cBhvr>
                                      <p:to>
                                        <p:strVal val="visible"/>
                                      </p:to>
                                    </p:set>
                                    <p:anim calcmode="lin" valueType="num">
                                      <p:cBhvr>
                                        <p:cTn id="91" dur="500" decel="50000" fill="hold">
                                          <p:stCondLst>
                                            <p:cond delay="0"/>
                                          </p:stCondLst>
                                        </p:cTn>
                                        <p:tgtEl>
                                          <p:spTgt spid="81930"/>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81930"/>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81930"/>
                                        </p:tgtEl>
                                        <p:attrNameLst>
                                          <p:attrName>ppt_w</p:attrName>
                                        </p:attrNameLst>
                                      </p:cBhvr>
                                      <p:tavLst>
                                        <p:tav tm="0">
                                          <p:val>
                                            <p:strVal val="#ppt_w*.05"/>
                                          </p:val>
                                        </p:tav>
                                        <p:tav tm="100000">
                                          <p:val>
                                            <p:strVal val="#ppt_w"/>
                                          </p:val>
                                        </p:tav>
                                      </p:tavLst>
                                    </p:anim>
                                    <p:anim calcmode="lin" valueType="num">
                                      <p:cBhvr>
                                        <p:cTn id="94" dur="1000" fill="hold"/>
                                        <p:tgtEl>
                                          <p:spTgt spid="81930"/>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81930"/>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81930"/>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81930"/>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81930"/>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5" presetClass="entr" presetSubtype="0" fill="hold" grpId="0" nodeType="clickEffect">
                                  <p:stCondLst>
                                    <p:cond delay="0"/>
                                  </p:stCondLst>
                                  <p:childTnLst>
                                    <p:set>
                                      <p:cBhvr>
                                        <p:cTn id="102" dur="1" fill="hold">
                                          <p:stCondLst>
                                            <p:cond delay="0"/>
                                          </p:stCondLst>
                                        </p:cTn>
                                        <p:tgtEl>
                                          <p:spTgt spid="10"/>
                                        </p:tgtEl>
                                        <p:attrNameLst>
                                          <p:attrName>style.visibility</p:attrName>
                                        </p:attrNameLst>
                                      </p:cBhvr>
                                      <p:to>
                                        <p:strVal val="visible"/>
                                      </p:to>
                                    </p:set>
                                    <p:anim calcmode="lin" valueType="num">
                                      <p:cBhvr>
                                        <p:cTn id="103"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06" dur="1000" fill="hold"/>
                                        <p:tgtEl>
                                          <p:spTgt spid="10"/>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p:bldP spid="81924" grpId="0"/>
      <p:bldP spid="81925" grpId="0"/>
      <p:bldP spid="81926" grpId="0"/>
      <p:bldP spid="81927" grpId="0"/>
      <p:bldP spid="81929" grpId="0"/>
      <p:bldP spid="81930"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30175" y="217488"/>
            <a:ext cx="2889250" cy="4441825"/>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lang="en-GB" sz="2000" b="1" dirty="0">
                <a:solidFill>
                  <a:schemeClr val="tx1"/>
                </a:solidFill>
                <a:latin typeface="Arial" panose="020B0604020202020204" pitchFamily="34" charset="0"/>
                <a:cs typeface="Arial" panose="020B0604020202020204" pitchFamily="34" charset="0"/>
              </a:rPr>
              <a:t>Words I know</a:t>
            </a:r>
          </a:p>
        </p:txBody>
      </p:sp>
      <p:sp>
        <p:nvSpPr>
          <p:cNvPr id="6" name="Rounded Rectangle 5"/>
          <p:cNvSpPr/>
          <p:nvPr/>
        </p:nvSpPr>
        <p:spPr>
          <a:xfrm>
            <a:off x="3127375" y="217488"/>
            <a:ext cx="2889250" cy="4441825"/>
          </a:xfrm>
          <a:prstGeom prst="roundRect">
            <a:avLst/>
          </a:prstGeom>
          <a:solidFill>
            <a:srgbClr val="FACD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lang="en-GB" sz="2000" b="1" dirty="0">
                <a:solidFill>
                  <a:schemeClr val="tx1"/>
                </a:solidFill>
                <a:latin typeface="Arial" panose="020B0604020202020204" pitchFamily="34" charset="0"/>
                <a:cs typeface="Arial" panose="020B0604020202020204" pitchFamily="34" charset="0"/>
              </a:rPr>
              <a:t>Words I can guess</a:t>
            </a:r>
          </a:p>
        </p:txBody>
      </p:sp>
      <p:sp>
        <p:nvSpPr>
          <p:cNvPr id="7" name="Rounded Rectangle 6"/>
          <p:cNvSpPr/>
          <p:nvPr/>
        </p:nvSpPr>
        <p:spPr>
          <a:xfrm>
            <a:off x="6124575" y="217488"/>
            <a:ext cx="2889250" cy="4441825"/>
          </a:xfrm>
          <a:prstGeom prst="round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lang="en-GB" sz="2000" b="1" dirty="0">
                <a:solidFill>
                  <a:schemeClr val="tx1"/>
                </a:solidFill>
                <a:latin typeface="Arial" panose="020B0604020202020204" pitchFamily="34" charset="0"/>
                <a:cs typeface="Arial" panose="020B0604020202020204" pitchFamily="34" charset="0"/>
              </a:rPr>
              <a:t>Words I need to look up</a:t>
            </a:r>
          </a:p>
        </p:txBody>
      </p:sp>
      <p:graphicFrame>
        <p:nvGraphicFramePr>
          <p:cNvPr id="8" name="Table 7"/>
          <p:cNvGraphicFramePr>
            <a:graphicFrameLocks noGrp="1"/>
          </p:cNvGraphicFramePr>
          <p:nvPr/>
        </p:nvGraphicFramePr>
        <p:xfrm>
          <a:off x="276225" y="5353050"/>
          <a:ext cx="8593137" cy="1189038"/>
        </p:xfrm>
        <a:graphic>
          <a:graphicData uri="http://schemas.openxmlformats.org/drawingml/2006/table">
            <a:tbl>
              <a:tblPr firstRow="1" bandRow="1">
                <a:tableStyleId>{5940675A-B579-460E-94D1-54222C63F5DA}</a:tableStyleId>
              </a:tblPr>
              <a:tblGrid>
                <a:gridCol w="2864379">
                  <a:extLst>
                    <a:ext uri="{9D8B030D-6E8A-4147-A177-3AD203B41FA5}">
                      <a16:colId xmlns="" xmlns:a16="http://schemas.microsoft.com/office/drawing/2014/main" val="20000"/>
                    </a:ext>
                  </a:extLst>
                </a:gridCol>
                <a:gridCol w="2864379">
                  <a:extLst>
                    <a:ext uri="{9D8B030D-6E8A-4147-A177-3AD203B41FA5}">
                      <a16:colId xmlns="" xmlns:a16="http://schemas.microsoft.com/office/drawing/2014/main" val="20001"/>
                    </a:ext>
                  </a:extLst>
                </a:gridCol>
                <a:gridCol w="2864379">
                  <a:extLst>
                    <a:ext uri="{9D8B030D-6E8A-4147-A177-3AD203B41FA5}">
                      <a16:colId xmlns="" xmlns:a16="http://schemas.microsoft.com/office/drawing/2014/main" val="20002"/>
                    </a:ext>
                  </a:extLst>
                </a:gridCol>
              </a:tblGrid>
              <a:tr h="396346">
                <a:tc>
                  <a:txBody>
                    <a:bodyPr/>
                    <a:lstStyle/>
                    <a:p>
                      <a:pPr algn="ctr"/>
                      <a:r>
                        <a:rPr lang="en-GB" sz="2000" dirty="0" err="1" smtClean="0">
                          <a:latin typeface="Arial" panose="020B0604020202020204" pitchFamily="34" charset="0"/>
                          <a:cs typeface="Arial" panose="020B0604020202020204" pitchFamily="34" charset="0"/>
                        </a:rPr>
                        <a:t>viande</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smtClean="0">
                          <a:latin typeface="Arial" panose="020B0604020202020204" pitchFamily="34" charset="0"/>
                          <a:cs typeface="Arial" panose="020B0604020202020204" pitchFamily="34" charset="0"/>
                        </a:rPr>
                        <a:t>biscuits</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poulet</a:t>
                      </a:r>
                      <a:endParaRPr lang="en-GB" sz="2000" dirty="0">
                        <a:latin typeface="Arial" panose="020B0604020202020204" pitchFamily="34" charset="0"/>
                        <a:cs typeface="Arial" panose="020B0604020202020204" pitchFamily="34" charset="0"/>
                      </a:endParaRPr>
                    </a:p>
                  </a:txBody>
                  <a:tcPr marL="91447" marR="91447" marT="45732" marB="45732"/>
                </a:tc>
                <a:extLst>
                  <a:ext uri="{0D108BD9-81ED-4DB2-BD59-A6C34878D82A}">
                    <a16:rowId xmlns="" xmlns:a16="http://schemas.microsoft.com/office/drawing/2014/main" val="10000"/>
                  </a:ext>
                </a:extLst>
              </a:tr>
              <a:tr h="396346">
                <a:tc>
                  <a:txBody>
                    <a:bodyPr/>
                    <a:lstStyle/>
                    <a:p>
                      <a:pPr algn="ctr"/>
                      <a:r>
                        <a:rPr lang="en-GB" sz="2000" dirty="0" err="1" smtClean="0">
                          <a:latin typeface="Arial" panose="020B0604020202020204" pitchFamily="34" charset="0"/>
                          <a:cs typeface="Arial" panose="020B0604020202020204" pitchFamily="34" charset="0"/>
                        </a:rPr>
                        <a:t>salade</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cerises</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soupe</a:t>
                      </a:r>
                      <a:endParaRPr lang="en-GB" sz="2000" dirty="0">
                        <a:latin typeface="Arial" panose="020B0604020202020204" pitchFamily="34" charset="0"/>
                        <a:cs typeface="Arial" panose="020B0604020202020204" pitchFamily="34" charset="0"/>
                      </a:endParaRPr>
                    </a:p>
                  </a:txBody>
                  <a:tcPr marL="91447" marR="91447" marT="45732" marB="45732"/>
                </a:tc>
                <a:extLst>
                  <a:ext uri="{0D108BD9-81ED-4DB2-BD59-A6C34878D82A}">
                    <a16:rowId xmlns="" xmlns:a16="http://schemas.microsoft.com/office/drawing/2014/main" val="10001"/>
                  </a:ext>
                </a:extLst>
              </a:tr>
              <a:tr h="396346">
                <a:tc>
                  <a:txBody>
                    <a:bodyPr/>
                    <a:lstStyle/>
                    <a:p>
                      <a:pPr algn="ctr"/>
                      <a:r>
                        <a:rPr lang="en-GB" sz="2000" dirty="0" smtClean="0">
                          <a:latin typeface="Arial" panose="020B0604020202020204" pitchFamily="34" charset="0"/>
                          <a:cs typeface="Arial" panose="020B0604020202020204" pitchFamily="34" charset="0"/>
                        </a:rPr>
                        <a:t>spaghettis</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poisson</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carotte</a:t>
                      </a:r>
                      <a:endParaRPr lang="en-GB" sz="2000" dirty="0">
                        <a:latin typeface="Arial" panose="020B0604020202020204" pitchFamily="34" charset="0"/>
                        <a:cs typeface="Arial" panose="020B0604020202020204" pitchFamily="34" charset="0"/>
                      </a:endParaRPr>
                    </a:p>
                  </a:txBody>
                  <a:tcPr marL="91447" marR="91447" marT="45732" marB="45732"/>
                </a:tc>
                <a:extLst>
                  <a:ext uri="{0D108BD9-81ED-4DB2-BD59-A6C34878D82A}">
                    <a16:rowId xmlns="" xmlns:a16="http://schemas.microsoft.com/office/drawing/2014/main" val="10002"/>
                  </a:ext>
                </a:extLst>
              </a:tr>
            </a:tbl>
          </a:graphicData>
        </a:graphic>
      </p:graphicFrame>
      <p:sp>
        <p:nvSpPr>
          <p:cNvPr id="10263" name="TextBox 8"/>
          <p:cNvSpPr txBox="1">
            <a:spLocks noChangeArrowheads="1"/>
          </p:cNvSpPr>
          <p:nvPr/>
        </p:nvSpPr>
        <p:spPr bwMode="auto">
          <a:xfrm>
            <a:off x="290513" y="4775200"/>
            <a:ext cx="8723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400" b="1">
                <a:latin typeface="Arial" panose="020B0604020202020204" pitchFamily="34" charset="0"/>
              </a:rPr>
              <a:t>Organise the words into the three categories.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30175" y="217488"/>
            <a:ext cx="2889250" cy="4441825"/>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lang="en-GB" sz="2000" b="1" dirty="0">
                <a:solidFill>
                  <a:schemeClr val="tx1"/>
                </a:solidFill>
                <a:latin typeface="Arial" panose="020B0604020202020204" pitchFamily="34" charset="0"/>
                <a:cs typeface="Arial" panose="020B0604020202020204" pitchFamily="34" charset="0"/>
              </a:rPr>
              <a:t>Words I know</a:t>
            </a:r>
          </a:p>
        </p:txBody>
      </p:sp>
      <p:sp>
        <p:nvSpPr>
          <p:cNvPr id="6" name="Rounded Rectangle 5"/>
          <p:cNvSpPr/>
          <p:nvPr/>
        </p:nvSpPr>
        <p:spPr>
          <a:xfrm>
            <a:off x="3011488" y="0"/>
            <a:ext cx="2887662" cy="4441825"/>
          </a:xfrm>
          <a:prstGeom prst="roundRect">
            <a:avLst/>
          </a:prstGeom>
          <a:solidFill>
            <a:srgbClr val="FACD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lang="en-GB" sz="2000" b="1" dirty="0">
                <a:solidFill>
                  <a:schemeClr val="tx1"/>
                </a:solidFill>
                <a:latin typeface="Arial" panose="020B0604020202020204" pitchFamily="34" charset="0"/>
                <a:cs typeface="Arial" panose="020B0604020202020204" pitchFamily="34" charset="0"/>
              </a:rPr>
              <a:t>Words I can guess</a:t>
            </a:r>
          </a:p>
        </p:txBody>
      </p:sp>
      <p:sp>
        <p:nvSpPr>
          <p:cNvPr id="7" name="Rounded Rectangle 6"/>
          <p:cNvSpPr/>
          <p:nvPr/>
        </p:nvSpPr>
        <p:spPr>
          <a:xfrm>
            <a:off x="6124575" y="217488"/>
            <a:ext cx="2889250" cy="4441825"/>
          </a:xfrm>
          <a:prstGeom prst="round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lang="en-GB" sz="2000" b="1" dirty="0">
                <a:solidFill>
                  <a:schemeClr val="tx1"/>
                </a:solidFill>
                <a:latin typeface="Arial" panose="020B0604020202020204" pitchFamily="34" charset="0"/>
                <a:cs typeface="Arial" panose="020B0604020202020204" pitchFamily="34" charset="0"/>
              </a:rPr>
              <a:t>Words I need to look up</a:t>
            </a:r>
          </a:p>
        </p:txBody>
      </p:sp>
      <p:graphicFrame>
        <p:nvGraphicFramePr>
          <p:cNvPr id="8" name="Table 7"/>
          <p:cNvGraphicFramePr>
            <a:graphicFrameLocks noGrp="1"/>
          </p:cNvGraphicFramePr>
          <p:nvPr/>
        </p:nvGraphicFramePr>
        <p:xfrm>
          <a:off x="276225" y="5353050"/>
          <a:ext cx="8593137" cy="1189038"/>
        </p:xfrm>
        <a:graphic>
          <a:graphicData uri="http://schemas.openxmlformats.org/drawingml/2006/table">
            <a:tbl>
              <a:tblPr firstRow="1" bandRow="1">
                <a:tableStyleId>{5940675A-B579-460E-94D1-54222C63F5DA}</a:tableStyleId>
              </a:tblPr>
              <a:tblGrid>
                <a:gridCol w="2864379">
                  <a:extLst>
                    <a:ext uri="{9D8B030D-6E8A-4147-A177-3AD203B41FA5}">
                      <a16:colId xmlns="" xmlns:a16="http://schemas.microsoft.com/office/drawing/2014/main" val="20000"/>
                    </a:ext>
                  </a:extLst>
                </a:gridCol>
                <a:gridCol w="2864379">
                  <a:extLst>
                    <a:ext uri="{9D8B030D-6E8A-4147-A177-3AD203B41FA5}">
                      <a16:colId xmlns="" xmlns:a16="http://schemas.microsoft.com/office/drawing/2014/main" val="20001"/>
                    </a:ext>
                  </a:extLst>
                </a:gridCol>
                <a:gridCol w="2864379">
                  <a:extLst>
                    <a:ext uri="{9D8B030D-6E8A-4147-A177-3AD203B41FA5}">
                      <a16:colId xmlns="" xmlns:a16="http://schemas.microsoft.com/office/drawing/2014/main" val="20002"/>
                    </a:ext>
                  </a:extLst>
                </a:gridCol>
              </a:tblGrid>
              <a:tr h="396346">
                <a:tc>
                  <a:txBody>
                    <a:bodyPr/>
                    <a:lstStyle/>
                    <a:p>
                      <a:pPr algn="ctr"/>
                      <a:r>
                        <a:rPr lang="en-GB" sz="2000" dirty="0" err="1" smtClean="0">
                          <a:latin typeface="Arial" panose="020B0604020202020204" pitchFamily="34" charset="0"/>
                          <a:cs typeface="Arial" panose="020B0604020202020204" pitchFamily="34" charset="0"/>
                        </a:rPr>
                        <a:t>viande</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smtClean="0">
                          <a:latin typeface="Arial" panose="020B0604020202020204" pitchFamily="34" charset="0"/>
                          <a:cs typeface="Arial" panose="020B0604020202020204" pitchFamily="34" charset="0"/>
                        </a:rPr>
                        <a:t>biscuits</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poulet</a:t>
                      </a:r>
                      <a:endParaRPr lang="en-GB" sz="2000" dirty="0">
                        <a:latin typeface="Arial" panose="020B0604020202020204" pitchFamily="34" charset="0"/>
                        <a:cs typeface="Arial" panose="020B0604020202020204" pitchFamily="34" charset="0"/>
                      </a:endParaRPr>
                    </a:p>
                  </a:txBody>
                  <a:tcPr marL="91447" marR="91447" marT="45732" marB="45732"/>
                </a:tc>
                <a:extLst>
                  <a:ext uri="{0D108BD9-81ED-4DB2-BD59-A6C34878D82A}">
                    <a16:rowId xmlns="" xmlns:a16="http://schemas.microsoft.com/office/drawing/2014/main" val="10000"/>
                  </a:ext>
                </a:extLst>
              </a:tr>
              <a:tr h="396346">
                <a:tc>
                  <a:txBody>
                    <a:bodyPr/>
                    <a:lstStyle/>
                    <a:p>
                      <a:pPr algn="ctr"/>
                      <a:r>
                        <a:rPr lang="en-GB" sz="2000" dirty="0" err="1" smtClean="0">
                          <a:latin typeface="Arial" panose="020B0604020202020204" pitchFamily="34" charset="0"/>
                          <a:cs typeface="Arial" panose="020B0604020202020204" pitchFamily="34" charset="0"/>
                        </a:rPr>
                        <a:t>salade</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smtClean="0">
                          <a:latin typeface="Arial" panose="020B0604020202020204" pitchFamily="34" charset="0"/>
                          <a:cs typeface="Arial" panose="020B0604020202020204" pitchFamily="34" charset="0"/>
                        </a:rPr>
                        <a:t>gâteau</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soupe</a:t>
                      </a:r>
                      <a:endParaRPr lang="en-GB" sz="2000" dirty="0">
                        <a:latin typeface="Arial" panose="020B0604020202020204" pitchFamily="34" charset="0"/>
                        <a:cs typeface="Arial" panose="020B0604020202020204" pitchFamily="34" charset="0"/>
                      </a:endParaRPr>
                    </a:p>
                  </a:txBody>
                  <a:tcPr marL="91447" marR="91447" marT="45732" marB="45732"/>
                </a:tc>
                <a:extLst>
                  <a:ext uri="{0D108BD9-81ED-4DB2-BD59-A6C34878D82A}">
                    <a16:rowId xmlns="" xmlns:a16="http://schemas.microsoft.com/office/drawing/2014/main" val="10001"/>
                  </a:ext>
                </a:extLst>
              </a:tr>
              <a:tr h="396346">
                <a:tc>
                  <a:txBody>
                    <a:bodyPr/>
                    <a:lstStyle/>
                    <a:p>
                      <a:pPr algn="ctr"/>
                      <a:r>
                        <a:rPr lang="en-GB" sz="2000" dirty="0" err="1" smtClean="0">
                          <a:latin typeface="Arial" panose="020B0604020202020204" pitchFamily="34" charset="0"/>
                          <a:cs typeface="Arial" panose="020B0604020202020204" pitchFamily="34" charset="0"/>
                        </a:rPr>
                        <a:t>spaguettis</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poisson</a:t>
                      </a:r>
                      <a:endParaRPr lang="en-GB" sz="2000" dirty="0">
                        <a:latin typeface="Arial" panose="020B0604020202020204" pitchFamily="34" charset="0"/>
                        <a:cs typeface="Arial" panose="020B0604020202020204" pitchFamily="34" charset="0"/>
                      </a:endParaRPr>
                    </a:p>
                  </a:txBody>
                  <a:tcPr marL="91447" marR="91447" marT="45732" marB="45732"/>
                </a:tc>
                <a:tc>
                  <a:txBody>
                    <a:bodyPr/>
                    <a:lstStyle/>
                    <a:p>
                      <a:pPr algn="ctr"/>
                      <a:r>
                        <a:rPr lang="en-GB" sz="2000" dirty="0" err="1" smtClean="0">
                          <a:latin typeface="Arial" panose="020B0604020202020204" pitchFamily="34" charset="0"/>
                          <a:cs typeface="Arial" panose="020B0604020202020204" pitchFamily="34" charset="0"/>
                        </a:rPr>
                        <a:t>carotte</a:t>
                      </a:r>
                      <a:endParaRPr lang="en-GB" sz="2000" dirty="0">
                        <a:latin typeface="Arial" panose="020B0604020202020204" pitchFamily="34" charset="0"/>
                        <a:cs typeface="Arial" panose="020B0604020202020204" pitchFamily="34" charset="0"/>
                      </a:endParaRPr>
                    </a:p>
                  </a:txBody>
                  <a:tcPr marL="91447" marR="91447" marT="45732" marB="45732"/>
                </a:tc>
                <a:extLst>
                  <a:ext uri="{0D108BD9-81ED-4DB2-BD59-A6C34878D82A}">
                    <a16:rowId xmlns="" xmlns:a16="http://schemas.microsoft.com/office/drawing/2014/main" val="10002"/>
                  </a:ext>
                </a:extLst>
              </a:tr>
            </a:tbl>
          </a:graphicData>
        </a:graphic>
      </p:graphicFrame>
      <p:sp>
        <p:nvSpPr>
          <p:cNvPr id="12311" name="TextBox 8"/>
          <p:cNvSpPr txBox="1">
            <a:spLocks noChangeArrowheads="1"/>
          </p:cNvSpPr>
          <p:nvPr/>
        </p:nvSpPr>
        <p:spPr bwMode="auto">
          <a:xfrm>
            <a:off x="290513" y="4775200"/>
            <a:ext cx="8723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400" b="1">
                <a:latin typeface="Arial" panose="020B0604020202020204" pitchFamily="34" charset="0"/>
              </a:rPr>
              <a:t>Organise the words into the three categories.</a:t>
            </a:r>
          </a:p>
        </p:txBody>
      </p:sp>
      <p:sp>
        <p:nvSpPr>
          <p:cNvPr id="2" name="TextBox 1"/>
          <p:cNvSpPr txBox="1">
            <a:spLocks noChangeArrowheads="1"/>
          </p:cNvSpPr>
          <p:nvPr/>
        </p:nvSpPr>
        <p:spPr bwMode="auto">
          <a:xfrm>
            <a:off x="3497263" y="841375"/>
            <a:ext cx="2149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salade</a:t>
            </a:r>
          </a:p>
        </p:txBody>
      </p:sp>
      <p:sp>
        <p:nvSpPr>
          <p:cNvPr id="10" name="TextBox 9"/>
          <p:cNvSpPr txBox="1">
            <a:spLocks noChangeArrowheads="1"/>
          </p:cNvSpPr>
          <p:nvPr/>
        </p:nvSpPr>
        <p:spPr bwMode="auto">
          <a:xfrm>
            <a:off x="3497263" y="1293813"/>
            <a:ext cx="2149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spaghettis</a:t>
            </a:r>
          </a:p>
        </p:txBody>
      </p:sp>
      <p:sp>
        <p:nvSpPr>
          <p:cNvPr id="11" name="TextBox 10"/>
          <p:cNvSpPr txBox="1">
            <a:spLocks noChangeArrowheads="1"/>
          </p:cNvSpPr>
          <p:nvPr/>
        </p:nvSpPr>
        <p:spPr bwMode="auto">
          <a:xfrm>
            <a:off x="3497263" y="1847850"/>
            <a:ext cx="2149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soupe</a:t>
            </a:r>
          </a:p>
        </p:txBody>
      </p:sp>
      <p:sp>
        <p:nvSpPr>
          <p:cNvPr id="12" name="TextBox 11"/>
          <p:cNvSpPr txBox="1">
            <a:spLocks noChangeArrowheads="1"/>
          </p:cNvSpPr>
          <p:nvPr/>
        </p:nvSpPr>
        <p:spPr bwMode="auto">
          <a:xfrm>
            <a:off x="6443663" y="1166813"/>
            <a:ext cx="2149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viande</a:t>
            </a:r>
          </a:p>
        </p:txBody>
      </p:sp>
      <p:sp>
        <p:nvSpPr>
          <p:cNvPr id="13" name="TextBox 12"/>
          <p:cNvSpPr txBox="1">
            <a:spLocks noChangeArrowheads="1"/>
          </p:cNvSpPr>
          <p:nvPr/>
        </p:nvSpPr>
        <p:spPr bwMode="auto">
          <a:xfrm>
            <a:off x="6443663" y="1611313"/>
            <a:ext cx="2149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poulet</a:t>
            </a:r>
          </a:p>
        </p:txBody>
      </p:sp>
      <p:sp>
        <p:nvSpPr>
          <p:cNvPr id="14" name="TextBox 13"/>
          <p:cNvSpPr txBox="1">
            <a:spLocks noChangeArrowheads="1"/>
          </p:cNvSpPr>
          <p:nvPr/>
        </p:nvSpPr>
        <p:spPr bwMode="auto">
          <a:xfrm>
            <a:off x="6443663" y="2085975"/>
            <a:ext cx="2149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poisson</a:t>
            </a:r>
          </a:p>
        </p:txBody>
      </p:sp>
      <p:sp>
        <p:nvSpPr>
          <p:cNvPr id="15" name="TextBox 14"/>
          <p:cNvSpPr txBox="1">
            <a:spLocks noChangeArrowheads="1"/>
          </p:cNvSpPr>
          <p:nvPr/>
        </p:nvSpPr>
        <p:spPr bwMode="auto">
          <a:xfrm>
            <a:off x="6443663" y="2601913"/>
            <a:ext cx="21494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cerise</a:t>
            </a:r>
          </a:p>
        </p:txBody>
      </p:sp>
      <p:sp>
        <p:nvSpPr>
          <p:cNvPr id="18" name="TextBox 17"/>
          <p:cNvSpPr txBox="1">
            <a:spLocks noChangeArrowheads="1"/>
          </p:cNvSpPr>
          <p:nvPr/>
        </p:nvSpPr>
        <p:spPr bwMode="auto">
          <a:xfrm>
            <a:off x="3754438" y="2276475"/>
            <a:ext cx="2044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carotte</a:t>
            </a:r>
          </a:p>
        </p:txBody>
      </p:sp>
      <p:sp>
        <p:nvSpPr>
          <p:cNvPr id="19" name="TextBox 18"/>
          <p:cNvSpPr txBox="1">
            <a:spLocks noChangeArrowheads="1"/>
          </p:cNvSpPr>
          <p:nvPr/>
        </p:nvSpPr>
        <p:spPr bwMode="auto">
          <a:xfrm>
            <a:off x="3617913" y="2782888"/>
            <a:ext cx="24495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latin typeface="Arial" panose="020B0604020202020204" pitchFamily="34" charset="0"/>
              </a:rPr>
              <a:t>biscuit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P spid="12" grpId="0"/>
      <p:bldP spid="13" grpId="0"/>
      <p:bldP spid="14" grpId="0"/>
      <p:bldP spid="15"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527050" y="1843088"/>
            <a:ext cx="7886700" cy="5457825"/>
          </a:xfrm>
        </p:spPr>
        <p:txBody>
          <a:bodyPr/>
          <a:lstStyle/>
          <a:p>
            <a:pPr eaLnBrk="1" hangingPunct="1">
              <a:lnSpc>
                <a:spcPct val="100000"/>
              </a:lnSpc>
            </a:pPr>
            <a:r>
              <a:rPr lang="en-GB" altLang="en-US" smtClean="0">
                <a:latin typeface="Arial" panose="020B0604020202020204" pitchFamily="34" charset="0"/>
                <a:cs typeface="Arial" panose="020B0604020202020204" pitchFamily="34" charset="0"/>
              </a:rPr>
              <a:t>Why do you need to know the alphabet to use a dictionary?</a:t>
            </a:r>
          </a:p>
          <a:p>
            <a:pPr eaLnBrk="1" hangingPunct="1">
              <a:lnSpc>
                <a:spcPct val="100000"/>
              </a:lnSpc>
            </a:pPr>
            <a:r>
              <a:rPr lang="en-GB" altLang="en-US" smtClean="0">
                <a:latin typeface="Arial" panose="020B0604020202020204" pitchFamily="34" charset="0"/>
                <a:cs typeface="Arial" panose="020B0604020202020204" pitchFamily="34" charset="0"/>
              </a:rPr>
              <a:t>How many different types of words can you think of? What are they?</a:t>
            </a:r>
          </a:p>
          <a:p>
            <a:pPr eaLnBrk="1" hangingPunct="1">
              <a:lnSpc>
                <a:spcPct val="100000"/>
              </a:lnSpc>
            </a:pPr>
            <a:r>
              <a:rPr lang="en-GB" altLang="en-US" smtClean="0">
                <a:latin typeface="Arial" panose="020B0604020202020204" pitchFamily="34" charset="0"/>
                <a:cs typeface="Arial" panose="020B0604020202020204" pitchFamily="34" charset="0"/>
              </a:rPr>
              <a:t>What type of words has ‘gender’?</a:t>
            </a:r>
          </a:p>
          <a:p>
            <a:pPr eaLnBrk="1" hangingPunct="1">
              <a:lnSpc>
                <a:spcPct val="100000"/>
              </a:lnSpc>
            </a:pPr>
            <a:r>
              <a:rPr lang="en-GB" altLang="en-US" smtClean="0">
                <a:latin typeface="Arial" panose="020B0604020202020204" pitchFamily="34" charset="0"/>
                <a:cs typeface="Arial" panose="020B0604020202020204" pitchFamily="34" charset="0"/>
              </a:rPr>
              <a:t>How do you find out the gender of a word from the dictionary? What does it say next to the word?</a:t>
            </a:r>
          </a:p>
        </p:txBody>
      </p:sp>
      <p:sp>
        <p:nvSpPr>
          <p:cNvPr id="14339" name="TextBox 2"/>
          <p:cNvSpPr txBox="1">
            <a:spLocks noChangeArrowheads="1"/>
          </p:cNvSpPr>
          <p:nvPr/>
        </p:nvSpPr>
        <p:spPr bwMode="auto">
          <a:xfrm>
            <a:off x="527050" y="304800"/>
            <a:ext cx="745648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4400" b="1">
                <a:latin typeface="Arial" panose="020B0604020202020204" pitchFamily="34" charset="0"/>
              </a:rPr>
              <a:t>A réfléchir!</a:t>
            </a:r>
          </a:p>
        </p:txBody>
      </p:sp>
      <p:pic>
        <p:nvPicPr>
          <p:cNvPr id="14340" name="Picture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95638" y="0"/>
            <a:ext cx="2119312" cy="211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 calcmode="lin" valueType="num">
                                      <p:cBhvr>
                                        <p:cTn id="21" dur="1000" fill="hold"/>
                                        <p:tgtEl>
                                          <p:spTgt spid="9219">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921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921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9219">
                                            <p:txEl>
                                              <p:pRg st="3" end="3"/>
                                            </p:txEl>
                                          </p:spTgt>
                                        </p:tgtEl>
                                        <p:attrNameLst>
                                          <p:attrName>style.visibility</p:attrName>
                                        </p:attrNameLst>
                                      </p:cBhvr>
                                      <p:to>
                                        <p:strVal val="visible"/>
                                      </p:to>
                                    </p:set>
                                    <p:anim calcmode="lin" valueType="num">
                                      <p:cBhvr>
                                        <p:cTn id="28" dur="1000" fill="hold"/>
                                        <p:tgtEl>
                                          <p:spTgt spid="9219">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921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sz="half" idx="1"/>
          </p:nvPr>
        </p:nvSpPr>
        <p:spPr/>
        <p:txBody>
          <a:bodyPr/>
          <a:lstStyle/>
          <a:p>
            <a:pPr eaLnBrk="1" hangingPunct="1">
              <a:buFontTx/>
              <a:buNone/>
            </a:pPr>
            <a:endParaRPr lang="en-GB" altLang="en-US" sz="2400" b="1" u="sng" smtClean="0">
              <a:solidFill>
                <a:schemeClr val="accent2"/>
              </a:solidFill>
              <a:latin typeface="Comic Sans MS" panose="030F0702030302020204" pitchFamily="66" charset="0"/>
            </a:endParaRPr>
          </a:p>
          <a:p>
            <a:pPr eaLnBrk="1" hangingPunct="1">
              <a:buFontTx/>
              <a:buNone/>
            </a:pPr>
            <a:endParaRPr lang="en-GB" altLang="en-US" sz="2400" b="1" u="sng" smtClean="0">
              <a:solidFill>
                <a:schemeClr val="accent2"/>
              </a:solidFill>
              <a:latin typeface="Comic Sans MS" panose="030F0702030302020204" pitchFamily="66" charset="0"/>
            </a:endParaRPr>
          </a:p>
        </p:txBody>
      </p:sp>
      <p:graphicFrame>
        <p:nvGraphicFramePr>
          <p:cNvPr id="15424" name="Group 64"/>
          <p:cNvGraphicFramePr>
            <a:graphicFrameLocks noGrp="1"/>
          </p:cNvGraphicFramePr>
          <p:nvPr>
            <p:ph sz="half" idx="2"/>
          </p:nvPr>
        </p:nvGraphicFramePr>
        <p:xfrm>
          <a:off x="1416050" y="1560513"/>
          <a:ext cx="6334125" cy="4610102"/>
        </p:xfrm>
        <a:graphic>
          <a:graphicData uri="http://schemas.openxmlformats.org/drawingml/2006/table">
            <a:tbl>
              <a:tblPr/>
              <a:tblGrid>
                <a:gridCol w="1442357">
                  <a:extLst>
                    <a:ext uri="{9D8B030D-6E8A-4147-A177-3AD203B41FA5}">
                      <a16:colId xmlns="" xmlns:a16="http://schemas.microsoft.com/office/drawing/2014/main" val="20000"/>
                    </a:ext>
                  </a:extLst>
                </a:gridCol>
                <a:gridCol w="734106">
                  <a:extLst>
                    <a:ext uri="{9D8B030D-6E8A-4147-A177-3AD203B41FA5}">
                      <a16:colId xmlns="" xmlns:a16="http://schemas.microsoft.com/office/drawing/2014/main" val="20001"/>
                    </a:ext>
                  </a:extLst>
                </a:gridCol>
                <a:gridCol w="4157662">
                  <a:extLst>
                    <a:ext uri="{9D8B030D-6E8A-4147-A177-3AD203B41FA5}">
                      <a16:colId xmlns="" xmlns:a16="http://schemas.microsoft.com/office/drawing/2014/main" val="20002"/>
                    </a:ext>
                  </a:extLst>
                </a:gridCol>
              </a:tblGrid>
              <a:tr h="51814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1-  adj</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pitchFamily="34" charset="0"/>
                          <a:cs typeface="Arial" panose="020B0604020202020204" pitchFamily="34" charset="0"/>
                        </a:rPr>
                        <a:t>1. </a:t>
                      </a:r>
                      <a:r>
                        <a:rPr kumimoji="0" lang="en-GB" sz="2800" b="1" i="0" u="none" strike="noStrike" cap="none" normalizeH="0" baseline="0" dirty="0" smtClean="0">
                          <a:ln>
                            <a:noFill/>
                          </a:ln>
                          <a:solidFill>
                            <a:srgbClr val="00B050"/>
                          </a:solidFill>
                          <a:effectLst/>
                          <a:latin typeface="Arial" pitchFamily="34" charset="0"/>
                          <a:cs typeface="Arial" panose="020B0604020202020204" pitchFamily="34" charset="0"/>
                        </a:rPr>
                        <a:t>g</a:t>
                      </a:r>
                      <a:endParaRPr kumimoji="0" lang="en-GB" sz="2000" b="1" i="0" u="none" strike="noStrike" cap="none" normalizeH="0" baseline="0" dirty="0" smtClean="0">
                        <a:ln>
                          <a:noFill/>
                        </a:ln>
                        <a:solidFill>
                          <a:srgbClr val="00B050"/>
                        </a:solidFill>
                        <a:effectLst/>
                        <a:latin typeface="Arial" pitchFamily="34" charset="0"/>
                        <a:cs typeface="Arial" panose="020B0604020202020204" pitchFamily="34"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a-  noun/ masculine/singular</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23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2-  n/f/sg</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2</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anose="020B0604020202020204" pitchFamily="34" charset="0"/>
                          <a:ea typeface="宋体" pitchFamily="2" charset="-122"/>
                          <a:cs typeface="Arial" panose="020B0604020202020204" pitchFamily="34" charset="0"/>
                        </a:rPr>
                        <a:t>b-   transitive verb </a:t>
                      </a:r>
                      <a:endParaRPr kumimoji="0" lang="en-GB" sz="2000" b="0" i="0" u="none" strike="noStrike" cap="none" normalizeH="0" baseline="0" dirty="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523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3-  n/m/pl</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3</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c-  noun/ feminine</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7141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4-  n/m/sg</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4</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d-</a:t>
                      </a:r>
                      <a:r>
                        <a:rPr kumimoji="0" lang="fr-FR"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   </a:t>
                      </a: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noun/feminine/singular</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5395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5-  vb</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5</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e-  noun/masculine</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523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6-  adv</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6</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f-  noun/masculine/plural</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523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7-  n/f/pl</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7</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g-  adjective</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523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8-  nm</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8</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h-  noun / feminine / plural</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4523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9-  nf</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9</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i-  adverb</a:t>
                      </a:r>
                      <a:endParaRPr kumimoji="0" lang="en-GB" sz="2000" b="0"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4523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anose="020B0604020202020204" pitchFamily="34" charset="0"/>
                          <a:ea typeface="宋体" pitchFamily="2" charset="-122"/>
                          <a:cs typeface="Arial" panose="020B0604020202020204" pitchFamily="34" charset="0"/>
                        </a:rPr>
                        <a:t>10- vt</a:t>
                      </a:r>
                      <a:endParaRPr kumimoji="0" lang="en-GB" sz="2000" b="0" i="0" u="none" strike="noStrike" cap="none" normalizeH="0" baseline="0" smtClean="0">
                        <a:ln>
                          <a:noFill/>
                        </a:ln>
                        <a:solidFill>
                          <a:schemeClr val="tx1"/>
                        </a:solidFill>
                        <a:effectLst/>
                        <a:latin typeface="Arial"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Arial" pitchFamily="34" charset="0"/>
                          <a:cs typeface="Arial" panose="020B0604020202020204" pitchFamily="34" charset="0"/>
                        </a:rPr>
                        <a:t>10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anose="020B0604020202020204" pitchFamily="34" charset="0"/>
                          <a:ea typeface="宋体" pitchFamily="2" charset="-122"/>
                          <a:cs typeface="Arial" panose="020B0604020202020204" pitchFamily="34" charset="0"/>
                        </a:rPr>
                        <a:t>j-  verb</a:t>
                      </a:r>
                      <a:endParaRPr kumimoji="0" lang="en-GB" sz="2000" b="0" i="0" u="none" strike="noStrike" cap="none" normalizeH="0" baseline="0" dirty="0" smtClean="0">
                        <a:ln>
                          <a:noFill/>
                        </a:ln>
                        <a:solidFill>
                          <a:schemeClr val="tx1"/>
                        </a:solidFill>
                        <a:effectLst/>
                        <a:latin typeface="Arial" panose="020B0604020202020204" pitchFamily="34" charset="0"/>
                        <a:ea typeface="宋体" pitchFamily="2" charset="-122"/>
                        <a:cs typeface="Arial" panose="020B060402020202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
        <p:nvSpPr>
          <p:cNvPr id="16433" name="TextBox 6"/>
          <p:cNvSpPr txBox="1">
            <a:spLocks noChangeArrowheads="1"/>
          </p:cNvSpPr>
          <p:nvPr/>
        </p:nvSpPr>
        <p:spPr bwMode="auto">
          <a:xfrm>
            <a:off x="295275" y="217488"/>
            <a:ext cx="74549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4400" b="1">
                <a:latin typeface="Arial" panose="020B0604020202020204" pitchFamily="34" charset="0"/>
              </a:rPr>
              <a:t>Attention!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570562" y="1027463"/>
            <a:ext cx="1683474" cy="923330"/>
          </a:xfrm>
          <a:prstGeom prst="rect">
            <a:avLst/>
          </a:prstGeom>
          <a:noFill/>
        </p:spPr>
        <p:txBody>
          <a:bodyPr wrap="none">
            <a:spAutoFit/>
          </a:bodyPr>
          <a:lstStyle/>
          <a:p>
            <a:pPr algn="ctr" eaLnBrk="1" fontAlgn="auto" hangingPunct="1">
              <a:spcBef>
                <a:spcPts val="0"/>
              </a:spcBef>
              <a:spcAft>
                <a:spcPts val="0"/>
              </a:spcAft>
              <a:defRPr/>
            </a:pPr>
            <a:r>
              <a:rPr lang="es-E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le </a:t>
            </a:r>
            <a:r>
              <a:rPr lang="es-ES" sz="5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jus</a:t>
            </a:r>
            <a:endParaRPr lang="es-E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endParaRPr>
          </a:p>
        </p:txBody>
      </p:sp>
      <p:sp>
        <p:nvSpPr>
          <p:cNvPr id="5" name="4 Rectángulo"/>
          <p:cNvSpPr/>
          <p:nvPr/>
        </p:nvSpPr>
        <p:spPr>
          <a:xfrm>
            <a:off x="726398" y="4285938"/>
            <a:ext cx="3121367"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r>
              <a:rPr lang="es-ES" sz="5400" b="1" spc="50" dirty="0">
                <a:ln w="11430"/>
                <a:solidFill>
                  <a:srgbClr val="FF0000"/>
                </a:solidFill>
                <a:effectLst>
                  <a:outerShdw blurRad="76200" dist="50800" dir="5400000" algn="tl" rotWithShape="0">
                    <a:srgbClr val="000000">
                      <a:alpha val="65000"/>
                    </a:srgbClr>
                  </a:outerShdw>
                </a:effectLst>
                <a:latin typeface="+mn-lt"/>
                <a:cs typeface="+mn-cs"/>
              </a:rPr>
              <a:t>la </a:t>
            </a:r>
            <a:r>
              <a:rPr lang="es-ES" sz="5400" b="1" spc="50" dirty="0" err="1">
                <a:ln w="11430"/>
                <a:solidFill>
                  <a:srgbClr val="FF0000"/>
                </a:solidFill>
                <a:effectLst>
                  <a:outerShdw blurRad="76200" dist="50800" dir="5400000" algn="tl" rotWithShape="0">
                    <a:srgbClr val="000000">
                      <a:alpha val="65000"/>
                    </a:srgbClr>
                  </a:outerShdw>
                </a:effectLst>
                <a:latin typeface="+mn-lt"/>
                <a:cs typeface="+mn-cs"/>
              </a:rPr>
              <a:t>pomme</a:t>
            </a:r>
            <a:endParaRPr lang="es-ES" sz="5400" b="1" spc="50" dirty="0">
              <a:ln w="11430"/>
              <a:solidFill>
                <a:srgbClr val="FF0000"/>
              </a:solidFill>
              <a:effectLst>
                <a:outerShdw blurRad="76200" dist="50800" dir="5400000" algn="tl" rotWithShape="0">
                  <a:srgbClr val="000000">
                    <a:alpha val="65000"/>
                  </a:srgbClr>
                </a:outerShdw>
              </a:effectLst>
              <a:latin typeface="+mn-lt"/>
              <a:cs typeface="+mn-cs"/>
            </a:endParaRPr>
          </a:p>
        </p:txBody>
      </p:sp>
      <p:sp>
        <p:nvSpPr>
          <p:cNvPr id="6" name="5 Rectángulo"/>
          <p:cNvSpPr/>
          <p:nvPr/>
        </p:nvSpPr>
        <p:spPr>
          <a:xfrm>
            <a:off x="5395881" y="971306"/>
            <a:ext cx="2715487" cy="923330"/>
          </a:xfrm>
          <a:prstGeom prst="rect">
            <a:avLst/>
          </a:prstGeom>
          <a:noFill/>
        </p:spPr>
        <p:txBody>
          <a:bodyPr wrap="none">
            <a:spAutoFit/>
          </a:bodyPr>
          <a:lstStyle/>
          <a:p>
            <a:pPr algn="ctr" eaLnBrk="1" fontAlgn="auto" hangingPunct="1">
              <a:spcBef>
                <a:spcPts val="0"/>
              </a:spcBef>
              <a:spcAft>
                <a:spcPts val="0"/>
              </a:spcAft>
              <a:defRPr/>
            </a:pPr>
            <a:r>
              <a:rPr lang="es-E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les </a:t>
            </a:r>
            <a:r>
              <a:rPr lang="es-ES" sz="5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oeufs</a:t>
            </a:r>
            <a:endParaRPr lang="es-E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endParaRPr>
          </a:p>
        </p:txBody>
      </p:sp>
      <p:sp>
        <p:nvSpPr>
          <p:cNvPr id="7" name="6 Rectángulo"/>
          <p:cNvSpPr/>
          <p:nvPr/>
        </p:nvSpPr>
        <p:spPr>
          <a:xfrm>
            <a:off x="4410474" y="4285938"/>
            <a:ext cx="4686300" cy="923330"/>
          </a:xfrm>
          <a:prstGeom prst="rect">
            <a:avLst/>
          </a:prstGeom>
          <a:noFill/>
        </p:spPr>
        <p:txBody>
          <a:bodyPr anchor="ct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r>
              <a:rPr lang="es-ES" sz="5400" b="1" spc="50" dirty="0">
                <a:ln w="11430"/>
                <a:solidFill>
                  <a:srgbClr val="FF0000"/>
                </a:solidFill>
                <a:effectLst>
                  <a:outerShdw blurRad="76200" dist="50800" dir="5400000" algn="tl" rotWithShape="0">
                    <a:srgbClr val="000000">
                      <a:alpha val="65000"/>
                    </a:srgbClr>
                  </a:outerShdw>
                </a:effectLst>
                <a:latin typeface="+mn-lt"/>
                <a:cs typeface="+mn-cs"/>
              </a:rPr>
              <a:t>les frites</a:t>
            </a:r>
          </a:p>
        </p:txBody>
      </p:sp>
      <p:cxnSp>
        <p:nvCxnSpPr>
          <p:cNvPr id="9" name="8 Conector recto"/>
          <p:cNvCxnSpPr/>
          <p:nvPr/>
        </p:nvCxnSpPr>
        <p:spPr>
          <a:xfrm rot="5400000">
            <a:off x="1290637" y="3509963"/>
            <a:ext cx="6430963"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390525" y="3443288"/>
            <a:ext cx="8643938" cy="158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14 Rectángulo"/>
          <p:cNvSpPr/>
          <p:nvPr/>
        </p:nvSpPr>
        <p:spPr>
          <a:xfrm>
            <a:off x="1205919" y="1745417"/>
            <a:ext cx="2301272" cy="923330"/>
          </a:xfrm>
          <a:prstGeom prst="rect">
            <a:avLst/>
          </a:prstGeom>
          <a:noFill/>
        </p:spPr>
        <p:txBody>
          <a:bodyPr wrap="none">
            <a:spAutoFit/>
          </a:bodyPr>
          <a:lstStyle/>
          <a:p>
            <a:pPr algn="ctr" eaLnBrk="1" fontAlgn="auto" hangingPunct="1">
              <a:spcBef>
                <a:spcPts val="0"/>
              </a:spcBef>
              <a:spcAft>
                <a:spcPts val="0"/>
              </a:spcAft>
              <a:defRPr/>
            </a:pPr>
            <a:r>
              <a:rPr lang="es-ES" sz="5400" b="1" dirty="0">
                <a:ln w="1905"/>
                <a:solidFill>
                  <a:schemeClr val="accent2">
                    <a:lumMod val="75000"/>
                  </a:schemeClr>
                </a:solidFill>
                <a:effectLst>
                  <a:innerShdw blurRad="69850" dist="43180" dir="5400000">
                    <a:srgbClr val="000000">
                      <a:alpha val="65000"/>
                    </a:srgbClr>
                  </a:innerShdw>
                </a:effectLst>
                <a:latin typeface="+mn-lt"/>
                <a:cs typeface="+mn-cs"/>
              </a:rPr>
              <a:t>n/m/</a:t>
            </a:r>
            <a:r>
              <a:rPr lang="es-ES" sz="5400" b="1" dirty="0" err="1">
                <a:ln w="1905"/>
                <a:solidFill>
                  <a:schemeClr val="accent2">
                    <a:lumMod val="75000"/>
                  </a:schemeClr>
                </a:solidFill>
                <a:effectLst>
                  <a:innerShdw blurRad="69850" dist="43180" dir="5400000">
                    <a:srgbClr val="000000">
                      <a:alpha val="65000"/>
                    </a:srgbClr>
                  </a:innerShdw>
                </a:effectLst>
                <a:latin typeface="+mn-lt"/>
                <a:cs typeface="+mn-cs"/>
              </a:rPr>
              <a:t>sg</a:t>
            </a:r>
            <a:endParaRPr lang="es-ES" sz="5400" b="1" dirty="0">
              <a:ln w="1905"/>
              <a:solidFill>
                <a:schemeClr val="accent2">
                  <a:lumMod val="75000"/>
                </a:schemeClr>
              </a:solidFill>
              <a:effectLst>
                <a:innerShdw blurRad="69850" dist="43180" dir="5400000">
                  <a:srgbClr val="000000">
                    <a:alpha val="65000"/>
                  </a:srgbClr>
                </a:innerShdw>
              </a:effectLst>
              <a:latin typeface="+mn-lt"/>
              <a:cs typeface="+mn-cs"/>
            </a:endParaRPr>
          </a:p>
        </p:txBody>
      </p:sp>
      <p:sp>
        <p:nvSpPr>
          <p:cNvPr id="16" name="15 Rectángulo"/>
          <p:cNvSpPr/>
          <p:nvPr/>
        </p:nvSpPr>
        <p:spPr>
          <a:xfrm>
            <a:off x="1258199" y="5363190"/>
            <a:ext cx="1958228" cy="923330"/>
          </a:xfrm>
          <a:prstGeom prst="rect">
            <a:avLst/>
          </a:prstGeom>
          <a:noFill/>
        </p:spPr>
        <p:txBody>
          <a:bodyPr wrap="none">
            <a:spAutoFit/>
          </a:bodyPr>
          <a:lstStyle/>
          <a:p>
            <a:pPr algn="ctr" eaLnBrk="1" fontAlgn="auto" hangingPunct="1">
              <a:spcBef>
                <a:spcPts val="0"/>
              </a:spcBef>
              <a:spcAft>
                <a:spcPts val="0"/>
              </a:spcAft>
              <a:defRPr/>
            </a:pPr>
            <a:r>
              <a:rPr lang="es-ES" sz="5400" b="1" dirty="0">
                <a:ln w="1905"/>
                <a:solidFill>
                  <a:schemeClr val="accent2">
                    <a:lumMod val="75000"/>
                  </a:schemeClr>
                </a:solidFill>
                <a:effectLst>
                  <a:innerShdw blurRad="69850" dist="43180" dir="5400000">
                    <a:srgbClr val="000000">
                      <a:alpha val="65000"/>
                    </a:srgbClr>
                  </a:innerShdw>
                </a:effectLst>
                <a:latin typeface="+mn-lt"/>
                <a:cs typeface="+mn-cs"/>
              </a:rPr>
              <a:t>n/f/</a:t>
            </a:r>
            <a:r>
              <a:rPr lang="es-ES" sz="5400" b="1" dirty="0" err="1">
                <a:ln w="1905"/>
                <a:solidFill>
                  <a:schemeClr val="accent2">
                    <a:lumMod val="75000"/>
                  </a:schemeClr>
                </a:solidFill>
                <a:effectLst>
                  <a:innerShdw blurRad="69850" dist="43180" dir="5400000">
                    <a:srgbClr val="000000">
                      <a:alpha val="65000"/>
                    </a:srgbClr>
                  </a:innerShdw>
                </a:effectLst>
                <a:latin typeface="+mn-lt"/>
                <a:cs typeface="+mn-cs"/>
              </a:rPr>
              <a:t>sg</a:t>
            </a:r>
            <a:endParaRPr lang="es-ES" sz="5400" b="1" dirty="0">
              <a:ln w="1905"/>
              <a:solidFill>
                <a:schemeClr val="accent2">
                  <a:lumMod val="75000"/>
                </a:schemeClr>
              </a:solidFill>
              <a:effectLst>
                <a:innerShdw blurRad="69850" dist="43180" dir="5400000">
                  <a:srgbClr val="000000">
                    <a:alpha val="65000"/>
                  </a:srgbClr>
                </a:innerShdw>
              </a:effectLst>
              <a:latin typeface="+mn-lt"/>
              <a:cs typeface="+mn-cs"/>
            </a:endParaRPr>
          </a:p>
        </p:txBody>
      </p:sp>
      <p:sp>
        <p:nvSpPr>
          <p:cNvPr id="17" name="16 Rectángulo"/>
          <p:cNvSpPr/>
          <p:nvPr/>
        </p:nvSpPr>
        <p:spPr>
          <a:xfrm>
            <a:off x="5572066" y="1745417"/>
            <a:ext cx="2257349" cy="923330"/>
          </a:xfrm>
          <a:prstGeom prst="rect">
            <a:avLst/>
          </a:prstGeom>
          <a:noFill/>
        </p:spPr>
        <p:txBody>
          <a:bodyPr wrap="none">
            <a:spAutoFit/>
          </a:bodyPr>
          <a:lstStyle/>
          <a:p>
            <a:pPr algn="ctr" eaLnBrk="1" fontAlgn="auto" hangingPunct="1">
              <a:spcBef>
                <a:spcPts val="0"/>
              </a:spcBef>
              <a:spcAft>
                <a:spcPts val="0"/>
              </a:spcAft>
              <a:defRPr/>
            </a:pPr>
            <a:r>
              <a:rPr lang="es-ES" sz="5400" b="1" dirty="0">
                <a:ln w="1905"/>
                <a:solidFill>
                  <a:schemeClr val="accent2">
                    <a:lumMod val="75000"/>
                  </a:schemeClr>
                </a:solidFill>
                <a:effectLst>
                  <a:innerShdw blurRad="69850" dist="43180" dir="5400000">
                    <a:srgbClr val="000000">
                      <a:alpha val="65000"/>
                    </a:srgbClr>
                  </a:innerShdw>
                </a:effectLst>
                <a:latin typeface="+mn-lt"/>
                <a:cs typeface="+mn-cs"/>
              </a:rPr>
              <a:t>n/m/</a:t>
            </a:r>
            <a:r>
              <a:rPr lang="es-ES" sz="5400" b="1" dirty="0" err="1">
                <a:ln w="1905"/>
                <a:solidFill>
                  <a:schemeClr val="accent2">
                    <a:lumMod val="75000"/>
                  </a:schemeClr>
                </a:solidFill>
                <a:effectLst>
                  <a:innerShdw blurRad="69850" dist="43180" dir="5400000">
                    <a:srgbClr val="000000">
                      <a:alpha val="65000"/>
                    </a:srgbClr>
                  </a:innerShdw>
                </a:effectLst>
                <a:latin typeface="+mn-lt"/>
                <a:cs typeface="+mn-cs"/>
              </a:rPr>
              <a:t>pl</a:t>
            </a:r>
            <a:endParaRPr lang="es-ES" sz="5400" b="1" dirty="0">
              <a:ln w="1905"/>
              <a:solidFill>
                <a:schemeClr val="accent2">
                  <a:lumMod val="75000"/>
                </a:schemeClr>
              </a:solidFill>
              <a:effectLst>
                <a:innerShdw blurRad="69850" dist="43180" dir="5400000">
                  <a:srgbClr val="000000">
                    <a:alpha val="65000"/>
                  </a:srgbClr>
                </a:innerShdw>
              </a:effectLst>
              <a:latin typeface="+mn-lt"/>
              <a:cs typeface="+mn-cs"/>
            </a:endParaRPr>
          </a:p>
        </p:txBody>
      </p:sp>
      <p:sp>
        <p:nvSpPr>
          <p:cNvPr id="18" name="17 Rectángulo"/>
          <p:cNvSpPr/>
          <p:nvPr/>
        </p:nvSpPr>
        <p:spPr>
          <a:xfrm>
            <a:off x="5733688" y="5579525"/>
            <a:ext cx="1914307" cy="923330"/>
          </a:xfrm>
          <a:prstGeom prst="rect">
            <a:avLst/>
          </a:prstGeom>
          <a:noFill/>
        </p:spPr>
        <p:txBody>
          <a:bodyPr wrap="none">
            <a:spAutoFit/>
          </a:bodyPr>
          <a:lstStyle/>
          <a:p>
            <a:pPr algn="ctr" eaLnBrk="1" fontAlgn="auto" hangingPunct="1">
              <a:spcBef>
                <a:spcPts val="0"/>
              </a:spcBef>
              <a:spcAft>
                <a:spcPts val="0"/>
              </a:spcAft>
              <a:defRPr/>
            </a:pPr>
            <a:r>
              <a:rPr lang="es-ES" sz="5400" b="1" dirty="0">
                <a:ln w="1905"/>
                <a:solidFill>
                  <a:schemeClr val="accent2">
                    <a:lumMod val="75000"/>
                  </a:schemeClr>
                </a:solidFill>
                <a:effectLst>
                  <a:innerShdw blurRad="69850" dist="43180" dir="5400000">
                    <a:srgbClr val="000000">
                      <a:alpha val="65000"/>
                    </a:srgbClr>
                  </a:innerShdw>
                </a:effectLst>
                <a:latin typeface="+mn-lt"/>
                <a:cs typeface="+mn-cs"/>
              </a:rPr>
              <a:t>n/f/</a:t>
            </a:r>
            <a:r>
              <a:rPr lang="es-ES" sz="5400" b="1" dirty="0" err="1">
                <a:ln w="1905"/>
                <a:solidFill>
                  <a:schemeClr val="accent2">
                    <a:lumMod val="75000"/>
                  </a:schemeClr>
                </a:solidFill>
                <a:effectLst>
                  <a:innerShdw blurRad="69850" dist="43180" dir="5400000">
                    <a:srgbClr val="000000">
                      <a:alpha val="65000"/>
                    </a:srgbClr>
                  </a:innerShdw>
                </a:effectLst>
                <a:latin typeface="+mn-lt"/>
                <a:cs typeface="+mn-cs"/>
              </a:rPr>
              <a:t>pl</a:t>
            </a:r>
            <a:endParaRPr lang="es-ES" sz="5400" b="1" dirty="0">
              <a:ln w="1905"/>
              <a:solidFill>
                <a:schemeClr val="accent2">
                  <a:lumMod val="75000"/>
                </a:schemeClr>
              </a:solidFill>
              <a:effectLst>
                <a:innerShdw blurRad="69850" dist="43180" dir="5400000">
                  <a:srgbClr val="000000">
                    <a:alpha val="65000"/>
                  </a:srgbClr>
                </a:innerShdw>
              </a:effectLst>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2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fade">
                                      <p:cBhvr>
                                        <p:cTn id="12" dur="20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xEl>
                                              <p:pRg st="0" end="0"/>
                                            </p:txEl>
                                          </p:spTgt>
                                        </p:tgtEl>
                                        <p:attrNameLst>
                                          <p:attrName>style.visibility</p:attrName>
                                        </p:attrNameLst>
                                      </p:cBhvr>
                                      <p:to>
                                        <p:strVal val="visible"/>
                                      </p:to>
                                    </p:set>
                                    <p:animEffect transition="in" filter="fade">
                                      <p:cBhvr>
                                        <p:cTn id="17" dur="2000"/>
                                        <p:tgtEl>
                                          <p:spTgt spid="1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xEl>
                                              <p:pRg st="0" end="0"/>
                                            </p:txEl>
                                          </p:spTgt>
                                        </p:tgtEl>
                                        <p:attrNameLst>
                                          <p:attrName>style.visibility</p:attrName>
                                        </p:attrNameLst>
                                      </p:cBhvr>
                                      <p:to>
                                        <p:strVal val="visible"/>
                                      </p:to>
                                    </p:set>
                                    <p:animEffect transition="in" filter="fade">
                                      <p:cBhvr>
                                        <p:cTn id="22" dur="20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16" grpId="0" build="allAtOnce"/>
      <p:bldP spid="17" grpId="0" build="allAtOnce"/>
      <p:bldP spid="18"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93675" y="188913"/>
            <a:ext cx="87137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GB" altLang="en-US" sz="2000">
                <a:latin typeface="Arial" panose="020B0604020202020204" pitchFamily="34" charset="0"/>
              </a:rPr>
              <a:t>Look up the six food nouns in a dictionary.  Complete the table with the gender code, the matching definite article (word for ‘the’) and the English meaning.</a:t>
            </a:r>
          </a:p>
        </p:txBody>
      </p:sp>
      <p:graphicFrame>
        <p:nvGraphicFramePr>
          <p:cNvPr id="11350" name="Group 86"/>
          <p:cNvGraphicFramePr>
            <a:graphicFrameLocks noGrp="1"/>
          </p:cNvGraphicFramePr>
          <p:nvPr>
            <p:extLst>
              <p:ext uri="{D42A27DB-BD31-4B8C-83A1-F6EECF244321}">
                <p14:modId xmlns:p14="http://schemas.microsoft.com/office/powerpoint/2010/main" val="1477307136"/>
              </p:ext>
            </p:extLst>
          </p:nvPr>
        </p:nvGraphicFramePr>
        <p:xfrm>
          <a:off x="554038" y="1516063"/>
          <a:ext cx="7993061" cy="4400565"/>
        </p:xfrm>
        <a:graphic>
          <a:graphicData uri="http://schemas.openxmlformats.org/drawingml/2006/table">
            <a:tbl>
              <a:tblPr/>
              <a:tblGrid>
                <a:gridCol w="2374357">
                  <a:extLst>
                    <a:ext uri="{9D8B030D-6E8A-4147-A177-3AD203B41FA5}">
                      <a16:colId xmlns="" xmlns:a16="http://schemas.microsoft.com/office/drawing/2014/main" val="20000"/>
                    </a:ext>
                  </a:extLst>
                </a:gridCol>
                <a:gridCol w="1180055">
                  <a:extLst>
                    <a:ext uri="{9D8B030D-6E8A-4147-A177-3AD203B41FA5}">
                      <a16:colId xmlns="" xmlns:a16="http://schemas.microsoft.com/office/drawing/2014/main" val="20001"/>
                    </a:ext>
                  </a:extLst>
                </a:gridCol>
                <a:gridCol w="1188771">
                  <a:extLst>
                    <a:ext uri="{9D8B030D-6E8A-4147-A177-3AD203B41FA5}">
                      <a16:colId xmlns="" xmlns:a16="http://schemas.microsoft.com/office/drawing/2014/main" val="20002"/>
                    </a:ext>
                  </a:extLst>
                </a:gridCol>
                <a:gridCol w="3249878">
                  <a:extLst>
                    <a:ext uri="{9D8B030D-6E8A-4147-A177-3AD203B41FA5}">
                      <a16:colId xmlns="" xmlns:a16="http://schemas.microsoft.com/office/drawing/2014/main" val="20003"/>
                    </a:ext>
                  </a:extLst>
                </a:gridCol>
              </a:tblGrid>
              <a:tr h="8229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Ordre</a:t>
                      </a:r>
                      <a:r>
                        <a:rPr kumimoji="0" lang="en-GB" sz="2400" b="0" i="0" u="none" strike="noStrike" cap="none" normalizeH="0" baseline="0" dirty="0" smtClean="0">
                          <a:ln>
                            <a:noFill/>
                          </a:ln>
                          <a:solidFill>
                            <a:schemeClr val="tx1"/>
                          </a:solidFill>
                          <a:effectLst/>
                          <a:latin typeface="Arial" pitchFamily="34" charset="0"/>
                        </a:rPr>
                        <a:t> </a:t>
                      </a:r>
                      <a:r>
                        <a:rPr kumimoji="0" lang="en-GB" sz="2400" b="0" i="0" u="none" strike="noStrike" cap="none" normalizeH="0" baseline="0" dirty="0" err="1" smtClean="0">
                          <a:ln>
                            <a:noFill/>
                          </a:ln>
                          <a:solidFill>
                            <a:schemeClr val="tx1"/>
                          </a:solidFill>
                          <a:effectLst/>
                          <a:latin typeface="Arial" pitchFamily="34" charset="0"/>
                        </a:rPr>
                        <a:t>alphabétique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2400" b="0" i="0" u="none" strike="noStrike" cap="none" normalizeH="0" baseline="0" dirty="0" smtClean="0">
                          <a:ln>
                            <a:noFill/>
                          </a:ln>
                          <a:solidFill>
                            <a:schemeClr val="tx1"/>
                          </a:solidFill>
                          <a:effectLst/>
                          <a:latin typeface="Arial" pitchFamily="34" charset="0"/>
                        </a:rPr>
                        <a:t>m/f</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‘the’</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English</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biscuits</a:t>
                      </a: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n/m/</a:t>
                      </a:r>
                      <a:r>
                        <a:rPr kumimoji="0" lang="en-GB" sz="2400" b="0" i="0" u="none" strike="noStrike" cap="none" normalizeH="0" baseline="0" dirty="0" err="1" smtClean="0">
                          <a:ln>
                            <a:noFill/>
                          </a:ln>
                          <a:solidFill>
                            <a:schemeClr val="tx1"/>
                          </a:solidFill>
                          <a:effectLst/>
                          <a:latin typeface="Arial" pitchFamily="34" charset="0"/>
                        </a:rPr>
                        <a:t>pl</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rgbClr val="0070C0"/>
                          </a:solidFill>
                          <a:effectLst/>
                          <a:latin typeface="Arial" pitchFamily="34" charset="0"/>
                        </a:rPr>
                        <a:t>les</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biscuits</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carotte</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5982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cerises</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poisson</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cs typeface="Arial" pitchFamily="34" charset="0"/>
                        </a:rPr>
                        <a:t>poulet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5958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34" charset="0"/>
                        </a:rPr>
                        <a:t>viande</a:t>
                      </a: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endParaRP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1260</TotalTime>
  <Words>796</Words>
  <Application>Microsoft Office PowerPoint</Application>
  <PresentationFormat>On-screen Show (4:3)</PresentationFormat>
  <Paragraphs>193</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宋体</vt:lpstr>
      <vt:lpstr>Arial</vt:lpstr>
      <vt:lpstr>Calibri</vt:lpstr>
      <vt:lpstr>Calibri Light</vt:lpstr>
      <vt:lpstr>Comic Sans MS</vt:lpstr>
      <vt:lpstr>Tw Cen MT</vt:lpstr>
      <vt:lpstr>Office Theme</vt:lpstr>
      <vt:lpstr>Quelle est la date aujourd’hui?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día es hoy?</dc:title>
  <dc:creator>55WD</dc:creator>
  <cp:lastModifiedBy>Study</cp:lastModifiedBy>
  <cp:revision>25</cp:revision>
  <dcterms:created xsi:type="dcterms:W3CDTF">2014-08-24T09:09:14Z</dcterms:created>
  <dcterms:modified xsi:type="dcterms:W3CDTF">2018-08-02T09:35:12Z</dcterms:modified>
</cp:coreProperties>
</file>