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6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414" r:id="rId3"/>
    <p:sldId id="418" r:id="rId4"/>
    <p:sldId id="415" r:id="rId5"/>
    <p:sldId id="416" r:id="rId6"/>
    <p:sldId id="417" r:id="rId7"/>
    <p:sldId id="355" r:id="rId8"/>
    <p:sldId id="404" r:id="rId9"/>
    <p:sldId id="350" r:id="rId10"/>
    <p:sldId id="348" r:id="rId11"/>
    <p:sldId id="347" r:id="rId12"/>
    <p:sldId id="353" r:id="rId13"/>
    <p:sldId id="357" r:id="rId14"/>
    <p:sldId id="361" r:id="rId15"/>
    <p:sldId id="354" r:id="rId16"/>
    <p:sldId id="412" r:id="rId17"/>
    <p:sldId id="370" r:id="rId18"/>
    <p:sldId id="359" r:id="rId19"/>
    <p:sldId id="368" r:id="rId20"/>
    <p:sldId id="363" r:id="rId21"/>
    <p:sldId id="360" r:id="rId22"/>
    <p:sldId id="371" r:id="rId23"/>
    <p:sldId id="364" r:id="rId24"/>
    <p:sldId id="367" r:id="rId25"/>
    <p:sldId id="373" r:id="rId26"/>
    <p:sldId id="374" r:id="rId27"/>
    <p:sldId id="375" r:id="rId28"/>
    <p:sldId id="383" r:id="rId29"/>
    <p:sldId id="381" r:id="rId30"/>
    <p:sldId id="393" r:id="rId31"/>
    <p:sldId id="391" r:id="rId32"/>
    <p:sldId id="376" r:id="rId33"/>
    <p:sldId id="377" r:id="rId34"/>
    <p:sldId id="410" r:id="rId35"/>
    <p:sldId id="392" r:id="rId36"/>
    <p:sldId id="378" r:id="rId37"/>
    <p:sldId id="379" r:id="rId38"/>
    <p:sldId id="409" r:id="rId39"/>
    <p:sldId id="395" r:id="rId40"/>
    <p:sldId id="398" r:id="rId41"/>
    <p:sldId id="397" r:id="rId42"/>
    <p:sldId id="394" r:id="rId43"/>
    <p:sldId id="380" r:id="rId44"/>
    <p:sldId id="413" r:id="rId45"/>
    <p:sldId id="400" r:id="rId46"/>
    <p:sldId id="388" r:id="rId47"/>
    <p:sldId id="385" r:id="rId48"/>
    <p:sldId id="401" r:id="rId49"/>
    <p:sldId id="343" r:id="rId50"/>
    <p:sldId id="402" r:id="rId51"/>
    <p:sldId id="403" r:id="rId52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6187" autoAdjust="0"/>
  </p:normalViewPr>
  <p:slideViewPr>
    <p:cSldViewPr>
      <p:cViewPr varScale="1">
        <p:scale>
          <a:sx n="82" d="100"/>
          <a:sy n="82" d="100"/>
        </p:scale>
        <p:origin x="285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43B67-FE3B-4B74-8E04-E64AAC9EE7E8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BBC30-DECB-4B80-AFC0-553252C5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*New</a:t>
            </a:r>
            <a:r>
              <a:rPr lang="en-GB" baseline="0" dirty="0" smtClean="0"/>
              <a:t> official spellings of female professions (2019) include ‘</a:t>
            </a:r>
            <a:r>
              <a:rPr lang="en-GB" baseline="0" dirty="0" err="1" smtClean="0"/>
              <a:t>professeure</a:t>
            </a:r>
            <a:r>
              <a:rPr lang="en-GB" baseline="0" dirty="0" smtClean="0"/>
              <a:t>’!</a:t>
            </a:r>
            <a:endParaRPr lang="en-GB" dirty="0" smtClean="0"/>
          </a:p>
          <a:p>
            <a:r>
              <a:rPr lang="en-GB" dirty="0" smtClean="0"/>
              <a:t>If it says references</a:t>
            </a:r>
            <a:r>
              <a:rPr lang="en-GB" baseline="0" dirty="0" smtClean="0"/>
              <a:t> to external pictures have been blocked do no click enable content. This prevents the pictures linking to the internet – that is 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20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558818-0207-4455-AF89-A965F28547C9}" type="slidenum">
              <a:rPr lang="en-GB"/>
              <a:pPr>
                <a:spcBef>
                  <a:spcPct val="0"/>
                </a:spcBef>
              </a:pPr>
              <a:t>42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111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FBA229-2C54-4771-A44D-2C5F62EB117F}" type="slidenum">
              <a:rPr lang="en-GB"/>
              <a:pPr>
                <a:spcBef>
                  <a:spcPct val="0"/>
                </a:spcBef>
              </a:pPr>
              <a:t>43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24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8B884-7D21-4AF1-A99E-851548EF92F4}" type="slidenum">
              <a:rPr lang="en-GB"/>
              <a:pPr>
                <a:spcBef>
                  <a:spcPct val="0"/>
                </a:spcBef>
              </a:pPr>
              <a:t>6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714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0097B-0CE0-4339-AB4B-51528D7E26B1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80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06D24-7345-4507-966B-01B8AD34D246}" type="slidenum">
              <a:rPr lang="en-GB"/>
              <a:pPr>
                <a:spcBef>
                  <a:spcPct val="0"/>
                </a:spcBef>
              </a:pPr>
              <a:t>11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95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722E47-9A5D-42DB-84D6-D6B7DCC61CC8}" type="slidenum">
              <a:rPr lang="en-GB"/>
              <a:pPr>
                <a:spcBef>
                  <a:spcPct val="0"/>
                </a:spcBef>
              </a:pPr>
              <a:t>21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05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CAF2F-4224-4830-8EDE-3BFF7F949E3F}" type="slidenum">
              <a:rPr lang="en-US"/>
              <a:pPr>
                <a:spcBef>
                  <a:spcPct val="0"/>
                </a:spcBef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315-4C89-41DB-99B3-7DD5BCB1E943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59A8-85A4-4A2B-8580-8B8B4F29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8137-7A93-439E-9532-0E3C38265F81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CCAE-82CB-4DE4-AD00-7F5FF4B1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F8DC-E961-408C-A1AC-37C883CCACE7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BB3-A406-4AAC-BCF3-874B2590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9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8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0BF0-340B-4224-91C8-CF3D844A6339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E31D-231C-4F6D-8AD8-3839979C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9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4922-2281-4E31-9530-C7B27BDE159C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F33-7EFD-46A3-971C-866D892F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4FEB-71C5-4DE5-A79F-107FFD1C6C53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5E0B-54F0-4C22-BA7C-C7E8D305E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61D-4BBF-4DAE-B0EA-AE79A1A30BB9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A493-F0A6-4E9E-8F7E-5B0343F7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0948-2F9A-407C-82B2-1861F97D90F4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328-D10F-4198-8CEA-EF3AFA7A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A1BF-FCDC-4F73-9109-6725BAF61B7F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FC40-A4DF-4AA8-9F92-8DDB420E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F5D-3C0F-4DAC-9CB6-847717E27B7D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14F7-3776-4E01-9985-ADE0A3A5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86A0-89D6-4866-9D59-2B142128A4AC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6C9-CD1F-4615-8243-8CEC11BF2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E3369-F4E5-4CF8-A5B7-91D08BFE550E}" type="datetimeFigureOut">
              <a:rPr lang="en-US"/>
              <a:pPr>
                <a:defRPr/>
              </a:pPr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CB22A-5F88-49DD-A797-18AEF8BD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13/05/2019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324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3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10" Type="http://schemas.openxmlformats.org/officeDocument/2006/relationships/image" Target="../media/image56.png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wmf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image" Target="../media/image80.png"/><Relationship Id="rId5" Type="http://schemas.openxmlformats.org/officeDocument/2006/relationships/image" Target="../media/image74.wmf"/><Relationship Id="rId10" Type="http://schemas.openxmlformats.org/officeDocument/2006/relationships/image" Target="../media/image79.png"/><Relationship Id="rId4" Type="http://schemas.openxmlformats.org/officeDocument/2006/relationships/image" Target="../media/image73.wmf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wmf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91.png"/><Relationship Id="rId7" Type="http://schemas.openxmlformats.org/officeDocument/2006/relationships/image" Target="../media/image95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gif"/><Relationship Id="rId4" Type="http://schemas.openxmlformats.org/officeDocument/2006/relationships/image" Target="../media/image10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jpeg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wmf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8.tmp"/><Relationship Id="rId7" Type="http://schemas.openxmlformats.org/officeDocument/2006/relationships/image" Target="../media/image142.png"/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41.gif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5.png"/><Relationship Id="rId5" Type="http://schemas.openxmlformats.org/officeDocument/2006/relationships/image" Target="../media/image39.gif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0068" y="4050404"/>
            <a:ext cx="6119019" cy="2074331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0000" dirty="0" err="1" smtClean="0">
                <a:latin typeface="Showcard Gothic" panose="04020904020102020604" pitchFamily="82" charset="0"/>
                <a:ea typeface="+mj-ea"/>
                <a:cs typeface="+mj-cs"/>
              </a:rPr>
              <a:t>Français</a:t>
            </a:r>
            <a:endParaRPr lang="en-US" sz="10000" dirty="0">
              <a:latin typeface="Showcard Gothic" panose="04020904020102020604" pitchFamily="82" charset="0"/>
              <a:ea typeface="+mj-ea"/>
              <a:cs typeface="Arial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064418" y="5525821"/>
            <a:ext cx="48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err="1" smtClean="0">
                <a:latin typeface="Tw Cen MT" panose="020B0602020104020603" pitchFamily="34" charset="0"/>
              </a:rPr>
              <a:t>Année</a:t>
            </a:r>
            <a:r>
              <a:rPr lang="en-GB" dirty="0" smtClean="0">
                <a:latin typeface="Tw Cen MT" panose="020B0602020104020603" pitchFamily="34" charset="0"/>
              </a:rPr>
              <a:t> 4</a:t>
            </a:r>
            <a:r>
              <a:rPr lang="en-GB" dirty="0">
                <a:latin typeface="Kristen ITC" panose="03050502040202030202" pitchFamily="66" charset="0"/>
              </a:rPr>
              <a:t/>
            </a:r>
            <a:br>
              <a:rPr lang="en-GB" dirty="0">
                <a:latin typeface="Kristen ITC" panose="03050502040202030202" pitchFamily="66" charset="0"/>
              </a:rPr>
            </a:br>
            <a:r>
              <a:rPr lang="en-GB" dirty="0" smtClean="0">
                <a:latin typeface="Tw Cen MT" panose="020B0602020104020603" pitchFamily="34" charset="0"/>
              </a:rPr>
              <a:t>Cahier </a:t>
            </a:r>
            <a:r>
              <a:rPr lang="en-GB" dirty="0" err="1" smtClean="0">
                <a:latin typeface="Tw Cen MT" panose="020B0602020104020603" pitchFamily="34" charset="0"/>
              </a:rPr>
              <a:t>d’exercices</a:t>
            </a:r>
            <a:endParaRPr lang="en-GB" dirty="0" smtClean="0">
              <a:latin typeface="Tw Cen MT" panose="020B0602020104020603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0349" y="6530587"/>
            <a:ext cx="64087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Nom: …………………………………………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0349" y="7179498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(e): …………………………………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0349" y="7868701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…………………………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0" y="630279"/>
            <a:ext cx="4941168" cy="37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0688" y="1432527"/>
            <a:ext cx="1803648" cy="1655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7932" y="1432527"/>
            <a:ext cx="1737171" cy="1655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7679" y="1432527"/>
            <a:ext cx="1857227" cy="154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0688" y="3766194"/>
            <a:ext cx="1803648" cy="1775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18673" y="3766194"/>
            <a:ext cx="1767265" cy="16118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96108" y="3735204"/>
            <a:ext cx="1857227" cy="15407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0688" y="5948982"/>
            <a:ext cx="1787816" cy="15753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18674" y="5899798"/>
            <a:ext cx="1767266" cy="1574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96108" y="5899798"/>
            <a:ext cx="1857227" cy="154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27932" y="2987825"/>
            <a:ext cx="1737171" cy="621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Regardez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77679" y="2985171"/>
            <a:ext cx="1857227" cy="5787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Levez-vous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20688" y="5057378"/>
            <a:ext cx="1803648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Écoutez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618674" y="5118695"/>
            <a:ext cx="1757814" cy="6054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Travaillez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paires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96108" y="5143711"/>
            <a:ext cx="1857227" cy="578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Sortez</a:t>
            </a:r>
            <a:r>
              <a:rPr lang="en-GB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GB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affaires !</a:t>
            </a:r>
            <a:endParaRPr lang="en-US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0688" y="7292945"/>
            <a:ext cx="1787816" cy="591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Écrivez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618674" y="7308304"/>
            <a:ext cx="1767265" cy="5906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Asseyez-vous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596108" y="7308304"/>
            <a:ext cx="1857227" cy="5787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Dessinez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8" descr="pencil-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198">
            <a:off x="5916413" y="64024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20688" y="3014257"/>
            <a:ext cx="1803648" cy="621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Parlez</a:t>
            </a:r>
            <a:r>
              <a:rPr lang="en-GB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11387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looking at the previous page, draw each instruction.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17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3657"/>
              </p:ext>
            </p:extLst>
          </p:nvPr>
        </p:nvGraphicFramePr>
        <p:xfrm>
          <a:off x="1143000" y="521414"/>
          <a:ext cx="4733925" cy="8361765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deux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trois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cinq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-et-un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vingt-deux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vingt-trois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vingt-quatre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vingt-cinq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onze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douze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vingt-sept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treize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vingt-huit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quatorze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vingt-neuf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quinze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-et-un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6806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Combien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81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plus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81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moins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1 - 31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11285" y="-36512"/>
            <a:ext cx="6786506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– 31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numbers in words in the table. Use the squares to help you.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627"/>
              </p:ext>
            </p:extLst>
          </p:nvPr>
        </p:nvGraphicFramePr>
        <p:xfrm>
          <a:off x="620688" y="1223041"/>
          <a:ext cx="5337969" cy="2621927"/>
        </p:xfrm>
        <a:graphic>
          <a:graphicData uri="http://schemas.openxmlformats.org/drawingml/2006/table">
            <a:tbl>
              <a:tblPr/>
              <a:tblGrid>
                <a:gridCol w="889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6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9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6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6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0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65257"/>
              </p:ext>
            </p:extLst>
          </p:nvPr>
        </p:nvGraphicFramePr>
        <p:xfrm>
          <a:off x="285550" y="3966895"/>
          <a:ext cx="619283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8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2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=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=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60648" y="5652120"/>
            <a:ext cx="8569325" cy="5472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dix+ dix= </a:t>
            </a:r>
            <a:r>
              <a:rPr lang="en-GB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endParaRPr lang="en-GB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six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un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dix + dix + dix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cinq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up your own!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32" y="5144288"/>
            <a:ext cx="6849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>
                <a:cs typeface="Arial" panose="020B0604020202020204" pitchFamily="34" charset="0"/>
              </a:rPr>
              <a:t>B </a:t>
            </a:r>
            <a:r>
              <a:rPr lang="en-GB" dirty="0" smtClean="0">
                <a:cs typeface="Arial" panose="020B0604020202020204" pitchFamily="34" charset="0"/>
              </a:rPr>
              <a:t>Do the calculations and write the answers as a French word.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21" y="63713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cs typeface="Arial" panose="020B0604020202020204" pitchFamily="34" charset="0"/>
              </a:rPr>
              <a:t>Quel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cs typeface="Arial" panose="020B0604020202020204" pitchFamily="34" charset="0"/>
              </a:rPr>
              <a:t>âge</a:t>
            </a:r>
            <a:r>
              <a:rPr lang="en-US" sz="2800" b="1" dirty="0" smtClean="0">
                <a:cs typeface="Arial" panose="020B0604020202020204" pitchFamily="34" charset="0"/>
              </a:rPr>
              <a:t> as-</a:t>
            </a:r>
            <a:r>
              <a:rPr lang="en-US" sz="2800" b="1" dirty="0" err="1" smtClean="0">
                <a:cs typeface="Arial" panose="020B0604020202020204" pitchFamily="34" charset="0"/>
              </a:rPr>
              <a:t>tu</a:t>
            </a:r>
            <a:r>
              <a:rPr lang="en-US" sz="2800" b="1" dirty="0" smtClean="0">
                <a:cs typeface="Arial" panose="020B0604020202020204" pitchFamily="34" charset="0"/>
              </a:rPr>
              <a:t>?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0629" y="536476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sentence for each person.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4017" y="92986"/>
            <a:ext cx="2075949" cy="2450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7" y="7086482"/>
            <a:ext cx="1451971" cy="1828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" y="3242223"/>
            <a:ext cx="1415332" cy="1629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8592" r="27487" b="7766"/>
          <a:stretch/>
        </p:blipFill>
        <p:spPr>
          <a:xfrm>
            <a:off x="5475625" y="5070519"/>
            <a:ext cx="1382375" cy="2140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" y="875502"/>
            <a:ext cx="1845518" cy="2356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40" y="3802939"/>
            <a:ext cx="1574696" cy="1775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4794" r="8086" b="10444"/>
          <a:stretch/>
        </p:blipFill>
        <p:spPr>
          <a:xfrm>
            <a:off x="5422911" y="2125140"/>
            <a:ext cx="1439950" cy="2131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" y="4827572"/>
            <a:ext cx="1726039" cy="2022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18339" r="11836" b="4014"/>
          <a:stretch/>
        </p:blipFill>
        <p:spPr>
          <a:xfrm>
            <a:off x="4471485" y="6156176"/>
            <a:ext cx="2215631" cy="2880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22911" y="8024791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0782" y="4855533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816093" y="1075095"/>
            <a:ext cx="2527665" cy="486032"/>
          </a:xfrm>
          <a:prstGeom prst="wedgeRoundRectCallout">
            <a:avLst>
              <a:gd name="adj1" fmla="val 74129"/>
              <a:gd name="adj2" fmla="val 387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1873639" y="1899636"/>
            <a:ext cx="2995521" cy="486032"/>
          </a:xfrm>
          <a:prstGeom prst="wedgeRoundRectCallout">
            <a:avLst>
              <a:gd name="adj1" fmla="val -84642"/>
              <a:gd name="adj2" fmla="val -187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700808" y="2590799"/>
            <a:ext cx="3835816" cy="486032"/>
          </a:xfrm>
          <a:prstGeom prst="wedgeRoundRectCallout">
            <a:avLst>
              <a:gd name="adj1" fmla="val 58681"/>
              <a:gd name="adj2" fmla="val 36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9731" y="2411760"/>
            <a:ext cx="4411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241346" y="3190703"/>
            <a:ext cx="3457319" cy="486032"/>
          </a:xfrm>
          <a:prstGeom prst="wedgeRoundRectCallout">
            <a:avLst>
              <a:gd name="adj1" fmla="val -46485"/>
              <a:gd name="adj2" fmla="val 962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441212" y="4029160"/>
            <a:ext cx="2995521" cy="486032"/>
          </a:xfrm>
          <a:prstGeom prst="wedgeRoundRectCallout">
            <a:avLst>
              <a:gd name="adj1" fmla="val 32797"/>
              <a:gd name="adj2" fmla="val 1093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600" y="4872000"/>
            <a:ext cx="545096" cy="19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1793702" y="5037737"/>
            <a:ext cx="2995521" cy="486032"/>
          </a:xfrm>
          <a:prstGeom prst="wedgeRoundRectCallout">
            <a:avLst>
              <a:gd name="adj1" fmla="val -61324"/>
              <a:gd name="adj2" fmla="val 127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348880" y="5578544"/>
            <a:ext cx="2995521" cy="486032"/>
          </a:xfrm>
          <a:prstGeom prst="wedgeRoundRectCallout">
            <a:avLst>
              <a:gd name="adj1" fmla="val 72650"/>
              <a:gd name="adj2" fmla="val -291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24199" y="598254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449815" y="6444208"/>
            <a:ext cx="2995521" cy="486032"/>
          </a:xfrm>
          <a:prstGeom prst="wedgeRoundRectCallout">
            <a:avLst>
              <a:gd name="adj1" fmla="val 58235"/>
              <a:gd name="adj2" fmla="val 988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1818730" y="7607663"/>
            <a:ext cx="2652755" cy="486032"/>
          </a:xfrm>
          <a:prstGeom prst="wedgeRoundRectCallout">
            <a:avLst>
              <a:gd name="adj1" fmla="val -65139"/>
              <a:gd name="adj2" fmla="val -422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01769" y="8164985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1570792" y="8546876"/>
            <a:ext cx="3681235" cy="486032"/>
          </a:xfrm>
          <a:prstGeom prst="wedgeRoundRectCallout">
            <a:avLst>
              <a:gd name="adj1" fmla="val -45989"/>
              <a:gd name="adj2" fmla="val 74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……….…..……………….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6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18646"/>
              </p:ext>
            </p:extLst>
          </p:nvPr>
        </p:nvGraphicFramePr>
        <p:xfrm>
          <a:off x="525463" y="323850"/>
          <a:ext cx="5761037" cy="5151432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mois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l’année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months of the year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January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février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avril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juillet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août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décembre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84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20227"/>
              </p:ext>
            </p:extLst>
          </p:nvPr>
        </p:nvGraphicFramePr>
        <p:xfrm>
          <a:off x="404664" y="5708650"/>
          <a:ext cx="5859611" cy="3170240"/>
        </p:xfrm>
        <a:graphic>
          <a:graphicData uri="http://schemas.openxmlformats.org/drawingml/2006/table">
            <a:tbl>
              <a:tblPr/>
              <a:tblGrid>
                <a:gridCol w="2930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8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semaine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days of the week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lundi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mardi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mercredi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jeudi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vendredi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samedi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dimanche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08847"/>
              </p:ext>
            </p:extLst>
          </p:nvPr>
        </p:nvGraphicFramePr>
        <p:xfrm>
          <a:off x="332658" y="1509308"/>
          <a:ext cx="5833568" cy="4358838"/>
        </p:xfrm>
        <a:graphic>
          <a:graphicData uri="http://schemas.openxmlformats.org/drawingml/2006/table">
            <a:tbl>
              <a:tblPr/>
              <a:tblGrid>
                <a:gridCol w="448736">
                  <a:extLst>
                    <a:ext uri="{9D8B030D-6E8A-4147-A177-3AD203B41FA5}">
                      <a16:colId xmlns="" xmlns:a16="http://schemas.microsoft.com/office/drawing/2014/main" val="931191504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1374622094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3806203144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2612399949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1459721829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3915800470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1123116453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1210923594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2830304987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3183488333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3601127374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2881235616"/>
                    </a:ext>
                  </a:extLst>
                </a:gridCol>
                <a:gridCol w="448736">
                  <a:extLst>
                    <a:ext uri="{9D8B030D-6E8A-4147-A177-3AD203B41FA5}">
                      <a16:colId xmlns="" xmlns:a16="http://schemas.microsoft.com/office/drawing/2014/main" val="1821996756"/>
                    </a:ext>
                  </a:extLst>
                </a:gridCol>
              </a:tblGrid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17030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3332546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7824915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5909794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11755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2449157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9169206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9355864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147871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4762307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5834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632" y="11723"/>
            <a:ext cx="6982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>
                <a:cs typeface="Arial" panose="020B0604020202020204" pitchFamily="34" charset="0"/>
              </a:rPr>
              <a:t>Les </a:t>
            </a:r>
            <a:r>
              <a:rPr lang="en-GB" sz="2400" b="1" dirty="0" err="1" smtClean="0">
                <a:cs typeface="Arial" panose="020B0604020202020204" pitchFamily="34" charset="0"/>
              </a:rPr>
              <a:t>jours</a:t>
            </a:r>
            <a:r>
              <a:rPr lang="en-GB" sz="2400" b="1" dirty="0" smtClean="0">
                <a:cs typeface="Arial" panose="020B0604020202020204" pitchFamily="34" charset="0"/>
              </a:rPr>
              <a:t> de la </a:t>
            </a:r>
            <a:r>
              <a:rPr lang="en-GB" sz="2400" b="1" dirty="0" err="1" smtClean="0">
                <a:cs typeface="Arial" panose="020B0604020202020204" pitchFamily="34" charset="0"/>
              </a:rPr>
              <a:t>semaine</a:t>
            </a:r>
            <a:r>
              <a:rPr lang="en-GB" sz="2400" b="1" dirty="0" smtClean="0">
                <a:cs typeface="Arial" panose="020B0604020202020204" pitchFamily="34" charset="0"/>
              </a:rPr>
              <a:t> et les </a:t>
            </a:r>
            <a:r>
              <a:rPr lang="en-GB" sz="2400" b="1" dirty="0" err="1" smtClean="0">
                <a:cs typeface="Arial" panose="020B0604020202020204" pitchFamily="34" charset="0"/>
              </a:rPr>
              <a:t>numéros</a:t>
            </a:r>
            <a:r>
              <a:rPr lang="en-GB" sz="2400" b="1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/>
            </a:r>
            <a:br>
              <a:rPr lang="en-GB" dirty="0" smtClean="0">
                <a:cs typeface="Arial" panose="020B0604020202020204" pitchFamily="34" charset="0"/>
              </a:rPr>
            </a:br>
            <a:r>
              <a:rPr lang="en-GB" dirty="0" smtClean="0">
                <a:cs typeface="Arial" panose="020B0604020202020204" pitchFamily="34" charset="0"/>
              </a:rPr>
              <a:t>Complete the crossword with the French words.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656" y="6156176"/>
            <a:ext cx="3429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Vertical</a:t>
            </a:r>
          </a:p>
          <a:p>
            <a:r>
              <a:rPr lang="en-GB" dirty="0"/>
              <a:t>1 </a:t>
            </a:r>
            <a:r>
              <a:rPr lang="en-GB" dirty="0" smtClean="0"/>
              <a:t>   fourteen</a:t>
            </a:r>
            <a:endParaRPr lang="en-GB" dirty="0"/>
          </a:p>
          <a:p>
            <a:r>
              <a:rPr lang="en-GB" dirty="0"/>
              <a:t>2 </a:t>
            </a:r>
            <a:r>
              <a:rPr lang="en-GB" dirty="0" smtClean="0"/>
              <a:t>   Monday</a:t>
            </a:r>
            <a:endParaRPr lang="en-GB" dirty="0"/>
          </a:p>
          <a:p>
            <a:r>
              <a:rPr lang="en-GB" dirty="0"/>
              <a:t>3 </a:t>
            </a:r>
            <a:r>
              <a:rPr lang="en-GB" dirty="0" smtClean="0"/>
              <a:t>   eighteen</a:t>
            </a:r>
            <a:endParaRPr lang="en-GB" dirty="0"/>
          </a:p>
          <a:p>
            <a:r>
              <a:rPr lang="en-GB" dirty="0" smtClean="0"/>
              <a:t>5    five</a:t>
            </a:r>
            <a:endParaRPr lang="en-GB" dirty="0"/>
          </a:p>
          <a:p>
            <a:pPr marL="342900" indent="-342900">
              <a:buAutoNum type="arabicPlain" startAt="7"/>
            </a:pPr>
            <a:r>
              <a:rPr lang="en-GB" dirty="0" smtClean="0"/>
              <a:t>Wednesday</a:t>
            </a:r>
          </a:p>
          <a:p>
            <a:r>
              <a:rPr lang="en-GB" dirty="0" smtClean="0"/>
              <a:t>9    four</a:t>
            </a:r>
          </a:p>
          <a:p>
            <a:r>
              <a:rPr lang="en-GB" dirty="0" smtClean="0"/>
              <a:t>11  six</a:t>
            </a:r>
          </a:p>
          <a:p>
            <a:r>
              <a:rPr lang="en-GB" dirty="0" smtClean="0"/>
              <a:t>12  seven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52639" y="6012160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Horizontal</a:t>
            </a:r>
          </a:p>
          <a:p>
            <a:r>
              <a:rPr lang="en-GB" dirty="0" smtClean="0"/>
              <a:t>4    twelve</a:t>
            </a:r>
            <a:endParaRPr lang="en-GB" dirty="0"/>
          </a:p>
          <a:p>
            <a:r>
              <a:rPr lang="en-GB" dirty="0" smtClean="0"/>
              <a:t>6    Sunday</a:t>
            </a:r>
            <a:endParaRPr lang="en-GB" dirty="0"/>
          </a:p>
          <a:p>
            <a:r>
              <a:rPr lang="en-GB" dirty="0" smtClean="0"/>
              <a:t>8    eleven</a:t>
            </a:r>
            <a:endParaRPr lang="en-GB" dirty="0"/>
          </a:p>
          <a:p>
            <a:r>
              <a:rPr lang="en-GB" dirty="0" smtClean="0"/>
              <a:t>10  ten</a:t>
            </a:r>
            <a:endParaRPr lang="en-GB" dirty="0"/>
          </a:p>
          <a:p>
            <a:r>
              <a:rPr lang="en-GB" dirty="0" smtClean="0"/>
              <a:t>13  Thursday</a:t>
            </a:r>
            <a:endParaRPr lang="en-GB" dirty="0"/>
          </a:p>
          <a:p>
            <a:r>
              <a:rPr lang="en-GB" dirty="0" smtClean="0"/>
              <a:t>14  Tuesday</a:t>
            </a:r>
            <a:endParaRPr lang="en-GB" dirty="0"/>
          </a:p>
          <a:p>
            <a:r>
              <a:rPr lang="en-GB" dirty="0" smtClean="0"/>
              <a:t>15   sixteen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357937" y="871537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33985"/>
              </p:ext>
            </p:extLst>
          </p:nvPr>
        </p:nvGraphicFramePr>
        <p:xfrm>
          <a:off x="571500" y="857250"/>
          <a:ext cx="5715000" cy="2894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768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printemps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été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632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hiver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33" name="TextBox 2"/>
          <p:cNvSpPr txBox="1">
            <a:spLocks noChangeArrowheads="1"/>
          </p:cNvSpPr>
          <p:nvPr/>
        </p:nvSpPr>
        <p:spPr bwMode="auto">
          <a:xfrm>
            <a:off x="2708920" y="1857375"/>
            <a:ext cx="135731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saisons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5" name="Picture 30" descr="TN006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286250"/>
            <a:ext cx="8493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31" descr="BD0680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19525"/>
            <a:ext cx="571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32" descr="NA0129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14813"/>
            <a:ext cx="406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33" descr="SO00739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861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34" descr="SO020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19893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35" descr="BD06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86188"/>
            <a:ext cx="7635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4" descr="NA00865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514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5" descr="j00788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86188"/>
            <a:ext cx="6635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6" descr="AN02338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14813"/>
            <a:ext cx="431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7" descr="SO00728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86188"/>
            <a:ext cx="7112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8" descr="NA01357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86250"/>
            <a:ext cx="6429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9" descr="BD05647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857625"/>
            <a:ext cx="571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785053"/>
              </p:ext>
            </p:extLst>
          </p:nvPr>
        </p:nvGraphicFramePr>
        <p:xfrm>
          <a:off x="111013" y="5230044"/>
          <a:ext cx="6486341" cy="1584960"/>
        </p:xfrm>
        <a:graphic>
          <a:graphicData uri="http://schemas.openxmlformats.org/drawingml/2006/table">
            <a:tbl>
              <a:tblPr/>
              <a:tblGrid>
                <a:gridCol w="497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0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04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04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04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798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5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146050" y="6871508"/>
            <a:ext cx="33543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err="1" smtClean="0"/>
              <a:t>cinq</a:t>
            </a:r>
            <a:r>
              <a:rPr lang="en-GB" sz="2000" dirty="0" smtClean="0"/>
              <a:t> – </a:t>
            </a:r>
            <a:r>
              <a:rPr lang="en-GB" sz="2000" dirty="0" err="1" smtClean="0"/>
              <a:t>quatre</a:t>
            </a:r>
            <a:r>
              <a:rPr lang="en-GB" sz="2000" dirty="0" smtClean="0"/>
              <a:t> = ………	</a:t>
            </a:r>
            <a:r>
              <a:rPr lang="en-GB" sz="2000" dirty="0" smtClean="0">
                <a:sym typeface="Wingdings" panose="05000000000000000000" pitchFamily="2" charset="2"/>
              </a:rPr>
              <a:t>  </a:t>
            </a:r>
          </a:p>
          <a:p>
            <a:pPr>
              <a:spcBef>
                <a:spcPct val="50000"/>
              </a:spcBef>
            </a:pPr>
            <a:r>
              <a:rPr lang="en-GB" sz="2000" dirty="0" err="1" smtClean="0">
                <a:sym typeface="Wingdings" panose="05000000000000000000" pitchFamily="2" charset="2"/>
              </a:rPr>
              <a:t>vingt</a:t>
            </a:r>
            <a:r>
              <a:rPr lang="en-GB" sz="2000" dirty="0" smtClean="0">
                <a:sym typeface="Wingdings" panose="05000000000000000000" pitchFamily="2" charset="2"/>
              </a:rPr>
              <a:t> + </a:t>
            </a:r>
            <a:r>
              <a:rPr lang="en-GB" sz="2000" dirty="0" err="1" smtClean="0">
                <a:sym typeface="Wingdings" panose="05000000000000000000" pitchFamily="2" charset="2"/>
              </a:rPr>
              <a:t>deux</a:t>
            </a:r>
            <a:r>
              <a:rPr lang="en-GB" sz="2000" dirty="0" smtClean="0">
                <a:sym typeface="Wingdings" panose="05000000000000000000" pitchFamily="2" charset="2"/>
              </a:rPr>
              <a:t> = </a:t>
            </a:r>
            <a:r>
              <a:rPr lang="en-GB" sz="2000" dirty="0" smtClean="0"/>
              <a:t>………	</a:t>
            </a:r>
            <a:r>
              <a:rPr lang="en-GB" sz="2000" dirty="0" smtClean="0">
                <a:sym typeface="Wingdings" panose="05000000000000000000" pitchFamily="2" charset="2"/>
              </a:rPr>
              <a:t></a:t>
            </a:r>
          </a:p>
          <a:p>
            <a:pPr>
              <a:spcBef>
                <a:spcPct val="50000"/>
              </a:spcBef>
            </a:pPr>
            <a:r>
              <a:rPr lang="en-GB" sz="2000" dirty="0" err="1" smtClean="0">
                <a:sym typeface="Wingdings" panose="05000000000000000000" pitchFamily="2" charset="2"/>
              </a:rPr>
              <a:t>neuf</a:t>
            </a:r>
            <a:r>
              <a:rPr lang="en-GB" sz="2000" dirty="0" smtClean="0">
                <a:sym typeface="Wingdings" panose="05000000000000000000" pitchFamily="2" charset="2"/>
              </a:rPr>
              <a:t> + </a:t>
            </a:r>
            <a:r>
              <a:rPr lang="en-GB" sz="2000" dirty="0" err="1" smtClean="0">
                <a:sym typeface="Wingdings" panose="05000000000000000000" pitchFamily="2" charset="2"/>
              </a:rPr>
              <a:t>neuf</a:t>
            </a:r>
            <a:r>
              <a:rPr lang="en-GB" sz="2000" dirty="0" smtClean="0">
                <a:sym typeface="Wingdings" panose="05000000000000000000" pitchFamily="2" charset="2"/>
              </a:rPr>
              <a:t> = </a:t>
            </a:r>
            <a:r>
              <a:rPr lang="en-GB" sz="2000" dirty="0" smtClean="0"/>
              <a:t>………</a:t>
            </a:r>
            <a:r>
              <a:rPr lang="en-GB" sz="2000" dirty="0" smtClean="0">
                <a:sym typeface="Wingdings" panose="05000000000000000000" pitchFamily="2" charset="2"/>
              </a:rPr>
              <a:t> 	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ym typeface="Wingdings" panose="05000000000000000000" pitchFamily="2" charset="2"/>
              </a:rPr>
              <a:t>dix – un = </a:t>
            </a:r>
            <a:r>
              <a:rPr lang="en-GB" sz="2000" dirty="0" smtClean="0"/>
              <a:t>………	</a:t>
            </a:r>
            <a:r>
              <a:rPr lang="en-GB" sz="2000" dirty="0" smtClean="0">
                <a:sym typeface="Wingdings" panose="05000000000000000000" pitchFamily="2" charset="2"/>
              </a:rPr>
              <a:t></a:t>
            </a:r>
          </a:p>
          <a:p>
            <a:pPr>
              <a:spcBef>
                <a:spcPct val="50000"/>
              </a:spcBef>
            </a:pPr>
            <a:r>
              <a:rPr lang="en-GB" sz="2000" dirty="0" err="1" smtClean="0">
                <a:sym typeface="Wingdings" panose="05000000000000000000" pitchFamily="2" charset="2"/>
              </a:rPr>
              <a:t>sept</a:t>
            </a:r>
            <a:r>
              <a:rPr lang="en-GB" sz="2000" dirty="0" smtClean="0">
                <a:sym typeface="Wingdings" panose="05000000000000000000" pitchFamily="2" charset="2"/>
              </a:rPr>
              <a:t> + </a:t>
            </a:r>
            <a:r>
              <a:rPr lang="en-GB" sz="2000" dirty="0" err="1" smtClean="0">
                <a:sym typeface="Wingdings" panose="05000000000000000000" pitchFamily="2" charset="2"/>
              </a:rPr>
              <a:t>cinq</a:t>
            </a:r>
            <a:r>
              <a:rPr lang="en-GB" sz="2000" dirty="0" smtClean="0">
                <a:sym typeface="Wingdings" panose="05000000000000000000" pitchFamily="2" charset="2"/>
              </a:rPr>
              <a:t> = </a:t>
            </a:r>
            <a:r>
              <a:rPr lang="en-GB" sz="2000" dirty="0"/>
              <a:t>………	</a:t>
            </a:r>
            <a:r>
              <a:rPr lang="en-GB" sz="2000" dirty="0" smtClean="0">
                <a:sym typeface="Wingdings" panose="05000000000000000000" pitchFamily="2" charset="2"/>
              </a:rPr>
              <a:t></a:t>
            </a:r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Les </a:t>
            </a:r>
            <a:r>
              <a:rPr lang="en-US" sz="2800" b="1" dirty="0" err="1" smtClean="0">
                <a:cs typeface="Arial" panose="020B0604020202020204" pitchFamily="34" charset="0"/>
              </a:rPr>
              <a:t>mois</a:t>
            </a:r>
            <a:r>
              <a:rPr lang="en-US" sz="2800" b="1" dirty="0" smtClean="0">
                <a:cs typeface="Arial" panose="020B0604020202020204" pitchFamily="34" charset="0"/>
              </a:rPr>
              <a:t> et les </a:t>
            </a:r>
            <a:r>
              <a:rPr lang="en-US" sz="2800" b="1" dirty="0" err="1" smtClean="0">
                <a:cs typeface="Arial" panose="020B0604020202020204" pitchFamily="34" charset="0"/>
              </a:rPr>
              <a:t>saisons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0" y="330969"/>
            <a:ext cx="678650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twelve months in the correct season box.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2184" y="4633912"/>
            <a:ext cx="678650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the calculations and discover the secret month.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437" y="7007766"/>
            <a:ext cx="326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five answers give you five letters which spell the month of ____________ in French.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7952801"/>
            <a:ext cx="326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Extra: Create a new one of these for a different month in French.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4" y="967276"/>
            <a:ext cx="71151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SansMS"/>
              </a:rPr>
              <a:t>15.2 			le premier </a:t>
            </a:r>
            <a:r>
              <a:rPr lang="es-ES" sz="2000" dirty="0" err="1" smtClean="0">
                <a:latin typeface="ComicSansMS"/>
              </a:rPr>
              <a:t>juillet</a:t>
            </a:r>
            <a:r>
              <a:rPr lang="es-ES" sz="2000" dirty="0" smtClean="0">
                <a:latin typeface="ComicSansMS"/>
              </a:rPr>
              <a:t> = 1.7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10.10 </a:t>
            </a:r>
            <a:r>
              <a:rPr lang="es-ES" sz="2000" dirty="0" smtClean="0">
                <a:latin typeface="ComicSansMS"/>
              </a:rPr>
              <a:t>			le dix </a:t>
            </a:r>
            <a:r>
              <a:rPr lang="es-ES" sz="2000" dirty="0" err="1" smtClean="0">
                <a:latin typeface="ComicSansMS"/>
              </a:rPr>
              <a:t>octobre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 smtClean="0">
                <a:latin typeface="ComicSansMS"/>
              </a:rPr>
              <a:t>27.11 			le </a:t>
            </a:r>
            <a:r>
              <a:rPr lang="es-ES" sz="2000" dirty="0" err="1" smtClean="0">
                <a:latin typeface="ComicSansMS"/>
              </a:rPr>
              <a:t>douze</a:t>
            </a:r>
            <a:r>
              <a:rPr lang="es-ES" sz="2000" dirty="0" smtClean="0">
                <a:latin typeface="ComicSansMS"/>
              </a:rPr>
              <a:t> </a:t>
            </a:r>
            <a:r>
              <a:rPr lang="es-ES" sz="2000" dirty="0" err="1" smtClean="0">
                <a:latin typeface="ComicSansMS"/>
              </a:rPr>
              <a:t>septembre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4.3 </a:t>
            </a:r>
            <a:r>
              <a:rPr lang="es-ES" sz="2000" dirty="0" smtClean="0">
                <a:latin typeface="ComicSansMS"/>
              </a:rPr>
              <a:t>			le </a:t>
            </a:r>
            <a:r>
              <a:rPr lang="es-ES" sz="2000" dirty="0" err="1" smtClean="0">
                <a:latin typeface="ComicSansMS"/>
              </a:rPr>
              <a:t>quinze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août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smtClean="0">
                <a:latin typeface="ComicSansMS"/>
              </a:rPr>
              <a:t>=</a:t>
            </a:r>
            <a:endParaRPr lang="es-ES" sz="2000" dirty="0">
              <a:latin typeface="ComicSansMS"/>
            </a:endParaRPr>
          </a:p>
          <a:p>
            <a:r>
              <a:rPr lang="es-ES" sz="2000" dirty="0" smtClean="0">
                <a:latin typeface="ComicSansMS"/>
              </a:rPr>
              <a:t>22.5 			le </a:t>
            </a:r>
            <a:r>
              <a:rPr lang="es-ES" sz="2000" dirty="0" err="1" smtClean="0">
                <a:latin typeface="ComicSansMS"/>
              </a:rPr>
              <a:t>quinze</a:t>
            </a:r>
            <a:r>
              <a:rPr lang="es-ES" sz="2000" dirty="0" smtClean="0">
                <a:latin typeface="ComicSansMS"/>
              </a:rPr>
              <a:t> </a:t>
            </a:r>
            <a:r>
              <a:rPr lang="es-ES" sz="2000" dirty="0" err="1" smtClean="0">
                <a:latin typeface="ComicSansMS"/>
              </a:rPr>
              <a:t>février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15.8 </a:t>
            </a:r>
            <a:r>
              <a:rPr lang="es-ES" sz="2000" dirty="0" smtClean="0">
                <a:latin typeface="ComicSansMS"/>
              </a:rPr>
              <a:t>			le </a:t>
            </a:r>
            <a:r>
              <a:rPr lang="es-ES" sz="2000" dirty="0" err="1" smtClean="0">
                <a:latin typeface="ComicSansMS"/>
              </a:rPr>
              <a:t>deux</a:t>
            </a:r>
            <a:r>
              <a:rPr lang="es-ES" sz="2000" dirty="0" smtClean="0">
                <a:latin typeface="ComicSansMS"/>
              </a:rPr>
              <a:t> </a:t>
            </a:r>
            <a:r>
              <a:rPr lang="es-ES" sz="2000" dirty="0" err="1" smtClean="0">
                <a:latin typeface="ComicSansMS"/>
              </a:rPr>
              <a:t>mai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1.7 </a:t>
            </a:r>
            <a:r>
              <a:rPr lang="es-ES" sz="2000" dirty="0" smtClean="0">
                <a:latin typeface="ComicSansMS"/>
              </a:rPr>
              <a:t>			le </a:t>
            </a:r>
            <a:r>
              <a:rPr lang="es-ES" sz="2000" dirty="0" err="1" smtClean="0">
                <a:latin typeface="ComicSansMS"/>
              </a:rPr>
              <a:t>vingt-deux</a:t>
            </a:r>
            <a:r>
              <a:rPr lang="es-ES" sz="2000" dirty="0" smtClean="0">
                <a:latin typeface="ComicSansMS"/>
              </a:rPr>
              <a:t> </a:t>
            </a:r>
            <a:r>
              <a:rPr lang="es-ES" sz="2000" dirty="0" err="1" smtClean="0">
                <a:latin typeface="ComicSansMS"/>
              </a:rPr>
              <a:t>mai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8.12 </a:t>
            </a:r>
            <a:r>
              <a:rPr lang="es-ES" sz="2000" dirty="0" smtClean="0">
                <a:latin typeface="ComicSansMS"/>
              </a:rPr>
              <a:t>			le </a:t>
            </a:r>
            <a:r>
              <a:rPr lang="es-ES" sz="2000" dirty="0" err="1" smtClean="0">
                <a:latin typeface="ComicSansMS"/>
              </a:rPr>
              <a:t>vingt</a:t>
            </a:r>
            <a:r>
              <a:rPr lang="es-ES" sz="2000" dirty="0" smtClean="0">
                <a:latin typeface="ComicSansMS"/>
              </a:rPr>
              <a:t>-sept </a:t>
            </a:r>
            <a:r>
              <a:rPr lang="es-ES" sz="2000" dirty="0" err="1" smtClean="0">
                <a:latin typeface="ComicSansMS"/>
              </a:rPr>
              <a:t>novembre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31.1 </a:t>
            </a:r>
            <a:r>
              <a:rPr lang="es-ES" sz="2000" dirty="0" smtClean="0">
                <a:latin typeface="ComicSansMS"/>
              </a:rPr>
              <a:t>			le trente </a:t>
            </a:r>
            <a:r>
              <a:rPr lang="es-ES" sz="2000" dirty="0" err="1" smtClean="0">
                <a:latin typeface="ComicSansMS"/>
              </a:rPr>
              <a:t>avril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2.5 </a:t>
            </a:r>
            <a:r>
              <a:rPr lang="es-ES" sz="2000" dirty="0" smtClean="0">
                <a:latin typeface="ComicSansMS"/>
              </a:rPr>
              <a:t>			le trente-et-un </a:t>
            </a:r>
            <a:r>
              <a:rPr lang="es-ES" sz="2000" dirty="0" err="1" smtClean="0">
                <a:latin typeface="ComicSansMS"/>
              </a:rPr>
              <a:t>janvier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12.9 </a:t>
            </a:r>
            <a:r>
              <a:rPr lang="es-ES" sz="2000" dirty="0" smtClean="0">
                <a:latin typeface="ComicSansMS"/>
              </a:rPr>
              <a:t>			le </a:t>
            </a:r>
            <a:r>
              <a:rPr lang="es-ES" sz="2000" dirty="0" err="1" smtClean="0">
                <a:latin typeface="ComicSansMS"/>
              </a:rPr>
              <a:t>quatre</a:t>
            </a:r>
            <a:r>
              <a:rPr lang="es-ES" sz="2000" dirty="0" smtClean="0">
                <a:latin typeface="ComicSansMS"/>
              </a:rPr>
              <a:t> </a:t>
            </a:r>
            <a:r>
              <a:rPr lang="es-ES" sz="2000" dirty="0" err="1" smtClean="0">
                <a:latin typeface="ComicSansMS"/>
              </a:rPr>
              <a:t>mars</a:t>
            </a:r>
            <a:r>
              <a:rPr lang="es-ES" sz="2000" dirty="0" smtClean="0">
                <a:latin typeface="ComicSansMS"/>
              </a:rPr>
              <a:t> =</a:t>
            </a:r>
            <a:endParaRPr lang="es-ES" sz="2000" dirty="0">
              <a:latin typeface="ComicSansMS"/>
            </a:endParaRPr>
          </a:p>
          <a:p>
            <a:r>
              <a:rPr lang="es-ES" sz="2000" dirty="0">
                <a:latin typeface="ComicSansMS"/>
              </a:rPr>
              <a:t>30.4 </a:t>
            </a:r>
            <a:r>
              <a:rPr lang="es-ES" sz="2000" dirty="0" smtClean="0">
                <a:latin typeface="ComicSansMS"/>
              </a:rPr>
              <a:t>			le </a:t>
            </a:r>
            <a:r>
              <a:rPr lang="es-ES" sz="2000" dirty="0" err="1" smtClean="0">
                <a:latin typeface="ComicSansMS"/>
              </a:rPr>
              <a:t>huit</a:t>
            </a:r>
            <a:r>
              <a:rPr lang="es-ES" sz="2000" dirty="0" smtClean="0">
                <a:latin typeface="ComicSansMS"/>
              </a:rPr>
              <a:t> </a:t>
            </a:r>
            <a:r>
              <a:rPr lang="es-ES" sz="2000" dirty="0" err="1" smtClean="0">
                <a:latin typeface="ComicSansMS"/>
              </a:rPr>
              <a:t>décembre</a:t>
            </a:r>
            <a:r>
              <a:rPr lang="es-ES" sz="2000" dirty="0">
                <a:latin typeface="ComicSansMS"/>
              </a:rPr>
              <a:t>=</a:t>
            </a:r>
            <a:endParaRPr lang="es-ES" sz="2000" dirty="0" smtClean="0">
              <a:latin typeface="ComicSansMS"/>
            </a:endParaRPr>
          </a:p>
          <a:p>
            <a:endParaRPr lang="es-ES" sz="2000" dirty="0">
              <a:latin typeface="ComicSansMS"/>
            </a:endParaRPr>
          </a:p>
          <a:p>
            <a:r>
              <a:rPr lang="en-GB" sz="2000" b="1" dirty="0" smtClean="0">
                <a:latin typeface="ComicSansMS-Bold"/>
              </a:rPr>
              <a:t/>
            </a:r>
            <a:br>
              <a:rPr lang="en-GB" sz="2000" b="1" dirty="0" smtClean="0">
                <a:latin typeface="ComicSansMS-Bold"/>
              </a:rPr>
            </a:br>
            <a:r>
              <a:rPr lang="en-GB" sz="2000" dirty="0" smtClean="0">
                <a:latin typeface="ComicSansMS"/>
              </a:rPr>
              <a:t>1</a:t>
            </a:r>
            <a:r>
              <a:rPr lang="en-GB" sz="2000" dirty="0">
                <a:latin typeface="ComicSansMS"/>
              </a:rPr>
              <a:t>. </a:t>
            </a:r>
            <a:r>
              <a:rPr lang="en-GB" sz="2000" dirty="0" smtClean="0">
                <a:latin typeface="ComicSansMS"/>
              </a:rPr>
              <a:t>25.3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2. </a:t>
            </a:r>
            <a:r>
              <a:rPr lang="en-GB" sz="2000" dirty="0" smtClean="0">
                <a:latin typeface="ComicSansMS"/>
              </a:rPr>
              <a:t>4.10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3. </a:t>
            </a:r>
            <a:r>
              <a:rPr lang="en-GB" sz="2000" dirty="0" smtClean="0">
                <a:latin typeface="ComicSansMS"/>
              </a:rPr>
              <a:t>11.2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4. </a:t>
            </a:r>
            <a:r>
              <a:rPr lang="en-GB" sz="2000" dirty="0" smtClean="0">
                <a:latin typeface="ComicSansMS"/>
              </a:rPr>
              <a:t>3.8 __________________________________________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5. </a:t>
            </a:r>
            <a:r>
              <a:rPr lang="en-GB" sz="2000" dirty="0" smtClean="0">
                <a:latin typeface="ComicSansMS"/>
              </a:rPr>
              <a:t>27.4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6. </a:t>
            </a:r>
            <a:r>
              <a:rPr lang="en-GB" sz="2000" dirty="0" smtClean="0">
                <a:latin typeface="ComicSansMS"/>
              </a:rPr>
              <a:t>16.9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7. </a:t>
            </a:r>
            <a:r>
              <a:rPr lang="en-GB" sz="2000" dirty="0" smtClean="0">
                <a:latin typeface="ComicSansMS"/>
              </a:rPr>
              <a:t>11.1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8. 17.12 </a:t>
            </a:r>
            <a:r>
              <a:rPr lang="en-GB" sz="2000" dirty="0" smtClean="0">
                <a:latin typeface="ComicSansMS"/>
              </a:rPr>
              <a:t>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9. </a:t>
            </a:r>
            <a:r>
              <a:rPr lang="en-GB" sz="2000" dirty="0" smtClean="0">
                <a:latin typeface="ComicSansMS"/>
              </a:rPr>
              <a:t>21.6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10. </a:t>
            </a:r>
            <a:r>
              <a:rPr lang="en-GB" sz="2000" dirty="0" smtClean="0">
                <a:latin typeface="ComicSansMS"/>
              </a:rPr>
              <a:t>13.5 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11. </a:t>
            </a:r>
            <a:r>
              <a:rPr lang="en-GB" sz="2000" dirty="0" smtClean="0">
                <a:latin typeface="ComicSansMS"/>
              </a:rPr>
              <a:t>7.7 _________________________________________</a:t>
            </a:r>
            <a:endParaRPr lang="en-GB" sz="2000" dirty="0">
              <a:latin typeface="ComicSansMS"/>
            </a:endParaRPr>
          </a:p>
          <a:p>
            <a:r>
              <a:rPr lang="en-GB" sz="2000" dirty="0">
                <a:latin typeface="ComicSansMS"/>
              </a:rPr>
              <a:t>12. </a:t>
            </a:r>
            <a:r>
              <a:rPr lang="en-GB" sz="2000" dirty="0" smtClean="0">
                <a:latin typeface="ComicSansMS"/>
              </a:rPr>
              <a:t>23.11 _______________________________________</a:t>
            </a:r>
            <a:endParaRPr lang="en-GB" sz="2000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97158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dates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correct dates in numbers next to the French date.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4" y="4813919"/>
            <a:ext cx="40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cs typeface="Arial" panose="020B0604020202020204" pitchFamily="34" charset="0"/>
              </a:rPr>
              <a:t>B </a:t>
            </a:r>
            <a:r>
              <a:rPr lang="en-GB" sz="2000" dirty="0" smtClean="0">
                <a:cs typeface="Arial" panose="020B0604020202020204" pitchFamily="34" charset="0"/>
              </a:rPr>
              <a:t>Write the dates out in words.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434" y="51480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l</a:t>
            </a:r>
            <a:r>
              <a:rPr lang="en-GB" sz="2400" i="1" dirty="0" smtClean="0"/>
              <a:t>e </a:t>
            </a:r>
            <a:r>
              <a:rPr lang="en-GB" sz="2400" i="1" dirty="0" err="1" smtClean="0"/>
              <a:t>vingt-cinq</a:t>
            </a:r>
            <a:r>
              <a:rPr lang="en-GB" sz="2400" i="1" dirty="0" smtClean="0"/>
              <a:t> mars</a:t>
            </a:r>
            <a:endParaRPr lang="en-GB" sz="24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6285810" y="859771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640" y="741700"/>
            <a:ext cx="6840760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1) Write when your birthday is: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_______________ __________________.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2) Write when your friend’s birthday is: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L’anniversaire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s-CO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kumimoji="0" lang="es-C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___________ ______________.</a:t>
            </a:r>
          </a:p>
          <a:p>
            <a:pPr>
              <a:lnSpc>
                <a:spcPct val="150000"/>
              </a:lnSpc>
            </a:pPr>
            <a:r>
              <a:rPr lang="es-CO" sz="2000" b="1" dirty="0" smtClean="0">
                <a:cs typeface="Arial" panose="020B0604020202020204" pitchFamily="34" charset="0"/>
              </a:rPr>
              <a:t>3) </a:t>
            </a:r>
            <a:r>
              <a:rPr lang="es-CO" sz="2000" b="1" dirty="0" err="1" smtClean="0">
                <a:cs typeface="Arial" panose="020B0604020202020204" pitchFamily="34" charset="0"/>
              </a:rPr>
              <a:t>Write</a:t>
            </a:r>
            <a:r>
              <a:rPr lang="es-CO" sz="2000" b="1" dirty="0" smtClean="0">
                <a:cs typeface="Arial" panose="020B0604020202020204" pitchFamily="34" charset="0"/>
              </a:rPr>
              <a:t> </a:t>
            </a:r>
            <a:r>
              <a:rPr lang="es-CO" sz="2000" b="1" dirty="0" err="1" smtClean="0">
                <a:cs typeface="Arial" panose="020B0604020202020204" pitchFamily="34" charset="0"/>
              </a:rPr>
              <a:t>when</a:t>
            </a:r>
            <a:r>
              <a:rPr lang="es-CO" sz="2000" b="1" dirty="0" smtClean="0">
                <a:cs typeface="Arial" panose="020B0604020202020204" pitchFamily="34" charset="0"/>
              </a:rPr>
              <a:t> </a:t>
            </a:r>
            <a:r>
              <a:rPr lang="es-CO" sz="2000" b="1" dirty="0" err="1" smtClean="0">
                <a:cs typeface="Arial" panose="020B0604020202020204" pitchFamily="34" charset="0"/>
              </a:rPr>
              <a:t>your</a:t>
            </a:r>
            <a:r>
              <a:rPr lang="es-CO" sz="2000" b="1" dirty="0" smtClean="0">
                <a:cs typeface="Arial" panose="020B0604020202020204" pitchFamily="34" charset="0"/>
              </a:rPr>
              <a:t> </a:t>
            </a:r>
            <a:r>
              <a:rPr lang="es-CO" sz="2000" b="1" dirty="0" err="1" smtClean="0">
                <a:cs typeface="Arial" panose="020B0604020202020204" pitchFamily="34" charset="0"/>
              </a:rPr>
              <a:t>teacher’s</a:t>
            </a:r>
            <a:r>
              <a:rPr lang="es-CO" sz="2000" b="1" dirty="0" smtClean="0">
                <a:cs typeface="Arial" panose="020B0604020202020204" pitchFamily="34" charset="0"/>
              </a:rPr>
              <a:t> </a:t>
            </a:r>
            <a:r>
              <a:rPr lang="es-CO" sz="2000" b="1" dirty="0" err="1" smtClean="0">
                <a:cs typeface="Arial" panose="020B0604020202020204" pitchFamily="34" charset="0"/>
              </a:rPr>
              <a:t>birthday</a:t>
            </a:r>
            <a:r>
              <a:rPr lang="es-CO" sz="2000" b="1" dirty="0" smtClean="0">
                <a:cs typeface="Arial" panose="020B0604020202020204" pitchFamily="34" charset="0"/>
              </a:rPr>
              <a:t> </a:t>
            </a:r>
            <a:r>
              <a:rPr lang="es-CO" sz="2000" b="1" dirty="0" err="1" smtClean="0">
                <a:cs typeface="Arial" panose="020B0604020202020204" pitchFamily="34" charset="0"/>
              </a:rPr>
              <a:t>is</a:t>
            </a:r>
            <a:r>
              <a:rPr lang="es-CO" sz="2000" b="1" dirty="0" smtClean="0">
                <a:cs typeface="Arial" panose="020B0604020202020204" pitchFamily="34" charset="0"/>
              </a:rPr>
              <a:t>:</a:t>
            </a:r>
            <a:r>
              <a:rPr lang="es-CO" sz="2000" dirty="0" smtClean="0">
                <a:cs typeface="Arial" panose="020B0604020202020204" pitchFamily="34" charset="0"/>
              </a:rPr>
              <a:t/>
            </a:r>
            <a:br>
              <a:rPr lang="es-CO" sz="2000" dirty="0" smtClean="0">
                <a:cs typeface="Arial" panose="020B0604020202020204" pitchFamily="34" charset="0"/>
              </a:rPr>
            </a:b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L’anniversaire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CO" sz="20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CO" sz="2000" i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lang="es-CO" sz="20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s-CO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______________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s-CO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___________ ______________.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Write when Christmas is: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Noël </a:t>
            </a: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 _______________________.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5) Write when Halloween is: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Halloween </a:t>
            </a: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 _____________________.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Write when Bonfire Night is: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Guy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Fawkes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 ______  ___________________.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481" y="69618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Les dates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0481" y="443976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dates in French.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885" y="1248311"/>
            <a:ext cx="52565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Joyeux</a:t>
            </a:r>
            <a:r>
              <a:rPr lang="en-GB" sz="2000" dirty="0" smtClean="0"/>
              <a:t> </a:t>
            </a:r>
            <a:r>
              <a:rPr lang="en-GB" sz="2000" dirty="0" err="1" smtClean="0"/>
              <a:t>anniversaire</a:t>
            </a:r>
            <a:r>
              <a:rPr lang="en-GB" sz="2000" dirty="0" smtClean="0"/>
              <a:t> !</a:t>
            </a:r>
            <a:br>
              <a:rPr lang="en-GB" sz="2000" dirty="0" smtClean="0"/>
            </a:br>
            <a:r>
              <a:rPr lang="en-GB" sz="2000" dirty="0" err="1" smtClean="0"/>
              <a:t>Joyeux</a:t>
            </a:r>
            <a:r>
              <a:rPr lang="en-GB" sz="2000" dirty="0" smtClean="0"/>
              <a:t> </a:t>
            </a:r>
            <a:r>
              <a:rPr lang="en-GB" sz="2000" dirty="0" err="1" smtClean="0"/>
              <a:t>anniversaire</a:t>
            </a:r>
            <a:r>
              <a:rPr lang="en-GB" sz="2000" dirty="0" smtClean="0"/>
              <a:t> !</a:t>
            </a:r>
            <a:endParaRPr lang="en-GB" sz="2000" dirty="0"/>
          </a:p>
          <a:p>
            <a:r>
              <a:rPr lang="en-GB" sz="2000" dirty="0" err="1"/>
              <a:t>J</a:t>
            </a:r>
            <a:r>
              <a:rPr lang="en-GB" sz="2000" dirty="0" err="1" smtClean="0"/>
              <a:t>oyeux</a:t>
            </a:r>
            <a:r>
              <a:rPr lang="en-GB" sz="2000" dirty="0" smtClean="0"/>
              <a:t> </a:t>
            </a:r>
            <a:r>
              <a:rPr lang="en-GB" sz="2000" dirty="0" err="1" smtClean="0"/>
              <a:t>anniversaire</a:t>
            </a:r>
            <a:r>
              <a:rPr lang="en-GB" sz="2000" dirty="0" smtClean="0"/>
              <a:t> </a:t>
            </a:r>
            <a:r>
              <a:rPr lang="en-GB" sz="2000" dirty="0" smtClean="0">
                <a:cs typeface="Arial" panose="020B0604020202020204" pitchFamily="34" charset="0"/>
              </a:rPr>
              <a:t>!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Joyeux</a:t>
            </a:r>
            <a:r>
              <a:rPr lang="en-GB" sz="2000" dirty="0" smtClean="0"/>
              <a:t> </a:t>
            </a:r>
            <a:r>
              <a:rPr lang="en-GB" sz="2000" dirty="0" err="1" smtClean="0"/>
              <a:t>anniversaire</a:t>
            </a:r>
            <a:r>
              <a:rPr lang="en-GB" sz="2000" dirty="0" smtClean="0"/>
              <a:t> !</a:t>
            </a:r>
            <a:endParaRPr lang="en-GB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72126"/>
              </p:ext>
            </p:extLst>
          </p:nvPr>
        </p:nvGraphicFramePr>
        <p:xfrm>
          <a:off x="218120" y="3936348"/>
          <a:ext cx="6172201" cy="5074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326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janvier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février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avril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juillet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ût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octobre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décembre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C:\Users\Ruth\AppData\Local\Microsoft\Windows\Temporary Internet Files\Content.IE5\A8CJ0R41\MC90030557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44" y="937895"/>
            <a:ext cx="1619885" cy="163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94847">
            <a:off x="2424040" y="1067691"/>
            <a:ext cx="1865904" cy="83949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Sing the Happy Birthday song.  Try to memorise it so you can sing it without reading the words.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9" y="2626482"/>
            <a:ext cx="6631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cs typeface="Arial" panose="020B0604020202020204" pitchFamily="34" charset="0"/>
              </a:rPr>
              <a:t>B</a:t>
            </a:r>
            <a:r>
              <a:rPr lang="en-GB" sz="2000" dirty="0" smtClean="0">
                <a:cs typeface="Arial" panose="020B0604020202020204" pitchFamily="34" charset="0"/>
              </a:rPr>
              <a:t> Choose at least 5 people from your friends and family and write their names and the dates of their birthdays in the calendar below: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23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80894"/>
              </p:ext>
            </p:extLst>
          </p:nvPr>
        </p:nvGraphicFramePr>
        <p:xfrm>
          <a:off x="260648" y="179512"/>
          <a:ext cx="6264696" cy="8883516"/>
        </p:xfrm>
        <a:graphic>
          <a:graphicData uri="http://schemas.openxmlformats.org/drawingml/2006/table">
            <a:tbl>
              <a:tblPr/>
              <a:tblGrid>
                <a:gridCol w="5304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Contents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page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système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phonique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et la pronunciation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(Phonics and pronunciation)</a:t>
                      </a:r>
                      <a:endParaRPr kumimoji="0" lang="en-GB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Saluer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(Greetings)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5-6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the classroom)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numéros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1-31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(Numbers 1-31)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9-10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Quel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âge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as-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(How old are you?)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mois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l’année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months of the year)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et 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semaine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days of the week)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semaine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days of the week) 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numéros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1-31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(Numbers 1-31)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12-13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1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mois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et 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saisons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months and the seasons)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dates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(Dates)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15-16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61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Quelle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 date de ton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anniversaire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(When is your birthday?)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17-19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Révision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(Revision)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couleurs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(colours)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22-23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formes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(shapes)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24-25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visage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face)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26-27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parties du corps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parts of the body)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28-32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famille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(family)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33-40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ça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s’écrit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(How do you spell that?)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Descriptions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(descriptions)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42-45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vocabulaire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(My vocabulary)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1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 of Y4 assessment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47-48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7812360"/>
            <a:ext cx="6336704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Comment </a:t>
            </a:r>
            <a:r>
              <a:rPr lang="en-US" sz="2200" dirty="0" err="1" smtClean="0"/>
              <a:t>tu</a:t>
            </a:r>
            <a:r>
              <a:rPr lang="en-US" sz="2200" dirty="0" smtClean="0"/>
              <a:t> </a:t>
            </a:r>
            <a:r>
              <a:rPr lang="en-US" sz="2200" dirty="0" err="1" smtClean="0"/>
              <a:t>t’appelles</a:t>
            </a:r>
            <a:r>
              <a:rPr lang="en-US" sz="2200" dirty="0" smtClean="0"/>
              <a:t> ?</a:t>
            </a:r>
            <a:br>
              <a:rPr lang="en-US" sz="2200" dirty="0" smtClean="0"/>
            </a:br>
            <a:r>
              <a:rPr lang="en-US" sz="2200" dirty="0" err="1" smtClean="0">
                <a:cs typeface="Arial" panose="020B0604020202020204" pitchFamily="34" charset="0"/>
              </a:rPr>
              <a:t>Quel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âge</a:t>
            </a:r>
            <a:r>
              <a:rPr lang="en-US" sz="2200" dirty="0" smtClean="0">
                <a:cs typeface="Arial" panose="020B0604020202020204" pitchFamily="34" charset="0"/>
              </a:rPr>
              <a:t> as-</a:t>
            </a:r>
            <a:r>
              <a:rPr lang="en-US" sz="2200" dirty="0" err="1" smtClean="0">
                <a:cs typeface="Arial" panose="020B0604020202020204" pitchFamily="34" charset="0"/>
              </a:rPr>
              <a:t>tu</a:t>
            </a:r>
            <a:r>
              <a:rPr lang="en-US" sz="2200" dirty="0" smtClean="0">
                <a:cs typeface="Arial" panose="020B0604020202020204" pitchFamily="34" charset="0"/>
              </a:rPr>
              <a:t> ?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n-US" sz="2200" dirty="0" err="1" smtClean="0"/>
              <a:t>Quelle</a:t>
            </a:r>
            <a:r>
              <a:rPr lang="en-US" sz="2200" dirty="0" smtClean="0"/>
              <a:t> </a:t>
            </a:r>
            <a:r>
              <a:rPr lang="en-US" sz="2200" dirty="0" err="1" smtClean="0"/>
              <a:t>est</a:t>
            </a:r>
            <a:r>
              <a:rPr lang="en-US" sz="2200" dirty="0" smtClean="0"/>
              <a:t> la date de ton </a:t>
            </a:r>
            <a:r>
              <a:rPr lang="en-US" sz="2200" dirty="0" err="1" smtClean="0"/>
              <a:t>anniversaire</a:t>
            </a:r>
            <a:r>
              <a:rPr lang="en-US" sz="2200" dirty="0" smtClean="0"/>
              <a:t> ?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03820"/>
              </p:ext>
            </p:extLst>
          </p:nvPr>
        </p:nvGraphicFramePr>
        <p:xfrm>
          <a:off x="223788" y="1138773"/>
          <a:ext cx="6120681" cy="6615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0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0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0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2314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Pierre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9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/ 8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Émilie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8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12 /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Alexandre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13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21 /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Mia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11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 /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Thomas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12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12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Sylvie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7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24 /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14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/ 10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Julien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10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13 /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Marc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15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 / 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Philippe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6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Marie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12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14 /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Camille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9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28 /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3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Anne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10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27 /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Sophie</a:t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11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/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Thibault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Age: 9 </a:t>
                      </a: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/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11387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different identities and have conversations with a partner.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5013176" y="7812360"/>
            <a:ext cx="1773387" cy="1080916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know how to ask these questions off by heart!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1259632"/>
            <a:ext cx="565863" cy="552659"/>
          </a:xfrm>
          <a:prstGeom prst="rect">
            <a:avLst/>
          </a:prstGeom>
        </p:spPr>
      </p:pic>
      <p:pic>
        <p:nvPicPr>
          <p:cNvPr id="9" name="Picture 8" descr="C:\Users\Antonio\320,000 Imágenes\Content - 25KV1\Celebrations\Birthday\CANDL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20" y="5220072"/>
            <a:ext cx="361047" cy="7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AKE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64" y="2561239"/>
            <a:ext cx="429419" cy="5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MCj04124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3912467"/>
            <a:ext cx="533243" cy="5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OT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04" y="1253704"/>
            <a:ext cx="535163" cy="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3847401"/>
            <a:ext cx="392512" cy="643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35" y="1181696"/>
            <a:ext cx="410960" cy="673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6462693"/>
            <a:ext cx="415812" cy="681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96" y="2547835"/>
            <a:ext cx="437441" cy="7159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70" y="5155314"/>
            <a:ext cx="403809" cy="659775"/>
          </a:xfrm>
          <a:prstGeom prst="rect">
            <a:avLst/>
          </a:prstGeom>
        </p:spPr>
      </p:pic>
      <p:pic>
        <p:nvPicPr>
          <p:cNvPr id="18" name="Picture 14" descr="MCj04124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91" y="5220072"/>
            <a:ext cx="533243" cy="5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OT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53" y="6575997"/>
            <a:ext cx="535163" cy="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14" y="6533221"/>
            <a:ext cx="524436" cy="512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1" y="3875961"/>
            <a:ext cx="524436" cy="512199"/>
          </a:xfrm>
          <a:prstGeom prst="rect">
            <a:avLst/>
          </a:prstGeom>
        </p:spPr>
      </p:pic>
      <p:pic>
        <p:nvPicPr>
          <p:cNvPr id="22" name="Picture 21" descr="C:\Users\Antonio\320,000 Imágenes\Content - 25KV1\Celebrations\Birthday\CANDL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8" y="2585776"/>
            <a:ext cx="361047" cy="7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8"/>
          <p:cNvGrpSpPr>
            <a:grpSpLocks/>
          </p:cNvGrpSpPr>
          <p:nvPr/>
        </p:nvGrpSpPr>
        <p:grpSpPr bwMode="auto">
          <a:xfrm>
            <a:off x="476672" y="3995936"/>
            <a:ext cx="5362575" cy="3540125"/>
            <a:chOff x="714356" y="1785918"/>
            <a:chExt cx="5362575" cy="3540125"/>
          </a:xfrm>
        </p:grpSpPr>
        <p:pic>
          <p:nvPicPr>
            <p:cNvPr id="32799" name="Picture 4" descr="Dav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" r="4488"/>
            <a:stretch>
              <a:fillRect/>
            </a:stretch>
          </p:blipFill>
          <p:spPr bwMode="auto">
            <a:xfrm rot="21238986">
              <a:off x="714356" y="1785918"/>
              <a:ext cx="5362575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325982">
              <a:off x="880576" y="2141353"/>
              <a:ext cx="4717281" cy="2554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 smtClean="0">
                  <a:latin typeface="+mn-lt"/>
                </a:rPr>
                <a:t>Salut</a:t>
              </a:r>
              <a:r>
                <a:rPr lang="en-US" sz="2000" dirty="0" smtClean="0">
                  <a:latin typeface="+mn-lt"/>
                </a:rPr>
                <a:t> !</a:t>
              </a:r>
              <a:r>
                <a:rPr lang="en-US" sz="2000" dirty="0">
                  <a:latin typeface="+mn-lt"/>
                </a:rPr>
                <a:t/>
              </a:r>
              <a:br>
                <a:rPr lang="en-US" sz="2000" dirty="0">
                  <a:latin typeface="+mn-lt"/>
                </a:rPr>
              </a:br>
              <a:r>
                <a:rPr lang="en-US" sz="2000" dirty="0" err="1" smtClean="0">
                  <a:latin typeface="+mn-lt"/>
                </a:rPr>
                <a:t>Ça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va</a:t>
              </a:r>
              <a:r>
                <a:rPr lang="en-US" sz="2000" dirty="0" smtClean="0">
                  <a:latin typeface="+mn-lt"/>
                </a:rPr>
                <a:t> ?  Je </a:t>
              </a:r>
              <a:r>
                <a:rPr lang="en-US" sz="2000" dirty="0" err="1" smtClean="0">
                  <a:latin typeface="+mn-lt"/>
                </a:rPr>
                <a:t>m’appelle</a:t>
              </a:r>
              <a:r>
                <a:rPr lang="en-US" sz="2000" dirty="0" smtClean="0">
                  <a:latin typeface="+mn-lt"/>
                </a:rPr>
                <a:t> David</a:t>
              </a:r>
              <a:r>
                <a:rPr lang="en-US" sz="2000" dirty="0">
                  <a:latin typeface="+mn-lt"/>
                </a:rPr>
                <a:t>.  </a:t>
              </a:r>
              <a:r>
                <a:rPr lang="en-US" sz="2000" dirty="0" err="1" smtClean="0">
                  <a:latin typeface="+mn-lt"/>
                </a:rPr>
                <a:t>J’ai</a:t>
              </a:r>
              <a:r>
                <a:rPr lang="en-US" sz="2000" dirty="0" smtClean="0">
                  <a:latin typeface="+mn-lt"/>
                </a:rPr>
                <a:t> 11 ans.  Et </a:t>
              </a:r>
              <a:r>
                <a:rPr lang="en-US" sz="2000" dirty="0" err="1" smtClean="0">
                  <a:latin typeface="+mn-lt"/>
                </a:rPr>
                <a:t>toi</a:t>
              </a:r>
              <a:r>
                <a:rPr lang="en-US" sz="2000" dirty="0" smtClean="0">
                  <a:latin typeface="+mn-lt"/>
                </a:rPr>
                <a:t> ?  Mon </a:t>
              </a:r>
              <a:r>
                <a:rPr lang="en-US" sz="2000" dirty="0" err="1" smtClean="0">
                  <a:latin typeface="+mn-lt"/>
                </a:rPr>
                <a:t>anniversaire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c’est</a:t>
              </a:r>
              <a:r>
                <a:rPr lang="en-US" sz="2000" dirty="0" smtClean="0">
                  <a:latin typeface="+mn-lt"/>
                </a:rPr>
                <a:t> le cinq </a:t>
              </a:r>
              <a:r>
                <a:rPr lang="en-US" sz="2000" dirty="0" err="1" smtClean="0">
                  <a:latin typeface="+mn-lt"/>
                </a:rPr>
                <a:t>novembre</a:t>
              </a:r>
              <a:r>
                <a:rPr lang="en-US" sz="2000" dirty="0" smtClean="0">
                  <a:latin typeface="+mn-lt"/>
                </a:rPr>
                <a:t>.  </a:t>
              </a:r>
              <a:r>
                <a:rPr lang="en-US" sz="2000" dirty="0" err="1" smtClean="0">
                  <a:latin typeface="+mn-lt"/>
                </a:rPr>
                <a:t>Quelle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est</a:t>
              </a:r>
              <a:r>
                <a:rPr lang="en-US" sz="2000" dirty="0" smtClean="0">
                  <a:latin typeface="+mn-lt"/>
                </a:rPr>
                <a:t> la date de ton </a:t>
              </a:r>
              <a:r>
                <a:rPr lang="en-US" sz="2000" dirty="0" err="1" smtClean="0">
                  <a:latin typeface="+mn-lt"/>
                </a:rPr>
                <a:t>anniversaire</a:t>
              </a:r>
              <a:r>
                <a:rPr lang="en-US" sz="2000" dirty="0" smtClean="0">
                  <a:latin typeface="+mn-lt"/>
                </a:rPr>
                <a:t> ?  </a:t>
              </a:r>
              <a:r>
                <a:rPr lang="en-US" sz="2000" dirty="0" err="1" smtClean="0">
                  <a:latin typeface="+mn-lt"/>
                </a:rPr>
                <a:t>Envoie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moi</a:t>
              </a:r>
              <a:r>
                <a:rPr lang="en-US" sz="2000" dirty="0" smtClean="0">
                  <a:latin typeface="+mn-lt"/>
                </a:rPr>
                <a:t> un e-mail </a:t>
              </a:r>
              <a:r>
                <a:rPr lang="en-US" sz="2000" dirty="0" err="1" smtClean="0">
                  <a:latin typeface="+mn-lt"/>
                </a:rPr>
                <a:t>s’il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te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plaît</a:t>
              </a:r>
              <a:r>
                <a:rPr lang="en-US" sz="2000" dirty="0" smtClean="0">
                  <a:latin typeface="+mn-lt"/>
                </a:rPr>
                <a:t>.</a:t>
              </a:r>
              <a:r>
                <a:rPr lang="en-US" sz="2000" dirty="0">
                  <a:latin typeface="+mn-lt"/>
                </a:rPr>
                <a:t/>
              </a:r>
              <a:br>
                <a:rPr lang="en-US" sz="2000" dirty="0">
                  <a:latin typeface="+mn-lt"/>
                </a:rPr>
              </a:br>
              <a:r>
                <a:rPr lang="en-US" sz="2000" dirty="0" smtClean="0">
                  <a:latin typeface="+mn-lt"/>
                </a:rPr>
                <a:t>À </a:t>
              </a:r>
              <a:r>
                <a:rPr lang="en-US" sz="2000" dirty="0" err="1" smtClean="0">
                  <a:latin typeface="+mn-lt"/>
                </a:rPr>
                <a:t>bientôt</a:t>
              </a:r>
              <a:r>
                <a:rPr lang="en-US" sz="2000" dirty="0" smtClean="0">
                  <a:latin typeface="+mn-lt"/>
                </a:rPr>
                <a:t>, </a:t>
              </a:r>
              <a:endParaRPr lang="en-US" sz="2000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+mn-lt"/>
                </a:rPr>
                <a:t>David</a:t>
              </a:r>
              <a:endParaRPr lang="en-US" sz="2000" dirty="0">
                <a:latin typeface="+mn-lt"/>
              </a:endParaRPr>
            </a:p>
          </p:txBody>
        </p:sp>
      </p:grpSp>
      <p:graphicFrame>
        <p:nvGraphicFramePr>
          <p:cNvPr id="358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75912"/>
              </p:ext>
            </p:extLst>
          </p:nvPr>
        </p:nvGraphicFramePr>
        <p:xfrm>
          <a:off x="116632" y="827584"/>
          <a:ext cx="6597650" cy="2682876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05/06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</a:t>
                      </a: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douze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février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12/2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2/10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15/07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 Write out the dates below in full in French.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494" y="3441238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Read the email from David.  Write a reply with your name, your age and your birthday.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494" y="7275151"/>
            <a:ext cx="667875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500" y="8532440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" y="1459318"/>
            <a:ext cx="6096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47" y="4245381"/>
            <a:ext cx="209073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7" y="4102506"/>
            <a:ext cx="20018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97" y="1459318"/>
            <a:ext cx="11715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900438241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0" y="1602193"/>
            <a:ext cx="14255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86360" y="2616606"/>
            <a:ext cx="19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b="1" i="1" dirty="0" smtClean="0"/>
              <a:t>Nom</a:t>
            </a:r>
            <a:r>
              <a:rPr lang="en-GB" dirty="0" smtClean="0"/>
              <a:t>: </a:t>
            </a:r>
            <a:r>
              <a:rPr lang="en-GB" dirty="0"/>
              <a:t>Alicia</a:t>
            </a:r>
            <a:br>
              <a:rPr lang="en-GB" dirty="0"/>
            </a:br>
            <a:r>
              <a:rPr lang="en-GB" b="1" i="1" dirty="0" smtClean="0"/>
              <a:t>Age</a:t>
            </a:r>
            <a:r>
              <a:rPr lang="en-GB" dirty="0" smtClean="0"/>
              <a:t>: </a:t>
            </a:r>
            <a:r>
              <a:rPr lang="en-GB" dirty="0"/>
              <a:t>9 </a:t>
            </a:r>
            <a:r>
              <a:rPr lang="en-GB" dirty="0" err="1" smtClean="0"/>
              <a:t>ans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 err="1" smtClean="0"/>
              <a:t>Anniversaire</a:t>
            </a:r>
            <a:r>
              <a:rPr lang="en-GB" b="1" i="1" dirty="0" smtClean="0"/>
              <a:t>: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 </a:t>
            </a:r>
            <a:r>
              <a:rPr lang="en-GB" dirty="0" err="1" smtClean="0"/>
              <a:t>mai</a:t>
            </a:r>
            <a:endParaRPr lang="en-US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572422" y="2530881"/>
            <a:ext cx="192881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b="1" i="1" dirty="0" smtClean="0"/>
              <a:t>Nom</a:t>
            </a:r>
            <a:r>
              <a:rPr lang="en-GB" dirty="0" smtClean="0"/>
              <a:t>: </a:t>
            </a:r>
            <a:r>
              <a:rPr lang="en-GB" dirty="0" err="1" smtClean="0"/>
              <a:t>Sorène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 smtClean="0"/>
              <a:t>Age</a:t>
            </a:r>
            <a:r>
              <a:rPr lang="en-GB" dirty="0" smtClean="0"/>
              <a:t>: </a:t>
            </a:r>
            <a:r>
              <a:rPr lang="en-GB" dirty="0"/>
              <a:t>12 </a:t>
            </a:r>
            <a:r>
              <a:rPr lang="en-GB" dirty="0" err="1" smtClean="0"/>
              <a:t>ans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 err="1" smtClean="0"/>
              <a:t>Anniversaire</a:t>
            </a:r>
            <a:r>
              <a:rPr lang="en-GB" b="1" i="1" dirty="0" smtClean="0"/>
              <a:t>: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13 </a:t>
            </a:r>
            <a:r>
              <a:rPr lang="en-GB" dirty="0" err="1" smtClean="0"/>
              <a:t>ao</a:t>
            </a:r>
            <a:r>
              <a:rPr lang="en-GB" dirty="0" err="1"/>
              <a:t>û</a:t>
            </a:r>
            <a:r>
              <a:rPr lang="en-GB" dirty="0" err="1" smtClean="0"/>
              <a:t>t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798265" y="4055313"/>
            <a:ext cx="19288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b="1" i="1" dirty="0" smtClean="0"/>
              <a:t>Nom</a:t>
            </a:r>
            <a:r>
              <a:rPr lang="en-GB" dirty="0" smtClean="0"/>
              <a:t>: Mathieu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 smtClean="0"/>
              <a:t>Age</a:t>
            </a:r>
            <a:r>
              <a:rPr lang="en-GB" dirty="0" smtClean="0"/>
              <a:t>:11 </a:t>
            </a:r>
            <a:r>
              <a:rPr lang="en-GB" dirty="0" err="1" smtClean="0"/>
              <a:t>ans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b="1" i="1" dirty="0" err="1" smtClean="0"/>
              <a:t>Anniversaire</a:t>
            </a:r>
            <a:r>
              <a:rPr lang="en-GB" b="1" i="1" dirty="0" smtClean="0"/>
              <a:t>: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29 </a:t>
            </a:r>
            <a:r>
              <a:rPr lang="en-GB" dirty="0" err="1" smtClean="0"/>
              <a:t>janvier</a:t>
            </a:r>
            <a:endParaRPr lang="en-US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929187" y="5290749"/>
            <a:ext cx="1928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b="1" i="1" dirty="0" smtClean="0"/>
              <a:t>Nom</a:t>
            </a:r>
            <a:r>
              <a:rPr lang="en-GB" dirty="0" smtClean="0"/>
              <a:t>: Emma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 smtClean="0"/>
              <a:t>Age</a:t>
            </a:r>
            <a:r>
              <a:rPr lang="en-GB" dirty="0" smtClean="0"/>
              <a:t>: 10 </a:t>
            </a:r>
            <a:r>
              <a:rPr lang="en-GB" dirty="0" err="1" smtClean="0"/>
              <a:t>ans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 err="1" smtClean="0"/>
              <a:t>Anniversaire</a:t>
            </a:r>
            <a:r>
              <a:rPr lang="en-GB" b="1" i="1" dirty="0" smtClean="0"/>
              <a:t>: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17 </a:t>
            </a:r>
            <a:r>
              <a:rPr lang="en-GB" dirty="0" err="1" smtClean="0"/>
              <a:t>mai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278" y="6588224"/>
            <a:ext cx="624713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288000" indent="-457200">
              <a:buFont typeface="Arial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say hello / goodbye </a:t>
            </a:r>
          </a:p>
          <a:p>
            <a:pPr marL="288000" indent="-457200">
              <a:buFont typeface="Arial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say what your name is</a:t>
            </a:r>
          </a:p>
          <a:p>
            <a:pPr marL="288000" indent="-457200">
              <a:buFont typeface="Arial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say how you are feeling</a:t>
            </a:r>
          </a:p>
          <a:p>
            <a:pPr marL="288000" indent="-457200">
              <a:buFont typeface="Arial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say your age</a:t>
            </a:r>
          </a:p>
          <a:p>
            <a:pPr marL="288000" indent="-457200">
              <a:buFont typeface="Arial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say when your birthday is</a:t>
            </a:r>
          </a:p>
          <a:p>
            <a:pPr marL="288000" indent="-457200">
              <a:buFont typeface="Arial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ask 4 questions </a:t>
            </a:r>
          </a:p>
          <a:p>
            <a:r>
              <a:rPr lang="en-US" sz="1100" dirty="0" smtClean="0">
                <a:cs typeface="Arial" panose="020B0604020202020204" pitchFamily="34" charset="0"/>
              </a:rPr>
              <a:t>            (name, </a:t>
            </a:r>
            <a:r>
              <a:rPr lang="en-US" sz="1100" dirty="0">
                <a:cs typeface="Arial" panose="020B0604020202020204" pitchFamily="34" charset="0"/>
              </a:rPr>
              <a:t>how you </a:t>
            </a:r>
            <a:r>
              <a:rPr lang="en-US" sz="1100" dirty="0" smtClean="0">
                <a:cs typeface="Arial" panose="020B0604020202020204" pitchFamily="34" charset="0"/>
              </a:rPr>
              <a:t>are, age, birthday) </a:t>
            </a:r>
            <a:endParaRPr lang="en-US" sz="1100" dirty="0">
              <a:cs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cs typeface="Arial" panose="020B0604020202020204" pitchFamily="34" charset="0"/>
              </a:rPr>
              <a:t>Révision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an identity and have a conversation with your partner.  Make sure you can ask and answer all the questions confidently.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35649"/>
              </p:ext>
            </p:extLst>
          </p:nvPr>
        </p:nvGraphicFramePr>
        <p:xfrm>
          <a:off x="209128" y="6247164"/>
          <a:ext cx="6172200" cy="25682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9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3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GB" sz="20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GB" sz="200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 t’appelles </a:t>
                      </a: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 va ? / Comment ça va ?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 âge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as-tu </a:t>
                      </a: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est la date de ton anniversaire ?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95" marR="635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06070"/>
              </p:ext>
            </p:extLst>
          </p:nvPr>
        </p:nvGraphicFramePr>
        <p:xfrm>
          <a:off x="188640" y="922950"/>
          <a:ext cx="6336704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4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7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7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7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février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janvier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juin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octobre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</a:t>
                      </a: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67741"/>
              </p:ext>
            </p:extLst>
          </p:nvPr>
        </p:nvGraphicFramePr>
        <p:xfrm>
          <a:off x="142136" y="2696472"/>
          <a:ext cx="6383208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9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9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47525"/>
              </p:ext>
            </p:extLst>
          </p:nvPr>
        </p:nvGraphicFramePr>
        <p:xfrm>
          <a:off x="210324" y="4515668"/>
          <a:ext cx="6315019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7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1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cs typeface="Arial" panose="020B0604020202020204" pitchFamily="34" charset="0"/>
              </a:rPr>
              <a:t>Révision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Write these months in English.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842" y="2138600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Write these months in French.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842" y="3992448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Write these numbers in French.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1494" y="5723944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Write answers to these questions in French.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6042"/>
              </p:ext>
            </p:extLst>
          </p:nvPr>
        </p:nvGraphicFramePr>
        <p:xfrm>
          <a:off x="500063" y="612204"/>
          <a:ext cx="5688012" cy="4754760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3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couleurs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colours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bleu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marron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brown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gris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blanc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jaune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yellow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violet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purple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7931" name="Group 5"/>
          <p:cNvGrpSpPr>
            <a:grpSpLocks/>
          </p:cNvGrpSpPr>
          <p:nvPr/>
        </p:nvGrpSpPr>
        <p:grpSpPr bwMode="auto">
          <a:xfrm>
            <a:off x="1071563" y="6755829"/>
            <a:ext cx="1033462" cy="2352675"/>
            <a:chOff x="642910" y="2143116"/>
            <a:chExt cx="1347228" cy="3067191"/>
          </a:xfrm>
        </p:grpSpPr>
        <p:sp>
          <p:nvSpPr>
            <p:cNvPr id="7" name="Oval 6"/>
            <p:cNvSpPr/>
            <p:nvPr/>
          </p:nvSpPr>
          <p:spPr>
            <a:xfrm>
              <a:off x="1770774" y="2710194"/>
              <a:ext cx="215225" cy="1428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1580" y="2352149"/>
              <a:ext cx="1001626" cy="9292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55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6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7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8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9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00338" y="2879904"/>
              <a:ext cx="442868" cy="186267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85186" y="2567391"/>
              <a:ext cx="142794" cy="1428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2910" y="2143116"/>
              <a:ext cx="1152697" cy="536035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7932" name="Group 16"/>
          <p:cNvGrpSpPr>
            <a:grpSpLocks/>
          </p:cNvGrpSpPr>
          <p:nvPr/>
        </p:nvGrpSpPr>
        <p:grpSpPr bwMode="auto">
          <a:xfrm>
            <a:off x="5082888" y="6849491"/>
            <a:ext cx="1149350" cy="2259013"/>
            <a:chOff x="4214810" y="2317914"/>
            <a:chExt cx="1548681" cy="3044793"/>
          </a:xfrm>
        </p:grpSpPr>
        <p:sp>
          <p:nvSpPr>
            <p:cNvPr id="18" name="Oval 17"/>
            <p:cNvSpPr/>
            <p:nvPr/>
          </p:nvSpPr>
          <p:spPr>
            <a:xfrm>
              <a:off x="4214810" y="2861398"/>
              <a:ext cx="213906" cy="1433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53850" y="2506208"/>
              <a:ext cx="998941" cy="92863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43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4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5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6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7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501444" y="2720177"/>
              <a:ext cx="141178" cy="1412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7949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37951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2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582729" y="2317914"/>
              <a:ext cx="1180762" cy="1435739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Rounded Rectangular Callout 29"/>
          <p:cNvSpPr/>
          <p:nvPr/>
        </p:nvSpPr>
        <p:spPr>
          <a:xfrm>
            <a:off x="428625" y="5469954"/>
            <a:ext cx="3000375" cy="1143000"/>
          </a:xfrm>
          <a:prstGeom prst="wedgeRoundRectCallout">
            <a:avLst>
              <a:gd name="adj1" fmla="val 8622"/>
              <a:gd name="adj2" fmla="val 9469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Quelle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couleur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préférée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3515587" y="5316203"/>
            <a:ext cx="3134602" cy="1143000"/>
          </a:xfrm>
          <a:prstGeom prst="wedgeRoundRectCallout">
            <a:avLst>
              <a:gd name="adj1" fmla="val -6616"/>
              <a:gd name="adj2" fmla="val 9287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couleur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préférée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bleu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yeux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Heart 31"/>
          <p:cNvSpPr/>
          <p:nvPr/>
        </p:nvSpPr>
        <p:spPr>
          <a:xfrm>
            <a:off x="6063540" y="6564799"/>
            <a:ext cx="357187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6206415" y="6850549"/>
            <a:ext cx="500062" cy="42862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5492040" y="6564799"/>
            <a:ext cx="428625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4849102" y="6564799"/>
            <a:ext cx="500063" cy="42862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6349290" y="7279174"/>
            <a:ext cx="357187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Les </a:t>
            </a:r>
            <a:r>
              <a:rPr lang="en-US" sz="2800" b="1" dirty="0" err="1" smtClean="0">
                <a:cs typeface="Arial" panose="020B0604020202020204" pitchFamily="34" charset="0"/>
              </a:rPr>
              <a:t>couleurs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77938" y="12220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49688" y="12299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14313" y="12299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2033588" y="12299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2428875" y="1229940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572000" y="12299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92813" y="12220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043488" y="1206128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49375" y="2428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41750" y="2436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06375" y="2436440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033588" y="2436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420938" y="2436440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4564063" y="2436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84875" y="2428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035550" y="2412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285875" y="3571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849688" y="3579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42875" y="3579440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970088" y="3579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2357438" y="3579440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500563" y="3579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921375" y="3571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4972050" y="3555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285875" y="4714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849688" y="4722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142875" y="47224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1970088" y="4722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2357438" y="4722440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4500563" y="4722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921375" y="4714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972050" y="4698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285875" y="5857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849688" y="5865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142875" y="58654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1970088" y="5865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2357438" y="5865440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500563" y="5865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921375" y="5857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4972050" y="5841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285875" y="7175128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849688" y="7183065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142875" y="7183065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1970088" y="7183065"/>
            <a:ext cx="39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357438" y="7183065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4500563" y="7587878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5921375" y="7579940"/>
            <a:ext cx="650875" cy="579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4972050" y="7564065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285875" y="7945065"/>
            <a:ext cx="650875" cy="579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849688" y="7953003"/>
            <a:ext cx="650875" cy="579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142875" y="7953003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1970088" y="795300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2357438" y="7953003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4643438" y="715925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Les </a:t>
            </a:r>
            <a:r>
              <a:rPr lang="en-US" sz="2800" b="1" dirty="0" err="1" smtClean="0">
                <a:cs typeface="Arial" panose="020B0604020202020204" pitchFamily="34" charset="0"/>
              </a:rPr>
              <a:t>couleurs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Colour the boxes and write the names for the secondary colours.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15153"/>
              </p:ext>
            </p:extLst>
          </p:nvPr>
        </p:nvGraphicFramePr>
        <p:xfrm>
          <a:off x="404664" y="1259632"/>
          <a:ext cx="6075292" cy="5935155"/>
        </p:xfrm>
        <a:graphic>
          <a:graphicData uri="http://schemas.openxmlformats.org/drawingml/2006/table">
            <a:tbl>
              <a:tblPr/>
              <a:tblGrid>
                <a:gridCol w="1518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8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8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8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cercle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point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………….</a:t>
                      </a: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triangle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…………….</a:t>
                      </a: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ligne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carré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………………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étoile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rectangle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spirale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…………....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ovale</a:t>
                      </a: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œil</a:t>
                      </a: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………….</a:t>
                      </a:r>
                      <a:endParaRPr kumimoji="0" lang="en-GB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81" name="Rectangle 123"/>
          <p:cNvSpPr>
            <a:spLocks noChangeArrowheads="1"/>
          </p:cNvSpPr>
          <p:nvPr/>
        </p:nvSpPr>
        <p:spPr bwMode="auto">
          <a:xfrm>
            <a:off x="631266" y="5077630"/>
            <a:ext cx="1147555" cy="58784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182" name="AutoShape 124"/>
          <p:cNvSpPr>
            <a:spLocks noChangeArrowheads="1"/>
          </p:cNvSpPr>
          <p:nvPr/>
        </p:nvSpPr>
        <p:spPr bwMode="auto">
          <a:xfrm>
            <a:off x="870142" y="2607779"/>
            <a:ext cx="714437" cy="870636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183" name="Line 128"/>
          <p:cNvSpPr>
            <a:spLocks noChangeShapeType="1"/>
          </p:cNvSpPr>
          <p:nvPr/>
        </p:nvSpPr>
        <p:spPr bwMode="auto">
          <a:xfrm>
            <a:off x="3690789" y="2991595"/>
            <a:ext cx="1142239" cy="1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5249" name="AutoShape 129"/>
          <p:cNvSpPr>
            <a:spLocks noChangeArrowheads="1"/>
          </p:cNvSpPr>
          <p:nvPr/>
        </p:nvSpPr>
        <p:spPr bwMode="auto">
          <a:xfrm>
            <a:off x="3777169" y="3694066"/>
            <a:ext cx="968360" cy="1042652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cs typeface="Arial" panose="020B0604020202020204" pitchFamily="34" charset="0"/>
            </a:endParaRPr>
          </a:p>
        </p:txBody>
      </p:sp>
      <p:pic>
        <p:nvPicPr>
          <p:cNvPr id="39974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90" y="6178414"/>
            <a:ext cx="1054739" cy="9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5" name="Picture 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31" y="5077630"/>
            <a:ext cx="831652" cy="81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18557" y="1352342"/>
            <a:ext cx="1012549" cy="9492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46358" y="1732047"/>
            <a:ext cx="253138" cy="18985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696" y="3813654"/>
            <a:ext cx="822696" cy="8226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80" y="6254439"/>
            <a:ext cx="1075833" cy="569559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Les </a:t>
            </a:r>
            <a:r>
              <a:rPr lang="en-US" sz="2800" b="1" dirty="0" err="1" smtClean="0">
                <a:cs typeface="Arial" panose="020B0604020202020204" pitchFamily="34" charset="0"/>
              </a:rPr>
              <a:t>formes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Colour each shape and </a:t>
            </a: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write its colour in French after the noun.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494" y="7341403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Draw a quick picture made up of different shapes and label it in French.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481" y="7790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panose="020B0604020202020204" pitchFamily="34" charset="0"/>
              </a:rPr>
              <a:t>Les </a:t>
            </a:r>
            <a:r>
              <a:rPr lang="en-US" sz="2800" b="1" dirty="0" err="1" smtClean="0">
                <a:cs typeface="Arial" panose="020B0604020202020204" pitchFamily="34" charset="0"/>
              </a:rPr>
              <a:t>formes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phrase for each picture, describing the shapes you can see in it.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4720" y="3064422"/>
            <a:ext cx="1311313" cy="107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170" y="3701484"/>
            <a:ext cx="751844" cy="149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59" y="5807767"/>
            <a:ext cx="1349210" cy="1351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14" y="949247"/>
            <a:ext cx="1785600" cy="1152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8" y="5501393"/>
            <a:ext cx="1703443" cy="1785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7" y="1821240"/>
            <a:ext cx="1961471" cy="1412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681" y="1227184"/>
            <a:ext cx="4206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  Il y a </a:t>
            </a:r>
            <a:r>
              <a:rPr lang="en-GB" sz="2000" dirty="0" err="1" smtClean="0"/>
              <a:t>trois</a:t>
            </a:r>
            <a:r>
              <a:rPr lang="en-GB" sz="2000" dirty="0" smtClean="0"/>
              <a:t> </a:t>
            </a:r>
            <a:r>
              <a:rPr lang="en-GB" sz="2000" dirty="0" err="1" smtClean="0"/>
              <a:t>cercles</a:t>
            </a:r>
            <a:r>
              <a:rPr lang="en-GB" sz="2000" dirty="0" smtClean="0"/>
              <a:t>, </a:t>
            </a:r>
            <a:r>
              <a:rPr lang="en-GB" sz="2000" dirty="0" err="1" smtClean="0"/>
              <a:t>quatre</a:t>
            </a:r>
            <a:r>
              <a:rPr lang="en-GB" sz="2000" dirty="0" smtClean="0"/>
              <a:t> triangles, </a:t>
            </a:r>
            <a:r>
              <a:rPr lang="en-GB" sz="2000" dirty="0" err="1" smtClean="0"/>
              <a:t>deux</a:t>
            </a:r>
            <a:r>
              <a:rPr lang="en-GB" sz="2000" dirty="0" smtClean="0"/>
              <a:t> rectangles et un demi-</a:t>
            </a:r>
            <a:r>
              <a:rPr lang="en-GB" sz="2000" dirty="0" err="1" smtClean="0"/>
              <a:t>cercle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617" y="2390856"/>
            <a:ext cx="35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  Il y a un </a:t>
            </a:r>
            <a:r>
              <a:rPr lang="en-GB" sz="2000" dirty="0" err="1" smtClean="0"/>
              <a:t>cercle</a:t>
            </a:r>
            <a:r>
              <a:rPr lang="en-GB" sz="2000" dirty="0" smtClean="0"/>
              <a:t>, un triangle et </a:t>
            </a:r>
            <a:r>
              <a:rPr lang="en-GB" sz="2000" dirty="0" err="1" smtClean="0"/>
              <a:t>cinq</a:t>
            </a:r>
            <a:r>
              <a:rPr lang="en-GB" sz="2000" dirty="0" smtClean="0"/>
              <a:t> rectangles. 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231" y="3286603"/>
            <a:ext cx="420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  Il y a </a:t>
            </a:r>
            <a:r>
              <a:rPr lang="en-GB" sz="2000" dirty="0" err="1" smtClean="0"/>
              <a:t>trois</a:t>
            </a:r>
            <a:r>
              <a:rPr lang="en-GB" sz="2000" dirty="0" smtClean="0"/>
              <a:t> triangles, et </a:t>
            </a:r>
            <a:r>
              <a:rPr lang="en-GB" sz="2000" dirty="0" err="1" smtClean="0"/>
              <a:t>une</a:t>
            </a:r>
            <a:r>
              <a:rPr lang="en-GB" sz="2000" dirty="0" smtClean="0"/>
              <a:t> </a:t>
            </a:r>
            <a:r>
              <a:rPr lang="en-GB" sz="2000" dirty="0" err="1" smtClean="0"/>
              <a:t>ligne</a:t>
            </a:r>
            <a:r>
              <a:rPr lang="en-GB" sz="2000" dirty="0" smtClean="0"/>
              <a:t> </a:t>
            </a:r>
            <a:r>
              <a:rPr lang="en-GB" sz="2000" dirty="0" err="1" smtClean="0"/>
              <a:t>ondulée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617" y="4135415"/>
            <a:ext cx="420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  Il y a </a:t>
            </a:r>
            <a:r>
              <a:rPr lang="en-GB" sz="2000" dirty="0" err="1" smtClean="0"/>
              <a:t>trois</a:t>
            </a:r>
            <a:r>
              <a:rPr lang="en-GB" sz="2000" dirty="0" smtClean="0"/>
              <a:t> </a:t>
            </a:r>
            <a:r>
              <a:rPr lang="en-GB" sz="2000" dirty="0" err="1" smtClean="0"/>
              <a:t>cercles</a:t>
            </a:r>
            <a:r>
              <a:rPr lang="en-GB" sz="2000" dirty="0" smtClean="0"/>
              <a:t> et beaucoup de triangles. 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4005064" y="914463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9311" y="2063659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8416" y="3051449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6168" y="4008130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6131" y="5220072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description of the three pictures below.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84" y="5124821"/>
            <a:ext cx="1331800" cy="20540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9939" y="564009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26846" y="55961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3376" y="550350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21617" y="7286854"/>
            <a:ext cx="2587303" cy="16776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smtClean="0">
                <a:solidFill>
                  <a:schemeClr val="tx1"/>
                </a:solidFill>
              </a:rPr>
              <a:t>Il y a……….triangles.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Il y a ……..rectangles.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Il y a …….</a:t>
            </a:r>
            <a:r>
              <a:rPr lang="en-GB" sz="2200" dirty="0" err="1" smtClean="0">
                <a:solidFill>
                  <a:schemeClr val="tx1"/>
                </a:solidFill>
              </a:rPr>
              <a:t>cercles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2526846" y="7286854"/>
            <a:ext cx="2154148" cy="16776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618486" y="7286854"/>
            <a:ext cx="2154148" cy="16776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1" y="1397516"/>
            <a:ext cx="638968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60640" y="2017936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31828" y="1374998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60640" y="5661248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32078" y="4518248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43476" y="2888333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32078" y="3589561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2953" y="6375623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8640" y="4518248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8640" y="3589561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25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Le visage</a:t>
            </a:r>
            <a:br>
              <a:rPr lang="en-GB" sz="2400" b="1" dirty="0" smtClean="0">
                <a:latin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</a:rPr>
              <a:t>A  </a:t>
            </a:r>
            <a:r>
              <a:rPr lang="en-GB" sz="2000" dirty="0" smtClean="0">
                <a:latin typeface="Arial" panose="020B0604020202020204" pitchFamily="34" charset="0"/>
              </a:rPr>
              <a:t>Label the face with the correct French words.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5546" y="2917979"/>
            <a:ext cx="174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le </a:t>
            </a:r>
            <a:r>
              <a:rPr lang="en-GB" dirty="0" err="1" smtClean="0"/>
              <a:t>sourcil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5389" y="6327625"/>
            <a:ext cx="174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le </a:t>
            </a:r>
            <a:r>
              <a:rPr lang="en-GB" dirty="0" err="1" smtClean="0"/>
              <a:t>menton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10944" y="4547894"/>
            <a:ext cx="174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l</a:t>
            </a:r>
            <a:r>
              <a:rPr lang="en-GB" dirty="0" smtClean="0"/>
              <a:t>a </a:t>
            </a:r>
            <a:r>
              <a:rPr lang="en-GB" dirty="0" err="1" smtClean="0"/>
              <a:t>joue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04227"/>
              </p:ext>
            </p:extLst>
          </p:nvPr>
        </p:nvGraphicFramePr>
        <p:xfrm>
          <a:off x="383902" y="6960057"/>
          <a:ext cx="611691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8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8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cheveux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dents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l’oreille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510" y="8218557"/>
            <a:ext cx="6667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000" b="1" dirty="0" smtClean="0"/>
              <a:t>B  </a:t>
            </a:r>
            <a:r>
              <a:rPr lang="en-GB" dirty="0" smtClean="0"/>
              <a:t>Which part of the face is missing?  Write the French word here. ___________________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24949"/>
              </p:ext>
            </p:extLst>
          </p:nvPr>
        </p:nvGraphicFramePr>
        <p:xfrm>
          <a:off x="248764" y="1157824"/>
          <a:ext cx="6403332" cy="708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1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1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3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329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6" y="1238278"/>
            <a:ext cx="1357490" cy="164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36" y="1037396"/>
            <a:ext cx="3630263" cy="2722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4" y="4532362"/>
            <a:ext cx="1802157" cy="216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30" y="4716016"/>
            <a:ext cx="2042444" cy="2448272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Le visage</a:t>
            </a:r>
            <a:br>
              <a:rPr lang="en-GB" sz="2400" b="1" dirty="0" smtClean="0">
                <a:latin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</a:rPr>
              <a:t>A  </a:t>
            </a:r>
            <a:r>
              <a:rPr lang="en-GB" sz="2000" dirty="0" smtClean="0">
                <a:latin typeface="Arial" panose="020B0604020202020204" pitchFamily="34" charset="0"/>
              </a:rPr>
              <a:t>Draw features onto each face and colour them.  (You don’t have to use normal colours!)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764" y="8388424"/>
            <a:ext cx="6403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000" b="1" dirty="0" smtClean="0"/>
              <a:t>B </a:t>
            </a:r>
            <a:r>
              <a:rPr lang="en-GB" dirty="0" smtClean="0"/>
              <a:t>Write 2-3 sentences about each face.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42868" y="1311761"/>
            <a:ext cx="141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…………………………………………………...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15134" y="1464161"/>
            <a:ext cx="141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e.g</a:t>
            </a:r>
            <a:endParaRPr lang="en-GB" sz="2000" dirty="0" smtClean="0"/>
          </a:p>
          <a:p>
            <a:r>
              <a:rPr lang="en-GB" sz="2000" dirty="0" smtClean="0"/>
              <a:t>Il a </a:t>
            </a:r>
            <a:r>
              <a:rPr lang="en-GB" sz="2000" dirty="0" err="1" smtClean="0"/>
              <a:t>deux</a:t>
            </a:r>
            <a:r>
              <a:rPr lang="en-GB" sz="2000" dirty="0" smtClean="0"/>
              <a:t> </a:t>
            </a:r>
            <a:r>
              <a:rPr lang="en-GB" sz="2000" dirty="0" err="1" smtClean="0"/>
              <a:t>yeux</a:t>
            </a:r>
            <a:r>
              <a:rPr lang="en-GB" sz="2000" dirty="0" smtClean="0"/>
              <a:t> bleus.</a:t>
            </a:r>
          </a:p>
          <a:p>
            <a:r>
              <a:rPr lang="en-GB" sz="2000" dirty="0" smtClean="0"/>
              <a:t>Il  a les 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4664" y="2987824"/>
            <a:ext cx="282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cheveux</a:t>
            </a:r>
            <a:r>
              <a:rPr lang="en-GB" sz="2000" dirty="0" smtClean="0"/>
              <a:t> courts, blonds et </a:t>
            </a:r>
            <a:r>
              <a:rPr lang="en-GB" sz="2000" dirty="0" err="1" smtClean="0"/>
              <a:t>frisés</a:t>
            </a:r>
            <a:r>
              <a:rPr lang="en-GB" sz="2000" dirty="0" smtClean="0"/>
              <a:t>. Il a un </a:t>
            </a:r>
            <a:r>
              <a:rPr lang="en-GB" sz="2000" dirty="0" err="1" smtClean="0"/>
              <a:t>très</a:t>
            </a:r>
            <a:r>
              <a:rPr lang="en-GB" sz="2000" dirty="0" smtClean="0"/>
              <a:t> grand </a:t>
            </a:r>
            <a:r>
              <a:rPr lang="en-GB" sz="2000" dirty="0" err="1" smtClean="0"/>
              <a:t>nez</a:t>
            </a:r>
            <a:r>
              <a:rPr lang="en-GB" sz="2000" dirty="0" smtClean="0"/>
              <a:t>. Il a </a:t>
            </a:r>
            <a:r>
              <a:rPr lang="en-GB" sz="2000" dirty="0" err="1" smtClean="0"/>
              <a:t>une</a:t>
            </a:r>
            <a:r>
              <a:rPr lang="en-GB" sz="2000" dirty="0" smtClean="0"/>
              <a:t> petite bouche.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42868" y="1311761"/>
            <a:ext cx="141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…………………………………………………...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632399" y="2987824"/>
            <a:ext cx="2820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………………………………………………………………………………………………………..........................................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31158" y="5017521"/>
            <a:ext cx="141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…………………………………………………...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20688" y="6541184"/>
            <a:ext cx="2820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………………………………………………………………………………………………………..........................................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8892" y="4865121"/>
            <a:ext cx="141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…………………………………………………...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48423" y="6541184"/>
            <a:ext cx="2820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………………………………………………………………………………………………………..........................................</a:t>
            </a:r>
            <a:endParaRPr lang="en-GB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45" y="90390"/>
            <a:ext cx="999609" cy="960860"/>
          </a:xfrm>
          <a:prstGeom prst="rect">
            <a:avLst/>
          </a:prstGeom>
        </p:spPr>
      </p:pic>
      <p:graphicFrame>
        <p:nvGraphicFramePr>
          <p:cNvPr id="73730" name="Group 2"/>
          <p:cNvGraphicFramePr>
            <a:graphicFrameLocks noGrp="1"/>
          </p:cNvGraphicFramePr>
          <p:nvPr>
            <p:extLst/>
          </p:nvPr>
        </p:nvGraphicFramePr>
        <p:xfrm>
          <a:off x="3606" y="6364"/>
          <a:ext cx="6854392" cy="9137636"/>
        </p:xfrm>
        <a:graphic>
          <a:graphicData uri="http://schemas.openxmlformats.org/drawingml/2006/table">
            <a:tbl>
              <a:tblPr/>
              <a:tblGrid>
                <a:gridCol w="1713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8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9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6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37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1773502" y="97094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3497628" y="690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3" name="Oval 23"/>
          <p:cNvSpPr>
            <a:spLocks noChangeArrowheads="1"/>
          </p:cNvSpPr>
          <p:nvPr/>
        </p:nvSpPr>
        <p:spPr bwMode="auto">
          <a:xfrm>
            <a:off x="5175901" y="6906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8" y="441630"/>
            <a:ext cx="1438999" cy="8514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14" y="615073"/>
            <a:ext cx="1305085" cy="102884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71" y="672104"/>
            <a:ext cx="979666" cy="986218"/>
          </a:xfrm>
          <a:prstGeom prst="rect">
            <a:avLst/>
          </a:prstGeom>
        </p:spPr>
      </p:pic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-411518" y="1486644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1291763" y="1509654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2323572" y="1478876"/>
            <a:ext cx="3744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à m</a:t>
            </a:r>
            <a:r>
              <a:rPr lang="en-GB" sz="3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3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32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4727931" y="1519218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m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79" name="Oval 23"/>
          <p:cNvSpPr>
            <a:spLocks noChangeArrowheads="1"/>
          </p:cNvSpPr>
          <p:nvPr/>
        </p:nvSpPr>
        <p:spPr bwMode="auto">
          <a:xfrm>
            <a:off x="61562" y="345312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1818737" y="3468763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3" name="Picture 7" descr="cosm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6" y="3570052"/>
            <a:ext cx="1467207" cy="9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1371106" y="4421104"/>
            <a:ext cx="24899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7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27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27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27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-183018" y="4431498"/>
            <a:ext cx="2092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712" y="3390347"/>
            <a:ext cx="658277" cy="1241949"/>
          </a:xfrm>
          <a:prstGeom prst="rect">
            <a:avLst/>
          </a:prstGeom>
        </p:spPr>
      </p:pic>
      <p:sp>
        <p:nvSpPr>
          <p:cNvPr id="91" name="Oval 23"/>
          <p:cNvSpPr>
            <a:spLocks noChangeArrowheads="1"/>
          </p:cNvSpPr>
          <p:nvPr/>
        </p:nvSpPr>
        <p:spPr bwMode="auto">
          <a:xfrm>
            <a:off x="5149358" y="344338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2" name="Oval 23"/>
          <p:cNvSpPr>
            <a:spLocks noChangeArrowheads="1"/>
          </p:cNvSpPr>
          <p:nvPr/>
        </p:nvSpPr>
        <p:spPr bwMode="auto">
          <a:xfrm>
            <a:off x="56670" y="6399907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1761010" y="644211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4" name="Oval 23"/>
          <p:cNvSpPr>
            <a:spLocks noChangeArrowheads="1"/>
          </p:cNvSpPr>
          <p:nvPr/>
        </p:nvSpPr>
        <p:spPr bwMode="auto">
          <a:xfrm>
            <a:off x="3488715" y="644211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5" name="Text Box 36"/>
          <p:cNvSpPr txBox="1">
            <a:spLocks noChangeArrowheads="1"/>
          </p:cNvSpPr>
          <p:nvPr/>
        </p:nvSpPr>
        <p:spPr bwMode="auto">
          <a:xfrm>
            <a:off x="4923944" y="4475948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-158552" y="7457760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 Box 36"/>
          <p:cNvSpPr txBox="1">
            <a:spLocks noChangeArrowheads="1"/>
          </p:cNvSpPr>
          <p:nvPr/>
        </p:nvSpPr>
        <p:spPr bwMode="auto">
          <a:xfrm>
            <a:off x="1409868" y="7383185"/>
            <a:ext cx="250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8" y="6503868"/>
            <a:ext cx="1185021" cy="110840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98" y="6403226"/>
            <a:ext cx="820701" cy="1150138"/>
          </a:xfrm>
          <a:prstGeom prst="rect">
            <a:avLst/>
          </a:prstGeom>
        </p:spPr>
      </p:pic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3122520" y="7399932"/>
            <a:ext cx="250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28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78" y="3576505"/>
            <a:ext cx="1040953" cy="109903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576" y="6370488"/>
            <a:ext cx="929103" cy="1348210"/>
          </a:xfrm>
          <a:prstGeom prst="rect">
            <a:avLst/>
          </a:prstGeom>
        </p:spPr>
      </p:pic>
      <p:sp>
        <p:nvSpPr>
          <p:cNvPr id="41" name="CustomShape 13"/>
          <p:cNvSpPr/>
          <p:nvPr/>
        </p:nvSpPr>
        <p:spPr>
          <a:xfrm>
            <a:off x="3495719" y="3443408"/>
            <a:ext cx="1261593" cy="727945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(e)au</a:t>
            </a: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2" name="CustomShape 17"/>
          <p:cNvSpPr/>
          <p:nvPr/>
        </p:nvSpPr>
        <p:spPr>
          <a:xfrm>
            <a:off x="2938068" y="4504039"/>
            <a:ext cx="2721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les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cis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eau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x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43" name="Picture 90"/>
          <p:cNvPicPr/>
          <p:nvPr/>
        </p:nvPicPr>
        <p:blipFill>
          <a:blip r:embed="rId12"/>
          <a:stretch/>
        </p:blipFill>
        <p:spPr>
          <a:xfrm>
            <a:off x="3771713" y="4059848"/>
            <a:ext cx="1045483" cy="537427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45" y="482869"/>
            <a:ext cx="1319586" cy="1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7" grpId="0"/>
      <p:bldP spid="88" grpId="0"/>
      <p:bldP spid="95" grpId="0"/>
      <p:bldP spid="96" grpId="0"/>
      <p:bldP spid="97" grpId="0"/>
      <p:bldP spid="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403648"/>
            <a:ext cx="6502387" cy="523453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58921"/>
              </p:ext>
            </p:extLst>
          </p:nvPr>
        </p:nvGraphicFramePr>
        <p:xfrm>
          <a:off x="188640" y="6948264"/>
          <a:ext cx="6336705" cy="1944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main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épaule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tête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coude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doigt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genou</a:t>
                      </a:r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Les parties du corps</a:t>
            </a:r>
            <a:br>
              <a:rPr lang="en-GB" sz="2400" b="1" dirty="0" smtClean="0">
                <a:latin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</a:rPr>
              <a:t>Complete the labels with the correct words. Don’t copy…</a:t>
            </a:r>
            <a:r>
              <a:rPr lang="en-GB" sz="2000" b="1" dirty="0" smtClean="0">
                <a:latin typeface="Arial" panose="020B0604020202020204" pitchFamily="34" charset="0"/>
              </a:rPr>
              <a:t>Look, cover, write and check</a:t>
            </a:r>
            <a:r>
              <a:rPr lang="en-GB" sz="2000" dirty="0" smtClean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760" y="1387207"/>
            <a:ext cx="4176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Les parties du corps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683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51643"/>
              </p:ext>
            </p:extLst>
          </p:nvPr>
        </p:nvGraphicFramePr>
        <p:xfrm>
          <a:off x="404813" y="323850"/>
          <a:ext cx="5761037" cy="8320090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parties du corps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parts of the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tête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main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jambe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genou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nez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oreilles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ventre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stomach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bras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doigt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pied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dents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yeux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coude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elbow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épaules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shoulders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uer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" y="1404045"/>
            <a:ext cx="66389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Les parties du corps</a:t>
            </a:r>
            <a:br>
              <a:rPr lang="en-GB" sz="2400" b="1" dirty="0" smtClean="0">
                <a:latin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</a:rPr>
              <a:t>Try to write as many of the parts of the body words from memory as you can.  Check for any you cannot remember and write them in with a different colour pencil.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52" y="874632"/>
            <a:ext cx="624124" cy="832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846" y="7778724"/>
            <a:ext cx="897836" cy="404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958" y="5608544"/>
            <a:ext cx="615083" cy="75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966" y="2379760"/>
            <a:ext cx="1031926" cy="100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640" y="4553193"/>
            <a:ext cx="1029891" cy="806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3155">
            <a:off x="5092260" y="5570007"/>
            <a:ext cx="729608" cy="82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067" y="3489702"/>
            <a:ext cx="979335" cy="855608"/>
          </a:xfrm>
          <a:prstGeom prst="rect">
            <a:avLst/>
          </a:prstGeom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27793" y="36263"/>
            <a:ext cx="57040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Les parties du corps</a:t>
            </a:r>
            <a:br>
              <a:rPr lang="en-GB" sz="2400" b="1" dirty="0" smtClean="0">
                <a:latin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</a:rPr>
              <a:t>A  </a:t>
            </a:r>
            <a:r>
              <a:rPr lang="en-GB" sz="2000" dirty="0" smtClean="0">
                <a:latin typeface="Arial" panose="020B0604020202020204" pitchFamily="34" charset="0"/>
              </a:rPr>
              <a:t>Complete the word puzzle, using the picture clues.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68" y="8317180"/>
            <a:ext cx="64730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000" b="1" dirty="0" smtClean="0"/>
              <a:t>B  </a:t>
            </a:r>
            <a:r>
              <a:rPr lang="en-GB" dirty="0" smtClean="0"/>
              <a:t>Add more body part words to the puzzle where there are spaces, if you can.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75305" y="5148064"/>
            <a:ext cx="402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8691" y="7806768"/>
            <a:ext cx="896190" cy="40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8870" y="3537267"/>
            <a:ext cx="1122370" cy="819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9622" y="6618087"/>
            <a:ext cx="983270" cy="10268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5597" y="827757"/>
            <a:ext cx="985643" cy="123025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75070"/>
              </p:ext>
            </p:extLst>
          </p:nvPr>
        </p:nvGraphicFramePr>
        <p:xfrm>
          <a:off x="363329" y="1175038"/>
          <a:ext cx="4889500" cy="70084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="" xmlns:a16="http://schemas.microsoft.com/office/drawing/2014/main" val="2060363194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98280035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821551313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4259819530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3614963277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4006030889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484378061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1875560526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3816742997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1026239321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1432061571"/>
                    </a:ext>
                  </a:extLst>
                </a:gridCol>
              </a:tblGrid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7425585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3947169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3610239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3892742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4548225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898436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9525426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2952950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4142159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5382878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1916351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8504744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8925471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082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57474"/>
              </p:ext>
            </p:extLst>
          </p:nvPr>
        </p:nvGraphicFramePr>
        <p:xfrm>
          <a:off x="209514" y="1240557"/>
          <a:ext cx="6171813" cy="7689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4639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4639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37" y="1392990"/>
            <a:ext cx="1388726" cy="129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2" y="1287712"/>
            <a:ext cx="1333827" cy="1671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266825"/>
            <a:ext cx="1562880" cy="156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75" y="5286117"/>
            <a:ext cx="1562191" cy="129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8" y="5345709"/>
            <a:ext cx="1258102" cy="1324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65" y="5165680"/>
            <a:ext cx="1215298" cy="1572292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2863" y="19050"/>
            <a:ext cx="4300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Les parties du corps</a:t>
            </a:r>
            <a:br>
              <a:rPr lang="en-GB" sz="2400" b="1" dirty="0" smtClean="0">
                <a:latin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</a:rPr>
              <a:t>Colour in the aliens and write two or three sentences about each one.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668" y="2829705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e.g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Il a </a:t>
            </a:r>
            <a:r>
              <a:rPr lang="en-GB" dirty="0" err="1" smtClean="0"/>
              <a:t>huit</a:t>
            </a:r>
            <a:r>
              <a:rPr lang="en-GB" dirty="0" smtClean="0"/>
              <a:t> </a:t>
            </a:r>
            <a:r>
              <a:rPr lang="en-GB" dirty="0" err="1" smtClean="0"/>
              <a:t>yeux</a:t>
            </a:r>
            <a:r>
              <a:rPr lang="en-GB" dirty="0" smtClean="0"/>
              <a:t> </a:t>
            </a:r>
            <a:r>
              <a:rPr lang="en-GB" dirty="0" err="1" smtClean="0"/>
              <a:t>blancs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Il a six </a:t>
            </a:r>
            <a:r>
              <a:rPr lang="en-GB" dirty="0" err="1" smtClean="0"/>
              <a:t>jambes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19572" y="2839117"/>
            <a:ext cx="2124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 a _______dents.</a:t>
            </a:r>
          </a:p>
          <a:p>
            <a:endParaRPr lang="en-GB" dirty="0"/>
          </a:p>
          <a:p>
            <a:r>
              <a:rPr lang="en-GB" dirty="0" smtClean="0"/>
              <a:t>Il a ______pied.</a:t>
            </a:r>
          </a:p>
          <a:p>
            <a:endParaRPr lang="en-GB" dirty="0"/>
          </a:p>
          <a:p>
            <a:r>
              <a:rPr lang="en-GB" dirty="0" smtClean="0"/>
              <a:t>Il a _____</a:t>
            </a:r>
            <a:r>
              <a:rPr lang="en-GB" dirty="0" err="1" smtClean="0"/>
              <a:t>yeux</a:t>
            </a:r>
            <a:r>
              <a:rPr lang="en-GB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807" y="2829705"/>
            <a:ext cx="2037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Elle a ______</a:t>
            </a:r>
            <a:r>
              <a:rPr lang="en-GB" dirty="0" err="1" smtClean="0"/>
              <a:t>œil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Elle a ___</a:t>
            </a:r>
            <a:r>
              <a:rPr lang="en-GB" dirty="0" err="1" smtClean="0"/>
              <a:t>oreilles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Elle a ____dents.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4664" y="6574744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………………………………………………………………………………………………………………………………..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28900" y="6584156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………………………………………………………………………………………………………………………………..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438358" y="6574744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………………………………………………………………………………………………………………………………..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2737" y="0"/>
            <a:ext cx="201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 a = He has….</a:t>
            </a:r>
          </a:p>
          <a:p>
            <a:r>
              <a:rPr lang="en-GB" dirty="0" smtClean="0"/>
              <a:t>Elle a = She has..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9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20688"/>
              </p:ext>
            </p:extLst>
          </p:nvPr>
        </p:nvGraphicFramePr>
        <p:xfrm>
          <a:off x="333375" y="539750"/>
          <a:ext cx="6048375" cy="8175618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frère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brother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sœur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mère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mother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grand-mère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grandmother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grand-père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grandfather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jumeaux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jumeau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twin brother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jumelle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twin 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fille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unique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only daughter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(un)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unique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only 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demi-frère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half-brother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demi-sœur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half-sister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demi-frère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step-brother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demi-sœur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step-sister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beau-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belle-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mère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step-mother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0477" name="Rectangle 67"/>
          <p:cNvSpPr>
            <a:spLocks noChangeArrowheads="1"/>
          </p:cNvSpPr>
          <p:nvPr/>
        </p:nvSpPr>
        <p:spPr bwMode="auto">
          <a:xfrm>
            <a:off x="260350" y="108099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28750" y="928688"/>
            <a:ext cx="3929063" cy="292893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1071563" y="6429375"/>
            <a:ext cx="1033462" cy="2352675"/>
            <a:chOff x="642910" y="2143116"/>
            <a:chExt cx="1347228" cy="3067191"/>
          </a:xfrm>
        </p:grpSpPr>
        <p:sp>
          <p:nvSpPr>
            <p:cNvPr id="3" name="Oval 2"/>
            <p:cNvSpPr/>
            <p:nvPr/>
          </p:nvSpPr>
          <p:spPr>
            <a:xfrm>
              <a:off x="1770774" y="2710194"/>
              <a:ext cx="215225" cy="1428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1580" y="2352149"/>
              <a:ext cx="1001626" cy="9292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68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9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0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1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72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400338" y="2879904"/>
              <a:ext cx="442868" cy="186267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5186" y="2567391"/>
              <a:ext cx="142794" cy="1428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2910" y="2143116"/>
              <a:ext cx="1152697" cy="536035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44" name="Group 16"/>
          <p:cNvGrpSpPr>
            <a:grpSpLocks/>
          </p:cNvGrpSpPr>
          <p:nvPr/>
        </p:nvGrpSpPr>
        <p:grpSpPr bwMode="auto">
          <a:xfrm>
            <a:off x="5000625" y="6429375"/>
            <a:ext cx="1149350" cy="2259013"/>
            <a:chOff x="4214810" y="2317914"/>
            <a:chExt cx="1548681" cy="3044793"/>
          </a:xfrm>
        </p:grpSpPr>
        <p:sp>
          <p:nvSpPr>
            <p:cNvPr id="14" name="Oval 13"/>
            <p:cNvSpPr/>
            <p:nvPr/>
          </p:nvSpPr>
          <p:spPr>
            <a:xfrm>
              <a:off x="4214810" y="2861398"/>
              <a:ext cx="213906" cy="1433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53850" y="2506208"/>
              <a:ext cx="998941" cy="92863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56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7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8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59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0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501444" y="2720177"/>
              <a:ext cx="141178" cy="1412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1462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61464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65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4582729" y="2317914"/>
              <a:ext cx="1180762" cy="1435739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28625" y="5143500"/>
            <a:ext cx="3000375" cy="1143000"/>
          </a:xfrm>
          <a:prstGeom prst="wedgeRoundRectCallout">
            <a:avLst>
              <a:gd name="adj1" fmla="val 8622"/>
              <a:gd name="adj2" fmla="val 9469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des frères et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sœurs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571875" y="5214938"/>
            <a:ext cx="3000375" cy="1143000"/>
          </a:xfrm>
          <a:prstGeom prst="wedgeRoundRectCallout">
            <a:avLst>
              <a:gd name="adj1" fmla="val -6616"/>
              <a:gd name="adj2" fmla="val 9287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Non, je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suis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fille</a:t>
            </a: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unique…</a:t>
            </a: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7" name="Picture 2" descr="j0297731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038225"/>
            <a:ext cx="36655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02540" y="83146"/>
            <a:ext cx="3532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famille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29188" y="2857500"/>
            <a:ext cx="1857375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mère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86063" y="3714750"/>
            <a:ext cx="2214562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sœur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5750" y="1071563"/>
            <a:ext cx="1857375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mon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père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85750" y="3571875"/>
            <a:ext cx="2071688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mon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frère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83635" y="1027565"/>
            <a:ext cx="40386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sister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grandfather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grandmother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01631"/>
              </p:ext>
            </p:extLst>
          </p:nvPr>
        </p:nvGraphicFramePr>
        <p:xfrm>
          <a:off x="59271" y="4427984"/>
          <a:ext cx="7245423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6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grand-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parents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grand-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9271" y="-30871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1" y="305291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</a:t>
            </a:r>
            <a:r>
              <a:rPr lang="en-GB" dirty="0" smtClean="0"/>
              <a:t> Write in the French family words in the correct boxes. Don’t copy. Look, cover, write and check.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492896" y="1004090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92896" y="3574544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92896" y="3142496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492896" y="2710448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92896" y="2278400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92896" y="1846352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492896" y="1414304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492896" y="4006592"/>
            <a:ext cx="2160240" cy="336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60648" y="538146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  Complete the grid with the French words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12400"/>
              </p:ext>
            </p:extLst>
          </p:nvPr>
        </p:nvGraphicFramePr>
        <p:xfrm>
          <a:off x="4869161" y="6307292"/>
          <a:ext cx="194421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4131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 brother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 grandfather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 mother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10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daughter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 twin sister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 son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r>
                        <a:rPr lang="en-GB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 father</a:t>
                      </a:r>
                      <a:endParaRPr lang="en-GB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39022"/>
              </p:ext>
            </p:extLst>
          </p:nvPr>
        </p:nvGraphicFramePr>
        <p:xfrm>
          <a:off x="332658" y="5781582"/>
          <a:ext cx="4464493" cy="2921790"/>
        </p:xfrm>
        <a:graphic>
          <a:graphicData uri="http://schemas.openxmlformats.org/drawingml/2006/table">
            <a:tbl>
              <a:tblPr/>
              <a:tblGrid>
                <a:gridCol w="405863">
                  <a:extLst>
                    <a:ext uri="{9D8B030D-6E8A-4147-A177-3AD203B41FA5}">
                      <a16:colId xmlns="" xmlns:a16="http://schemas.microsoft.com/office/drawing/2014/main" val="2234029356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3340787053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2390116667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296189106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2247142535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2935074777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2095409415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354102824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1304181958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3769886819"/>
                    </a:ext>
                  </a:extLst>
                </a:gridCol>
                <a:gridCol w="405863">
                  <a:extLst>
                    <a:ext uri="{9D8B030D-6E8A-4147-A177-3AD203B41FA5}">
                      <a16:colId xmlns="" xmlns:a16="http://schemas.microsoft.com/office/drawing/2014/main" val="443717519"/>
                    </a:ext>
                  </a:extLst>
                </a:gridCol>
              </a:tblGrid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5043439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5400461"/>
                  </a:ext>
                </a:extLst>
              </a:tr>
              <a:tr h="3971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8664270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383023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520000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491647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713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4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" y="539551"/>
            <a:ext cx="6423114" cy="53525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62473" y="1686561"/>
            <a:ext cx="0" cy="72008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62473" y="2406641"/>
            <a:ext cx="1779403" cy="838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50305" y="2415025"/>
            <a:ext cx="151216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98613" y="1614553"/>
            <a:ext cx="927720" cy="838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52637" y="2406641"/>
            <a:ext cx="0" cy="72008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3842" y="2406641"/>
            <a:ext cx="0" cy="72008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62673" y="2406641"/>
            <a:ext cx="0" cy="72008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6609" y="750457"/>
            <a:ext cx="0" cy="72008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4321" y="750457"/>
            <a:ext cx="0" cy="72008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96907" y="744277"/>
            <a:ext cx="1779403" cy="838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04619" y="723654"/>
            <a:ext cx="1779403" cy="838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559" y="3294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Jean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8968" y="6995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82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57748" y="3220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Paulette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12157" y="6921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79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0663" y="3441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Louise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65072" y="7142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75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82853" y="3441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Pierre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37262" y="7142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7</a:t>
            </a:r>
            <a:r>
              <a:rPr lang="en-GB" i="1" dirty="0" smtClean="0"/>
              <a:t>4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39124" y="1248023"/>
            <a:ext cx="114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Michelle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93534" y="16181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4</a:t>
            </a:r>
            <a:r>
              <a:rPr lang="en-GB" i="1" dirty="0" smtClean="0"/>
              <a:t>2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88974" y="12341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Robert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43383" y="16042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43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210245" y="30824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Emma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64654" y="34525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14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11653" y="30728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Moi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66062" y="34429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10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21146" y="30824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Julien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75555" y="34525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12 </a:t>
            </a:r>
            <a:r>
              <a:rPr lang="en-GB" i="1" dirty="0" err="1" smtClean="0"/>
              <a:t>ans</a:t>
            </a:r>
            <a:endParaRPr lang="en-GB" i="1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41244"/>
              </p:ext>
            </p:extLst>
          </p:nvPr>
        </p:nvGraphicFramePr>
        <p:xfrm>
          <a:off x="153271" y="4109770"/>
          <a:ext cx="413751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Robert.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Michelle.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grand-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Jean.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grand-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Louise.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n’ai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frère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Julien.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Rectangle 67"/>
          <p:cNvSpPr>
            <a:spLocks noChangeArrowheads="1"/>
          </p:cNvSpPr>
          <p:nvPr/>
        </p:nvSpPr>
        <p:spPr bwMode="auto">
          <a:xfrm>
            <a:off x="59271" y="-30871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71" y="3740249"/>
            <a:ext cx="375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Vrai</a:t>
            </a:r>
            <a:r>
              <a:rPr lang="en-GB" b="1" dirty="0" smtClean="0"/>
              <a:t> </a:t>
            </a:r>
            <a:r>
              <a:rPr lang="en-GB" b="1" dirty="0" err="1" smtClean="0"/>
              <a:t>ou</a:t>
            </a:r>
            <a:r>
              <a:rPr lang="en-GB" b="1" dirty="0" smtClean="0"/>
              <a:t> faux?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560" y="6418389"/>
            <a:ext cx="375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Quel</a:t>
            </a:r>
            <a:r>
              <a:rPr lang="en-GB" b="1" dirty="0" smtClean="0"/>
              <a:t> </a:t>
            </a:r>
            <a:r>
              <a:rPr lang="en-GB" b="1" dirty="0" err="1" smtClean="0"/>
              <a:t>âge</a:t>
            </a:r>
            <a:r>
              <a:rPr lang="en-GB" b="1" dirty="0" smtClean="0"/>
              <a:t> </a:t>
            </a:r>
            <a:r>
              <a:rPr lang="en-GB" b="1" dirty="0" err="1" smtClean="0"/>
              <a:t>ont-ils</a:t>
            </a:r>
            <a:r>
              <a:rPr lang="en-GB" b="1" dirty="0" smtClean="0"/>
              <a:t>?</a:t>
            </a:r>
            <a:endParaRPr lang="en-GB" b="1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160598"/>
              </p:ext>
            </p:extLst>
          </p:nvPr>
        </p:nvGraphicFramePr>
        <p:xfrm>
          <a:off x="164948" y="6798827"/>
          <a:ext cx="543631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5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grand-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Pierre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……… ans.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en-GB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Julien ………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grand-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Paulette……….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</a:t>
                      </a:r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…..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55770"/>
              </p:ext>
            </p:extLst>
          </p:nvPr>
        </p:nvGraphicFramePr>
        <p:xfrm>
          <a:off x="263298" y="858410"/>
          <a:ext cx="6334053" cy="409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5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8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sœurs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GB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frère</a:t>
                      </a:r>
                      <a:r>
                        <a:rPr lang="en-GB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sœurs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frères.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frère.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 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suis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fils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unique.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frères et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frère et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2" y="947407"/>
            <a:ext cx="206125" cy="410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491" y="1437711"/>
            <a:ext cx="209346" cy="417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" y="4445601"/>
            <a:ext cx="507439" cy="504055"/>
          </a:xfrm>
          <a:prstGeom prst="rect">
            <a:avLst/>
          </a:prstGeom>
        </p:spPr>
      </p:pic>
      <p:sp>
        <p:nvSpPr>
          <p:cNvPr id="17" name="Rectangle 67"/>
          <p:cNvSpPr>
            <a:spLocks noChangeArrowheads="1"/>
          </p:cNvSpPr>
          <p:nvPr/>
        </p:nvSpPr>
        <p:spPr bwMode="auto">
          <a:xfrm>
            <a:off x="122175" y="0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7"/>
          <p:cNvSpPr>
            <a:spLocks noChangeArrowheads="1"/>
          </p:cNvSpPr>
          <p:nvPr/>
        </p:nvSpPr>
        <p:spPr bwMode="auto">
          <a:xfrm>
            <a:off x="2008867" y="-30096"/>
            <a:ext cx="416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des frères et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sœurs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817" y="45812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</a:t>
            </a:r>
            <a:r>
              <a:rPr lang="en-GB" dirty="0" smtClean="0"/>
              <a:t> Match the pictures to the sentences.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8" y="1936740"/>
            <a:ext cx="206125" cy="410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93" y="1916329"/>
            <a:ext cx="209346" cy="417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5" y="2418181"/>
            <a:ext cx="206125" cy="4108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93" y="2411760"/>
            <a:ext cx="209346" cy="417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752" y="2411760"/>
            <a:ext cx="209346" cy="417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7" y="2945255"/>
            <a:ext cx="209346" cy="417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93" y="2945254"/>
            <a:ext cx="209346" cy="4172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7" y="3471658"/>
            <a:ext cx="209346" cy="417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7" y="3499441"/>
            <a:ext cx="206125" cy="4108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8" y="3960323"/>
            <a:ext cx="206125" cy="410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1" y="3960323"/>
            <a:ext cx="206125" cy="4108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4" y="3967088"/>
            <a:ext cx="206125" cy="4108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7" y="4486726"/>
            <a:ext cx="209346" cy="4172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7" y="4482009"/>
            <a:ext cx="206125" cy="4108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84" y="3499441"/>
            <a:ext cx="206125" cy="4108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1087" y="49860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 </a:t>
            </a:r>
            <a:r>
              <a:rPr lang="en-GB" dirty="0" smtClean="0"/>
              <a:t> Write a sentence for each picture.</a:t>
            </a:r>
            <a:endParaRPr lang="en-GB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94830"/>
              </p:ext>
            </p:extLst>
          </p:nvPr>
        </p:nvGraphicFramePr>
        <p:xfrm>
          <a:off x="260648" y="5338673"/>
          <a:ext cx="6334053" cy="3198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3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67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67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51" y="5394139"/>
            <a:ext cx="209346" cy="417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528" y="5386174"/>
            <a:ext cx="209346" cy="417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0505" y="5386173"/>
            <a:ext cx="209346" cy="417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1" y="6066373"/>
            <a:ext cx="206125" cy="4108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616" y="6045962"/>
            <a:ext cx="209346" cy="4172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2" y="6675763"/>
            <a:ext cx="507439" cy="5040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42" y="6716888"/>
            <a:ext cx="209346" cy="4172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2" y="6712171"/>
            <a:ext cx="206125" cy="4108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7371567"/>
            <a:ext cx="206125" cy="4108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3" y="7371567"/>
            <a:ext cx="206125" cy="4108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6" y="7378332"/>
            <a:ext cx="206125" cy="4108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8679" y="7364660"/>
            <a:ext cx="209346" cy="4172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0" y="8016625"/>
            <a:ext cx="206125" cy="4108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3" y="8023390"/>
            <a:ext cx="206125" cy="4108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79" y="7998195"/>
            <a:ext cx="209346" cy="4172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425" y="7998194"/>
            <a:ext cx="209346" cy="417297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>
            <p:extLst/>
          </p:nvPr>
        </p:nvGraphicFramePr>
        <p:xfrm>
          <a:off x="3606" y="6364"/>
          <a:ext cx="6854392" cy="9137636"/>
        </p:xfrm>
        <a:graphic>
          <a:graphicData uri="http://schemas.openxmlformats.org/drawingml/2006/table">
            <a:tbl>
              <a:tblPr/>
              <a:tblGrid>
                <a:gridCol w="1713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8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9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6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1185" y="71437"/>
            <a:ext cx="1116669" cy="969532"/>
          </a:xfrm>
          <a:prstGeom prst="rect">
            <a:avLst/>
          </a:prstGeom>
        </p:spPr>
      </p:pic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-222002" y="830040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32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32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48317" y="50414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" y="15015"/>
            <a:ext cx="698047" cy="956586"/>
          </a:xfrm>
          <a:prstGeom prst="rect">
            <a:avLst/>
          </a:prstGeom>
        </p:spPr>
      </p:pic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3193185" y="902740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28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3479217" y="26835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447897" y="84589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32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1737738" y="50414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4128536" y="112204"/>
            <a:ext cx="1039483" cy="944081"/>
            <a:chOff x="5855786" y="4829736"/>
            <a:chExt cx="1600123" cy="1334143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175425" y="26835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5309520" y="902740"/>
            <a:ext cx="1117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32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2" y="157771"/>
            <a:ext cx="658613" cy="837339"/>
          </a:xfrm>
          <a:prstGeom prst="rect">
            <a:avLst/>
          </a:prstGeom>
        </p:spPr>
      </p:pic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3606" y="34116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716349" y="34116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418154" y="341163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5183774" y="339802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364174" y="3600764"/>
            <a:ext cx="1318656" cy="630757"/>
          </a:xfrm>
          <a:prstGeom prst="rect">
            <a:avLst/>
          </a:prstGeom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-324930" y="4214707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83" y="3470864"/>
            <a:ext cx="1203454" cy="890556"/>
          </a:xfrm>
          <a:prstGeom prst="rect">
            <a:avLst/>
          </a:prstGeom>
        </p:spPr>
      </p:pic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395168" y="4230558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32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3082472" y="4202516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02" y="3366069"/>
            <a:ext cx="816772" cy="816772"/>
          </a:xfrm>
          <a:prstGeom prst="rect">
            <a:avLst/>
          </a:prstGeom>
        </p:spPr>
      </p:pic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4796400" y="4180128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4" y="3472609"/>
            <a:ext cx="603692" cy="603692"/>
          </a:xfrm>
          <a:prstGeom prst="rect">
            <a:avLst/>
          </a:prstGeom>
        </p:spPr>
      </p:pic>
      <p:sp>
        <p:nvSpPr>
          <p:cNvPr id="32" name="Oval 23"/>
          <p:cNvSpPr>
            <a:spLocks noChangeArrowheads="1"/>
          </p:cNvSpPr>
          <p:nvPr/>
        </p:nvSpPr>
        <p:spPr bwMode="auto">
          <a:xfrm>
            <a:off x="17122" y="632418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708483" y="639253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3464061" y="6359916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6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36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36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5175051" y="6352151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3" y="6315586"/>
            <a:ext cx="943445" cy="1072096"/>
          </a:xfrm>
          <a:prstGeom prst="rect">
            <a:avLst/>
          </a:prstGeom>
        </p:spPr>
      </p:pic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-222002" y="7227927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1407355" y="7227927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988262" y="7227927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1054" y="6366579"/>
            <a:ext cx="999289" cy="8419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85" y="6803948"/>
            <a:ext cx="607126" cy="617451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6056706" y="6392532"/>
          <a:ext cx="753789" cy="181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789"/>
              </a:tblGrid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/>
                        <a:t>lundi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mardi</a:t>
                      </a:r>
                      <a:endParaRPr lang="en-GB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mercredi</a:t>
                      </a:r>
                      <a:r>
                        <a:rPr lang="en-GB" sz="1100" dirty="0" smtClean="0"/>
                        <a:t> </a:t>
                      </a:r>
                      <a:endParaRPr lang="en-GB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jeudi</a:t>
                      </a:r>
                      <a:endParaRPr lang="en-GB" sz="11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vendredi</a:t>
                      </a:r>
                      <a:endParaRPr lang="en-GB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samedi</a:t>
                      </a:r>
                      <a:endParaRPr lang="en-GB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dimanche</a:t>
                      </a:r>
                      <a:endParaRPr lang="en-GB" sz="1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Oval 46"/>
          <p:cNvSpPr/>
          <p:nvPr/>
        </p:nvSpPr>
        <p:spPr>
          <a:xfrm>
            <a:off x="5968875" y="6366579"/>
            <a:ext cx="844560" cy="306459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4500703" y="7226683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7" grpId="0"/>
      <p:bldP spid="24" grpId="0"/>
      <p:bldP spid="26" grpId="0"/>
      <p:bldP spid="27" grpId="0"/>
      <p:bldP spid="29" grpId="0"/>
      <p:bldP spid="41" grpId="0"/>
      <p:bldP spid="42" grpId="0"/>
      <p:bldP spid="43" grpId="0"/>
      <p:bldP spid="47" grpId="0" animBg="1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89" y="858595"/>
            <a:ext cx="4480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200" u="sng" dirty="0" smtClean="0">
                <a:latin typeface="Arial" panose="020B0604020202020204" pitchFamily="34" charset="0"/>
              </a:rPr>
              <a:t>Je </a:t>
            </a:r>
            <a:r>
              <a:rPr lang="es-AR" sz="2200" u="sng" dirty="0" err="1" smtClean="0">
                <a:latin typeface="Arial" panose="020B0604020202020204" pitchFamily="34" charset="0"/>
              </a:rPr>
              <a:t>m’appelle</a:t>
            </a:r>
            <a:r>
              <a:rPr lang="es-AR" sz="2200" u="sng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Julie</a:t>
            </a:r>
            <a:r>
              <a:rPr lang="es-AR" sz="2200" dirty="0" smtClean="0">
                <a:latin typeface="Arial" panose="020B0604020202020204" pitchFamily="34" charset="0"/>
              </a:rPr>
              <a:t> et </a:t>
            </a:r>
            <a:r>
              <a:rPr lang="es-AR" sz="2200" dirty="0" err="1" smtClean="0">
                <a:latin typeface="Arial" panose="020B0604020202020204" pitchFamily="34" charset="0"/>
              </a:rPr>
              <a:t>j’ai</a:t>
            </a:r>
            <a:r>
              <a:rPr lang="es-AR" sz="2200" dirty="0" smtClean="0">
                <a:latin typeface="Arial" panose="020B0604020202020204" pitchFamily="34" charset="0"/>
              </a:rPr>
              <a:t> dix </a:t>
            </a:r>
            <a:r>
              <a:rPr lang="es-AR" sz="2200" dirty="0" err="1" smtClean="0">
                <a:latin typeface="Arial" panose="020B0604020202020204" pitchFamily="34" charset="0"/>
              </a:rPr>
              <a:t>ans</a:t>
            </a:r>
            <a:r>
              <a:rPr lang="es-AR" sz="2200" dirty="0" smtClean="0">
                <a:latin typeface="Arial" panose="020B0604020202020204" pitchFamily="34" charset="0"/>
              </a:rPr>
              <a:t>. </a:t>
            </a:r>
            <a:r>
              <a:rPr lang="es-AR" sz="2200" dirty="0" err="1" smtClean="0">
                <a:latin typeface="Arial" panose="020B0604020202020204" pitchFamily="34" charset="0"/>
              </a:rPr>
              <a:t>Mon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anniversaire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c’est</a:t>
            </a:r>
            <a:r>
              <a:rPr lang="es-AR" sz="2200" dirty="0" smtClean="0">
                <a:latin typeface="Arial" panose="020B0604020202020204" pitchFamily="34" charset="0"/>
              </a:rPr>
              <a:t> le 15 </a:t>
            </a:r>
            <a:r>
              <a:rPr lang="es-AR" sz="2200" dirty="0" err="1" smtClean="0">
                <a:latin typeface="Arial" panose="020B0604020202020204" pitchFamily="34" charset="0"/>
              </a:rPr>
              <a:t>juillet</a:t>
            </a:r>
            <a:endParaRPr lang="es-AR" sz="2200" dirty="0">
              <a:latin typeface="Arial" panose="020B0604020202020204" pitchFamily="34" charset="0"/>
            </a:endParaRPr>
          </a:p>
          <a:p>
            <a:pPr eaLnBrk="1" hangingPunct="1"/>
            <a:endParaRPr lang="es-AR" sz="2200" dirty="0">
              <a:latin typeface="Arial" panose="020B0604020202020204" pitchFamily="34" charset="0"/>
            </a:endParaRPr>
          </a:p>
          <a:p>
            <a:pPr eaLnBrk="1" hangingPunct="1"/>
            <a:r>
              <a:rPr lang="es-AR" sz="2200" dirty="0" err="1" smtClean="0">
                <a:latin typeface="Arial" panose="020B0604020202020204" pitchFamily="34" charset="0"/>
              </a:rPr>
              <a:t>Ma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mère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u="sng" dirty="0" err="1" smtClean="0">
                <a:latin typeface="Arial" panose="020B0604020202020204" pitchFamily="34" charset="0"/>
              </a:rPr>
              <a:t>s’appelle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Nathalie</a:t>
            </a:r>
            <a:r>
              <a:rPr lang="es-AR" sz="2200" dirty="0" smtClean="0">
                <a:latin typeface="Arial" panose="020B0604020202020204" pitchFamily="34" charset="0"/>
              </a:rPr>
              <a:t>. </a:t>
            </a:r>
            <a:br>
              <a:rPr lang="es-AR" sz="2200" dirty="0" smtClean="0">
                <a:latin typeface="Arial" panose="020B0604020202020204" pitchFamily="34" charset="0"/>
              </a:rPr>
            </a:br>
            <a:r>
              <a:rPr lang="es-AR" sz="2200" dirty="0" err="1" smtClean="0">
                <a:latin typeface="Arial" panose="020B0604020202020204" pitchFamily="34" charset="0"/>
              </a:rPr>
              <a:t>Mon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père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u="sng" dirty="0" err="1" smtClean="0">
                <a:latin typeface="Arial" panose="020B0604020202020204" pitchFamily="34" charset="0"/>
              </a:rPr>
              <a:t>s’appelle</a:t>
            </a:r>
            <a:r>
              <a:rPr lang="es-AR" sz="2200" dirty="0" smtClean="0">
                <a:latin typeface="Arial" panose="020B0604020202020204" pitchFamily="34" charset="0"/>
              </a:rPr>
              <a:t> Jean. </a:t>
            </a:r>
            <a:r>
              <a:rPr lang="es-AR" sz="2200" dirty="0" err="1" smtClean="0">
                <a:latin typeface="Arial" panose="020B0604020202020204" pitchFamily="34" charset="0"/>
              </a:rPr>
              <a:t>J’ai</a:t>
            </a:r>
            <a:r>
              <a:rPr lang="es-AR" sz="2200" dirty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deux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sœurs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qui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s’appellent</a:t>
            </a:r>
            <a:r>
              <a:rPr lang="es-AR" sz="2200" dirty="0" smtClean="0">
                <a:latin typeface="Arial" panose="020B0604020202020204" pitchFamily="34" charset="0"/>
              </a:rPr>
              <a:t> Victoria et Alicia.  Alicia a dix-</a:t>
            </a:r>
            <a:r>
              <a:rPr lang="es-AR" sz="2200" dirty="0" err="1" smtClean="0">
                <a:latin typeface="Arial" panose="020B0604020202020204" pitchFamily="34" charset="0"/>
              </a:rPr>
              <a:t>huit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ans</a:t>
            </a:r>
            <a:r>
              <a:rPr lang="es-AR" sz="2200" dirty="0" smtClean="0">
                <a:latin typeface="Arial" panose="020B0604020202020204" pitchFamily="34" charset="0"/>
              </a:rPr>
              <a:t> et Victoria en a </a:t>
            </a:r>
            <a:r>
              <a:rPr lang="es-AR" sz="2200" dirty="0" err="1" smtClean="0">
                <a:latin typeface="Arial" panose="020B0604020202020204" pitchFamily="34" charset="0"/>
              </a:rPr>
              <a:t>cinq</a:t>
            </a:r>
            <a:r>
              <a:rPr lang="es-AR" sz="2200" dirty="0" smtClean="0">
                <a:latin typeface="Arial" panose="020B0604020202020204" pitchFamily="34" charset="0"/>
              </a:rPr>
              <a:t>. </a:t>
            </a:r>
            <a:r>
              <a:rPr lang="es-AR" sz="2200" u="sng" dirty="0" err="1" smtClean="0">
                <a:latin typeface="Arial" panose="020B0604020202020204" pitchFamily="34" charset="0"/>
              </a:rPr>
              <a:t>Nous</a:t>
            </a:r>
            <a:r>
              <a:rPr lang="es-AR" sz="2200" u="sng" dirty="0" smtClean="0">
                <a:latin typeface="Arial" panose="020B0604020202020204" pitchFamily="34" charset="0"/>
              </a:rPr>
              <a:t> </a:t>
            </a:r>
            <a:r>
              <a:rPr lang="es-AR" sz="2200" u="sng" dirty="0" err="1" smtClean="0">
                <a:latin typeface="Arial" panose="020B0604020202020204" pitchFamily="34" charset="0"/>
              </a:rPr>
              <a:t>n’avons</a:t>
            </a:r>
            <a:r>
              <a:rPr lang="es-AR" sz="2200" u="sng" dirty="0" smtClean="0">
                <a:latin typeface="Arial" panose="020B0604020202020204" pitchFamily="34" charset="0"/>
              </a:rPr>
              <a:t> </a:t>
            </a:r>
            <a:r>
              <a:rPr lang="es-AR" sz="2200" u="sng" dirty="0" err="1" smtClean="0">
                <a:latin typeface="Arial" panose="020B0604020202020204" pitchFamily="34" charset="0"/>
              </a:rPr>
              <a:t>pas</a:t>
            </a:r>
            <a:r>
              <a:rPr lang="es-AR" sz="2200" u="sng" dirty="0" smtClean="0">
                <a:latin typeface="Arial" panose="020B0604020202020204" pitchFamily="34" charset="0"/>
              </a:rPr>
              <a:t> de</a:t>
            </a:r>
            <a:r>
              <a:rPr lang="es-AR" sz="2200" dirty="0" smtClean="0">
                <a:latin typeface="Arial" panose="020B0604020202020204" pitchFamily="34" charset="0"/>
              </a:rPr>
              <a:t> </a:t>
            </a:r>
            <a:r>
              <a:rPr lang="es-AR" sz="2200" dirty="0" err="1" smtClean="0">
                <a:latin typeface="Arial" panose="020B0604020202020204" pitchFamily="34" charset="0"/>
              </a:rPr>
              <a:t>frère</a:t>
            </a:r>
            <a:r>
              <a:rPr lang="es-AR" sz="2200" dirty="0" smtClean="0">
                <a:latin typeface="Arial" panose="020B0604020202020204" pitchFamily="34" charset="0"/>
              </a:rPr>
              <a:t>.</a:t>
            </a:r>
            <a:endParaRPr lang="es-AR" sz="2200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332656" y="3995936"/>
            <a:ext cx="6063319" cy="28132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AR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AR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AR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dad:</a:t>
            </a:r>
            <a:endParaRPr lang="es-AR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AR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Victoria’s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- </a:t>
            </a: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AR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s-AR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AR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361" b="21197"/>
          <a:stretch/>
        </p:blipFill>
        <p:spPr>
          <a:xfrm>
            <a:off x="4429127" y="1578180"/>
            <a:ext cx="2139942" cy="2179137"/>
          </a:xfrm>
          <a:prstGeom prst="rect">
            <a:avLst/>
          </a:prstGeom>
        </p:spPr>
      </p:pic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9271" y="-30871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0" y="305291"/>
            <a:ext cx="679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</a:t>
            </a:r>
            <a:r>
              <a:rPr lang="en-GB" sz="2000" dirty="0" smtClean="0"/>
              <a:t>  Read about Julie and complete the details in English.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7389" y="6809235"/>
            <a:ext cx="679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</a:t>
            </a:r>
            <a:r>
              <a:rPr lang="en-GB" sz="2000" dirty="0" smtClean="0"/>
              <a:t>  Complete the sentences in French.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14"/>
              </p:ext>
            </p:extLst>
          </p:nvPr>
        </p:nvGraphicFramePr>
        <p:xfrm>
          <a:off x="332654" y="7209345"/>
          <a:ext cx="60633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9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Nathalie 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____________ de Julie.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père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s’appelle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Alicia 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 de Julie.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 a ____________ ans.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6712" y="7555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8305" name="Picture 1" descr="DBZ_Simpsons_Family_Tree_by_Marruche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902291"/>
            <a:ext cx="50276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648" y="5450681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1 Le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père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Bart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________________</a:t>
            </a:r>
            <a:endParaRPr lang="en-GB" sz="20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2 Le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frère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Homer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__________________</a:t>
            </a:r>
            <a:endParaRPr lang="en-GB" sz="20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3 L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es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sœurs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Marge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s’appellent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 et _______.</a:t>
            </a:r>
            <a:endParaRPr lang="en-GB" sz="20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4 La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mère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Marge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 .</a:t>
            </a:r>
            <a:endParaRPr lang="en-GB" sz="20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5 Le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grand-père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Lisa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____________.</a:t>
            </a:r>
            <a:b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6 La </a:t>
            </a:r>
            <a:r>
              <a:rPr lang="es-AR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sœur</a:t>
            </a:r>
            <a:r>
              <a:rPr lang="es-AR" sz="20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de Lisa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______________.</a:t>
            </a:r>
            <a:b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7 La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mère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Maggie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____________.</a:t>
            </a:r>
            <a:b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8 Le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frère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de Lisa et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Maggie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AR" sz="20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s’appelle</a:t>
            </a:r>
            <a:r>
              <a:rPr lang="es-AR" sz="2000" dirty="0" smtClean="0">
                <a:ea typeface="MS Mincho" panose="02020609040205080304" pitchFamily="49" charset="-128"/>
                <a:cs typeface="Arial" panose="020B0604020202020204" pitchFamily="34" charset="0"/>
              </a:rPr>
              <a:t> _________.</a:t>
            </a:r>
            <a:endParaRPr lang="en-GB" sz="2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59271" y="-30871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0" y="305291"/>
            <a:ext cx="679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</a:t>
            </a:r>
            <a:r>
              <a:rPr lang="en-GB" sz="2000" dirty="0" smtClean="0"/>
              <a:t>  Look at the family tree and complete the sentences with the correct names.</a:t>
            </a:r>
            <a:endParaRPr lang="en-GB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5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53362"/>
              </p:ext>
            </p:extLst>
          </p:nvPr>
        </p:nvGraphicFramePr>
        <p:xfrm>
          <a:off x="180975" y="827088"/>
          <a:ext cx="5553075" cy="2592660"/>
        </p:xfrm>
        <a:graphic>
          <a:graphicData uri="http://schemas.openxmlformats.org/drawingml/2006/table">
            <a:tbl>
              <a:tblPr/>
              <a:tblGrid>
                <a:gridCol w="1058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4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(masculine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(feminine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(more than one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(masculine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(feminine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(more than one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495" name="Text Box 75"/>
          <p:cNvSpPr txBox="1">
            <a:spLocks noChangeArrowheads="1"/>
          </p:cNvSpPr>
          <p:nvPr/>
        </p:nvSpPr>
        <p:spPr bwMode="auto">
          <a:xfrm>
            <a:off x="171450" y="142875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How to say ‘a’, ‘some’ and ‘the’:  </a:t>
            </a:r>
            <a:b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definite and indefinite articles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00569"/>
              </p:ext>
            </p:extLst>
          </p:nvPr>
        </p:nvGraphicFramePr>
        <p:xfrm>
          <a:off x="180977" y="5116127"/>
          <a:ext cx="6391275" cy="3241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2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5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04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998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lang="en-GB" sz="2000" dirty="0" err="1" smtClean="0"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a father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 smtClean="0">
                          <a:latin typeface="Arial" pitchFamily="34" charset="0"/>
                          <a:cs typeface="Arial" pitchFamily="34" charset="0"/>
                        </a:rPr>
                        <a:t>père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the father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98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a mother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GB" sz="2000" dirty="0" err="1" smtClean="0">
                          <a:latin typeface="Arial" pitchFamily="34" charset="0"/>
                          <a:cs typeface="Arial" pitchFamily="34" charset="0"/>
                        </a:rPr>
                        <a:t>mère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15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some parents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the parents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sœur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the sister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a brother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GB" sz="2000" baseline="0" dirty="0" smtClean="0">
                          <a:latin typeface="Arial" pitchFamily="34" charset="0"/>
                          <a:cs typeface="Arial" pitchFamily="34" charset="0"/>
                        </a:rPr>
                        <a:t> frère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524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a grandma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latin typeface="Arial" pitchFamily="34" charset="0"/>
                          <a:cs typeface="Arial" pitchFamily="34" charset="0"/>
                        </a:rPr>
                        <a:t>the grandma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4" marB="4570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534" name="TextBox 10"/>
          <p:cNvSpPr txBox="1">
            <a:spLocks noChangeArrowheads="1"/>
          </p:cNvSpPr>
          <p:nvPr/>
        </p:nvSpPr>
        <p:spPr bwMode="auto">
          <a:xfrm>
            <a:off x="180975" y="4499992"/>
            <a:ext cx="5984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</a:rPr>
              <a:t>Complète</a:t>
            </a:r>
            <a:r>
              <a:rPr lang="en-GB" sz="2000" b="1" dirty="0" smtClean="0">
                <a:latin typeface="Arial" panose="020B0604020202020204" pitchFamily="34" charset="0"/>
              </a:rPr>
              <a:t> le tableau ci-</a:t>
            </a:r>
            <a:r>
              <a:rPr lang="en-GB" sz="2000" b="1" dirty="0" err="1" smtClean="0">
                <a:latin typeface="Arial" panose="020B0604020202020204" pitchFamily="34" charset="0"/>
              </a:rPr>
              <a:t>dessous</a:t>
            </a:r>
            <a:r>
              <a:rPr lang="en-GB" sz="2000" b="1" dirty="0" smtClean="0">
                <a:latin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214313" y="2665358"/>
            <a:ext cx="1714500" cy="1402586"/>
          </a:xfrm>
          <a:prstGeom prst="wedgeRoundRectCallout">
            <a:avLst>
              <a:gd name="adj1" fmla="val -16759"/>
              <a:gd name="adj2" fmla="val -71981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David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D-A-V-I-D</a:t>
            </a:r>
          </a:p>
        </p:txBody>
      </p:sp>
      <p:pic>
        <p:nvPicPr>
          <p:cNvPr id="35844" name="Picture 7" descr="EDU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9" y="1558871"/>
            <a:ext cx="9175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52958"/>
              </p:ext>
            </p:extLst>
          </p:nvPr>
        </p:nvGraphicFramePr>
        <p:xfrm>
          <a:off x="2096293" y="1651899"/>
          <a:ext cx="4690269" cy="3722815"/>
        </p:xfrm>
        <a:graphic>
          <a:graphicData uri="http://schemas.openxmlformats.org/drawingml/2006/table">
            <a:tbl>
              <a:tblPr/>
              <a:tblGrid>
                <a:gridCol w="1459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16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ahoma" pitchFamily="34" charset="0"/>
                        </a:rPr>
                        <a:t>L’alphabet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ahoma" pitchFamily="34" charset="0"/>
                        </a:rPr>
                        <a:t>français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J  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jee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       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ess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B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bay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K 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kah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T        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tay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say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L 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el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U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oo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           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D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day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M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emm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V      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vay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   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 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euh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N 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enn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W 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doob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vay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   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F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eff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O        oh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X   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eex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G 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zshay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        pay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Y   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grek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H 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ash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Q     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kue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Z     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zed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        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ee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R        air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37843"/>
              </p:ext>
            </p:extLst>
          </p:nvPr>
        </p:nvGraphicFramePr>
        <p:xfrm>
          <a:off x="214313" y="6516404"/>
          <a:ext cx="6429376" cy="200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7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7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90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44966"/>
            <a:ext cx="10620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587841"/>
            <a:ext cx="9286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6444966"/>
            <a:ext cx="10747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59216"/>
            <a:ext cx="12398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7445091"/>
            <a:ext cx="987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445091"/>
            <a:ext cx="12128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5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373654"/>
            <a:ext cx="13604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6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373654"/>
            <a:ext cx="11382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59271" y="112078"/>
            <a:ext cx="3212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70" y="532001"/>
            <a:ext cx="6798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</a:t>
            </a:r>
            <a:r>
              <a:rPr lang="en-GB" sz="2000" dirty="0" smtClean="0"/>
              <a:t>  Choose a famous person to be.  Your partner will ask you what your name is “Comment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t’appelles</a:t>
            </a:r>
            <a:r>
              <a:rPr lang="en-GB" sz="2000" dirty="0" smtClean="0"/>
              <a:t> </a:t>
            </a:r>
            <a:r>
              <a:rPr lang="en-US" sz="2000" dirty="0" smtClean="0">
                <a:cs typeface="Arial" panose="020B0604020202020204" pitchFamily="34" charset="0"/>
              </a:rPr>
              <a:t>?”</a:t>
            </a:r>
            <a:endParaRPr lang="en-GB" sz="2000" dirty="0"/>
          </a:p>
          <a:p>
            <a:r>
              <a:rPr lang="en-GB" sz="2000" dirty="0" smtClean="0"/>
              <a:t>And how do you spell that: </a:t>
            </a:r>
            <a:r>
              <a:rPr lang="en-US" sz="2000" dirty="0" smtClean="0">
                <a:cs typeface="Arial" panose="020B0604020202020204" pitchFamily="34" charset="0"/>
              </a:rPr>
              <a:t>“Comment </a:t>
            </a:r>
            <a:r>
              <a:rPr lang="en-US" sz="2000" dirty="0" err="1" smtClean="0">
                <a:cs typeface="Arial" panose="020B0604020202020204" pitchFamily="34" charset="0"/>
              </a:rPr>
              <a:t>ça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s’écrit</a:t>
            </a:r>
            <a:r>
              <a:rPr lang="en-US" sz="2000" dirty="0" smtClean="0">
                <a:cs typeface="Arial" panose="020B0604020202020204" pitchFamily="34" charset="0"/>
              </a:rPr>
              <a:t> ?”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271" y="5695080"/>
            <a:ext cx="679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</a:t>
            </a:r>
            <a:r>
              <a:rPr lang="en-GB" sz="2000" dirty="0" smtClean="0"/>
              <a:t> Choose an animal.  Spell out the French word for it and your partner will tell you which animal it is.</a:t>
            </a:r>
            <a:endParaRPr lang="en-GB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4985" y="381396"/>
            <a:ext cx="2952329" cy="3578914"/>
            <a:chOff x="-180528" y="-77906"/>
            <a:chExt cx="2952329" cy="3578914"/>
          </a:xfrm>
        </p:grpSpPr>
        <p:grpSp>
          <p:nvGrpSpPr>
            <p:cNvPr id="12" name="Group 11"/>
            <p:cNvGrpSpPr/>
            <p:nvPr/>
          </p:nvGrpSpPr>
          <p:grpSpPr>
            <a:xfrm>
              <a:off x="-180528" y="-77906"/>
              <a:ext cx="2952329" cy="3578914"/>
              <a:chOff x="-180529" y="-171400"/>
              <a:chExt cx="2952329" cy="357891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80529" y="-171400"/>
                <a:ext cx="2952329" cy="3578914"/>
                <a:chOff x="-180529" y="-171400"/>
                <a:chExt cx="2952329" cy="3578914"/>
              </a:xfrm>
            </p:grpSpPr>
            <p:sp>
              <p:nvSpPr>
                <p:cNvPr id="17" name="Title 1"/>
                <p:cNvSpPr txBox="1">
                  <a:spLocks/>
                </p:cNvSpPr>
                <p:nvPr/>
              </p:nvSpPr>
              <p:spPr>
                <a:xfrm>
                  <a:off x="25152" y="-171400"/>
                  <a:ext cx="2746648" cy="571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en-GB" sz="20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J’ai</a:t>
                  </a:r>
                  <a:r>
                    <a:rPr lang="en-GB" sz="2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les </a:t>
                  </a:r>
                  <a:r>
                    <a:rPr lang="en-GB" sz="20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cheveux</a:t>
                  </a:r>
                  <a:r>
                    <a:rPr lang="en-GB" sz="2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  <a:endParaRPr lang="es-BO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-92704" y="3068960"/>
                  <a:ext cx="13064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BO" sz="1600" dirty="0" err="1" smtClean="0">
                      <a:cs typeface="Arial" panose="020B0604020202020204" pitchFamily="34" charset="0"/>
                    </a:rPr>
                    <a:t>roux</a:t>
                  </a:r>
                  <a:endParaRPr lang="es-BO" sz="160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383790" y="3068960"/>
                  <a:ext cx="1255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BO" sz="1600" dirty="0" err="1" smtClean="0">
                      <a:cs typeface="Arial" panose="020B0604020202020204" pitchFamily="34" charset="0"/>
                    </a:rPr>
                    <a:t>noirs</a:t>
                  </a:r>
                  <a:endParaRPr lang="es-BO" sz="1600" dirty="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-180529" y="401024"/>
                  <a:ext cx="2850173" cy="2759342"/>
                  <a:chOff x="-180529" y="401024"/>
                  <a:chExt cx="2850173" cy="2759342"/>
                </a:xfrm>
              </p:grpSpPr>
              <p:pic>
                <p:nvPicPr>
                  <p:cNvPr id="21" name="Picture 20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2704" y="1788574"/>
                    <a:ext cx="1362265" cy="1371792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80529" y="401024"/>
                    <a:ext cx="1362265" cy="1371792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7379" y="416898"/>
                    <a:ext cx="1362265" cy="13717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 descr="Screen Clipping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7379" y="1772816"/>
                    <a:ext cx="1362265" cy="137179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6" name="Rectangle 15"/>
              <p:cNvSpPr/>
              <p:nvPr/>
            </p:nvSpPr>
            <p:spPr>
              <a:xfrm>
                <a:off x="35497" y="-27384"/>
                <a:ext cx="2634148" cy="34348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58649" y="1713002"/>
              <a:ext cx="1246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1600" dirty="0" err="1" smtClean="0">
                  <a:cs typeface="Arial" panose="020B0604020202020204" pitchFamily="34" charset="0"/>
                </a:rPr>
                <a:t>châtains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60149" y="1722294"/>
              <a:ext cx="856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1600" dirty="0" err="1" smtClean="0">
                  <a:cs typeface="Arial" panose="020B0604020202020204" pitchFamily="34" charset="0"/>
                </a:rPr>
                <a:t>blonds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719297" y="1067739"/>
            <a:ext cx="2232248" cy="55614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s-B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5076" y="6366203"/>
            <a:ext cx="130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cs typeface="Arial" panose="020B0604020202020204" pitchFamily="34" charset="0"/>
              </a:rPr>
              <a:t>u</a:t>
            </a:r>
            <a:r>
              <a:rPr lang="en-GB" sz="1600" dirty="0" err="1" smtClean="0">
                <a:cs typeface="Arial" panose="020B0604020202020204" pitchFamily="34" charset="0"/>
              </a:rPr>
              <a:t>ne</a:t>
            </a:r>
            <a:r>
              <a:rPr lang="en-GB" sz="1600" dirty="0" smtClean="0">
                <a:cs typeface="Arial" panose="020B0604020202020204" pitchFamily="34" charset="0"/>
              </a:rPr>
              <a:t> moustache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9304" y="5531387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600" dirty="0">
                <a:cs typeface="Arial" panose="020B0604020202020204" pitchFamily="34" charset="0"/>
              </a:rPr>
              <a:t>u</a:t>
            </a:r>
            <a:r>
              <a:rPr lang="es-BO" sz="1600" dirty="0" smtClean="0">
                <a:cs typeface="Arial" panose="020B0604020202020204" pitchFamily="34" charset="0"/>
              </a:rPr>
              <a:t>ne barbe</a:t>
            </a:r>
            <a:endParaRPr lang="es-BO" sz="1600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29594" y="714937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GB" sz="1600" dirty="0" smtClean="0">
                <a:cs typeface="Arial" panose="020B0604020202020204" pitchFamily="34" charset="0"/>
              </a:rPr>
              <a:t>es lunettes</a:t>
            </a:r>
            <a:endParaRPr lang="es-BO" sz="1600" dirty="0"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50058" y="1482302"/>
            <a:ext cx="2145050" cy="2776666"/>
            <a:chOff x="4794145" y="4068994"/>
            <a:chExt cx="2145050" cy="2776666"/>
          </a:xfrm>
        </p:grpSpPr>
        <p:sp>
          <p:nvSpPr>
            <p:cNvPr id="30" name="TextBox 29"/>
            <p:cNvSpPr txBox="1"/>
            <p:nvPr/>
          </p:nvSpPr>
          <p:spPr>
            <a:xfrm>
              <a:off x="4859808" y="4068994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 smtClean="0">
                  <a:cs typeface="Arial" panose="020B0604020202020204" pitchFamily="34" charset="0"/>
                </a:rPr>
                <a:t>noirs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40686" y="5848344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 smtClean="0">
                  <a:cs typeface="Arial" panose="020B0604020202020204" pitchFamily="34" charset="0"/>
                </a:rPr>
                <a:t>verts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71179" y="5248549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 smtClean="0">
                  <a:cs typeface="Arial" panose="020B0604020202020204" pitchFamily="34" charset="0"/>
                </a:rPr>
                <a:t>bleus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71179" y="4648754"/>
              <a:ext cx="206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1600" dirty="0" err="1" smtClean="0">
                  <a:cs typeface="Arial" panose="020B0604020202020204" pitchFamily="34" charset="0"/>
                </a:rPr>
                <a:t>marron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145" y="6507106"/>
              <a:ext cx="16280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BO" sz="1600" dirty="0" smtClean="0">
                  <a:cs typeface="Arial" panose="020B0604020202020204" pitchFamily="34" charset="0"/>
                </a:rPr>
                <a:t>gris</a:t>
              </a:r>
              <a:endParaRPr lang="es-BO" sz="1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5977" y="1482302"/>
            <a:ext cx="1907832" cy="2902386"/>
            <a:chOff x="4860032" y="548680"/>
            <a:chExt cx="1907832" cy="2902386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860032" y="548680"/>
              <a:ext cx="1835824" cy="526122"/>
            </a:xfrm>
            <a:prstGeom prst="rect">
              <a:avLst/>
            </a:prstGeom>
          </p:spPr>
        </p:pic>
        <p:pic>
          <p:nvPicPr>
            <p:cNvPr id="37" name="Picture 36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896416" y="1174686"/>
              <a:ext cx="1835824" cy="526122"/>
            </a:xfrm>
            <a:prstGeom prst="rect">
              <a:avLst/>
            </a:prstGeom>
          </p:spPr>
        </p:pic>
        <p:pic>
          <p:nvPicPr>
            <p:cNvPr id="38" name="Picture 37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896416" y="1750750"/>
              <a:ext cx="1835824" cy="526122"/>
            </a:xfrm>
            <a:prstGeom prst="rect">
              <a:avLst/>
            </a:prstGeom>
          </p:spPr>
        </p:pic>
        <p:pic>
          <p:nvPicPr>
            <p:cNvPr id="39" name="Picture 38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932040" y="2326814"/>
              <a:ext cx="1835824" cy="526122"/>
            </a:xfrm>
            <a:prstGeom prst="rect">
              <a:avLst/>
            </a:prstGeom>
          </p:spPr>
        </p:pic>
        <p:pic>
          <p:nvPicPr>
            <p:cNvPr id="40" name="Picture 39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5" t="28008" b="22202"/>
            <a:stretch/>
          </p:blipFill>
          <p:spPr>
            <a:xfrm>
              <a:off x="4932040" y="2924944"/>
              <a:ext cx="1835824" cy="526122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120246" y="1000228"/>
            <a:ext cx="3743969" cy="3530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1669" y="47727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dirty="0" err="1" smtClean="0">
                <a:cs typeface="Arial" panose="020B0604020202020204" pitchFamily="34" charset="0"/>
              </a:rPr>
              <a:t>J’ai</a:t>
            </a:r>
            <a:r>
              <a:rPr lang="es-BO" dirty="0" smtClean="0">
                <a:cs typeface="Arial" panose="020B0604020202020204" pitchFamily="34" charset="0"/>
              </a:rPr>
              <a:t>… </a:t>
            </a:r>
            <a:endParaRPr lang="es-BO" dirty="0">
              <a:cs typeface="Arial" panose="020B0604020202020204" pitchFamily="34" charset="0"/>
            </a:endParaRPr>
          </a:p>
        </p:txBody>
      </p:sp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20" y="5460443"/>
            <a:ext cx="888119" cy="522925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90" y="6222234"/>
            <a:ext cx="1087987" cy="375125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5"/>
          <a:stretch/>
        </p:blipFill>
        <p:spPr>
          <a:xfrm>
            <a:off x="4459745" y="6874034"/>
            <a:ext cx="672011" cy="88924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195107" y="4710066"/>
            <a:ext cx="2421077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550370" y="5069801"/>
            <a:ext cx="863201" cy="1078712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2514532" y="5059384"/>
            <a:ext cx="863201" cy="1078712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644329" y="7093380"/>
            <a:ext cx="863201" cy="107871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3874" y="6060802"/>
            <a:ext cx="2063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 smtClean="0">
                <a:cs typeface="Arial" panose="020B0604020202020204" pitchFamily="34" charset="0"/>
              </a:rPr>
              <a:t>J’ai</a:t>
            </a:r>
            <a:r>
              <a:rPr lang="es-BO" dirty="0" smtClean="0">
                <a:cs typeface="Arial" panose="020B0604020202020204" pitchFamily="34" charset="0"/>
              </a:rPr>
              <a:t> les </a:t>
            </a:r>
            <a:r>
              <a:rPr lang="es-BO" dirty="0" err="1" smtClean="0">
                <a:cs typeface="Arial" panose="020B0604020202020204" pitchFamily="34" charset="0"/>
              </a:rPr>
              <a:t>yeux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verts</a:t>
            </a:r>
            <a:r>
              <a:rPr lang="es-BO" dirty="0" smtClean="0">
                <a:cs typeface="Arial" panose="020B0604020202020204" pitchFamily="34" charset="0"/>
              </a:rPr>
              <a:t> et les </a:t>
            </a:r>
            <a:r>
              <a:rPr lang="es-BO" dirty="0" err="1" smtClean="0">
                <a:cs typeface="Arial" panose="020B0604020202020204" pitchFamily="34" charset="0"/>
              </a:rPr>
              <a:t>cheveux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courts</a:t>
            </a:r>
            <a:r>
              <a:rPr lang="es-BO" dirty="0" smtClean="0">
                <a:cs typeface="Arial" panose="020B0604020202020204" pitchFamily="34" charset="0"/>
              </a:rPr>
              <a:t>, raides et </a:t>
            </a:r>
            <a:r>
              <a:rPr lang="es-BO" dirty="0" err="1" smtClean="0">
                <a:cs typeface="Arial" panose="020B0604020202020204" pitchFamily="34" charset="0"/>
              </a:rPr>
              <a:t>blonds</a:t>
            </a:r>
            <a:r>
              <a:rPr lang="es-BO" dirty="0" smtClean="0">
                <a:cs typeface="Arial" panose="020B0604020202020204" pitchFamily="34" charset="0"/>
              </a:rPr>
              <a:t>. </a:t>
            </a:r>
            <a:endParaRPr lang="es-BO" dirty="0"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9271" y="112078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580" y="530153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A </a:t>
            </a:r>
            <a:r>
              <a:rPr lang="en-GB" sz="2000" dirty="0" smtClean="0">
                <a:cs typeface="Arial" panose="020B0604020202020204" pitchFamily="34" charset="0"/>
              </a:rPr>
              <a:t>Colour in the eyes. 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87048" y="93867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B </a:t>
            </a:r>
            <a:r>
              <a:rPr lang="en-GB" sz="2000" dirty="0" smtClean="0">
                <a:cs typeface="Arial" panose="020B0604020202020204" pitchFamily="34" charset="0"/>
              </a:rPr>
              <a:t>Colour in the hair. 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71" name="Picture 70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489" r="18779"/>
          <a:stretch/>
        </p:blipFill>
        <p:spPr>
          <a:xfrm>
            <a:off x="2560358" y="7248738"/>
            <a:ext cx="863201" cy="107871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064006" y="4329626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C</a:t>
            </a:r>
            <a:r>
              <a:rPr lang="en-GB" sz="2000" b="1" dirty="0" smtClean="0">
                <a:cs typeface="Arial" panose="020B0604020202020204" pitchFamily="34" charset="0"/>
              </a:rPr>
              <a:t> </a:t>
            </a:r>
            <a:r>
              <a:rPr lang="en-GB" sz="2000" dirty="0" smtClean="0">
                <a:cs typeface="Arial" panose="020B0604020202020204" pitchFamily="34" charset="0"/>
              </a:rPr>
              <a:t>Match up.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834" y="4617078"/>
            <a:ext cx="2552178" cy="4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D </a:t>
            </a:r>
            <a:r>
              <a:rPr lang="en-GB" sz="2000" dirty="0" smtClean="0">
                <a:cs typeface="Arial" panose="020B0604020202020204" pitchFamily="34" charset="0"/>
              </a:rPr>
              <a:t>Draw.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924" y="8302303"/>
            <a:ext cx="2414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 smtClean="0">
                <a:cs typeface="Arial" panose="020B0604020202020204" pitchFamily="34" charset="0"/>
              </a:rPr>
              <a:t>J’ai</a:t>
            </a:r>
            <a:r>
              <a:rPr lang="es-BO" dirty="0" smtClean="0">
                <a:cs typeface="Arial" panose="020B0604020202020204" pitchFamily="34" charset="0"/>
              </a:rPr>
              <a:t> les </a:t>
            </a:r>
            <a:r>
              <a:rPr lang="es-BO" dirty="0" err="1" smtClean="0">
                <a:cs typeface="Arial" panose="020B0604020202020204" pitchFamily="34" charset="0"/>
              </a:rPr>
              <a:t>yeux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rouges</a:t>
            </a:r>
            <a:r>
              <a:rPr lang="es-BO" dirty="0" smtClean="0">
                <a:cs typeface="Arial" panose="020B0604020202020204" pitchFamily="34" charset="0"/>
              </a:rPr>
              <a:t> et les </a:t>
            </a:r>
            <a:r>
              <a:rPr lang="es-BO" dirty="0" err="1" smtClean="0">
                <a:cs typeface="Arial" panose="020B0604020202020204" pitchFamily="34" charset="0"/>
              </a:rPr>
              <a:t>cheveux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longs</a:t>
            </a:r>
            <a:r>
              <a:rPr lang="es-BO" dirty="0" smtClean="0">
                <a:cs typeface="Arial" panose="020B0604020202020204" pitchFamily="34" charset="0"/>
              </a:rPr>
              <a:t> et </a:t>
            </a:r>
            <a:r>
              <a:rPr lang="es-BO" dirty="0" err="1" smtClean="0">
                <a:cs typeface="Arial" panose="020B0604020202020204" pitchFamily="34" charset="0"/>
              </a:rPr>
              <a:t>verts</a:t>
            </a:r>
            <a:r>
              <a:rPr lang="es-BO" dirty="0" smtClean="0">
                <a:cs typeface="Arial" panose="020B0604020202020204" pitchFamily="34" charset="0"/>
              </a:rPr>
              <a:t>. </a:t>
            </a:r>
            <a:endParaRPr lang="es-BO" dirty="0"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32179" y="6084619"/>
            <a:ext cx="223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 smtClean="0">
                <a:cs typeface="Arial" panose="020B0604020202020204" pitchFamily="34" charset="0"/>
              </a:rPr>
              <a:t>J’ai</a:t>
            </a:r>
            <a:r>
              <a:rPr lang="es-BO" dirty="0" smtClean="0">
                <a:cs typeface="Arial" panose="020B0604020202020204" pitchFamily="34" charset="0"/>
              </a:rPr>
              <a:t> les </a:t>
            </a:r>
            <a:r>
              <a:rPr lang="es-BO" dirty="0" err="1" smtClean="0">
                <a:cs typeface="Arial" panose="020B0604020202020204" pitchFamily="34" charset="0"/>
              </a:rPr>
              <a:t>yeux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marron</a:t>
            </a:r>
            <a:r>
              <a:rPr lang="es-BO" dirty="0" smtClean="0">
                <a:cs typeface="Arial" panose="020B0604020202020204" pitchFamily="34" charset="0"/>
              </a:rPr>
              <a:t> et les </a:t>
            </a:r>
            <a:r>
              <a:rPr lang="es-BO" dirty="0" err="1" smtClean="0">
                <a:cs typeface="Arial" panose="020B0604020202020204" pitchFamily="34" charset="0"/>
              </a:rPr>
              <a:t>cheveux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longs</a:t>
            </a:r>
            <a:r>
              <a:rPr lang="es-BO" dirty="0" smtClean="0">
                <a:cs typeface="Arial" panose="020B0604020202020204" pitchFamily="34" charset="0"/>
              </a:rPr>
              <a:t>, </a:t>
            </a:r>
            <a:r>
              <a:rPr lang="es-BO" dirty="0" err="1" smtClean="0">
                <a:cs typeface="Arial" panose="020B0604020202020204" pitchFamily="34" charset="0"/>
              </a:rPr>
              <a:t>frisés</a:t>
            </a:r>
            <a:r>
              <a:rPr lang="es-BO" dirty="0" smtClean="0">
                <a:cs typeface="Arial" panose="020B0604020202020204" pitchFamily="34" charset="0"/>
              </a:rPr>
              <a:t> et </a:t>
            </a:r>
            <a:r>
              <a:rPr lang="es-BO" dirty="0" err="1" smtClean="0">
                <a:cs typeface="Arial" panose="020B0604020202020204" pitchFamily="34" charset="0"/>
              </a:rPr>
              <a:t>noirs</a:t>
            </a:r>
            <a:r>
              <a:rPr lang="es-BO" dirty="0" smtClean="0">
                <a:cs typeface="Arial" panose="020B0604020202020204" pitchFamily="34" charset="0"/>
              </a:rPr>
              <a:t>. </a:t>
            </a:r>
            <a:endParaRPr lang="es-BO" dirty="0"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409324" y="8302303"/>
            <a:ext cx="2817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err="1" smtClean="0">
                <a:cs typeface="Arial" panose="020B0604020202020204" pitchFamily="34" charset="0"/>
              </a:rPr>
              <a:t>J’ai</a:t>
            </a:r>
            <a:r>
              <a:rPr lang="es-BO" dirty="0" smtClean="0">
                <a:cs typeface="Arial" panose="020B0604020202020204" pitchFamily="34" charset="0"/>
              </a:rPr>
              <a:t> les </a:t>
            </a:r>
            <a:r>
              <a:rPr lang="es-BO" dirty="0" err="1" smtClean="0">
                <a:cs typeface="Arial" panose="020B0604020202020204" pitchFamily="34" charset="0"/>
              </a:rPr>
              <a:t>yeux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noirs</a:t>
            </a:r>
            <a:r>
              <a:rPr lang="es-BO" dirty="0" smtClean="0">
                <a:cs typeface="Arial" panose="020B0604020202020204" pitchFamily="34" charset="0"/>
              </a:rPr>
              <a:t> et les </a:t>
            </a:r>
            <a:r>
              <a:rPr lang="es-BO" dirty="0" err="1" smtClean="0">
                <a:cs typeface="Arial" panose="020B0604020202020204" pitchFamily="34" charset="0"/>
              </a:rPr>
              <a:t>cheveux</a:t>
            </a:r>
            <a:r>
              <a:rPr lang="es-BO" dirty="0" smtClean="0">
                <a:cs typeface="Arial" panose="020B0604020202020204" pitchFamily="34" charset="0"/>
              </a:rPr>
              <a:t> </a:t>
            </a:r>
            <a:r>
              <a:rPr lang="es-BO" dirty="0" err="1" smtClean="0">
                <a:cs typeface="Arial" panose="020B0604020202020204" pitchFamily="34" charset="0"/>
              </a:rPr>
              <a:t>ondulés</a:t>
            </a:r>
            <a:r>
              <a:rPr lang="es-BO" dirty="0" smtClean="0">
                <a:cs typeface="Arial" panose="020B0604020202020204" pitchFamily="34" charset="0"/>
              </a:rPr>
              <a:t> et gris. </a:t>
            </a:r>
            <a:endParaRPr lang="es-BO" dirty="0"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06647" y="6769644"/>
            <a:ext cx="1742033" cy="19414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933023" y="6873875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9" y="1032061"/>
            <a:ext cx="2295633" cy="2630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1" y="3764272"/>
            <a:ext cx="2720406" cy="2701515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271" y="112078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80" y="530153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A </a:t>
            </a:r>
            <a:r>
              <a:rPr lang="en-GB" sz="2000" dirty="0" smtClean="0">
                <a:cs typeface="Arial" panose="020B0604020202020204" pitchFamily="34" charset="0"/>
              </a:rPr>
              <a:t>Read the descriptions.  Colour and draw.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0487" y="1298090"/>
            <a:ext cx="6127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Arial" panose="020B0604020202020204" pitchFamily="34" charset="0"/>
              </a:rPr>
              <a:t>Thomas a les </a:t>
            </a:r>
            <a:r>
              <a:rPr lang="en-GB" sz="2000" dirty="0" err="1" smtClean="0">
                <a:cs typeface="Arial" panose="020B0604020202020204" pitchFamily="34" charset="0"/>
              </a:rPr>
              <a:t>yeux</a:t>
            </a:r>
            <a:r>
              <a:rPr lang="en-GB" sz="2000" dirty="0" smtClean="0"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cs typeface="Arial" panose="020B0604020202020204" pitchFamily="34" charset="0"/>
              </a:rPr>
              <a:t>verts</a:t>
            </a:r>
            <a:r>
              <a:rPr lang="en-GB" sz="2000" dirty="0" smtClean="0">
                <a:cs typeface="Arial" panose="020B0604020202020204" pitchFamily="34" charset="0"/>
              </a:rPr>
              <a:t>.</a:t>
            </a:r>
            <a:br>
              <a:rPr lang="en-GB" sz="2000" dirty="0" smtClean="0">
                <a:cs typeface="Arial" panose="020B0604020202020204" pitchFamily="34" charset="0"/>
              </a:rPr>
            </a:br>
            <a:r>
              <a:rPr lang="en-GB" sz="2000" dirty="0" smtClean="0">
                <a:cs typeface="Arial" panose="020B0604020202020204" pitchFamily="34" charset="0"/>
              </a:rPr>
              <a:t/>
            </a:r>
            <a:br>
              <a:rPr lang="en-GB" sz="2000" dirty="0" smtClean="0">
                <a:cs typeface="Arial" panose="020B0604020202020204" pitchFamily="34" charset="0"/>
              </a:rPr>
            </a:br>
            <a:r>
              <a:rPr lang="en-GB" sz="2000" dirty="0" smtClean="0">
                <a:cs typeface="Arial" panose="020B0604020202020204" pitchFamily="34" charset="0"/>
              </a:rPr>
              <a:t>Il a les </a:t>
            </a:r>
            <a:r>
              <a:rPr lang="en-GB" sz="2000" dirty="0" err="1" smtClean="0">
                <a:cs typeface="Arial" panose="020B0604020202020204" pitchFamily="34" charset="0"/>
              </a:rPr>
              <a:t>cheveux</a:t>
            </a:r>
            <a:r>
              <a:rPr lang="en-GB" sz="2000" dirty="0" smtClean="0">
                <a:cs typeface="Arial" panose="020B0604020202020204" pitchFamily="34" charset="0"/>
              </a:rPr>
              <a:t> courts et </a:t>
            </a:r>
            <a:r>
              <a:rPr lang="en-GB" sz="2000" dirty="0" err="1" smtClean="0">
                <a:cs typeface="Arial" panose="020B0604020202020204" pitchFamily="34" charset="0"/>
              </a:rPr>
              <a:t>frisés</a:t>
            </a:r>
            <a:r>
              <a:rPr lang="en-GB" sz="2000" dirty="0" smtClean="0">
                <a:cs typeface="Arial" panose="020B0604020202020204" pitchFamily="34" charset="0"/>
              </a:rPr>
              <a:t>.</a:t>
            </a:r>
            <a:br>
              <a:rPr lang="en-GB" sz="2000" dirty="0" smtClean="0">
                <a:cs typeface="Arial" panose="020B0604020202020204" pitchFamily="34" charset="0"/>
              </a:rPr>
            </a:br>
            <a:r>
              <a:rPr lang="en-GB" sz="2000" dirty="0" smtClean="0">
                <a:cs typeface="Arial" panose="020B0604020202020204" pitchFamily="34" charset="0"/>
              </a:rPr>
              <a:t/>
            </a:r>
            <a:br>
              <a:rPr lang="en-GB" sz="2000" dirty="0" smtClean="0">
                <a:cs typeface="Arial" panose="020B0604020202020204" pitchFamily="34" charset="0"/>
              </a:rPr>
            </a:br>
            <a:r>
              <a:rPr lang="en-GB" sz="2000" dirty="0" smtClean="0">
                <a:cs typeface="Arial" panose="020B0604020202020204" pitchFamily="34" charset="0"/>
              </a:rPr>
              <a:t>Il a les </a:t>
            </a:r>
            <a:r>
              <a:rPr lang="en-GB" sz="2000" dirty="0" err="1" smtClean="0">
                <a:cs typeface="Arial" panose="020B0604020202020204" pitchFamily="34" charset="0"/>
              </a:rPr>
              <a:t>cheveux</a:t>
            </a:r>
            <a:r>
              <a:rPr lang="en-GB" sz="2000" dirty="0" smtClean="0">
                <a:cs typeface="Arial" panose="020B0604020202020204" pitchFamily="34" charset="0"/>
              </a:rPr>
              <a:t> blonds. 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8920" y="4064704"/>
            <a:ext cx="6127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Arial" panose="020B0604020202020204" pitchFamily="34" charset="0"/>
              </a:rPr>
              <a:t>Hélène a les </a:t>
            </a:r>
            <a:r>
              <a:rPr lang="en-GB" sz="2000" dirty="0" err="1" smtClean="0">
                <a:cs typeface="Arial" panose="020B0604020202020204" pitchFamily="34" charset="0"/>
              </a:rPr>
              <a:t>yeux</a:t>
            </a:r>
            <a:r>
              <a:rPr lang="en-GB" sz="2000" dirty="0" smtClean="0"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cs typeface="Arial" panose="020B0604020202020204" pitchFamily="34" charset="0"/>
              </a:rPr>
              <a:t>gris</a:t>
            </a:r>
            <a:r>
              <a:rPr lang="en-GB" sz="2000" dirty="0" smtClean="0">
                <a:cs typeface="Arial" panose="020B0604020202020204" pitchFamily="34" charset="0"/>
              </a:rPr>
              <a:t>. 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 smtClean="0">
                <a:cs typeface="Arial" panose="020B0604020202020204" pitchFamily="34" charset="0"/>
              </a:rPr>
              <a:t>Elle a les </a:t>
            </a:r>
            <a:r>
              <a:rPr lang="en-GB" sz="2000" dirty="0" err="1" smtClean="0">
                <a:cs typeface="Arial" panose="020B0604020202020204" pitchFamily="34" charset="0"/>
              </a:rPr>
              <a:t>cheveux</a:t>
            </a:r>
            <a:r>
              <a:rPr lang="en-GB" sz="2000" dirty="0" smtClean="0">
                <a:cs typeface="Arial" panose="020B0604020202020204" pitchFamily="34" charset="0"/>
              </a:rPr>
              <a:t> longs et </a:t>
            </a:r>
            <a:r>
              <a:rPr lang="en-GB" sz="2000" dirty="0" err="1" smtClean="0">
                <a:cs typeface="Arial" panose="020B0604020202020204" pitchFamily="34" charset="0"/>
              </a:rPr>
              <a:t>ondulés</a:t>
            </a:r>
            <a:r>
              <a:rPr lang="en-GB" sz="2000" dirty="0" smtClean="0">
                <a:cs typeface="Arial" panose="020B0604020202020204" pitchFamily="34" charset="0"/>
              </a:rPr>
              <a:t>. </a:t>
            </a:r>
            <a:br>
              <a:rPr lang="en-GB" sz="2000" dirty="0" smtClean="0">
                <a:cs typeface="Arial" panose="020B0604020202020204" pitchFamily="34" charset="0"/>
              </a:rPr>
            </a:br>
            <a:r>
              <a:rPr lang="en-GB" sz="2000" dirty="0" smtClean="0">
                <a:cs typeface="Arial" panose="020B0604020202020204" pitchFamily="34" charset="0"/>
              </a:rPr>
              <a:t/>
            </a:r>
            <a:br>
              <a:rPr lang="en-GB" sz="2000" dirty="0" smtClean="0">
                <a:cs typeface="Arial" panose="020B0604020202020204" pitchFamily="34" charset="0"/>
              </a:rPr>
            </a:br>
            <a:r>
              <a:rPr lang="en-GB" sz="2000" dirty="0" smtClean="0">
                <a:cs typeface="Arial" panose="020B0604020202020204" pitchFamily="34" charset="0"/>
              </a:rPr>
              <a:t>Elle a les </a:t>
            </a:r>
            <a:r>
              <a:rPr lang="en-GB" sz="2000" dirty="0" err="1" smtClean="0">
                <a:cs typeface="Arial" panose="020B0604020202020204" pitchFamily="34" charset="0"/>
              </a:rPr>
              <a:t>cheveux</a:t>
            </a:r>
            <a:r>
              <a:rPr lang="en-GB" sz="2000" dirty="0" smtClean="0">
                <a:cs typeface="Arial" panose="020B0604020202020204" pitchFamily="34" charset="0"/>
              </a:rPr>
              <a:t> roux.</a:t>
            </a:r>
            <a:endParaRPr lang="en-GB" sz="2000" dirty="0"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33023" y="7308304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33023" y="7740352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33023" y="8228013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45723" y="8676456"/>
            <a:ext cx="37948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16832" y="6224119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B </a:t>
            </a:r>
            <a:r>
              <a:rPr lang="en-GB" sz="2000" dirty="0" smtClean="0">
                <a:cs typeface="Arial" panose="020B0604020202020204" pitchFamily="34" charset="0"/>
              </a:rPr>
              <a:t>Draw and colour yourself. Describe you.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11957" y="955260"/>
            <a:ext cx="1582738" cy="2016125"/>
            <a:chOff x="108385975" y="106488150"/>
            <a:chExt cx="1584000" cy="2016000"/>
          </a:xfrm>
        </p:grpSpPr>
        <p:pic>
          <p:nvPicPr>
            <p:cNvPr id="95236" name="Picture 4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84972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8385975" y="108144150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verts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47446" y="992306"/>
            <a:ext cx="1584325" cy="2016125"/>
            <a:chOff x="106691775" y="106488150"/>
            <a:chExt cx="1584000" cy="2016000"/>
          </a:xfrm>
        </p:grpSpPr>
        <p:pic>
          <p:nvPicPr>
            <p:cNvPr id="95239" name="Picture 7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6803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06691775" y="108144150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bleus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600942" y="982492"/>
            <a:ext cx="1584325" cy="2016125"/>
            <a:chOff x="110109775" y="106488150"/>
            <a:chExt cx="1584000" cy="2016000"/>
          </a:xfrm>
        </p:grpSpPr>
        <p:pic>
          <p:nvPicPr>
            <p:cNvPr id="95242" name="Picture 10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10221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0109775" y="108144150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gris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94" y="1018211"/>
            <a:ext cx="1871662" cy="2016125"/>
            <a:chOff x="111820775" y="106488150"/>
            <a:chExt cx="1872000" cy="2016000"/>
          </a:xfrm>
        </p:grpSpPr>
        <p:pic>
          <p:nvPicPr>
            <p:cNvPr id="95245" name="Picture 13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12076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11820775" y="108144150"/>
              <a:ext cx="187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yeux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marron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4925" y="1173163"/>
            <a:ext cx="287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455988" y="1173163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28788" y="1173163"/>
            <a:ext cx="2873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56213" y="1173163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1728788" y="3619418"/>
            <a:ext cx="1582738" cy="1953778"/>
            <a:chOff x="108385975" y="106488150"/>
            <a:chExt cx="1584000" cy="1953657"/>
          </a:xfrm>
        </p:grpSpPr>
        <p:pic>
          <p:nvPicPr>
            <p:cNvPr id="95253" name="Picture 21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84972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08385975" y="108081807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cheveux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châtains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33269" y="3619442"/>
            <a:ext cx="1584325" cy="1946637"/>
            <a:chOff x="106691706" y="106488150"/>
            <a:chExt cx="1584000" cy="1946516"/>
          </a:xfrm>
        </p:grpSpPr>
        <p:pic>
          <p:nvPicPr>
            <p:cNvPr id="95256" name="Picture 24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06803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06691706" y="108074666"/>
              <a:ext cx="1584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cheveux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noirs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3489326" y="3619418"/>
            <a:ext cx="1546225" cy="1953785"/>
            <a:chOff x="110147880" y="106488150"/>
            <a:chExt cx="1545908" cy="1953664"/>
          </a:xfrm>
        </p:grpSpPr>
        <p:pic>
          <p:nvPicPr>
            <p:cNvPr id="95259" name="Picture 27" descr="Blank face to add hair etc 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0"/>
            <a:stretch>
              <a:fillRect/>
            </a:stretch>
          </p:blipFill>
          <p:spPr bwMode="auto">
            <a:xfrm>
              <a:off x="110221015" y="106488150"/>
              <a:ext cx="1361520" cy="165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10147880" y="108081814"/>
              <a:ext cx="154590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Les </a:t>
              </a:r>
              <a:r>
                <a:rPr kumimoji="0" lang="en-GB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cheveux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anose="020F0704030504030204" pitchFamily="34" charset="0"/>
                </a:rPr>
                <a:t> blonds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5261" name="Picture 29" descr="Blank face to add hair etc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>
            <a:fillRect/>
          </a:stretch>
        </p:blipFill>
        <p:spPr bwMode="auto">
          <a:xfrm>
            <a:off x="5418138" y="3619425"/>
            <a:ext cx="13620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035551" y="5275528"/>
            <a:ext cx="18716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Les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cheveux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roux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8263" y="3619425"/>
            <a:ext cx="287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489326" y="3619425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762126" y="3619425"/>
            <a:ext cx="2873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289551" y="3619425"/>
            <a:ext cx="288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472" y="0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25" y="483712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A </a:t>
            </a:r>
            <a:r>
              <a:rPr lang="en-GB" sz="2000" dirty="0" smtClean="0">
                <a:cs typeface="Arial" panose="020B0604020202020204" pitchFamily="34" charset="0"/>
              </a:rPr>
              <a:t>Read the eye descriptions.  Colour in.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472" y="3020860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B </a:t>
            </a:r>
            <a:r>
              <a:rPr lang="en-GB" sz="2000" dirty="0" smtClean="0">
                <a:cs typeface="Arial" panose="020B0604020202020204" pitchFamily="34" charset="0"/>
              </a:rPr>
              <a:t>Read the hair descriptions.  Colour in.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195" y="5633949"/>
            <a:ext cx="612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cs typeface="Arial" panose="020B0604020202020204" pitchFamily="34" charset="0"/>
              </a:rPr>
              <a:t>C </a:t>
            </a:r>
            <a:r>
              <a:rPr lang="en-GB" sz="2000" dirty="0" smtClean="0">
                <a:cs typeface="Arial" panose="020B0604020202020204" pitchFamily="34" charset="0"/>
              </a:rPr>
              <a:t>Write these sentences in English.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4627750" y="4127901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 smtClean="0"/>
              <a:t>...</a:t>
            </a:r>
            <a:endParaRPr lang="en-US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41985"/>
              </p:ext>
            </p:extLst>
          </p:nvPr>
        </p:nvGraphicFramePr>
        <p:xfrm>
          <a:off x="183081" y="6057214"/>
          <a:ext cx="6342262" cy="2986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1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1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J’ai</a:t>
                      </a:r>
                      <a:r>
                        <a:rPr lang="en-US" dirty="0" smtClean="0"/>
                        <a:t> les </a:t>
                      </a:r>
                      <a:r>
                        <a:rPr lang="en-US" dirty="0" err="1" smtClean="0"/>
                        <a:t>yeux</a:t>
                      </a:r>
                      <a:r>
                        <a:rPr lang="en-US" dirty="0" smtClean="0"/>
                        <a:t> bleus et les </a:t>
                      </a:r>
                      <a:r>
                        <a:rPr lang="en-US" dirty="0" err="1" smtClean="0"/>
                        <a:t>cheveux</a:t>
                      </a:r>
                      <a:r>
                        <a:rPr lang="en-US" dirty="0" smtClean="0"/>
                        <a:t> longs, </a:t>
                      </a:r>
                      <a:r>
                        <a:rPr lang="en-US" dirty="0" err="1" smtClean="0"/>
                        <a:t>frisés</a:t>
                      </a:r>
                      <a:r>
                        <a:rPr lang="en-US" dirty="0" smtClean="0"/>
                        <a:t> et noirs. </a:t>
                      </a:r>
                      <a:endParaRPr lang="en-US" b="0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 </a:t>
                      </a:r>
                      <a:r>
                        <a:rPr lang="en-GB" dirty="0" err="1" smtClean="0"/>
                        <a:t>J’ai</a:t>
                      </a:r>
                      <a:r>
                        <a:rPr lang="en-GB" dirty="0" smtClean="0"/>
                        <a:t> les </a:t>
                      </a:r>
                      <a:r>
                        <a:rPr lang="en-GB" dirty="0" err="1" smtClean="0"/>
                        <a:t>yeux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marron</a:t>
                      </a:r>
                      <a:r>
                        <a:rPr lang="en-GB" dirty="0" smtClean="0"/>
                        <a:t> et les </a:t>
                      </a:r>
                      <a:r>
                        <a:rPr lang="en-GB" dirty="0" err="1" smtClean="0"/>
                        <a:t>cheveux</a:t>
                      </a:r>
                      <a:r>
                        <a:rPr lang="en-GB" dirty="0" smtClean="0"/>
                        <a:t> courts,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frisés</a:t>
                      </a:r>
                      <a:r>
                        <a:rPr lang="en-GB" baseline="0" dirty="0" smtClean="0"/>
                        <a:t> et </a:t>
                      </a:r>
                      <a:r>
                        <a:rPr lang="en-GB" baseline="0" dirty="0" err="1" smtClean="0"/>
                        <a:t>châtains</a:t>
                      </a:r>
                      <a:r>
                        <a:rPr lang="en-GB" baseline="0" dirty="0" smtClean="0"/>
                        <a:t>. 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J’ai</a:t>
                      </a:r>
                      <a:r>
                        <a:rPr lang="en-US" dirty="0" smtClean="0"/>
                        <a:t> les </a:t>
                      </a:r>
                      <a:r>
                        <a:rPr lang="en-US" dirty="0" err="1" smtClean="0"/>
                        <a:t>yeux</a:t>
                      </a:r>
                      <a:r>
                        <a:rPr lang="en-US" dirty="0" smtClean="0"/>
                        <a:t> verts et les </a:t>
                      </a:r>
                      <a:r>
                        <a:rPr lang="en-US" dirty="0" err="1" smtClean="0"/>
                        <a:t>cheveux</a:t>
                      </a:r>
                      <a:r>
                        <a:rPr lang="en-US" dirty="0" smtClean="0"/>
                        <a:t> longs, </a:t>
                      </a:r>
                      <a:r>
                        <a:rPr lang="en-US" dirty="0" err="1" smtClean="0"/>
                        <a:t>raides</a:t>
                      </a:r>
                      <a:r>
                        <a:rPr lang="en-US" dirty="0" smtClean="0"/>
                        <a:t> et blonds. 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J’ai</a:t>
                      </a:r>
                      <a:r>
                        <a:rPr lang="en-US" dirty="0" smtClean="0"/>
                        <a:t> les </a:t>
                      </a:r>
                      <a:r>
                        <a:rPr lang="en-US" dirty="0" err="1" smtClean="0"/>
                        <a:t>yeux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gris</a:t>
                      </a:r>
                      <a:r>
                        <a:rPr lang="en-US" dirty="0" smtClean="0"/>
                        <a:t> et les </a:t>
                      </a:r>
                      <a:r>
                        <a:rPr lang="en-US" dirty="0" err="1" smtClean="0"/>
                        <a:t>cheveux</a:t>
                      </a:r>
                      <a:r>
                        <a:rPr lang="en-US" dirty="0" smtClean="0"/>
                        <a:t> roux.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6359312" y="86944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55237"/>
              </p:ext>
            </p:extLst>
          </p:nvPr>
        </p:nvGraphicFramePr>
        <p:xfrm>
          <a:off x="188640" y="1187624"/>
          <a:ext cx="6192688" cy="6705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n-GB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cheveux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got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hair.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blonds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brown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roux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raides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mi-longs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mid-length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39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n-GB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……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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got ……… eyes.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bleus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lunettes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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 got ____________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 got a moustache.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0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 got a ___________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445" marR="52445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45835"/>
              </p:ext>
            </p:extLst>
          </p:nvPr>
        </p:nvGraphicFramePr>
        <p:xfrm>
          <a:off x="19474" y="8028384"/>
          <a:ext cx="6505872" cy="832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4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4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47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blond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long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straight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green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moustache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ondulés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short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blue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brown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beard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châtains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frisés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black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glasses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grey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gris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72" y="0"/>
            <a:ext cx="204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2" y="461665"/>
            <a:ext cx="612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Arial" panose="020B0604020202020204" pitchFamily="34" charset="0"/>
              </a:rPr>
              <a:t>Fill in the table with the missing French or English words.  Use the word table to help you, if necessary.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Group 2"/>
          <p:cNvGraphicFramePr>
            <a:graphicFrameLocks noGrp="1"/>
          </p:cNvGraphicFramePr>
          <p:nvPr/>
        </p:nvGraphicFramePr>
        <p:xfrm>
          <a:off x="333375" y="539750"/>
          <a:ext cx="6119813" cy="8180387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3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260350" y="108099"/>
            <a:ext cx="261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78262"/>
              </p:ext>
            </p:extLst>
          </p:nvPr>
        </p:nvGraphicFramePr>
        <p:xfrm>
          <a:off x="116632" y="179512"/>
          <a:ext cx="6480720" cy="8569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1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21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>
                          <a:effectLst/>
                        </a:rPr>
                        <a:t>KS2 Programme of </a:t>
                      </a:r>
                      <a:r>
                        <a:rPr lang="en-GB" sz="1200" b="1" u="none" strike="noStrike" dirty="0" smtClean="0">
                          <a:effectLst/>
                        </a:rPr>
                        <a:t>Study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>
                          <a:effectLst/>
                        </a:rPr>
                        <a:t>End of Year </a:t>
                      </a:r>
                      <a:r>
                        <a:rPr lang="en-GB" sz="1200" b="1" u="none" strike="noStrike" dirty="0" smtClean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smtClean="0">
                          <a:effectLst/>
                        </a:rPr>
                        <a:t>(P1 -, =, +)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9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L1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effectLst/>
                        </a:rPr>
                        <a:t>Listen attentively and show understanding by joining in and responding 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 and answer confidently questions about birthdays, ages, dates, time, times tables and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simple calculations</a:t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Play Hide and Seek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French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1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L2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effectLst/>
                        </a:rPr>
                        <a:t>Link the spelling, sound and meaning of words 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 phonics knowledge and confidence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through: days in the month rhyme, Christmas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songs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(Il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né),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birthday songs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53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S1(a)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effectLst/>
                        </a:rPr>
                        <a:t>Ask and answer questions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 / answer questions about birthdays, ages, dates, times, simple maths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ça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français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(How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you say that in French?)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C’est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quelle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couleur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(What colour is)? </a:t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Combien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… y a-t-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(How many... are there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Quel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jour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sommes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-nous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(What day is it (today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)?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Quelle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 date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aujourd’hui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(What date is it (today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)?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Quelle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 date de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ton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anniversaire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(When is your birthday?)</a:t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s’appelle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Comment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elle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s’appelle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(What is he/she called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ça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s’écrit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(How do you spell that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Est-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que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as…….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(Do you have..?)</a:t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 les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yeux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quelle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couleur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(What colour are your eyes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cheveux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(And your hair)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1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S1(b)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effectLst/>
                        </a:rPr>
                        <a:t>Express opinions and respond to those of others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mon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(In my opinion),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crois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que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 think that)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4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S1©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effectLst/>
                        </a:rPr>
                        <a:t>Ask for clarification and help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problem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 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Monsieur,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Madame,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Mademoiselle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J’ai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problème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Ask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help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Pouvez-vous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m’aider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34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S2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Speak in sentences</a:t>
                      </a: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these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sentence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b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anniversaire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 ……. /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une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heure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deux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heures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/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Aujourd’hui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c’est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 ---- de…</a:t>
                      </a:r>
                    </a:p>
                    <a:p>
                      <a:pPr algn="l" rtl="0" fontAlgn="ctr"/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Hier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c’était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 …. de …… /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Demain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 será le …. de ……. )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Ça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commence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à…. / </a:t>
                      </a: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Ça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finit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à…..</a:t>
                      </a:r>
                    </a:p>
                    <a:p>
                      <a:pPr algn="l" rtl="0" fontAlgn="ctr"/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C’est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 / Ce </a:t>
                      </a: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n’est</a:t>
                      </a: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</a:t>
                      </a:r>
                      <a:endParaRPr lang="es-E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s-E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 a…/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n’y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s-E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(de)………</a:t>
                      </a:r>
                      <a:r>
                        <a:rPr lang="es-E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39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u="none" strike="noStrike" dirty="0">
                          <a:effectLst/>
                        </a:rPr>
                        <a:t>Describe people, places, things and actions orally (to a range of audiences)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pictures/paintings in terms of shapes and their position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hair / eyes of self and others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Birthday survey, songs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364873" y="8751887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8541"/>
              </p:ext>
            </p:extLst>
          </p:nvPr>
        </p:nvGraphicFramePr>
        <p:xfrm>
          <a:off x="3606" y="6364"/>
          <a:ext cx="6854392" cy="6285788"/>
        </p:xfrm>
        <a:graphic>
          <a:graphicData uri="http://schemas.openxmlformats.org/drawingml/2006/table">
            <a:tbl>
              <a:tblPr/>
              <a:tblGrid>
                <a:gridCol w="1713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5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" name="Picture 9" descr="http://www.moufle.net/dessins/cray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90" y="-143531"/>
            <a:ext cx="1574703" cy="14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mp, Sheep, Young, Baby, Farm Ani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5" y="35297"/>
            <a:ext cx="709428" cy="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wimmer, Swimming, Water Sports, Waves, Do The Craw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51" y="106011"/>
            <a:ext cx="1587911" cy="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94" y="-65947"/>
            <a:ext cx="521045" cy="1117604"/>
          </a:xfrm>
          <a:prstGeom prst="rect">
            <a:avLst/>
          </a:prstGeom>
        </p:spPr>
      </p:pic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15368" y="1501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r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-230090" y="826102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ayon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537531" y="847970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l’a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eau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4900988" y="94505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nata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1832362" y="0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gn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476043" y="35297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qu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5179829" y="57111"/>
            <a:ext cx="1216810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tion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3262150" y="923241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2800" b="1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36" descr="Gorilla Carton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67" y="3499136"/>
            <a:ext cx="899822" cy="10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99" y="3450300"/>
            <a:ext cx="1032323" cy="903283"/>
          </a:xfrm>
          <a:prstGeom prst="rect">
            <a:avLst/>
          </a:prstGeom>
        </p:spPr>
      </p:pic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1484416" y="434090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gor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ille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232095" y="4328668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trav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1776213" y="3477322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ille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523353" y="3437624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50" y="3561337"/>
            <a:ext cx="944548" cy="898895"/>
          </a:xfrm>
          <a:prstGeom prst="rect">
            <a:avLst/>
          </a:prstGeom>
        </p:spPr>
      </p:pic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815694" y="434851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sol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69" y="4338741"/>
            <a:ext cx="173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fran</a:t>
            </a:r>
            <a:r>
              <a:rPr lang="en-GB" sz="2800" b="1" dirty="0" err="1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ç</a:t>
            </a:r>
            <a:r>
              <a:rPr lang="en-GB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ais</a:t>
            </a:r>
            <a:endParaRPr lang="en-GB" sz="2800" b="1" i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5" y="3624111"/>
            <a:ext cx="1110168" cy="740112"/>
          </a:xfrm>
          <a:prstGeom prst="rect">
            <a:avLst/>
          </a:prstGeom>
        </p:spPr>
      </p:pic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5185186" y="3429174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0" y="3326919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ç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23" grpId="0"/>
      <p:bldP spid="24" grpId="0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21526"/>
              </p:ext>
            </p:extLst>
          </p:nvPr>
        </p:nvGraphicFramePr>
        <p:xfrm>
          <a:off x="116632" y="179514"/>
          <a:ext cx="6552728" cy="8875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27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419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16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R1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read and show understanding of words, phrases and simple texts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 Birthday Story in French /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Pocoyo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video questions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Reading and understanding details on birthday invitations, diary entries and list of things to do (to prepare for a party)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7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appreciate stories, songs, poems and rhymes in the language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Numbers song, birthday and Christmas songs,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Alain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Lait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Pocoyo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video episodes, months / days rhymes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62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read aloud with accurate pronunciation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 and add questioning intonation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34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understand new words that are introduced into familiar written material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Encore (again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!) /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Tout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le monde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êt? –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j’arrive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(- Co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ming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ready or not!) / </a:t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birthday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vocabulary, verbs, seasons, numbers 13-31, festive vocabulary, instructions for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making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cards and booklets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2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use a dictionary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W1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write words and phrases from memory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Write short exclamations and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questions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memory with correct position of punctuation marks in questions (and exclamations), on mini-white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boards from short-term memory (e.g. in response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videos)</a:t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Write ' My birthday i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the … of …' from memory with accurate spelling.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adapt phrases to create new sentences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 maths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birthday and Christmas cards, plan and write party invitations including time / date /, making plans for a party – to do list  - using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</a:t>
                      </a:r>
                      <a:r>
                        <a:rPr lang="en-GB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vais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verbs’, time exercise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367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describe people, places, things and actions in writing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Revision – colours and numbers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Describing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pictures/paintings in terms of shapes and their position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Describing emotions – happy, sad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Describing hair / eyes of self and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  <a:p>
                      <a:pPr algn="l" rtl="0" fontAlgn="ctr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Describe house and home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 birthday cards, Design invites,  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G1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Gender of nouns - definite and indefinite articles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Singular and plural forms of nouns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on active use of indefinite articles in singular and plural and definite articles in both singular and plural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Adjectives (place and agreement)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plural nouns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8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Conjugation of key verbs (and making verbs negative)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adjectives (agreement and position) with more confidence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987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Connectives and qualifiers, adverbs of time, prepositions of place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greater variety of sentences using the key verb forms from Y3.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Use 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 a /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n’y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 pas de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GB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c’est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n’est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pas….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Retell story with 3rd person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verbs (non-explicit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focus)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Use future tense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(je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vais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infinitive verb), infinitives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364873" y="8751887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8913" y="571500"/>
            <a:ext cx="659765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 smtClean="0">
                <a:cs typeface="Arial" panose="020B0604020202020204" pitchFamily="34" charset="0"/>
              </a:rPr>
              <a:t>The </a:t>
            </a:r>
            <a:r>
              <a:rPr lang="en-GB" altLang="en-US" sz="1500" dirty="0">
                <a:cs typeface="Arial" panose="020B0604020202020204" pitchFamily="34" charset="0"/>
              </a:rPr>
              <a:t>sounds </a:t>
            </a:r>
            <a:r>
              <a:rPr lang="en-GB" altLang="en-US" sz="1500" dirty="0" smtClean="0">
                <a:cs typeface="Arial" panose="020B0604020202020204" pitchFamily="34" charset="0"/>
              </a:rPr>
              <a:t>we have learnt are </a:t>
            </a:r>
            <a:r>
              <a:rPr lang="en-GB" altLang="en-US" sz="1500" dirty="0">
                <a:cs typeface="Arial" panose="020B0604020202020204" pitchFamily="34" charset="0"/>
              </a:rPr>
              <a:t>the ones which most frequently can cause problems, so if you can remember how each word sounds, you are a lot closer to having good French pronunciation</a:t>
            </a:r>
            <a:r>
              <a:rPr lang="en-GB" altLang="en-US" sz="1500" dirty="0" smtClean="0">
                <a:cs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b="1" dirty="0" smtClean="0">
                <a:cs typeface="Arial" panose="020B0604020202020204" pitchFamily="34" charset="0"/>
              </a:rPr>
              <a:t>To </a:t>
            </a:r>
            <a:r>
              <a:rPr lang="en-GB" altLang="en-US" sz="1500" b="1" dirty="0">
                <a:cs typeface="Arial" panose="020B0604020202020204" pitchFamily="34" charset="0"/>
              </a:rPr>
              <a:t>sum up…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1500" u="sng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The letter </a:t>
            </a:r>
            <a:r>
              <a:rPr lang="en-GB" altLang="en-US" sz="1500" b="1" dirty="0">
                <a:cs typeface="Arial" panose="020B0604020202020204" pitchFamily="34" charset="0"/>
              </a:rPr>
              <a:t>c</a:t>
            </a:r>
            <a:r>
              <a:rPr lang="en-GB" altLang="en-US" sz="1500" dirty="0">
                <a:cs typeface="Arial" panose="020B0604020202020204" pitchFamily="34" charset="0"/>
              </a:rPr>
              <a:t> with an accent underneath – </a:t>
            </a:r>
            <a:r>
              <a:rPr lang="en-GB" altLang="en-US" sz="1500" b="1" i="1" dirty="0">
                <a:cs typeface="Arial" panose="020B0604020202020204" pitchFamily="34" charset="0"/>
              </a:rPr>
              <a:t>ç</a:t>
            </a:r>
            <a:r>
              <a:rPr lang="en-GB" altLang="en-US" sz="1500" dirty="0">
                <a:cs typeface="Arial" panose="020B0604020202020204" pitchFamily="34" charset="0"/>
              </a:rPr>
              <a:t> – sounds like the letter </a:t>
            </a:r>
            <a:r>
              <a:rPr lang="en-GB" altLang="en-US" sz="1500" b="1" i="1" dirty="0">
                <a:cs typeface="Arial" panose="020B0604020202020204" pitchFamily="34" charset="0"/>
              </a:rPr>
              <a:t>s</a:t>
            </a:r>
            <a:r>
              <a:rPr lang="en-GB" altLang="en-US" sz="1500" dirty="0">
                <a:cs typeface="Arial" panose="020B0604020202020204" pitchFamily="34" charset="0"/>
              </a:rPr>
              <a:t> in </a:t>
            </a:r>
            <a:r>
              <a:rPr lang="en-GB" altLang="en-US" sz="1500" dirty="0" smtClean="0">
                <a:cs typeface="Arial" panose="020B0604020202020204" pitchFamily="34" charset="0"/>
              </a:rPr>
              <a:t>English.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A </a:t>
            </a:r>
            <a:r>
              <a:rPr lang="en-GB" altLang="en-US" sz="1500" b="1" dirty="0">
                <a:cs typeface="Arial" panose="020B0604020202020204" pitchFamily="34" charset="0"/>
              </a:rPr>
              <a:t>c</a:t>
            </a:r>
            <a:r>
              <a:rPr lang="en-GB" altLang="en-US" sz="1500" dirty="0">
                <a:cs typeface="Arial" panose="020B0604020202020204" pitchFamily="34" charset="0"/>
              </a:rPr>
              <a:t> without this accent, and followed by the letters </a:t>
            </a:r>
            <a:r>
              <a:rPr lang="en-GB" altLang="en-US" sz="1500" b="1" i="1" dirty="0">
                <a:cs typeface="Arial" panose="020B0604020202020204" pitchFamily="34" charset="0"/>
              </a:rPr>
              <a:t>o</a:t>
            </a:r>
            <a:r>
              <a:rPr lang="en-GB" altLang="en-US" sz="1500" i="1" dirty="0">
                <a:cs typeface="Arial" panose="020B0604020202020204" pitchFamily="34" charset="0"/>
              </a:rPr>
              <a:t>,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b="1" i="1" dirty="0">
                <a:cs typeface="Arial" panose="020B0604020202020204" pitchFamily="34" charset="0"/>
              </a:rPr>
              <a:t>a</a:t>
            </a:r>
            <a:r>
              <a:rPr lang="en-GB" altLang="en-US" sz="1500" dirty="0">
                <a:cs typeface="Arial" panose="020B0604020202020204" pitchFamily="34" charset="0"/>
              </a:rPr>
              <a:t> or </a:t>
            </a:r>
            <a:r>
              <a:rPr lang="en-GB" altLang="en-US" sz="1500" b="1" i="1" dirty="0">
                <a:cs typeface="Arial" panose="020B0604020202020204" pitchFamily="34" charset="0"/>
              </a:rPr>
              <a:t>u</a:t>
            </a:r>
            <a:r>
              <a:rPr lang="en-GB" altLang="en-US" sz="1500" dirty="0">
                <a:cs typeface="Arial" panose="020B0604020202020204" pitchFamily="34" charset="0"/>
              </a:rPr>
              <a:t>, is a hard sound – </a:t>
            </a:r>
            <a:r>
              <a:rPr lang="en-GB" altLang="en-US" sz="1500" i="1" dirty="0">
                <a:cs typeface="Arial" panose="020B0604020202020204" pitchFamily="34" charset="0"/>
              </a:rPr>
              <a:t>café, code, </a:t>
            </a:r>
            <a:r>
              <a:rPr lang="en-GB" altLang="en-US" sz="1500" i="1" dirty="0" err="1" smtClean="0">
                <a:cs typeface="Arial" panose="020B0604020202020204" pitchFamily="34" charset="0"/>
              </a:rPr>
              <a:t>vécu</a:t>
            </a:r>
            <a:r>
              <a:rPr lang="en-GB" altLang="en-US" sz="1500" i="1" dirty="0" smtClean="0">
                <a:cs typeface="Arial" panose="020B0604020202020204" pitchFamily="34" charset="0"/>
              </a:rPr>
              <a:t> </a:t>
            </a:r>
            <a:r>
              <a:rPr lang="en-GB" altLang="en-US" sz="1500" i="1" dirty="0">
                <a:cs typeface="Arial" panose="020B0604020202020204" pitchFamily="34" charset="0"/>
              </a:rPr>
              <a:t>(</a:t>
            </a:r>
            <a:r>
              <a:rPr lang="en-GB" altLang="en-US" sz="1500" i="1" dirty="0" err="1">
                <a:cs typeface="Arial" panose="020B0604020202020204" pitchFamily="34" charset="0"/>
              </a:rPr>
              <a:t>vaykoo</a:t>
            </a:r>
            <a:r>
              <a:rPr lang="en-GB" altLang="en-US" sz="1500" i="1" dirty="0">
                <a:cs typeface="Arial" panose="020B0604020202020204" pitchFamily="34" charset="0"/>
              </a:rPr>
              <a:t>)</a:t>
            </a: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dirty="0" smtClean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 smtClean="0">
                <a:cs typeface="Arial" panose="020B0604020202020204" pitchFamily="34" charset="0"/>
              </a:rPr>
              <a:t>A </a:t>
            </a:r>
            <a:r>
              <a:rPr lang="en-GB" altLang="en-US" sz="1500" b="1" dirty="0">
                <a:cs typeface="Arial" panose="020B0604020202020204" pitchFamily="34" charset="0"/>
              </a:rPr>
              <a:t>c </a:t>
            </a:r>
            <a:r>
              <a:rPr lang="en-GB" altLang="en-US" sz="1500" dirty="0">
                <a:cs typeface="Arial" panose="020B0604020202020204" pitchFamily="34" charset="0"/>
              </a:rPr>
              <a:t>followed by an </a:t>
            </a:r>
            <a:r>
              <a:rPr lang="en-GB" altLang="en-US" sz="1500" b="1" i="1" dirty="0" err="1">
                <a:cs typeface="Arial" panose="020B0604020202020204" pitchFamily="34" charset="0"/>
              </a:rPr>
              <a:t>i</a:t>
            </a:r>
            <a:r>
              <a:rPr lang="en-GB" altLang="en-US" sz="1500" dirty="0">
                <a:cs typeface="Arial" panose="020B0604020202020204" pitchFamily="34" charset="0"/>
              </a:rPr>
              <a:t> or an </a:t>
            </a:r>
            <a:r>
              <a:rPr lang="en-GB" altLang="en-US" sz="1500" b="1" i="1" dirty="0">
                <a:cs typeface="Arial" panose="020B0604020202020204" pitchFamily="34" charset="0"/>
              </a:rPr>
              <a:t>e</a:t>
            </a:r>
            <a:r>
              <a:rPr lang="en-GB" altLang="en-US" sz="1500" dirty="0">
                <a:cs typeface="Arial" panose="020B0604020202020204" pitchFamily="34" charset="0"/>
              </a:rPr>
              <a:t> is soft – </a:t>
            </a:r>
            <a:r>
              <a:rPr lang="en-GB" altLang="en-US" sz="1500" i="1" dirty="0">
                <a:cs typeface="Arial" panose="020B0604020202020204" pitchFamily="34" charset="0"/>
              </a:rPr>
              <a:t>cinq (sank), cent (son)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i="1" dirty="0">
                <a:cs typeface="Arial" panose="020B0604020202020204" pitchFamily="34" charset="0"/>
              </a:rPr>
              <a:t>an </a:t>
            </a:r>
            <a:r>
              <a:rPr lang="en-GB" altLang="en-US" sz="1500" dirty="0">
                <a:cs typeface="Arial" panose="020B0604020202020204" pitchFamily="34" charset="0"/>
              </a:rPr>
              <a:t> and </a:t>
            </a:r>
            <a:r>
              <a:rPr lang="en-GB" altLang="en-US" sz="1500" i="1" dirty="0" err="1">
                <a:cs typeface="Arial" panose="020B0604020202020204" pitchFamily="34" charset="0"/>
              </a:rPr>
              <a:t>en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dirty="0" smtClean="0">
                <a:cs typeface="Arial" panose="020B0604020202020204" pitchFamily="34" charset="0"/>
              </a:rPr>
              <a:t>make the </a:t>
            </a:r>
            <a:r>
              <a:rPr lang="en-GB" altLang="en-US" sz="1500" dirty="0">
                <a:cs typeface="Arial" panose="020B0604020202020204" pitchFamily="34" charset="0"/>
              </a:rPr>
              <a:t>same sound in French = ON (a nasal sound)  - </a:t>
            </a:r>
            <a:r>
              <a:rPr lang="en-GB" altLang="en-US" sz="1500" b="1" i="1" dirty="0" err="1">
                <a:cs typeface="Arial" panose="020B0604020202020204" pitchFamily="34" charset="0"/>
              </a:rPr>
              <a:t>an</a:t>
            </a:r>
            <a:r>
              <a:rPr lang="en-GB" altLang="en-US" sz="1500" i="1" dirty="0" err="1">
                <a:cs typeface="Arial" panose="020B0604020202020204" pitchFamily="34" charset="0"/>
              </a:rPr>
              <a:t>glais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b="1" i="1" dirty="0">
                <a:cs typeface="Arial" panose="020B0604020202020204" pitchFamily="34" charset="0"/>
              </a:rPr>
              <a:t>en</a:t>
            </a:r>
            <a:r>
              <a:rPr lang="en-GB" altLang="en-US" sz="1500" i="1" dirty="0">
                <a:cs typeface="Arial" panose="020B0604020202020204" pitchFamily="34" charset="0"/>
              </a:rPr>
              <a:t>fant</a:t>
            </a: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i="1" dirty="0" smtClean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i="1" dirty="0" smtClean="0">
                <a:cs typeface="Arial" panose="020B0604020202020204" pitchFamily="34" charset="0"/>
              </a:rPr>
              <a:t>in</a:t>
            </a:r>
            <a:r>
              <a:rPr lang="en-GB" altLang="en-US" sz="1500" dirty="0" smtClean="0">
                <a:cs typeface="Arial" panose="020B0604020202020204" pitchFamily="34" charset="0"/>
              </a:rPr>
              <a:t> </a:t>
            </a:r>
            <a:r>
              <a:rPr lang="en-GB" altLang="en-US" sz="1500" dirty="0">
                <a:cs typeface="Arial" panose="020B0604020202020204" pitchFamily="34" charset="0"/>
              </a:rPr>
              <a:t>in a French word sounds like AN – </a:t>
            </a:r>
            <a:r>
              <a:rPr lang="en-GB" altLang="en-US" sz="1500" b="1" i="1" dirty="0" err="1">
                <a:cs typeface="Arial" panose="020B0604020202020204" pitchFamily="34" charset="0"/>
              </a:rPr>
              <a:t>in</a:t>
            </a:r>
            <a:r>
              <a:rPr lang="en-GB" altLang="en-US" sz="1500" i="1" dirty="0" err="1">
                <a:cs typeface="Arial" panose="020B0604020202020204" pitchFamily="34" charset="0"/>
              </a:rPr>
              <a:t>téressant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b="1" i="1" dirty="0">
                <a:cs typeface="Arial" panose="020B0604020202020204" pitchFamily="34" charset="0"/>
              </a:rPr>
              <a:t>in</a:t>
            </a:r>
            <a:r>
              <a:rPr lang="en-GB" altLang="en-US" sz="1500" i="1" dirty="0">
                <a:cs typeface="Arial" panose="020B0604020202020204" pitchFamily="34" charset="0"/>
              </a:rPr>
              <a:t>telligent, </a:t>
            </a:r>
            <a:r>
              <a:rPr lang="en-GB" altLang="en-US" sz="1500" i="1" dirty="0" err="1">
                <a:cs typeface="Arial" panose="020B0604020202020204" pitchFamily="34" charset="0"/>
              </a:rPr>
              <a:t>enf</a:t>
            </a:r>
            <a:r>
              <a:rPr lang="en-GB" altLang="en-US" sz="1500" b="1" i="1" dirty="0" err="1">
                <a:cs typeface="Arial" panose="020B0604020202020204" pitchFamily="34" charset="0"/>
              </a:rPr>
              <a:t>in</a:t>
            </a:r>
            <a:endParaRPr lang="en-GB" altLang="en-US" sz="1500" b="1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b="1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If a French word ends in a consonant these are usually SILENT </a:t>
            </a:r>
            <a:r>
              <a:rPr lang="en-GB" altLang="en-US" sz="1500" dirty="0" err="1">
                <a:cs typeface="Arial" panose="020B0604020202020204" pitchFamily="34" charset="0"/>
              </a:rPr>
              <a:t>e.g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b="1" i="1" dirty="0">
                <a:cs typeface="Arial" panose="020B0604020202020204" pitchFamily="34" charset="0"/>
              </a:rPr>
              <a:t>t, d, s, n </a:t>
            </a:r>
            <a:r>
              <a:rPr lang="en-GB" altLang="en-US" sz="1500" dirty="0">
                <a:cs typeface="Arial" panose="020B0604020202020204" pitchFamily="34" charset="0"/>
              </a:rPr>
              <a:t> or </a:t>
            </a:r>
            <a:r>
              <a:rPr lang="en-GB" altLang="en-US" sz="1500" b="1" i="1" dirty="0">
                <a:cs typeface="Arial" panose="020B0604020202020204" pitchFamily="34" charset="0"/>
              </a:rPr>
              <a:t>x</a:t>
            </a:r>
            <a:r>
              <a:rPr lang="en-GB" altLang="en-US" sz="1500" dirty="0">
                <a:cs typeface="Arial" panose="020B0604020202020204" pitchFamily="34" charset="0"/>
              </a:rPr>
              <a:t>, with the exception of </a:t>
            </a:r>
            <a:r>
              <a:rPr lang="en-GB" altLang="en-US" sz="1500" b="1" dirty="0">
                <a:cs typeface="Arial" panose="020B0604020202020204" pitchFamily="34" charset="0"/>
              </a:rPr>
              <a:t>CRFL</a:t>
            </a:r>
            <a:r>
              <a:rPr lang="en-GB" altLang="en-US" sz="1500" dirty="0">
                <a:cs typeface="Arial" panose="020B0604020202020204" pitchFamily="34" charset="0"/>
              </a:rPr>
              <a:t> – Be </a:t>
            </a:r>
            <a:r>
              <a:rPr lang="en-GB" altLang="en-US" sz="1500" b="1" dirty="0" err="1">
                <a:cs typeface="Arial" panose="020B0604020202020204" pitchFamily="34" charset="0"/>
              </a:rPr>
              <a:t>C</a:t>
            </a:r>
            <a:r>
              <a:rPr lang="en-GB" altLang="en-US" sz="1500" dirty="0" err="1">
                <a:cs typeface="Arial" panose="020B0604020202020204" pitchFamily="34" charset="0"/>
              </a:rPr>
              <a:t>a</a:t>
            </a:r>
            <a:r>
              <a:rPr lang="en-GB" altLang="en-US" sz="1500" b="1" dirty="0" err="1">
                <a:cs typeface="Arial" panose="020B0604020202020204" pitchFamily="34" charset="0"/>
              </a:rPr>
              <a:t>R</a:t>
            </a:r>
            <a:r>
              <a:rPr lang="en-GB" altLang="en-US" sz="1500" dirty="0" err="1">
                <a:cs typeface="Arial" panose="020B0604020202020204" pitchFamily="34" charset="0"/>
              </a:rPr>
              <a:t>e</a:t>
            </a:r>
            <a:r>
              <a:rPr lang="en-GB" altLang="en-US" sz="1500" b="1" dirty="0" err="1">
                <a:cs typeface="Arial" panose="020B0604020202020204" pitchFamily="34" charset="0"/>
              </a:rPr>
              <a:t>F</a:t>
            </a:r>
            <a:r>
              <a:rPr lang="en-GB" altLang="en-US" sz="1500" dirty="0" err="1">
                <a:cs typeface="Arial" panose="020B0604020202020204" pitchFamily="34" charset="0"/>
              </a:rPr>
              <a:t>u</a:t>
            </a:r>
            <a:r>
              <a:rPr lang="en-GB" altLang="en-US" sz="1500" b="1" dirty="0" err="1">
                <a:cs typeface="Arial" panose="020B0604020202020204" pitchFamily="34" charset="0"/>
              </a:rPr>
              <a:t>L</a:t>
            </a:r>
            <a:r>
              <a:rPr lang="en-GB" altLang="en-US" sz="1500" dirty="0">
                <a:cs typeface="Arial" panose="020B0604020202020204" pitchFamily="34" charset="0"/>
              </a:rPr>
              <a:t> with these!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 smtClean="0">
                <a:cs typeface="Arial" panose="020B0604020202020204" pitchFamily="34" charset="0"/>
              </a:rPr>
              <a:t>If </a:t>
            </a:r>
            <a:r>
              <a:rPr lang="en-GB" altLang="en-US" sz="1500" dirty="0">
                <a:cs typeface="Arial" panose="020B0604020202020204" pitchFamily="34" charset="0"/>
              </a:rPr>
              <a:t>the last letter is an </a:t>
            </a:r>
            <a:r>
              <a:rPr lang="en-GB" altLang="en-US" sz="1500" b="1" i="1" dirty="0">
                <a:cs typeface="Arial" panose="020B0604020202020204" pitchFamily="34" charset="0"/>
              </a:rPr>
              <a:t>e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dirty="0">
                <a:cs typeface="Arial" panose="020B0604020202020204" pitchFamily="34" charset="0"/>
              </a:rPr>
              <a:t>you can pronounce the letter just before it – </a:t>
            </a:r>
            <a:r>
              <a:rPr lang="en-GB" altLang="en-US" sz="1500" i="1" dirty="0">
                <a:cs typeface="Arial" panose="020B0604020202020204" pitchFamily="34" charset="0"/>
              </a:rPr>
              <a:t>car</a:t>
            </a:r>
            <a:r>
              <a:rPr lang="en-GB" altLang="en-US" sz="1500" i="1" u="sng" dirty="0">
                <a:cs typeface="Arial" panose="020B0604020202020204" pitchFamily="34" charset="0"/>
              </a:rPr>
              <a:t>te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i="1" dirty="0" err="1">
                <a:cs typeface="Arial" panose="020B0604020202020204" pitchFamily="34" charset="0"/>
              </a:rPr>
              <a:t>anglai</a:t>
            </a:r>
            <a:r>
              <a:rPr lang="en-GB" altLang="en-US" sz="1500" i="1" u="sng" dirty="0" err="1">
                <a:cs typeface="Arial" panose="020B0604020202020204" pitchFamily="34" charset="0"/>
              </a:rPr>
              <a:t>se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i="1" dirty="0" smtClean="0">
                <a:cs typeface="Arial" panose="020B0604020202020204" pitchFamily="34" charset="0"/>
              </a:rPr>
              <a:t>alleman</a:t>
            </a:r>
            <a:r>
              <a:rPr lang="en-GB" altLang="en-US" sz="1500" i="1" u="sng" dirty="0" smtClean="0">
                <a:cs typeface="Arial" panose="020B0604020202020204" pitchFamily="34" charset="0"/>
              </a:rPr>
              <a:t>de.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1500" i="1" u="sng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In French, the letter </a:t>
            </a:r>
            <a:r>
              <a:rPr lang="en-GB" altLang="en-US" sz="1500" b="1" i="1" dirty="0">
                <a:cs typeface="Arial" panose="020B0604020202020204" pitchFamily="34" charset="0"/>
              </a:rPr>
              <a:t>e</a:t>
            </a:r>
            <a:r>
              <a:rPr lang="en-GB" altLang="en-US" sz="1500" dirty="0">
                <a:cs typeface="Arial" panose="020B0604020202020204" pitchFamily="34" charset="0"/>
              </a:rPr>
              <a:t> can cause lots of </a:t>
            </a:r>
            <a:r>
              <a:rPr lang="en-GB" altLang="en-US" sz="1500" dirty="0" smtClean="0">
                <a:cs typeface="Arial" panose="020B0604020202020204" pitchFamily="34" charset="0"/>
              </a:rPr>
              <a:t>problems</a:t>
            </a:r>
            <a:r>
              <a:rPr lang="en-GB" altLang="en-US" sz="1500" dirty="0">
                <a:cs typeface="Arial" panose="020B0604020202020204" pitchFamily="34" charset="0"/>
              </a:rPr>
              <a:t>:</a:t>
            </a:r>
            <a:r>
              <a:rPr lang="en-GB" altLang="en-US" sz="1500" dirty="0" smtClean="0"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 smtClean="0">
                <a:cs typeface="Arial" panose="020B0604020202020204" pitchFamily="34" charset="0"/>
              </a:rPr>
              <a:t>At </a:t>
            </a:r>
            <a:r>
              <a:rPr lang="en-GB" altLang="en-US" sz="1500" dirty="0">
                <a:cs typeface="Arial" panose="020B0604020202020204" pitchFamily="34" charset="0"/>
              </a:rPr>
              <a:t>the end of a word, it isn’t sounded out.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If it as an acute accent – </a:t>
            </a:r>
            <a:r>
              <a:rPr lang="en-GB" altLang="en-US" sz="1500" b="1" i="1" dirty="0">
                <a:cs typeface="Arial" panose="020B0604020202020204" pitchFamily="34" charset="0"/>
              </a:rPr>
              <a:t>é</a:t>
            </a:r>
            <a:r>
              <a:rPr lang="en-GB" altLang="en-US" sz="1500" dirty="0">
                <a:cs typeface="Arial" panose="020B0604020202020204" pitchFamily="34" charset="0"/>
              </a:rPr>
              <a:t> – then it sounds like </a:t>
            </a:r>
            <a:r>
              <a:rPr lang="en-GB" altLang="en-US" sz="1500" b="1" dirty="0">
                <a:cs typeface="Arial" panose="020B0604020202020204" pitchFamily="34" charset="0"/>
              </a:rPr>
              <a:t>ay.</a:t>
            </a:r>
            <a:r>
              <a:rPr lang="en-GB" altLang="en-US" sz="1500" dirty="0">
                <a:cs typeface="Arial" panose="020B0604020202020204" pitchFamily="34" charset="0"/>
              </a:rPr>
              <a:t>  - </a:t>
            </a:r>
            <a:r>
              <a:rPr lang="en-GB" altLang="en-US" sz="1500" i="1" dirty="0">
                <a:cs typeface="Arial" panose="020B0604020202020204" pitchFamily="34" charset="0"/>
              </a:rPr>
              <a:t>café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If it has a grave accent – </a:t>
            </a:r>
            <a:r>
              <a:rPr lang="en-GB" altLang="en-US" sz="1500" b="1" i="1" dirty="0">
                <a:cs typeface="Arial" panose="020B0604020202020204" pitchFamily="34" charset="0"/>
              </a:rPr>
              <a:t>è </a:t>
            </a:r>
            <a:r>
              <a:rPr lang="en-GB" altLang="en-US" sz="1500" dirty="0">
                <a:cs typeface="Arial" panose="020B0604020202020204" pitchFamily="34" charset="0"/>
              </a:rPr>
              <a:t>– or a circumflex - </a:t>
            </a:r>
            <a:r>
              <a:rPr lang="en-GB" altLang="en-US" sz="1500" b="1" dirty="0">
                <a:cs typeface="Arial" panose="020B0604020202020204" pitchFamily="34" charset="0"/>
              </a:rPr>
              <a:t>ê </a:t>
            </a:r>
            <a:r>
              <a:rPr lang="en-GB" altLang="en-US" sz="1500" dirty="0">
                <a:cs typeface="Arial" panose="020B0604020202020204" pitchFamily="34" charset="0"/>
              </a:rPr>
              <a:t>- then it sounds like </a:t>
            </a:r>
            <a:r>
              <a:rPr lang="en-GB" altLang="en-US" sz="1500" b="1" i="1" dirty="0">
                <a:cs typeface="Arial" panose="020B0604020202020204" pitchFamily="34" charset="0"/>
              </a:rPr>
              <a:t>eh</a:t>
            </a:r>
            <a:r>
              <a:rPr lang="en-GB" altLang="en-US" sz="1500" dirty="0">
                <a:cs typeface="Arial" panose="020B0604020202020204" pitchFamily="34" charset="0"/>
              </a:rPr>
              <a:t> – </a:t>
            </a:r>
            <a:r>
              <a:rPr lang="en-GB" altLang="en-US" sz="1500" dirty="0" err="1">
                <a:cs typeface="Arial" panose="020B0604020202020204" pitchFamily="34" charset="0"/>
              </a:rPr>
              <a:t>e.g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i="1" dirty="0" err="1">
                <a:cs typeface="Arial" panose="020B0604020202020204" pitchFamily="34" charset="0"/>
              </a:rPr>
              <a:t>père</a:t>
            </a:r>
            <a:r>
              <a:rPr lang="en-GB" altLang="en-US" sz="1500" i="1" dirty="0">
                <a:cs typeface="Arial" panose="020B0604020202020204" pitchFamily="34" charset="0"/>
              </a:rPr>
              <a:t>, tête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The rest of the time, it sounds like </a:t>
            </a:r>
            <a:r>
              <a:rPr lang="en-GB" altLang="en-US" sz="1500" b="1" i="1" dirty="0">
                <a:cs typeface="Arial" panose="020B0604020202020204" pitchFamily="34" charset="0"/>
              </a:rPr>
              <a:t>uh</a:t>
            </a:r>
            <a:r>
              <a:rPr lang="en-GB" altLang="en-US" sz="1500" dirty="0">
                <a:cs typeface="Arial" panose="020B0604020202020204" pitchFamily="34" charset="0"/>
              </a:rPr>
              <a:t> – menu (</a:t>
            </a:r>
            <a:r>
              <a:rPr lang="en-GB" altLang="en-US" sz="1500" dirty="0" err="1">
                <a:cs typeface="Arial" panose="020B0604020202020204" pitchFamily="34" charset="0"/>
              </a:rPr>
              <a:t>m</a:t>
            </a:r>
            <a:r>
              <a:rPr lang="en-GB" altLang="en-US" sz="1500" b="1" dirty="0" err="1">
                <a:cs typeface="Arial" panose="020B0604020202020204" pitchFamily="34" charset="0"/>
              </a:rPr>
              <a:t>uh</a:t>
            </a:r>
            <a:r>
              <a:rPr lang="en-GB" altLang="en-US" sz="1500" dirty="0" err="1">
                <a:cs typeface="Arial" panose="020B0604020202020204" pitchFamily="34" charset="0"/>
              </a:rPr>
              <a:t>noo</a:t>
            </a:r>
            <a:r>
              <a:rPr lang="en-GB" altLang="en-US" sz="15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8913" y="107950"/>
            <a:ext cx="611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latin typeface="Berlin Sans FB Demi" panose="020E0802020502020306" pitchFamily="34" charset="0"/>
              </a:rPr>
              <a:t>Tips for pronouncing </a:t>
            </a:r>
            <a:r>
              <a:rPr lang="en-GB" sz="2400" b="1" dirty="0" smtClean="0">
                <a:latin typeface="Berlin Sans FB Demi" panose="020E0802020502020306" pitchFamily="34" charset="0"/>
              </a:rPr>
              <a:t>French</a:t>
            </a:r>
            <a:endParaRPr lang="en-GB" sz="2400" b="1" dirty="0">
              <a:latin typeface="Berlin Sans FB Demi" panose="020E0802020502020306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56825" y="7143648"/>
            <a:ext cx="6215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b="1" dirty="0"/>
              <a:t>Try saying these out loud:</a:t>
            </a:r>
            <a:endParaRPr lang="en-US" sz="1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52439"/>
              </p:ext>
            </p:extLst>
          </p:nvPr>
        </p:nvGraphicFramePr>
        <p:xfrm>
          <a:off x="299702" y="7457181"/>
          <a:ext cx="6072185" cy="142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café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Arial" pitchFamily="34" charset="0"/>
                          <a:cs typeface="Arial" pitchFamily="34" charset="0"/>
                        </a:rPr>
                        <a:t>français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 smtClean="0">
                          <a:latin typeface="Arial" pitchFamily="34" charset="0"/>
                          <a:cs typeface="Arial" pitchFamily="34" charset="0"/>
                        </a:rPr>
                        <a:t>famille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cinq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enfant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8892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80" y="7871561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46497" y="7902382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9" name="Picture 28" descr="France, Flag, French, Coun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73" y="8036235"/>
            <a:ext cx="813317" cy="5422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292" y="8010044"/>
            <a:ext cx="855289" cy="87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68" y="8010044"/>
            <a:ext cx="9048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9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96808"/>
              </p:ext>
            </p:extLst>
          </p:nvPr>
        </p:nvGraphicFramePr>
        <p:xfrm>
          <a:off x="144808" y="93749"/>
          <a:ext cx="6380536" cy="8777506"/>
        </p:xfrm>
        <a:graphic>
          <a:graphicData uri="http://schemas.openxmlformats.org/drawingml/2006/table">
            <a:tbl>
              <a:tblPr/>
              <a:tblGrid>
                <a:gridCol w="3190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0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Saluer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Greetings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Bonjour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Hello!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Bonsoir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evening!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Bonne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nuit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night!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Salut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 revoir !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Goodbye!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À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bientôt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See you soon!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S’il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plaît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Please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Merci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Thank you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 OR </a:t>
                      </a:r>
                      <a:b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_trad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allez-vous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 (formal)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am well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very well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Fantastique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Fantastique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7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ci,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bad/ not well.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awful!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malade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fatigué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ill/tired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25344" y="860444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1268413" y="1868437"/>
            <a:ext cx="1704975" cy="685800"/>
          </a:xfrm>
          <a:prstGeom prst="wedgeEllipseCallout">
            <a:avLst>
              <a:gd name="adj1" fmla="val 83519"/>
              <a:gd name="adj2" fmla="val 543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err="1" smtClean="0">
                <a:solidFill>
                  <a:prstClr val="black"/>
                </a:solidFill>
                <a:latin typeface="+mn-lt"/>
              </a:rPr>
              <a:t>S_l_t</a:t>
            </a:r>
            <a:r>
              <a:rPr lang="en-GB" sz="2800" dirty="0" smtClean="0">
                <a:solidFill>
                  <a:prstClr val="black"/>
                </a:solidFill>
                <a:latin typeface="+mn-lt"/>
              </a:rPr>
              <a:t> !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0" y="6117381"/>
            <a:ext cx="3566942" cy="647700"/>
          </a:xfrm>
          <a:prstGeom prst="wedgeEllipseCallout">
            <a:avLst>
              <a:gd name="adj1" fmla="val 63546"/>
              <a:gd name="adj2" fmla="val 53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Je </a:t>
            </a:r>
            <a:r>
              <a:rPr lang="en-GB" sz="2400" dirty="0" err="1" smtClean="0">
                <a:solidFill>
                  <a:prstClr val="black"/>
                </a:solidFill>
              </a:rPr>
              <a:t>suis</a:t>
            </a:r>
            <a:r>
              <a:rPr lang="en-GB" sz="2400" dirty="0" smtClean="0">
                <a:solidFill>
                  <a:prstClr val="black"/>
                </a:solidFill>
              </a:rPr>
              <a:t>  _</a:t>
            </a:r>
            <a:r>
              <a:rPr lang="en-GB" sz="2400" dirty="0" err="1" smtClean="0">
                <a:solidFill>
                  <a:prstClr val="black"/>
                </a:solidFill>
              </a:rPr>
              <a:t>al_de</a:t>
            </a:r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3100363" y="2824815"/>
            <a:ext cx="2271762" cy="720725"/>
          </a:xfrm>
          <a:prstGeom prst="wedgeEllipseCallout">
            <a:avLst>
              <a:gd name="adj1" fmla="val -37074"/>
              <a:gd name="adj2" fmla="val 131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A_  </a:t>
            </a:r>
            <a:r>
              <a:rPr lang="en-GB" sz="2400" dirty="0" err="1" smtClean="0">
                <a:solidFill>
                  <a:prstClr val="black"/>
                </a:solidFill>
              </a:rPr>
              <a:t>r_vo_r</a:t>
            </a:r>
            <a:r>
              <a:rPr lang="en-GB" sz="2400" dirty="0" smtClean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457200" y="4758038"/>
            <a:ext cx="2803525" cy="795338"/>
          </a:xfrm>
          <a:prstGeom prst="wedgeEllipseCallout">
            <a:avLst>
              <a:gd name="adj1" fmla="val 37704"/>
              <a:gd name="adj2" fmla="val 114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Ç_ v_ </a:t>
            </a:r>
            <a:r>
              <a:rPr lang="en-GB" sz="2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bien</a:t>
            </a:r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116632" y="7486599"/>
            <a:ext cx="2491631" cy="1521889"/>
          </a:xfrm>
          <a:prstGeom prst="wedgeEllipseCallout">
            <a:avLst>
              <a:gd name="adj1" fmla="val 47197"/>
              <a:gd name="adj2" fmla="val -809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C_mm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_ ci, </a:t>
            </a:r>
            <a:r>
              <a:rPr lang="en-GB" sz="2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com_e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ç_</a:t>
            </a:r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3522663" y="5105573"/>
            <a:ext cx="2262188" cy="685800"/>
          </a:xfrm>
          <a:prstGeom prst="wedgeEllipseCallout">
            <a:avLst>
              <a:gd name="adj1" fmla="val -36597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smtClean="0">
                <a:solidFill>
                  <a:prstClr val="black"/>
                </a:solidFill>
                <a:latin typeface="Tahoma" panose="020B0604030504040204" pitchFamily="34" charset="0"/>
              </a:rPr>
              <a:t>Ç_ </a:t>
            </a:r>
            <a:r>
              <a:rPr lang="en-GB" sz="28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va</a:t>
            </a:r>
            <a:endParaRPr lang="en-GB" sz="2800" dirty="0" smtClean="0">
              <a:solidFill>
                <a:prstClr val="black"/>
              </a:solidFill>
            </a:endParaRPr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>
            <a:off x="2608262" y="7232600"/>
            <a:ext cx="2084387" cy="581197"/>
          </a:xfrm>
          <a:prstGeom prst="wedgeEllipseCallout">
            <a:avLst>
              <a:gd name="adj1" fmla="val -41667"/>
              <a:gd name="adj2" fmla="val -1057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000" dirty="0" smtClean="0">
                <a:solidFill>
                  <a:prstClr val="black"/>
                </a:solidFill>
                <a:latin typeface="Tahoma" panose="020B0604030504040204" pitchFamily="34" charset="0"/>
              </a:rPr>
              <a:t>Ç_ v_ ma_</a:t>
            </a:r>
            <a:endParaRPr lang="en-GB" sz="2000" dirty="0" smtClean="0">
              <a:solidFill>
                <a:prstClr val="black"/>
              </a:solidFill>
            </a:endParaRPr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>
            <a:off x="4281488" y="6334074"/>
            <a:ext cx="2315864" cy="758205"/>
          </a:xfrm>
          <a:prstGeom prst="wedgeEllipseCallout">
            <a:avLst>
              <a:gd name="adj1" fmla="val -67981"/>
              <a:gd name="adj2" fmla="val -48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 smtClean="0">
                <a:solidFill>
                  <a:prstClr val="black"/>
                </a:solidFill>
              </a:rPr>
              <a:t>T_ès</a:t>
            </a:r>
            <a:r>
              <a:rPr lang="en-GB" sz="2400" dirty="0" smtClean="0">
                <a:solidFill>
                  <a:prstClr val="black"/>
                </a:solidFill>
              </a:rPr>
              <a:t> b_ _ n</a:t>
            </a:r>
          </a:p>
        </p:txBody>
      </p:sp>
      <p:sp>
        <p:nvSpPr>
          <p:cNvPr id="17419" name="AutoShape 13"/>
          <p:cNvSpPr>
            <a:spLocks noChangeArrowheads="1"/>
          </p:cNvSpPr>
          <p:nvPr/>
        </p:nvSpPr>
        <p:spPr bwMode="auto">
          <a:xfrm>
            <a:off x="4692650" y="7489774"/>
            <a:ext cx="1904702" cy="912109"/>
          </a:xfrm>
          <a:prstGeom prst="wedgeEllipseCallout">
            <a:avLst>
              <a:gd name="adj1" fmla="val -65278"/>
              <a:gd name="adj2" fmla="val -1055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Tr_s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m_l</a:t>
            </a:r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17420" name="AutoShape 14"/>
          <p:cNvSpPr>
            <a:spLocks noChangeArrowheads="1"/>
          </p:cNvSpPr>
          <p:nvPr/>
        </p:nvSpPr>
        <p:spPr bwMode="auto">
          <a:xfrm>
            <a:off x="3933825" y="1220737"/>
            <a:ext cx="2160588" cy="938213"/>
          </a:xfrm>
          <a:prstGeom prst="wedgeEllipseCallout">
            <a:avLst>
              <a:gd name="adj1" fmla="val -32662"/>
              <a:gd name="adj2" fmla="val 1018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 smtClean="0">
                <a:solidFill>
                  <a:prstClr val="black"/>
                </a:solidFill>
              </a:rPr>
              <a:t>B_nj</a:t>
            </a:r>
            <a:r>
              <a:rPr lang="en-GB" sz="2400" dirty="0" smtClean="0">
                <a:solidFill>
                  <a:prstClr val="black"/>
                </a:solidFill>
              </a:rPr>
              <a:t>_ </a:t>
            </a:r>
            <a:r>
              <a:rPr lang="en-GB" sz="2400" dirty="0" err="1" smtClean="0">
                <a:solidFill>
                  <a:prstClr val="black"/>
                </a:solidFill>
              </a:rPr>
              <a:t>ur</a:t>
            </a:r>
            <a:r>
              <a:rPr lang="en-GB" sz="2400" dirty="0" smtClean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17422" name="AutoShape 16"/>
          <p:cNvSpPr>
            <a:spLocks noChangeArrowheads="1"/>
          </p:cNvSpPr>
          <p:nvPr/>
        </p:nvSpPr>
        <p:spPr bwMode="auto">
          <a:xfrm>
            <a:off x="4292600" y="3525787"/>
            <a:ext cx="2304752" cy="1182291"/>
          </a:xfrm>
          <a:prstGeom prst="wedgeEllipseCallout">
            <a:avLst>
              <a:gd name="adj1" fmla="val -80095"/>
              <a:gd name="adj2" fmla="val 560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err="1" smtClean="0">
                <a:solidFill>
                  <a:prstClr val="black"/>
                </a:solidFill>
              </a:rPr>
              <a:t>B_nn</a:t>
            </a:r>
            <a:r>
              <a:rPr lang="en-GB" sz="2800" dirty="0" smtClean="0">
                <a:solidFill>
                  <a:prstClr val="black"/>
                </a:solidFill>
              </a:rPr>
              <a:t>_ </a:t>
            </a:r>
            <a:r>
              <a:rPr lang="en-GB" sz="2800" dirty="0" err="1" smtClean="0">
                <a:solidFill>
                  <a:prstClr val="black"/>
                </a:solidFill>
              </a:rPr>
              <a:t>n_i</a:t>
            </a:r>
            <a:r>
              <a:rPr lang="en-GB" sz="2800" dirty="0" smtClean="0">
                <a:solidFill>
                  <a:prstClr val="black"/>
                </a:solidFill>
              </a:rPr>
              <a:t>_ !</a:t>
            </a:r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281331" y="3433802"/>
            <a:ext cx="3052266" cy="935037"/>
          </a:xfrm>
          <a:prstGeom prst="wedgeEllipseCallout">
            <a:avLst>
              <a:gd name="adj1" fmla="val 38269"/>
              <a:gd name="adj2" fmla="val 837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cs typeface="Arial" panose="020B0604020202020204" pitchFamily="34" charset="0"/>
              </a:rPr>
              <a:t>A  b_  </a:t>
            </a:r>
            <a:r>
              <a:rPr lang="en-US" sz="2400" dirty="0" err="1" smtClean="0">
                <a:cs typeface="Arial" panose="020B0604020202020204" pitchFamily="34" charset="0"/>
              </a:rPr>
              <a:t>en</a:t>
            </a:r>
            <a:r>
              <a:rPr lang="en-US" sz="2400" dirty="0" smtClean="0">
                <a:cs typeface="Arial" panose="020B0604020202020204" pitchFamily="34" charset="0"/>
              </a:rPr>
              <a:t> t _ t !</a:t>
            </a:r>
            <a:endParaRPr lang="en-GB" sz="2400" dirty="0" smtClean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Saluer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gaps and practise saying all the words with a partner using ‘look, cover, say, check’ to memorise the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words.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24797" y="4609529"/>
            <a:ext cx="1828800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0010" y="971600"/>
            <a:ext cx="1828800" cy="13587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8835" y="971600"/>
            <a:ext cx="1828800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39085" y="971600"/>
            <a:ext cx="1828800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5722" y="3017697"/>
            <a:ext cx="1828800" cy="16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24547" y="2978009"/>
            <a:ext cx="1828800" cy="16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24797" y="2978009"/>
            <a:ext cx="1828800" cy="162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6672" y="5240197"/>
            <a:ext cx="1828800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05497" y="5240197"/>
            <a:ext cx="1828800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05747" y="5240197"/>
            <a:ext cx="1828800" cy="162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5722" y="4577415"/>
            <a:ext cx="1828800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4122" y="2322371"/>
            <a:ext cx="1828800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39085" y="2330309"/>
            <a:ext cx="18288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76672" y="6851509"/>
            <a:ext cx="18288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05497" y="6851509"/>
            <a:ext cx="18288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524547" y="4589321"/>
            <a:ext cx="1828800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38835" y="2321736"/>
            <a:ext cx="1828800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505747" y="6851509"/>
            <a:ext cx="1828800" cy="61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2"/>
          <a:stretch/>
        </p:blipFill>
        <p:spPr>
          <a:xfrm>
            <a:off x="675359" y="5474897"/>
            <a:ext cx="1442667" cy="13131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703139" y="5483282"/>
            <a:ext cx="1600123" cy="1334143"/>
            <a:chOff x="5855786" y="4829736"/>
            <a:chExt cx="1600123" cy="133414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786" y="4829736"/>
              <a:ext cx="1090028" cy="7557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5215348"/>
              <a:ext cx="1055109" cy="948531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84" y="3064237"/>
            <a:ext cx="893300" cy="13703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87" y="932284"/>
            <a:ext cx="1739398" cy="1391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14" y="3083489"/>
            <a:ext cx="1698148" cy="14264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0" y="859178"/>
            <a:ext cx="926276" cy="14366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19" y="948406"/>
            <a:ext cx="880556" cy="131614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47952" y="5313725"/>
            <a:ext cx="1870349" cy="1553660"/>
            <a:chOff x="3600599" y="4660179"/>
            <a:chExt cx="1870349" cy="155366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599" y="4660179"/>
              <a:ext cx="1249611" cy="12496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255" y="5160319"/>
              <a:ext cx="1404693" cy="1053520"/>
            </a:xfrm>
            <a:prstGeom prst="rect">
              <a:avLst/>
            </a:prstGeom>
          </p:spPr>
        </p:pic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correct instruction in each box.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62490"/>
              </p:ext>
            </p:extLst>
          </p:nvPr>
        </p:nvGraphicFramePr>
        <p:xfrm>
          <a:off x="188639" y="7585191"/>
          <a:ext cx="633670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Dessinez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Écoutez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Écrivez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Parlez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Levez-vous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Travaillez</a:t>
                      </a:r>
                      <a:r>
                        <a:rPr lang="en-GB" sz="16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paires</a:t>
                      </a:r>
                      <a:r>
                        <a:rPr lang="en-GB" sz="16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16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Sortez</a:t>
                      </a:r>
                      <a:r>
                        <a:rPr lang="en-GB" sz="1600" b="1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</a:t>
                      </a:r>
                      <a:r>
                        <a:rPr lang="en-GB" sz="1600" b="1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affaires </a:t>
                      </a:r>
                      <a:r>
                        <a:rPr lang="en-GB" sz="16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16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Regardez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Asseyez-vous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  <a:endParaRPr lang="en-US" sz="20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6" y="2985153"/>
            <a:ext cx="1608016" cy="226103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10725</TotalTime>
  <Words>3789</Words>
  <Application>Microsoft Office PowerPoint</Application>
  <PresentationFormat>On-screen Show (4:3)</PresentationFormat>
  <Paragraphs>1547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75" baseType="lpstr">
      <vt:lpstr>AntigoniBd</vt:lpstr>
      <vt:lpstr>Batang</vt:lpstr>
      <vt:lpstr>Batang</vt:lpstr>
      <vt:lpstr>ComicSansMS</vt:lpstr>
      <vt:lpstr>ComicSansMS-Bold</vt:lpstr>
      <vt:lpstr>MS Mincho</vt:lpstr>
      <vt:lpstr>Arial</vt:lpstr>
      <vt:lpstr>Arial Rounded MT Bold</vt:lpstr>
      <vt:lpstr>Berlin Sans FB Demi</vt:lpstr>
      <vt:lpstr>Calibri</vt:lpstr>
      <vt:lpstr>Calibri Light</vt:lpstr>
      <vt:lpstr>Century Gothic</vt:lpstr>
      <vt:lpstr>Comic Sans MS</vt:lpstr>
      <vt:lpstr>Courier New</vt:lpstr>
      <vt:lpstr>Kristen ITC</vt:lpstr>
      <vt:lpstr>Showcard Gothic</vt:lpstr>
      <vt:lpstr>Tahoma</vt:lpstr>
      <vt:lpstr>Times</vt:lpstr>
      <vt:lpstr>Times New Roman</vt:lpstr>
      <vt:lpstr>Trebuchet MS</vt:lpstr>
      <vt:lpstr>Tw Cen MT</vt:lpstr>
      <vt:lpstr>Webdings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Rachel Hawkes</cp:lastModifiedBy>
  <cp:revision>454</cp:revision>
  <dcterms:created xsi:type="dcterms:W3CDTF">2010-11-10T05:17:45Z</dcterms:created>
  <dcterms:modified xsi:type="dcterms:W3CDTF">2019-05-13T18:31:48Z</dcterms:modified>
</cp:coreProperties>
</file>