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1" r:id="rId3"/>
    <p:sldId id="262" r:id="rId4"/>
    <p:sldId id="263" r:id="rId5"/>
    <p:sldId id="264" r:id="rId6"/>
    <p:sldId id="260" r:id="rId7"/>
    <p:sldId id="257" r:id="rId8"/>
    <p:sldId id="266" r:id="rId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2DA4646-E127-4355-ACA5-F5E1DADC4B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0793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https://www.youtube.com/watch?v=4kHhqJ08b-4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DA4646-E127-4355-ACA5-F5E1DADC4BF5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084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Answer is d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5F3E9A-AF36-4C14-A9D8-BECA19314A72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4776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AFE161-8FB0-4CD7-881D-19DFF68664F8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Choose most appropriate sentence to match the photo.</a:t>
            </a:r>
          </a:p>
        </p:txBody>
      </p:sp>
    </p:spTree>
    <p:extLst>
      <p:ext uri="{BB962C8B-B14F-4D97-AF65-F5344CB8AC3E}">
        <p14:creationId xmlns:p14="http://schemas.microsoft.com/office/powerpoint/2010/main" val="8372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534CEB-1A3A-491F-8404-8386DC708ADB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02473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966596-B158-4305-B1C0-D18E1876D23B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True, false or ‘I don’t know’? Answers appear on clicks.</a:t>
            </a:r>
          </a:p>
        </p:txBody>
      </p:sp>
    </p:spTree>
    <p:extLst>
      <p:ext uri="{BB962C8B-B14F-4D97-AF65-F5344CB8AC3E}">
        <p14:creationId xmlns:p14="http://schemas.microsoft.com/office/powerpoint/2010/main" val="2447465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87629A-77A7-406B-8756-D362BE77E8F2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Again for use with Yr5/6 if appropriate. See suggestions on previous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526060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87629A-77A7-406B-8756-D362BE77E8F2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386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03871-07E2-46D8-A19D-E05DBF4FA2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776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B7F83-D560-443A-90FF-6FD43B06C2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218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485DB-99FD-42B1-9F90-BA3D7AD299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327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6B441-6B32-4C11-9669-8E184FDB09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857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F1F3E-2E5A-4BCE-9FE3-BC66234B87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500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929A6-5DD1-4C9B-9ABD-1CBD1C8779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067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14CFD-99CC-4F15-8C19-1CD8FFEE7A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488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A847B-8619-4B83-A5A6-0FE50FAB76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943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17E78-8E12-4E4A-929E-29FD10ECB0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807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3E63-9262-4586-8753-A0CEEA5535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159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B0EE0-CE20-4477-A843-04F9ACB0A6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95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A8488E-0EBA-496F-91CF-0F4177F35B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video" Target="https://www.youtube.com/embed/4kHhqJ08b-4" TargetMode="Externa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3.jpe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notesSlide" Target="../notesSlides/notesSlide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7.xml"/><Relationship Id="rId5" Type="http://schemas.microsoft.com/office/2007/relationships/media" Target="../media/media4.mp3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8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5" Type="http://schemas.microsoft.com/office/2007/relationships/media" Target="../media/media9.mp3"/><Relationship Id="rId10" Type="http://schemas.openxmlformats.org/officeDocument/2006/relationships/image" Target="../media/image2.png"/><Relationship Id="rId4" Type="http://schemas.openxmlformats.org/officeDocument/2006/relationships/audio" Target="../media/media8.mp3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p3"/><Relationship Id="rId13" Type="http://schemas.openxmlformats.org/officeDocument/2006/relationships/image" Target="../media/image6.jpeg"/><Relationship Id="rId3" Type="http://schemas.microsoft.com/office/2007/relationships/media" Target="../media/media10.mp3"/><Relationship Id="rId7" Type="http://schemas.microsoft.com/office/2007/relationships/media" Target="../media/media12.mp3"/><Relationship Id="rId12" Type="http://schemas.openxmlformats.org/officeDocument/2006/relationships/notesSlide" Target="../notesSlides/notes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11.mp3"/><Relationship Id="rId11" Type="http://schemas.openxmlformats.org/officeDocument/2006/relationships/slideLayout" Target="../slideLayouts/slideLayout7.xml"/><Relationship Id="rId5" Type="http://schemas.microsoft.com/office/2007/relationships/media" Target="../media/media11.mp3"/><Relationship Id="rId10" Type="http://schemas.openxmlformats.org/officeDocument/2006/relationships/audio" Target="../media/media13.mp3"/><Relationship Id="rId4" Type="http://schemas.openxmlformats.org/officeDocument/2006/relationships/audio" Target="../media/media10.mp3"/><Relationship Id="rId9" Type="http://schemas.microsoft.com/office/2007/relationships/media" Target="../media/media13.mp3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p3"/><Relationship Id="rId13" Type="http://schemas.microsoft.com/office/2007/relationships/media" Target="../media/media20.mp3"/><Relationship Id="rId18" Type="http://schemas.openxmlformats.org/officeDocument/2006/relationships/image" Target="../media/image2.png"/><Relationship Id="rId3" Type="http://schemas.microsoft.com/office/2007/relationships/media" Target="../media/media15.mp3"/><Relationship Id="rId7" Type="http://schemas.microsoft.com/office/2007/relationships/media" Target="../media/media17.mp3"/><Relationship Id="rId12" Type="http://schemas.openxmlformats.org/officeDocument/2006/relationships/audio" Target="../media/media19.mp3"/><Relationship Id="rId17" Type="http://schemas.openxmlformats.org/officeDocument/2006/relationships/image" Target="../media/image9.jpeg"/><Relationship Id="rId2" Type="http://schemas.openxmlformats.org/officeDocument/2006/relationships/audio" Target="../media/media14.mp3"/><Relationship Id="rId16" Type="http://schemas.openxmlformats.org/officeDocument/2006/relationships/notesSlide" Target="../notesSlides/notesSlide5.xml"/><Relationship Id="rId1" Type="http://schemas.microsoft.com/office/2007/relationships/media" Target="../media/media14.mp3"/><Relationship Id="rId6" Type="http://schemas.openxmlformats.org/officeDocument/2006/relationships/audio" Target="../media/media16.mp3"/><Relationship Id="rId11" Type="http://schemas.microsoft.com/office/2007/relationships/media" Target="../media/media19.mp3"/><Relationship Id="rId5" Type="http://schemas.microsoft.com/office/2007/relationships/media" Target="../media/media16.mp3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18.mp3"/><Relationship Id="rId4" Type="http://schemas.openxmlformats.org/officeDocument/2006/relationships/audio" Target="../media/media15.mp3"/><Relationship Id="rId9" Type="http://schemas.microsoft.com/office/2007/relationships/media" Target="../media/media18.mp3"/><Relationship Id="rId14" Type="http://schemas.openxmlformats.org/officeDocument/2006/relationships/audio" Target="../media/media20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dirty="0" err="1" smtClean="0">
                <a:latin typeface="Tw Cen MT" panose="020B0602020104020603" pitchFamily="34" charset="0"/>
              </a:rPr>
              <a:t>Pato</a:t>
            </a:r>
            <a:r>
              <a:rPr lang="en-US" altLang="en-US" sz="6000" dirty="0" smtClean="0">
                <a:latin typeface="Tw Cen MT" panose="020B0602020104020603" pitchFamily="34" charset="0"/>
              </a:rPr>
              <a:t> </a:t>
            </a:r>
            <a:r>
              <a:rPr lang="en-US" altLang="en-US" sz="6000" dirty="0" err="1" smtClean="0">
                <a:latin typeface="Tw Cen MT" panose="020B0602020104020603" pitchFamily="34" charset="0"/>
              </a:rPr>
              <a:t>est</a:t>
            </a:r>
            <a:r>
              <a:rPr lang="en-US" altLang="en-US" sz="6000" dirty="0" smtClean="0">
                <a:latin typeface="Tw Cen MT" panose="020B0602020104020603" pitchFamily="34" charset="0"/>
              </a:rPr>
              <a:t> à </a:t>
            </a:r>
            <a:r>
              <a:rPr lang="en-US" altLang="en-US" sz="6000" dirty="0" err="1" smtClean="0">
                <a:latin typeface="Tw Cen MT" panose="020B0602020104020603" pitchFamily="34" charset="0"/>
              </a:rPr>
              <a:t>moi</a:t>
            </a:r>
            <a:r>
              <a:rPr lang="en-US" altLang="en-US" sz="6000" dirty="0" smtClean="0">
                <a:latin typeface="Tw Cen MT" panose="020B0602020104020603" pitchFamily="34" charset="0"/>
              </a:rPr>
              <a:t>!</a:t>
            </a:r>
          </a:p>
        </p:txBody>
      </p:sp>
      <p:pic>
        <p:nvPicPr>
          <p:cNvPr id="5" name="4kHhqJ08b-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57200" y="1547813"/>
            <a:ext cx="8336887" cy="4689499"/>
          </a:xfrm>
          <a:prstGeom prst="rect">
            <a:avLst/>
          </a:prstGeom>
        </p:spPr>
      </p:pic>
      <p:pic>
        <p:nvPicPr>
          <p:cNvPr id="2" name="8.1_titl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00608" y="6206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6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cumpledepat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046163"/>
            <a:ext cx="3657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908175" y="4421188"/>
            <a:ext cx="525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a. </a:t>
            </a:r>
            <a:r>
              <a:rPr lang="en-GB" altLang="en-US" sz="2800" dirty="0" err="1"/>
              <a:t>C’est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l’anniversaire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d’Elly</a:t>
            </a:r>
            <a:r>
              <a:rPr lang="en-GB" altLang="en-US" sz="2800" dirty="0"/>
              <a:t>.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908175" y="4983163"/>
            <a:ext cx="575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  b. </a:t>
            </a:r>
            <a:r>
              <a:rPr lang="en-GB" altLang="en-US" sz="2800" dirty="0" err="1"/>
              <a:t>C’est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l’anniversaire</a:t>
            </a:r>
            <a:r>
              <a:rPr lang="en-GB" altLang="en-US" sz="2800" dirty="0"/>
              <a:t> de </a:t>
            </a:r>
            <a:r>
              <a:rPr lang="en-GB" altLang="en-US" sz="2800" dirty="0" err="1"/>
              <a:t>Pocoyo</a:t>
            </a:r>
            <a:r>
              <a:rPr lang="en-GB" altLang="en-US" sz="2800" dirty="0"/>
              <a:t>.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908175" y="6149975"/>
            <a:ext cx="5545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d. </a:t>
            </a:r>
            <a:r>
              <a:rPr lang="en-GB" altLang="en-US" sz="2800" dirty="0" err="1"/>
              <a:t>C’est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l’anniversaire</a:t>
            </a:r>
            <a:r>
              <a:rPr lang="en-GB" altLang="en-US" sz="2800" dirty="0"/>
              <a:t> de </a:t>
            </a:r>
            <a:r>
              <a:rPr lang="en-GB" altLang="en-US" sz="2800" dirty="0" err="1"/>
              <a:t>Pato</a:t>
            </a:r>
            <a:r>
              <a:rPr lang="en-GB" altLang="en-US" sz="2800" dirty="0"/>
              <a:t>.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0" y="44624"/>
            <a:ext cx="525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i="1" dirty="0" err="1"/>
              <a:t>Choisis</a:t>
            </a:r>
            <a:r>
              <a:rPr lang="en-GB" altLang="en-US" sz="2800" i="1" dirty="0"/>
              <a:t> la </a:t>
            </a:r>
            <a:r>
              <a:rPr lang="en-GB" altLang="en-US" sz="2800" i="1" dirty="0" smtClean="0"/>
              <a:t>bonne phrase.</a:t>
            </a:r>
            <a:endParaRPr lang="en-GB" altLang="en-US" sz="2800" i="1" dirty="0"/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1908175" y="5573713"/>
            <a:ext cx="5545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c. </a:t>
            </a:r>
            <a:r>
              <a:rPr lang="en-GB" altLang="en-US" sz="2800" dirty="0" err="1"/>
              <a:t>C’est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l’anniversaire</a:t>
            </a:r>
            <a:r>
              <a:rPr lang="en-GB" altLang="en-US" sz="2800" dirty="0"/>
              <a:t> de </a:t>
            </a:r>
            <a:r>
              <a:rPr lang="en-GB" altLang="en-US" sz="2800" dirty="0" err="1"/>
              <a:t>Baleine</a:t>
            </a:r>
            <a:r>
              <a:rPr lang="en-GB" altLang="en-US" sz="2800" dirty="0"/>
              <a:t>.</a:t>
            </a:r>
          </a:p>
        </p:txBody>
      </p:sp>
      <p:pic>
        <p:nvPicPr>
          <p:cNvPr id="2" name="7.2_Choisi_la_bonne_phra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44624" y="0"/>
            <a:ext cx="609600" cy="609600"/>
          </a:xfrm>
          <a:prstGeom prst="rect">
            <a:avLst/>
          </a:prstGeom>
        </p:spPr>
      </p:pic>
      <p:pic>
        <p:nvPicPr>
          <p:cNvPr id="3" name="7.2_a_c'est_l'anniversaire_d'Elly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39824" y="4328437"/>
            <a:ext cx="609600" cy="609600"/>
          </a:xfrm>
          <a:prstGeom prst="rect">
            <a:avLst/>
          </a:prstGeom>
        </p:spPr>
      </p:pic>
      <p:pic>
        <p:nvPicPr>
          <p:cNvPr id="4" name="7.2_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39824" y="4983163"/>
            <a:ext cx="609600" cy="609600"/>
          </a:xfrm>
          <a:prstGeom prst="rect">
            <a:avLst/>
          </a:prstGeom>
        </p:spPr>
      </p:pic>
      <p:pic>
        <p:nvPicPr>
          <p:cNvPr id="5" name="7.2_c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30351" y="5671420"/>
            <a:ext cx="609600" cy="609600"/>
          </a:xfrm>
          <a:prstGeom prst="rect">
            <a:avLst/>
          </a:prstGeom>
        </p:spPr>
      </p:pic>
      <p:pic>
        <p:nvPicPr>
          <p:cNvPr id="6" name="7.2_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609600" y="635967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4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2amig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81075"/>
            <a:ext cx="3657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338388" y="3932238"/>
            <a:ext cx="5041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a. Elly et </a:t>
            </a:r>
            <a:r>
              <a:rPr lang="en-GB" altLang="en-US" sz="2800" dirty="0" err="1"/>
              <a:t>Pocoyo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sont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amis</a:t>
            </a:r>
            <a:r>
              <a:rPr lang="en-GB" altLang="en-US" sz="2800" dirty="0"/>
              <a:t>.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2338388" y="4781550"/>
            <a:ext cx="583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b. Elly et </a:t>
            </a:r>
            <a:r>
              <a:rPr lang="en-GB" altLang="en-US" sz="2800" dirty="0" err="1"/>
              <a:t>Pocoyo</a:t>
            </a:r>
            <a:r>
              <a:rPr lang="en-GB" altLang="en-US" sz="2800" dirty="0"/>
              <a:t> ne </a:t>
            </a:r>
            <a:r>
              <a:rPr lang="en-GB" altLang="en-US" sz="2800" dirty="0" err="1"/>
              <a:t>sont</a:t>
            </a:r>
            <a:r>
              <a:rPr lang="en-GB" altLang="en-US" sz="2800" dirty="0"/>
              <a:t> pas </a:t>
            </a:r>
            <a:r>
              <a:rPr lang="en-GB" altLang="en-US" sz="2800" dirty="0" err="1"/>
              <a:t>amis</a:t>
            </a:r>
            <a:r>
              <a:rPr lang="en-GB" altLang="en-US" sz="2800" dirty="0"/>
              <a:t>.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4403" y="52195"/>
            <a:ext cx="9372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i="1" dirty="0" err="1" smtClean="0"/>
              <a:t>Fais</a:t>
            </a:r>
            <a:r>
              <a:rPr lang="en-GB" altLang="en-US" sz="2800" i="1" dirty="0" smtClean="0"/>
              <a:t> </a:t>
            </a:r>
            <a:r>
              <a:rPr lang="en-GB" altLang="en-US" sz="2800" i="1" dirty="0" err="1" smtClean="0"/>
              <a:t>correspondre</a:t>
            </a:r>
            <a:r>
              <a:rPr lang="en-GB" altLang="en-US" sz="2800" i="1" dirty="0" smtClean="0"/>
              <a:t> </a:t>
            </a:r>
            <a:r>
              <a:rPr lang="en-GB" altLang="en-US" sz="2800" i="1" dirty="0"/>
              <a:t>les phrases avec les photos.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619250" y="3933825"/>
            <a:ext cx="576263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619250" y="4797425"/>
            <a:ext cx="576263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152" name="Picture 9" descr="2culpadeell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981075"/>
            <a:ext cx="3657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481013" y="1074738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1.</a:t>
            </a: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5005388" y="1074738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2.</a:t>
            </a:r>
          </a:p>
        </p:txBody>
      </p:sp>
      <p:pic>
        <p:nvPicPr>
          <p:cNvPr id="2" name="7.1_instru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72616" y="116632"/>
            <a:ext cx="609600" cy="609600"/>
          </a:xfrm>
          <a:prstGeom prst="rect">
            <a:avLst/>
          </a:prstGeom>
        </p:spPr>
      </p:pic>
      <p:pic>
        <p:nvPicPr>
          <p:cNvPr id="3" name="8.3_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56592" y="3886994"/>
            <a:ext cx="609600" cy="609600"/>
          </a:xfrm>
          <a:prstGeom prst="rect">
            <a:avLst/>
          </a:prstGeom>
        </p:spPr>
      </p:pic>
      <p:pic>
        <p:nvPicPr>
          <p:cNvPr id="4" name="8.3_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56592" y="47974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7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  <p:bldLst>
      <p:bldP spid="11271" grpId="0" animBg="1"/>
      <p:bldP spid="112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2forgotbirthd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052513"/>
            <a:ext cx="3657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619250" y="4221163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a. Elly et </a:t>
            </a:r>
            <a:r>
              <a:rPr lang="en-GB" altLang="en-US" sz="2800" dirty="0" err="1"/>
              <a:t>Pocoyo</a:t>
            </a:r>
            <a:r>
              <a:rPr lang="en-GB" altLang="en-US" sz="2800" dirty="0"/>
              <a:t>  </a:t>
            </a:r>
            <a:r>
              <a:rPr lang="en-GB" altLang="en-US" sz="2800" dirty="0" err="1"/>
              <a:t>sont</a:t>
            </a:r>
            <a:r>
              <a:rPr lang="en-GB" altLang="en-US" sz="2800" dirty="0"/>
              <a:t> </a:t>
            </a:r>
            <a:r>
              <a:rPr lang="en-GB" altLang="en-US" sz="2800" dirty="0" err="1" smtClean="0"/>
              <a:t>heureux</a:t>
            </a:r>
            <a:r>
              <a:rPr lang="en-GB" altLang="en-US" sz="2800" dirty="0" smtClean="0"/>
              <a:t>.</a:t>
            </a:r>
            <a:endParaRPr lang="en-GB" altLang="en-US" sz="2800" dirty="0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584325" y="4783138"/>
            <a:ext cx="7380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b. </a:t>
            </a:r>
            <a:r>
              <a:rPr lang="en-GB" altLang="en-US" sz="2400" dirty="0"/>
              <a:t>Elly et </a:t>
            </a:r>
            <a:r>
              <a:rPr lang="en-GB" altLang="en-US" sz="2400" dirty="0" err="1"/>
              <a:t>Pocoyo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donnent</a:t>
            </a:r>
            <a:r>
              <a:rPr lang="en-GB" altLang="en-US" sz="2400" dirty="0"/>
              <a:t> </a:t>
            </a:r>
            <a:r>
              <a:rPr lang="en-GB" altLang="en-US" sz="2400" dirty="0" smtClean="0"/>
              <a:t>des </a:t>
            </a:r>
            <a:r>
              <a:rPr lang="en-GB" altLang="en-US" sz="2400" dirty="0" err="1"/>
              <a:t>cadeaux</a:t>
            </a:r>
            <a:r>
              <a:rPr lang="en-GB" altLang="en-US" sz="2400" dirty="0"/>
              <a:t> à </a:t>
            </a:r>
            <a:r>
              <a:rPr lang="en-GB" altLang="en-US" sz="2400" dirty="0" err="1" smtClean="0"/>
              <a:t>Pato</a:t>
            </a:r>
            <a:r>
              <a:rPr lang="en-GB" altLang="en-US" sz="2800" dirty="0"/>
              <a:t>.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1619250" y="5949950"/>
            <a:ext cx="77771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d. Elly et </a:t>
            </a:r>
            <a:r>
              <a:rPr lang="en-GB" altLang="en-US" sz="2800" dirty="0" err="1"/>
              <a:t>Pocoyo</a:t>
            </a:r>
            <a:r>
              <a:rPr lang="en-GB" altLang="en-US" sz="2800" dirty="0"/>
              <a:t> ne </a:t>
            </a:r>
            <a:r>
              <a:rPr lang="en-GB" altLang="en-US" sz="2800" dirty="0" err="1"/>
              <a:t>donnent</a:t>
            </a:r>
            <a:r>
              <a:rPr lang="en-GB" altLang="en-US" sz="2800" dirty="0"/>
              <a:t> pas de </a:t>
            </a:r>
            <a:r>
              <a:rPr lang="en-GB" altLang="en-US" sz="2800" dirty="0" err="1"/>
              <a:t>cadeaux</a:t>
            </a:r>
            <a:r>
              <a:rPr lang="en-GB" altLang="en-US" sz="2800" dirty="0"/>
              <a:t> à </a:t>
            </a:r>
            <a:r>
              <a:rPr lang="en-GB" altLang="en-US" sz="2800" dirty="0" err="1"/>
              <a:t>Pato</a:t>
            </a:r>
            <a:r>
              <a:rPr lang="en-GB" altLang="en-US" sz="2800" dirty="0"/>
              <a:t>.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0" y="7571"/>
            <a:ext cx="525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i="1" dirty="0" err="1"/>
              <a:t>Choisis</a:t>
            </a:r>
            <a:r>
              <a:rPr lang="en-GB" altLang="en-US" sz="2800" i="1" dirty="0"/>
              <a:t> la </a:t>
            </a:r>
            <a:r>
              <a:rPr lang="en-GB" altLang="en-US" sz="2800" i="1" dirty="0" smtClean="0"/>
              <a:t>bonne phrase.</a:t>
            </a:r>
            <a:endParaRPr lang="en-GB" altLang="en-US" sz="2800" i="1" dirty="0"/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1619250" y="5373688"/>
            <a:ext cx="7524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c. </a:t>
            </a:r>
            <a:r>
              <a:rPr lang="en-GB" altLang="en-US" sz="2800" dirty="0" err="1"/>
              <a:t>C’est</a:t>
            </a:r>
            <a:r>
              <a:rPr lang="en-GB" altLang="en-US" sz="2800" dirty="0"/>
              <a:t> </a:t>
            </a:r>
            <a:r>
              <a:rPr lang="en-GB" altLang="en-US" sz="2800" dirty="0" err="1"/>
              <a:t>l’anniversaire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d’Elly</a:t>
            </a:r>
            <a:r>
              <a:rPr lang="en-GB" altLang="en-US" sz="2800" dirty="0"/>
              <a:t> et </a:t>
            </a:r>
            <a:r>
              <a:rPr lang="en-GB" altLang="en-US" sz="2800" dirty="0" smtClean="0"/>
              <a:t>de </a:t>
            </a:r>
            <a:r>
              <a:rPr lang="en-GB" altLang="en-US" sz="2800" dirty="0" err="1" smtClean="0"/>
              <a:t>Pocoyo</a:t>
            </a:r>
            <a:r>
              <a:rPr lang="en-GB" altLang="en-US" sz="2800" dirty="0"/>
              <a:t>. </a:t>
            </a:r>
          </a:p>
        </p:txBody>
      </p:sp>
      <p:pic>
        <p:nvPicPr>
          <p:cNvPr id="8" name="7.2_Choisi_la_bonne_phra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44624" y="0"/>
            <a:ext cx="609600" cy="609600"/>
          </a:xfrm>
          <a:prstGeom prst="rect">
            <a:avLst/>
          </a:prstGeom>
        </p:spPr>
      </p:pic>
      <p:pic>
        <p:nvPicPr>
          <p:cNvPr id="2" name="8.4_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28600" y="4135438"/>
            <a:ext cx="609600" cy="609600"/>
          </a:xfrm>
          <a:prstGeom prst="rect">
            <a:avLst/>
          </a:prstGeom>
        </p:spPr>
      </p:pic>
      <p:pic>
        <p:nvPicPr>
          <p:cNvPr id="3" name="8.4_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44302" y="4789410"/>
            <a:ext cx="609600" cy="609600"/>
          </a:xfrm>
          <a:prstGeom prst="rect">
            <a:avLst/>
          </a:prstGeom>
        </p:spPr>
      </p:pic>
      <p:pic>
        <p:nvPicPr>
          <p:cNvPr id="5" name="8.4_c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844302" y="5476814"/>
            <a:ext cx="609600" cy="609600"/>
          </a:xfrm>
          <a:prstGeom prst="rect">
            <a:avLst/>
          </a:prstGeom>
        </p:spPr>
      </p:pic>
      <p:pic>
        <p:nvPicPr>
          <p:cNvPr id="6" name="8.4_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748038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4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1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1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1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2flo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3657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4" descr="2regalobal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3" y="765175"/>
            <a:ext cx="3657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338388" y="3932238"/>
            <a:ext cx="6194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a. </a:t>
            </a:r>
            <a:r>
              <a:rPr lang="en-GB" altLang="en-US" sz="2800" dirty="0" err="1"/>
              <a:t>L’oiseau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donne</a:t>
            </a:r>
            <a:r>
              <a:rPr lang="en-GB" altLang="en-US" sz="2800" dirty="0"/>
              <a:t> </a:t>
            </a:r>
            <a:r>
              <a:rPr lang="en-GB" altLang="en-US" sz="2800" dirty="0" smtClean="0"/>
              <a:t>des </a:t>
            </a:r>
            <a:r>
              <a:rPr lang="en-GB" altLang="en-US" sz="2800" dirty="0" err="1"/>
              <a:t>fleurs</a:t>
            </a:r>
            <a:r>
              <a:rPr lang="en-GB" altLang="en-US" sz="2800" dirty="0"/>
              <a:t> à </a:t>
            </a:r>
            <a:r>
              <a:rPr lang="en-GB" altLang="en-US" sz="2800" dirty="0" err="1"/>
              <a:t>Pato</a:t>
            </a:r>
            <a:r>
              <a:rPr lang="en-GB" altLang="en-US" sz="2800" dirty="0"/>
              <a:t>.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338388" y="4781550"/>
            <a:ext cx="6265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/>
              <a:t>b. </a:t>
            </a:r>
            <a:r>
              <a:rPr lang="en-GB" altLang="en-US" sz="2800" dirty="0" err="1"/>
              <a:t>Pocoyo</a:t>
            </a:r>
            <a:r>
              <a:rPr lang="en-GB" altLang="en-US" sz="2800" dirty="0"/>
              <a:t> </a:t>
            </a:r>
            <a:r>
              <a:rPr lang="en-GB" altLang="en-US" sz="2800" dirty="0" err="1"/>
              <a:t>donne</a:t>
            </a:r>
            <a:r>
              <a:rPr lang="en-GB" altLang="en-US" sz="2800" dirty="0"/>
              <a:t> </a:t>
            </a:r>
            <a:r>
              <a:rPr lang="en-GB" altLang="en-US" sz="2800" dirty="0" err="1" smtClean="0"/>
              <a:t>une</a:t>
            </a:r>
            <a:r>
              <a:rPr lang="en-GB" altLang="en-US" sz="2800" dirty="0" smtClean="0"/>
              <a:t> </a:t>
            </a:r>
            <a:r>
              <a:rPr lang="en-GB" altLang="en-US" sz="2800" dirty="0" err="1" smtClean="0"/>
              <a:t>balle</a:t>
            </a:r>
            <a:r>
              <a:rPr lang="en-GB" altLang="en-US" sz="2800" dirty="0" smtClean="0"/>
              <a:t> à </a:t>
            </a:r>
            <a:r>
              <a:rPr lang="en-GB" altLang="en-US" sz="2800" dirty="0" err="1"/>
              <a:t>Pato</a:t>
            </a:r>
            <a:r>
              <a:rPr lang="en-GB" altLang="en-US" sz="2800" dirty="0"/>
              <a:t>.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619250" y="3933825"/>
            <a:ext cx="576263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619250" y="4797425"/>
            <a:ext cx="576263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466725" y="790575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1.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4932363" y="846138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/>
              <a:t>2.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4403" y="52195"/>
            <a:ext cx="9372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i="1" dirty="0" err="1" smtClean="0"/>
              <a:t>Fais</a:t>
            </a:r>
            <a:r>
              <a:rPr lang="en-GB" altLang="en-US" sz="2800" i="1" dirty="0" smtClean="0"/>
              <a:t> </a:t>
            </a:r>
            <a:r>
              <a:rPr lang="en-GB" altLang="en-US" sz="2800" i="1" dirty="0" err="1" smtClean="0"/>
              <a:t>correspondre</a:t>
            </a:r>
            <a:r>
              <a:rPr lang="en-GB" altLang="en-US" sz="2800" i="1" dirty="0" smtClean="0"/>
              <a:t> </a:t>
            </a:r>
            <a:r>
              <a:rPr lang="en-GB" altLang="en-US" sz="2800" i="1" dirty="0"/>
              <a:t>les phrases avec les photos.</a:t>
            </a:r>
          </a:p>
        </p:txBody>
      </p:sp>
      <p:pic>
        <p:nvPicPr>
          <p:cNvPr id="12" name="7.1_instru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72616" y="1166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320" grpId="0" animBg="1"/>
      <p:bldP spid="133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2fiesta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4938"/>
            <a:ext cx="4464050" cy="3349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14"/>
          <p:cNvSpPr txBox="1">
            <a:spLocks noChangeArrowheads="1"/>
          </p:cNvSpPr>
          <p:nvPr/>
        </p:nvSpPr>
        <p:spPr bwMode="auto">
          <a:xfrm>
            <a:off x="250825" y="3573463"/>
            <a:ext cx="5329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a. </a:t>
            </a:r>
            <a:r>
              <a:rPr lang="en-GB" altLang="en-US" sz="2000" dirty="0" err="1"/>
              <a:t>L’anniversaire</a:t>
            </a:r>
            <a:r>
              <a:rPr lang="en-GB" altLang="en-US" sz="2000" dirty="0"/>
              <a:t> de </a:t>
            </a:r>
            <a:r>
              <a:rPr lang="en-GB" altLang="en-US" sz="2000" dirty="0" err="1"/>
              <a:t>Pato</a:t>
            </a:r>
            <a:r>
              <a:rPr lang="en-GB" altLang="en-US" sz="2000" dirty="0"/>
              <a:t> </a:t>
            </a:r>
            <a:r>
              <a:rPr lang="en-GB" altLang="en-US" sz="2000" dirty="0" err="1"/>
              <a:t>est</a:t>
            </a:r>
            <a:r>
              <a:rPr lang="en-GB" altLang="en-US" sz="2000" dirty="0"/>
              <a:t> le sept </a:t>
            </a:r>
            <a:r>
              <a:rPr lang="en-GB" altLang="en-US" sz="2000" dirty="0" err="1"/>
              <a:t>juillet</a:t>
            </a:r>
            <a:r>
              <a:rPr lang="en-GB" altLang="en-US" sz="2000" dirty="0"/>
              <a:t>.</a:t>
            </a:r>
          </a:p>
        </p:txBody>
      </p:sp>
      <p:sp>
        <p:nvSpPr>
          <p:cNvPr id="11268" name="Text Box 15"/>
          <p:cNvSpPr txBox="1">
            <a:spLocks noChangeArrowheads="1"/>
          </p:cNvSpPr>
          <p:nvPr/>
        </p:nvSpPr>
        <p:spPr bwMode="auto">
          <a:xfrm>
            <a:off x="250825" y="4111625"/>
            <a:ext cx="374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b. Il y a dix </a:t>
            </a:r>
            <a:r>
              <a:rPr lang="en-GB" altLang="en-US" sz="2000" dirty="0" err="1"/>
              <a:t>ballons</a:t>
            </a:r>
            <a:r>
              <a:rPr lang="en-GB" altLang="en-US" sz="2000" dirty="0"/>
              <a:t> sur la photo. </a:t>
            </a:r>
          </a:p>
        </p:txBody>
      </p:sp>
      <p:sp>
        <p:nvSpPr>
          <p:cNvPr id="11269" name="Text Box 16"/>
          <p:cNvSpPr txBox="1">
            <a:spLocks noChangeArrowheads="1"/>
          </p:cNvSpPr>
          <p:nvPr/>
        </p:nvSpPr>
        <p:spPr bwMode="auto">
          <a:xfrm>
            <a:off x="250825" y="4616450"/>
            <a:ext cx="3816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c. Il y a cinq </a:t>
            </a:r>
            <a:r>
              <a:rPr lang="en-GB" altLang="en-US" sz="2000" dirty="0" err="1"/>
              <a:t>fleurs</a:t>
            </a:r>
            <a:r>
              <a:rPr lang="en-GB" altLang="en-US" sz="2000" dirty="0"/>
              <a:t> sur la photo. </a:t>
            </a:r>
          </a:p>
        </p:txBody>
      </p:sp>
      <p:sp>
        <p:nvSpPr>
          <p:cNvPr id="11270" name="Text Box 17"/>
          <p:cNvSpPr txBox="1">
            <a:spLocks noChangeArrowheads="1"/>
          </p:cNvSpPr>
          <p:nvPr/>
        </p:nvSpPr>
        <p:spPr bwMode="auto">
          <a:xfrm>
            <a:off x="250825" y="5157788"/>
            <a:ext cx="5545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d. Il y a </a:t>
            </a:r>
            <a:r>
              <a:rPr lang="en-GB" altLang="en-US" sz="2000" dirty="0" err="1"/>
              <a:t>une</a:t>
            </a:r>
            <a:r>
              <a:rPr lang="en-GB" altLang="en-US" sz="2000" dirty="0"/>
              <a:t> tranche de </a:t>
            </a:r>
            <a:r>
              <a:rPr lang="en-GB" altLang="en-US" sz="2000" dirty="0" smtClean="0"/>
              <a:t>melon </a:t>
            </a:r>
            <a:r>
              <a:rPr lang="en-GB" altLang="en-US" sz="2000" dirty="0"/>
              <a:t>sur la photo. </a:t>
            </a:r>
          </a:p>
        </p:txBody>
      </p:sp>
      <p:sp>
        <p:nvSpPr>
          <p:cNvPr id="11271" name="Text Box 18"/>
          <p:cNvSpPr txBox="1">
            <a:spLocks noChangeArrowheads="1"/>
          </p:cNvSpPr>
          <p:nvPr/>
        </p:nvSpPr>
        <p:spPr bwMode="auto">
          <a:xfrm>
            <a:off x="250825" y="5679281"/>
            <a:ext cx="252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e. </a:t>
            </a:r>
            <a:r>
              <a:rPr lang="en-GB" altLang="en-US" sz="2000" dirty="0" err="1"/>
              <a:t>C’est</a:t>
            </a:r>
            <a:r>
              <a:rPr lang="en-GB" altLang="en-US" sz="2000" dirty="0"/>
              <a:t> </a:t>
            </a:r>
            <a:r>
              <a:rPr lang="en-GB" altLang="en-US" sz="2000" dirty="0" err="1"/>
              <a:t>une</a:t>
            </a:r>
            <a:r>
              <a:rPr lang="en-GB" altLang="en-US" sz="2000" dirty="0"/>
              <a:t> </a:t>
            </a:r>
            <a:r>
              <a:rPr lang="en-GB" altLang="en-US" sz="2000" dirty="0" err="1"/>
              <a:t>boum</a:t>
            </a:r>
            <a:r>
              <a:rPr lang="en-GB" altLang="en-US" sz="2000" dirty="0"/>
              <a:t>! </a:t>
            </a:r>
          </a:p>
        </p:txBody>
      </p:sp>
      <p:sp>
        <p:nvSpPr>
          <p:cNvPr id="11272" name="Text Box 19"/>
          <p:cNvSpPr txBox="1">
            <a:spLocks noChangeArrowheads="1"/>
          </p:cNvSpPr>
          <p:nvPr/>
        </p:nvSpPr>
        <p:spPr bwMode="auto">
          <a:xfrm>
            <a:off x="250825" y="6200775"/>
            <a:ext cx="4897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dirty="0"/>
              <a:t>f. Le rouge </a:t>
            </a:r>
            <a:r>
              <a:rPr lang="en-GB" altLang="en-US" sz="2000" dirty="0" err="1"/>
              <a:t>est</a:t>
            </a:r>
            <a:r>
              <a:rPr lang="en-GB" altLang="en-US" sz="2000" dirty="0"/>
              <a:t> la </a:t>
            </a:r>
            <a:r>
              <a:rPr lang="en-GB" altLang="en-US" sz="2000" dirty="0" err="1"/>
              <a:t>couleur</a:t>
            </a:r>
            <a:r>
              <a:rPr lang="en-GB" altLang="en-US" sz="2000" dirty="0"/>
              <a:t> </a:t>
            </a:r>
            <a:r>
              <a:rPr lang="en-GB" altLang="en-US" sz="2000" dirty="0" err="1"/>
              <a:t>favorite</a:t>
            </a:r>
            <a:r>
              <a:rPr lang="en-GB" altLang="en-US" sz="2000" dirty="0"/>
              <a:t> de </a:t>
            </a:r>
            <a:r>
              <a:rPr lang="en-GB" altLang="en-US" sz="2000" dirty="0" err="1"/>
              <a:t>Pato</a:t>
            </a:r>
            <a:r>
              <a:rPr lang="en-GB" altLang="en-US" sz="2000" dirty="0"/>
              <a:t>. </a:t>
            </a:r>
          </a:p>
        </p:txBody>
      </p:sp>
      <p:sp>
        <p:nvSpPr>
          <p:cNvPr id="11273" name="Text Box 20"/>
          <p:cNvSpPr txBox="1">
            <a:spLocks noChangeArrowheads="1"/>
          </p:cNvSpPr>
          <p:nvPr/>
        </p:nvSpPr>
        <p:spPr bwMode="auto">
          <a:xfrm>
            <a:off x="-252413" y="836613"/>
            <a:ext cx="4752976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i="1" dirty="0" err="1"/>
              <a:t>Vrai</a:t>
            </a:r>
            <a:r>
              <a:rPr lang="en-GB" altLang="en-US" sz="2800" i="1" dirty="0"/>
              <a:t> ? Faux ?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i="1" dirty="0"/>
              <a:t>Pas </a:t>
            </a:r>
            <a:r>
              <a:rPr lang="en-GB" altLang="en-US" sz="2800" i="1" dirty="0" err="1" smtClean="0"/>
              <a:t>mentionné</a:t>
            </a:r>
            <a:r>
              <a:rPr lang="en-GB" altLang="en-US" sz="2800" i="1" dirty="0" smtClean="0"/>
              <a:t>?</a:t>
            </a:r>
            <a:endParaRPr lang="en-GB" altLang="en-US" sz="2800" i="1" dirty="0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5651500" y="3573463"/>
            <a:ext cx="43338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PM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4140200" y="4149725"/>
            <a:ext cx="4318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4067175" y="4652963"/>
            <a:ext cx="64928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5795963" y="5157788"/>
            <a:ext cx="576262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3059113" y="5705475"/>
            <a:ext cx="504825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5364163" y="6208713"/>
            <a:ext cx="720725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bg1"/>
                </a:solidFill>
              </a:rPr>
              <a:t>PM</a:t>
            </a:r>
          </a:p>
        </p:txBody>
      </p:sp>
      <p:pic>
        <p:nvPicPr>
          <p:cNvPr id="2" name="8.6_vrai_faux_pas_mention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56592" y="836613"/>
            <a:ext cx="609600" cy="609600"/>
          </a:xfrm>
          <a:prstGeom prst="rect">
            <a:avLst/>
          </a:prstGeom>
        </p:spPr>
      </p:pic>
      <p:pic>
        <p:nvPicPr>
          <p:cNvPr id="3" name="8.6_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73708" y="3430282"/>
            <a:ext cx="609600" cy="609600"/>
          </a:xfrm>
          <a:prstGeom prst="rect">
            <a:avLst/>
          </a:prstGeom>
        </p:spPr>
      </p:pic>
      <p:pic>
        <p:nvPicPr>
          <p:cNvPr id="4" name="8.6_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03263" y="4111625"/>
            <a:ext cx="609600" cy="609600"/>
          </a:xfrm>
          <a:prstGeom prst="rect">
            <a:avLst/>
          </a:prstGeom>
        </p:spPr>
      </p:pic>
      <p:pic>
        <p:nvPicPr>
          <p:cNvPr id="5" name="8.6_c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03263" y="4673271"/>
            <a:ext cx="609600" cy="609600"/>
          </a:xfrm>
          <a:prstGeom prst="rect">
            <a:avLst/>
          </a:prstGeom>
        </p:spPr>
      </p:pic>
      <p:pic>
        <p:nvPicPr>
          <p:cNvPr id="6" name="8.6_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703263" y="5269706"/>
            <a:ext cx="609600" cy="609600"/>
          </a:xfrm>
          <a:prstGeom prst="rect">
            <a:avLst/>
          </a:prstGeom>
        </p:spPr>
      </p:pic>
      <p:pic>
        <p:nvPicPr>
          <p:cNvPr id="7" name="8.6_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81336" y="5840107"/>
            <a:ext cx="609600" cy="609600"/>
          </a:xfrm>
          <a:prstGeom prst="rect">
            <a:avLst/>
          </a:prstGeom>
        </p:spPr>
      </p:pic>
      <p:pic>
        <p:nvPicPr>
          <p:cNvPr id="8" name="8.6_f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608609" y="63821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6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7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7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8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7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3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7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</p:childTnLst>
        </p:cTn>
      </p:par>
    </p:tnLst>
    <p:bldLst>
      <p:bldP spid="6165" grpId="0" animBg="1"/>
      <p:bldP spid="6166" grpId="0" animBg="1"/>
      <p:bldP spid="6167" grpId="0" animBg="1"/>
      <p:bldP spid="6168" grpId="0" animBg="1"/>
      <p:bldP spid="6169" grpId="0" animBg="1"/>
      <p:bldP spid="61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3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56014"/>
              </p:ext>
            </p:extLst>
          </p:nvPr>
        </p:nvGraphicFramePr>
        <p:xfrm>
          <a:off x="250825" y="404813"/>
          <a:ext cx="4357688" cy="6279060"/>
        </p:xfrm>
        <a:graphic>
          <a:graphicData uri="http://schemas.openxmlformats.org/drawingml/2006/table">
            <a:tbl>
              <a:tblPr/>
              <a:tblGrid>
                <a:gridCol w="2179638"/>
                <a:gridCol w="2178050"/>
              </a:tblGrid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Regardez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Voilá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… et…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cadeaux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6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aujourd’hui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c’est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l’anniversaire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Regarde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fleurs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aussi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quelque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chose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balle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voiture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Zut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fais-tu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3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Qu’est-ce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c’est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suffit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Allez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-y!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86" name="Text Box 80"/>
          <p:cNvSpPr txBox="1">
            <a:spLocks noChangeArrowheads="1"/>
          </p:cNvSpPr>
          <p:nvPr/>
        </p:nvSpPr>
        <p:spPr bwMode="auto">
          <a:xfrm>
            <a:off x="107504" y="17740"/>
            <a:ext cx="5761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 err="1"/>
              <a:t>Vocabulaire</a:t>
            </a:r>
            <a:r>
              <a:rPr lang="en-GB" altLang="en-US" sz="1800" b="1" dirty="0"/>
              <a:t> important – </a:t>
            </a:r>
            <a:r>
              <a:rPr lang="en-GB" altLang="en-US" sz="1800" b="1" dirty="0" err="1" smtClean="0"/>
              <a:t>écris</a:t>
            </a:r>
            <a:r>
              <a:rPr lang="en-GB" altLang="en-US" sz="1800" b="1" dirty="0" smtClean="0"/>
              <a:t> </a:t>
            </a:r>
            <a:r>
              <a:rPr lang="en-GB" altLang="en-US" sz="1800" b="1" dirty="0" err="1" smtClean="0"/>
              <a:t>en</a:t>
            </a:r>
            <a:r>
              <a:rPr lang="en-GB" altLang="en-US" sz="1800" b="1" dirty="0" smtClean="0"/>
              <a:t> </a:t>
            </a:r>
            <a:r>
              <a:rPr lang="en-GB" altLang="en-US" sz="1800" b="1" dirty="0" err="1"/>
              <a:t>anglais</a:t>
            </a:r>
            <a:endParaRPr lang="en-GB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3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434414"/>
              </p:ext>
            </p:extLst>
          </p:nvPr>
        </p:nvGraphicFramePr>
        <p:xfrm>
          <a:off x="250825" y="404813"/>
          <a:ext cx="4357688" cy="5943770"/>
        </p:xfrm>
        <a:graphic>
          <a:graphicData uri="http://schemas.openxmlformats.org/drawingml/2006/table">
            <a:tbl>
              <a:tblPr/>
              <a:tblGrid>
                <a:gridCol w="2179638"/>
                <a:gridCol w="2178050"/>
              </a:tblGrid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Regardez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Look!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Voilá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… et…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There is… and…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cadeaux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some presents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6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aujourd’hui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c’est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today is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l’anniversaire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 de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birthday of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your fault!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anniversaire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Happy birthday!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des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fleurs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some flowers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aussi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also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quelque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chose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something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balle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ball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voiture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car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Zut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Oh no!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fais-tu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What are you doing?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3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Qu’est-ce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c’est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What is that?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suffit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That’s enough!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Allez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-y!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Come on!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86" name="Text Box 80"/>
          <p:cNvSpPr txBox="1">
            <a:spLocks noChangeArrowheads="1"/>
          </p:cNvSpPr>
          <p:nvPr/>
        </p:nvSpPr>
        <p:spPr bwMode="auto">
          <a:xfrm>
            <a:off x="107504" y="17740"/>
            <a:ext cx="5761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dirty="0" err="1"/>
              <a:t>Vocabulaire</a:t>
            </a:r>
            <a:r>
              <a:rPr lang="en-GB" altLang="en-US" sz="1800" b="1" dirty="0"/>
              <a:t> important – </a:t>
            </a:r>
            <a:r>
              <a:rPr lang="en-GB" altLang="en-US" sz="1800" b="1" dirty="0" err="1" smtClean="0"/>
              <a:t>écris</a:t>
            </a:r>
            <a:r>
              <a:rPr lang="en-GB" altLang="en-US" sz="1800" b="1" dirty="0" smtClean="0"/>
              <a:t> </a:t>
            </a:r>
            <a:r>
              <a:rPr lang="en-GB" altLang="en-US" sz="1800" b="1" dirty="0" err="1" smtClean="0"/>
              <a:t>en</a:t>
            </a:r>
            <a:r>
              <a:rPr lang="en-GB" altLang="en-US" sz="1800" b="1" dirty="0" smtClean="0"/>
              <a:t> </a:t>
            </a:r>
            <a:r>
              <a:rPr lang="en-GB" altLang="en-US" sz="1800" b="1" dirty="0" err="1"/>
              <a:t>anglais</a:t>
            </a:r>
            <a:endParaRPr lang="en-GB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9214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417</Words>
  <Application>Microsoft Office PowerPoint</Application>
  <PresentationFormat>On-screen Show (4:3)</PresentationFormat>
  <Paragraphs>105</Paragraphs>
  <Slides>8</Slides>
  <Notes>7</Notes>
  <HiddenSlides>0</HiddenSlides>
  <MMClips>23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Tw Cen MT</vt:lpstr>
      <vt:lpstr>Default Design</vt:lpstr>
      <vt:lpstr>Pato est à moi!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COMBERTON VILLAGE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I.T.SUPPORT</dc:creator>
  <cp:lastModifiedBy>Study</cp:lastModifiedBy>
  <cp:revision>45</cp:revision>
  <dcterms:created xsi:type="dcterms:W3CDTF">2009-11-09T03:15:00Z</dcterms:created>
  <dcterms:modified xsi:type="dcterms:W3CDTF">2018-10-01T10:03:18Z</dcterms:modified>
</cp:coreProperties>
</file>