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64" r:id="rId3"/>
    <p:sldId id="262" r:id="rId4"/>
    <p:sldId id="263" r:id="rId5"/>
    <p:sldId id="265" r:id="rId6"/>
    <p:sldId id="266" r:id="rId7"/>
    <p:sldId id="259" r:id="rId8"/>
    <p:sldId id="267" r:id="rId9"/>
    <p:sldId id="268" r:id="rId10"/>
    <p:sldId id="257" r:id="rId11"/>
    <p:sldId id="269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97DA"/>
    <a:srgbClr val="024974"/>
    <a:srgbClr val="1D8EFF"/>
    <a:srgbClr val="4BA5FF"/>
    <a:srgbClr val="85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55" autoAdjust="0"/>
  </p:normalViewPr>
  <p:slideViewPr>
    <p:cSldViewPr>
      <p:cViewPr varScale="1">
        <p:scale>
          <a:sx n="95" d="100"/>
          <a:sy n="95" d="100"/>
        </p:scale>
        <p:origin x="8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60207B-C137-4DAF-B80B-271E61352E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0115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701B7F-FB97-4198-9B91-D4FB5676BF48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Just to acquaint the pupils with the characters the main objects in the video story here are a few matching up sentences to describe the scenes in the photos…’Match the photos with the sentences.’ Answers appear on clicks. (See last slide for all vocabulary</a:t>
            </a:r>
            <a:r>
              <a:rPr lang="en-GB" altLang="en-US" dirty="0" smtClean="0"/>
              <a:t>.)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Click on the instruction to hear it, and also each of the sentences to hear the audio.</a:t>
            </a:r>
            <a:br>
              <a:rPr lang="en-GB" altLang="en-US" dirty="0" smtClean="0"/>
            </a:br>
            <a:r>
              <a:rPr lang="en-GB" altLang="en-US" dirty="0" smtClean="0"/>
              <a:t>Elicit</a:t>
            </a:r>
            <a:r>
              <a:rPr lang="en-GB" altLang="en-US" baseline="0" dirty="0" smtClean="0"/>
              <a:t> from pupils the meaning of ‘a’ (has).  So far they have mostly used ‘</a:t>
            </a:r>
            <a:r>
              <a:rPr lang="en-GB" altLang="en-US" baseline="0" dirty="0" err="1" smtClean="0"/>
              <a:t>j’ai</a:t>
            </a:r>
            <a:r>
              <a:rPr lang="en-GB" altLang="en-US" baseline="0" dirty="0" smtClean="0"/>
              <a:t> (I have) and </a:t>
            </a:r>
            <a:r>
              <a:rPr lang="en-GB" altLang="en-US" baseline="0" dirty="0" err="1" smtClean="0"/>
              <a:t>tu</a:t>
            </a:r>
            <a:r>
              <a:rPr lang="en-GB" altLang="en-US" baseline="0" dirty="0" smtClean="0"/>
              <a:t> as (you have) so it is useful for them to bring together their understanding of these three parts of the verb AVOIR – to have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4659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865791-7F82-4A6D-8E1E-89EE2BC387CF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08566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52C7B2-96B0-4399-844B-027DC8C31854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‘Choose the most appropriate sentence</a:t>
            </a:r>
            <a:r>
              <a:rPr lang="en-GB" altLang="en-US" dirty="0" smtClean="0"/>
              <a:t>.’</a:t>
            </a:r>
          </a:p>
          <a:p>
            <a:pPr eaLnBrk="1" hangingPunct="1"/>
            <a:r>
              <a:rPr lang="en-GB" altLang="en-US" dirty="0" smtClean="0"/>
              <a:t>Click text</a:t>
            </a:r>
            <a:r>
              <a:rPr lang="en-GB" altLang="en-US" baseline="0" dirty="0" smtClean="0"/>
              <a:t> to hear it.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4257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869B1D-EDA6-4ADD-A4E6-BEC4149A3F55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‘Answer the questions</a:t>
            </a:r>
            <a:r>
              <a:rPr lang="en-GB" altLang="en-US" dirty="0" smtClean="0"/>
              <a:t>.’</a:t>
            </a:r>
            <a:br>
              <a:rPr lang="en-GB" altLang="en-US" dirty="0" smtClean="0"/>
            </a:br>
            <a:r>
              <a:rPr lang="en-GB" altLang="en-US" dirty="0" smtClean="0"/>
              <a:t>Click text</a:t>
            </a:r>
            <a:r>
              <a:rPr lang="en-GB" altLang="en-US" baseline="0" dirty="0" smtClean="0"/>
              <a:t> to hear it.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0694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</a:t>
            </a:r>
            <a:r>
              <a:rPr lang="en-GB" baseline="0" dirty="0" smtClean="0"/>
              <a:t> each text to hear the audio.</a:t>
            </a:r>
            <a:br>
              <a:rPr lang="en-GB" baseline="0" dirty="0" smtClean="0"/>
            </a:br>
            <a:r>
              <a:rPr lang="en-GB" baseline="0" dirty="0" smtClean="0"/>
              <a:t>Elicit the meaning of ‘</a:t>
            </a:r>
            <a:r>
              <a:rPr lang="en-GB" baseline="0" dirty="0" err="1" smtClean="0"/>
              <a:t>est</a:t>
            </a:r>
            <a:r>
              <a:rPr lang="en-GB" baseline="0" dirty="0" smtClean="0"/>
              <a:t>’ and ‘</a:t>
            </a:r>
            <a:r>
              <a:rPr lang="en-GB" baseline="0" dirty="0" err="1" smtClean="0"/>
              <a:t>n’est</a:t>
            </a:r>
            <a:r>
              <a:rPr lang="en-GB" baseline="0" dirty="0" smtClean="0"/>
              <a:t> pas’ (is and isn’t)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0207B-C137-4DAF-B80B-271E61352E73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080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Click on</a:t>
            </a:r>
            <a:r>
              <a:rPr lang="en-GB" baseline="0" dirty="0" smtClean="0"/>
              <a:t> each text to hear the audio.</a:t>
            </a:r>
            <a:br>
              <a:rPr lang="en-GB" baseline="0" dirty="0" smtClean="0"/>
            </a:br>
            <a:r>
              <a:rPr lang="en-GB" baseline="0" dirty="0" smtClean="0"/>
              <a:t>Elicit the meaning of ‘</a:t>
            </a:r>
            <a:r>
              <a:rPr lang="en-GB" baseline="0" dirty="0" err="1" smtClean="0"/>
              <a:t>sont</a:t>
            </a:r>
            <a:r>
              <a:rPr lang="en-GB" baseline="0" dirty="0" smtClean="0"/>
              <a:t>’ and ‘ne </a:t>
            </a:r>
            <a:r>
              <a:rPr lang="en-GB" baseline="0" dirty="0" err="1" smtClean="0"/>
              <a:t>sont</a:t>
            </a:r>
            <a:r>
              <a:rPr lang="en-GB" baseline="0" dirty="0" smtClean="0"/>
              <a:t> pas’ (are and aren’t)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0207B-C137-4DAF-B80B-271E61352E73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321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Click on</a:t>
            </a:r>
            <a:r>
              <a:rPr lang="en-GB" baseline="0" dirty="0" smtClean="0"/>
              <a:t> each text to hear the audio.</a:t>
            </a:r>
            <a:br>
              <a:rPr lang="en-GB" baseline="0" dirty="0" smtClean="0"/>
            </a:br>
            <a:r>
              <a:rPr lang="en-GB" baseline="0" dirty="0" smtClean="0"/>
              <a:t>Elicit the meaning of ‘a’ and ‘</a:t>
            </a:r>
            <a:r>
              <a:rPr lang="en-GB" baseline="0" dirty="0" err="1" smtClean="0"/>
              <a:t>n’a</a:t>
            </a:r>
            <a:r>
              <a:rPr lang="en-GB" baseline="0" dirty="0" smtClean="0"/>
              <a:t> pas’ (has and hasn’t / has not (got))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0207B-C137-4DAF-B80B-271E61352E73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9822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Click on</a:t>
            </a:r>
            <a:r>
              <a:rPr lang="en-GB" baseline="0" dirty="0" smtClean="0"/>
              <a:t> each text to hear the audio.</a:t>
            </a:r>
            <a:br>
              <a:rPr lang="en-GB" baseline="0" dirty="0" smtClean="0"/>
            </a:br>
            <a:r>
              <a:rPr lang="en-GB" baseline="0" dirty="0" smtClean="0"/>
              <a:t>Elicit the meaning of ‘a’ and ‘</a:t>
            </a:r>
            <a:r>
              <a:rPr lang="en-GB" baseline="0" dirty="0" err="1" smtClean="0"/>
              <a:t>n’a</a:t>
            </a:r>
            <a:r>
              <a:rPr lang="en-GB" baseline="0" dirty="0" smtClean="0"/>
              <a:t> pas’ (has and hasn’t / has not (got))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0207B-C137-4DAF-B80B-271E61352E73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4397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Click on</a:t>
            </a:r>
            <a:r>
              <a:rPr lang="en-GB" baseline="0" dirty="0" smtClean="0"/>
              <a:t> each text to hear the audio.</a:t>
            </a:r>
            <a:br>
              <a:rPr lang="en-GB" baseline="0" dirty="0" smtClean="0"/>
            </a:br>
            <a:r>
              <a:rPr lang="en-GB" baseline="0" dirty="0" smtClean="0"/>
              <a:t>Elicit the meaning of ‘a’ and ‘</a:t>
            </a:r>
            <a:r>
              <a:rPr lang="en-GB" baseline="0" dirty="0" err="1" smtClean="0"/>
              <a:t>n’a</a:t>
            </a:r>
            <a:r>
              <a:rPr lang="en-GB" baseline="0" dirty="0" smtClean="0"/>
              <a:t> pas’ (has and hasn’t / has not (got))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0207B-C137-4DAF-B80B-271E61352E73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38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865791-7F82-4A6D-8E1E-89EE2BC387CF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899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9B3FB-15A6-43EE-94F6-A057A60E79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891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61596-1DEC-45DE-8833-C815D66BB7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227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C95400-309B-4B96-B5E8-2DA35DC734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41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D3B1C-BE2E-47A9-BA23-C473AD1D46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836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CCCB3-2082-47D8-9A6F-095464D7C3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599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2E08E-7E94-4A3D-A4CE-5FA6D596B8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71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61F40D-6013-46D5-8529-6F9D926F82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48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61213-1D89-4773-912B-1813A7DC2A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374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CD373-2C4A-4C0C-875C-C1AE1DBC91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91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7AE47-9F3F-49DA-928A-32DEB91E2B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631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70BD1-F1E6-4BE9-B084-C0BACBAAE8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98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9698B8-0917-4E4F-A2FC-6279087755E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targe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890588"/>
            <a:ext cx="2808288" cy="21066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6" descr="glob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890588"/>
            <a:ext cx="2808287" cy="21066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7" descr="tar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890588"/>
            <a:ext cx="2808287" cy="21066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22238" y="8509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/>
              <a:t>1.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3168650" y="884238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/>
              <a:t>2.</a:t>
            </a: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6264275" y="884238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/>
              <a:t>3.</a:t>
            </a: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2338388" y="3789363"/>
            <a:ext cx="4465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Elly a un </a:t>
            </a:r>
            <a:r>
              <a:rPr lang="en-GB" altLang="en-US" sz="2800" dirty="0" err="1"/>
              <a:t>ballon</a:t>
            </a:r>
            <a:r>
              <a:rPr lang="en-GB" altLang="en-US" sz="2800" dirty="0"/>
              <a:t>.</a:t>
            </a:r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2338388" y="4797425"/>
            <a:ext cx="44656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b.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 a </a:t>
            </a:r>
            <a:r>
              <a:rPr lang="en-GB" altLang="en-US" sz="2800" dirty="0" smtClean="0"/>
              <a:t>un </a:t>
            </a:r>
            <a:r>
              <a:rPr lang="en-GB" altLang="en-US" sz="2800" dirty="0" err="1" smtClean="0"/>
              <a:t>gâteau</a:t>
            </a:r>
            <a:r>
              <a:rPr lang="en-GB" altLang="en-US" sz="2800" dirty="0" smtClean="0"/>
              <a:t>.</a:t>
            </a:r>
            <a:endParaRPr lang="en-GB" altLang="en-US" sz="2800" dirty="0"/>
          </a:p>
        </p:txBody>
      </p:sp>
      <p:sp>
        <p:nvSpPr>
          <p:cNvPr id="2058" name="Text Box 13"/>
          <p:cNvSpPr txBox="1">
            <a:spLocks noChangeArrowheads="1"/>
          </p:cNvSpPr>
          <p:nvPr/>
        </p:nvSpPr>
        <p:spPr bwMode="auto">
          <a:xfrm>
            <a:off x="2339975" y="5805488"/>
            <a:ext cx="5327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c.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a </a:t>
            </a:r>
            <a:r>
              <a:rPr lang="en-GB" altLang="en-US" sz="2800" dirty="0" smtClean="0"/>
              <a:t>un dessin.</a:t>
            </a:r>
            <a:endParaRPr lang="en-GB" altLang="en-US" sz="2800" dirty="0"/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107950" y="95070"/>
            <a:ext cx="8209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les images avec les phrases.</a:t>
            </a:r>
            <a:endParaRPr lang="en-GB" altLang="en-US" sz="2800" i="1" dirty="0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547813" y="3789363"/>
            <a:ext cx="576262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547813" y="4797425"/>
            <a:ext cx="576262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547813" y="5843588"/>
            <a:ext cx="576262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 animBg="1"/>
      <p:bldP spid="9232" grpId="0" animBg="1"/>
      <p:bldP spid="92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3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240735"/>
              </p:ext>
            </p:extLst>
          </p:nvPr>
        </p:nvGraphicFramePr>
        <p:xfrm>
          <a:off x="250825" y="692696"/>
          <a:ext cx="4284663" cy="5897568"/>
        </p:xfrm>
        <a:graphic>
          <a:graphicData uri="http://schemas.openxmlformats.org/drawingml/2006/table">
            <a:tbl>
              <a:tblPr/>
              <a:tblGrid>
                <a:gridCol w="2304951"/>
                <a:gridCol w="1979712"/>
              </a:tblGrid>
              <a:tr h="38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dessin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une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baleine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cadeau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ballon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joli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fantastique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gâteau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délicieux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heureux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 /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heureuse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heureusement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malheureusement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dommage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8" name="Text Box 92"/>
          <p:cNvSpPr txBox="1">
            <a:spLocks noChangeArrowheads="1"/>
          </p:cNvSpPr>
          <p:nvPr/>
        </p:nvSpPr>
        <p:spPr bwMode="auto">
          <a:xfrm>
            <a:off x="107504" y="116632"/>
            <a:ext cx="5761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dirty="0" err="1"/>
              <a:t>Vocabulaire</a:t>
            </a:r>
            <a:r>
              <a:rPr lang="en-GB" altLang="en-US" sz="2000" b="1" dirty="0"/>
              <a:t> important – </a:t>
            </a:r>
            <a:r>
              <a:rPr lang="en-GB" altLang="en-US" sz="2000" b="1" dirty="0" err="1" smtClean="0"/>
              <a:t>écris</a:t>
            </a:r>
            <a:r>
              <a:rPr lang="en-GB" altLang="en-US" sz="2000" b="1" dirty="0" smtClean="0"/>
              <a:t> </a:t>
            </a:r>
            <a:r>
              <a:rPr lang="en-GB" altLang="en-US" sz="2000" b="1" dirty="0" err="1"/>
              <a:t>en</a:t>
            </a:r>
            <a:r>
              <a:rPr lang="en-GB" altLang="en-US" sz="2000" b="1" dirty="0"/>
              <a:t> </a:t>
            </a:r>
            <a:r>
              <a:rPr lang="en-GB" altLang="en-US" sz="2000" b="1" dirty="0" err="1"/>
              <a:t>anglais</a:t>
            </a:r>
            <a:endParaRPr lang="en-GB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3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79605"/>
              </p:ext>
            </p:extLst>
          </p:nvPr>
        </p:nvGraphicFramePr>
        <p:xfrm>
          <a:off x="250825" y="692696"/>
          <a:ext cx="4284663" cy="5897568"/>
        </p:xfrm>
        <a:graphic>
          <a:graphicData uri="http://schemas.openxmlformats.org/drawingml/2006/table">
            <a:tbl>
              <a:tblPr/>
              <a:tblGrid>
                <a:gridCol w="2304951"/>
                <a:gridCol w="1979712"/>
              </a:tblGrid>
              <a:tr h="38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dessin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drawing/picture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une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baleine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whale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cadeau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present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ballon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balloon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joli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pretty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fantastique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fantastic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gâteau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cake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délicieux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delicious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heureux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 /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heureuse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happy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heureusement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fortunately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malheureusement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unfortunately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friends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dommage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What a shame!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8" name="Text Box 92"/>
          <p:cNvSpPr txBox="1">
            <a:spLocks noChangeArrowheads="1"/>
          </p:cNvSpPr>
          <p:nvPr/>
        </p:nvSpPr>
        <p:spPr bwMode="auto">
          <a:xfrm>
            <a:off x="107504" y="116632"/>
            <a:ext cx="5761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dirty="0" err="1"/>
              <a:t>Vocabulaire</a:t>
            </a:r>
            <a:r>
              <a:rPr lang="en-GB" altLang="en-US" sz="2000" b="1" dirty="0"/>
              <a:t> important – </a:t>
            </a:r>
            <a:r>
              <a:rPr lang="en-GB" altLang="en-US" sz="2000" b="1" dirty="0" err="1" smtClean="0"/>
              <a:t>écris</a:t>
            </a:r>
            <a:r>
              <a:rPr lang="en-GB" altLang="en-US" sz="2000" b="1" dirty="0" smtClean="0"/>
              <a:t> </a:t>
            </a:r>
            <a:r>
              <a:rPr lang="en-GB" altLang="en-US" sz="2000" b="1" dirty="0" err="1"/>
              <a:t>en</a:t>
            </a:r>
            <a:r>
              <a:rPr lang="en-GB" altLang="en-US" sz="2000" b="1" dirty="0"/>
              <a:t> </a:t>
            </a:r>
            <a:r>
              <a:rPr lang="en-GB" altLang="en-US" sz="2000" b="1" dirty="0" err="1"/>
              <a:t>anglais</a:t>
            </a:r>
            <a:endParaRPr lang="en-GB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737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alle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782638"/>
            <a:ext cx="4679950" cy="3509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908175" y="4421188"/>
            <a:ext cx="525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d’Elly</a:t>
            </a:r>
            <a:r>
              <a:rPr lang="en-GB" altLang="en-US" sz="2800" dirty="0"/>
              <a:t>.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908175" y="4983163"/>
            <a:ext cx="5545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b.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de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.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1906588" y="5573713"/>
            <a:ext cx="5545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c.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de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1908175" y="6149975"/>
            <a:ext cx="55451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d.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de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.</a:t>
            </a:r>
          </a:p>
        </p:txBody>
      </p: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0" y="187325"/>
            <a:ext cx="6265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/>
              <a:t>Choisis</a:t>
            </a:r>
            <a:r>
              <a:rPr lang="en-GB" altLang="en-US" sz="2800" i="1" dirty="0"/>
              <a:t> la </a:t>
            </a:r>
            <a:r>
              <a:rPr lang="en-GB" altLang="en-US" sz="2800" i="1" dirty="0" smtClean="0"/>
              <a:t>bonne phrase.</a:t>
            </a:r>
            <a:endParaRPr lang="en-GB" altLang="en-US" sz="2800" i="1" dirty="0"/>
          </a:p>
        </p:txBody>
      </p:sp>
      <p:sp>
        <p:nvSpPr>
          <p:cNvPr id="7" name="Oval 6"/>
          <p:cNvSpPr/>
          <p:nvPr/>
        </p:nvSpPr>
        <p:spPr>
          <a:xfrm>
            <a:off x="1475656" y="5502275"/>
            <a:ext cx="6264696" cy="6477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qu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836613"/>
            <a:ext cx="4824413" cy="36179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338388" y="4652963"/>
            <a:ext cx="4394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Qui a </a:t>
            </a:r>
            <a:r>
              <a:rPr lang="en-GB" altLang="en-US" sz="2800" dirty="0" smtClean="0"/>
              <a:t>le </a:t>
            </a:r>
            <a:r>
              <a:rPr lang="en-GB" altLang="en-US" sz="2800" dirty="0" err="1" smtClean="0"/>
              <a:t>gâteau</a:t>
            </a:r>
            <a:r>
              <a:rPr lang="en-GB" altLang="en-US" sz="2800" dirty="0" smtClean="0"/>
              <a:t>?</a:t>
            </a:r>
            <a:endParaRPr lang="en-GB" altLang="en-US" sz="2800" dirty="0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2339975" y="5286375"/>
            <a:ext cx="439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b. Qui a </a:t>
            </a:r>
            <a:r>
              <a:rPr lang="en-GB" altLang="en-US" sz="2800" dirty="0" smtClean="0"/>
              <a:t>le dessin?</a:t>
            </a:r>
            <a:endParaRPr lang="en-GB" altLang="en-US" sz="2800" dirty="0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339975" y="5862638"/>
            <a:ext cx="4394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c. Qui a le </a:t>
            </a:r>
            <a:r>
              <a:rPr lang="en-GB" altLang="en-US" sz="2800" dirty="0" err="1"/>
              <a:t>ballon</a:t>
            </a:r>
            <a:r>
              <a:rPr lang="en-GB" altLang="en-US" sz="2800" dirty="0"/>
              <a:t> ?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07504" y="29370"/>
            <a:ext cx="525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 smtClean="0"/>
              <a:t>Réponds</a:t>
            </a:r>
            <a:r>
              <a:rPr lang="en-GB" altLang="en-US" sz="2800" i="1" dirty="0" smtClean="0"/>
              <a:t> </a:t>
            </a:r>
            <a:r>
              <a:rPr lang="en-GB" altLang="en-US" sz="2800" i="1" dirty="0"/>
              <a:t>aux questions.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804025" y="4648200"/>
            <a:ext cx="1081088" cy="5762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Pato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804025" y="5300663"/>
            <a:ext cx="1081088" cy="576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Pocoyo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804025" y="5948363"/>
            <a:ext cx="1081088" cy="576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Elly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0" grpId="0" animBg="1"/>
      <p:bldP spid="102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balle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1" b="19685"/>
          <a:stretch>
            <a:fillRect/>
          </a:stretch>
        </p:blipFill>
        <p:spPr bwMode="auto">
          <a:xfrm>
            <a:off x="5003800" y="938213"/>
            <a:ext cx="3478213" cy="2203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5" descr="elly_no_tiene_regal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1" b="19685"/>
          <a:stretch>
            <a:fillRect/>
          </a:stretch>
        </p:blipFill>
        <p:spPr bwMode="auto">
          <a:xfrm>
            <a:off x="588963" y="938213"/>
            <a:ext cx="3478212" cy="2203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611188" y="933450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1.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5005388" y="908050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2338388" y="3932238"/>
            <a:ext cx="4465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heureux</a:t>
            </a:r>
            <a:r>
              <a:rPr lang="en-GB" altLang="en-US" sz="2800" dirty="0"/>
              <a:t>.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2338388" y="4781550"/>
            <a:ext cx="44656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b.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n’est</a:t>
            </a:r>
            <a:r>
              <a:rPr lang="en-GB" altLang="en-US" sz="2800" dirty="0"/>
              <a:t> pas </a:t>
            </a:r>
            <a:r>
              <a:rPr lang="en-GB" altLang="en-US" sz="2800" dirty="0" err="1"/>
              <a:t>heureux</a:t>
            </a:r>
            <a:r>
              <a:rPr lang="en-GB" altLang="en-US" sz="2800" dirty="0"/>
              <a:t>.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619250" y="39338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619250" y="47974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07950" y="95070"/>
            <a:ext cx="8209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les images avec les phrases.</a:t>
            </a:r>
            <a:endParaRPr lang="en-GB" alt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nimBg="1"/>
      <p:bldP spid="112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eli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5175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7" descr="no_felic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765175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2338388" y="3932238"/>
            <a:ext cx="6121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, Elly et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heureux</a:t>
            </a:r>
            <a:r>
              <a:rPr lang="en-GB" altLang="en-US" sz="2800" dirty="0"/>
              <a:t>.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338388" y="4781550"/>
            <a:ext cx="65547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b.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, Elly et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 ne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pas </a:t>
            </a:r>
            <a:r>
              <a:rPr lang="en-GB" altLang="en-US" sz="2800" dirty="0" err="1"/>
              <a:t>heureux</a:t>
            </a:r>
            <a:r>
              <a:rPr lang="en-GB" altLang="en-US" sz="2800" dirty="0"/>
              <a:t>.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619250" y="39338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619250" y="47974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395288" y="790575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1.</a:t>
            </a:r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4789488" y="765175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07950" y="116632"/>
            <a:ext cx="8209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les images avec les phrases.</a:t>
            </a:r>
            <a:endParaRPr lang="en-GB" alt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  <p:bldP spid="143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no_glob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901700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5" descr="glob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01700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2338388" y="3932238"/>
            <a:ext cx="6481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Elly </a:t>
            </a:r>
            <a:r>
              <a:rPr lang="en-GB" altLang="en-US" sz="2800" dirty="0" err="1"/>
              <a:t>n’a</a:t>
            </a:r>
            <a:r>
              <a:rPr lang="en-GB" altLang="en-US" sz="2800" dirty="0"/>
              <a:t> pas de </a:t>
            </a:r>
            <a:r>
              <a:rPr lang="en-GB" altLang="en-US" sz="2800" dirty="0" err="1"/>
              <a:t>ballon</a:t>
            </a:r>
            <a:r>
              <a:rPr lang="en-GB" altLang="en-US" sz="2800" dirty="0"/>
              <a:t> pour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2338388" y="4781550"/>
            <a:ext cx="6337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b. Elly a un </a:t>
            </a:r>
            <a:r>
              <a:rPr lang="en-GB" altLang="en-US" sz="2800" dirty="0" err="1"/>
              <a:t>ballon</a:t>
            </a:r>
            <a:r>
              <a:rPr lang="en-GB" altLang="en-US" sz="2800" dirty="0"/>
              <a:t> pour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619250" y="39338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619250" y="47974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466725" y="973138"/>
            <a:ext cx="71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1.</a:t>
            </a: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5221288" y="998538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07950" y="95070"/>
            <a:ext cx="8209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les images avec les phrases.</a:t>
            </a:r>
            <a:endParaRPr lang="en-GB" alt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1" descr="pato_con_tar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42" b="15749"/>
          <a:stretch>
            <a:fillRect/>
          </a:stretch>
        </p:blipFill>
        <p:spPr bwMode="auto">
          <a:xfrm>
            <a:off x="179388" y="1055688"/>
            <a:ext cx="3992562" cy="27971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12" descr="pato_sin_tar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2" b="15749"/>
          <a:stretch>
            <a:fillRect/>
          </a:stretch>
        </p:blipFill>
        <p:spPr bwMode="auto">
          <a:xfrm>
            <a:off x="4932363" y="1063625"/>
            <a:ext cx="3992562" cy="27971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Text Box 15"/>
          <p:cNvSpPr txBox="1">
            <a:spLocks noChangeArrowheads="1"/>
          </p:cNvSpPr>
          <p:nvPr/>
        </p:nvSpPr>
        <p:spPr bwMode="auto">
          <a:xfrm>
            <a:off x="1330325" y="4508500"/>
            <a:ext cx="6481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 a un </a:t>
            </a:r>
            <a:r>
              <a:rPr lang="en-GB" altLang="en-US" sz="2800" dirty="0" err="1"/>
              <a:t>cadeau</a:t>
            </a:r>
            <a:r>
              <a:rPr lang="en-GB" altLang="en-US" sz="2800" dirty="0"/>
              <a:t> pour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  <p:sp>
        <p:nvSpPr>
          <p:cNvPr id="8197" name="Text Box 16"/>
          <p:cNvSpPr txBox="1">
            <a:spLocks noChangeArrowheads="1"/>
          </p:cNvSpPr>
          <p:nvPr/>
        </p:nvSpPr>
        <p:spPr bwMode="auto">
          <a:xfrm>
            <a:off x="1330325" y="5357813"/>
            <a:ext cx="655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dirty="0"/>
              <a:t>b.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n’a</a:t>
            </a:r>
            <a:r>
              <a:rPr lang="en-GB" altLang="en-US" sz="2800" dirty="0"/>
              <a:t> pas de </a:t>
            </a:r>
            <a:r>
              <a:rPr lang="en-GB" altLang="en-US" sz="2800" dirty="0" err="1"/>
              <a:t>cadeau</a:t>
            </a:r>
            <a:r>
              <a:rPr lang="en-GB" altLang="en-US" sz="2800" dirty="0"/>
              <a:t> pour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  <p:sp>
        <p:nvSpPr>
          <p:cNvPr id="8198" name="Text Box 17"/>
          <p:cNvSpPr txBox="1">
            <a:spLocks noChangeArrowheads="1"/>
          </p:cNvSpPr>
          <p:nvPr/>
        </p:nvSpPr>
        <p:spPr bwMode="auto">
          <a:xfrm>
            <a:off x="250825" y="1052513"/>
            <a:ext cx="71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1.</a:t>
            </a:r>
          </a:p>
        </p:txBody>
      </p:sp>
      <p:sp>
        <p:nvSpPr>
          <p:cNvPr id="8199" name="Text Box 18"/>
          <p:cNvSpPr txBox="1">
            <a:spLocks noChangeArrowheads="1"/>
          </p:cNvSpPr>
          <p:nvPr/>
        </p:nvSpPr>
        <p:spPr bwMode="auto">
          <a:xfrm>
            <a:off x="5005388" y="1077913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684213" y="4508500"/>
            <a:ext cx="576262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684213" y="5446713"/>
            <a:ext cx="576262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07950" y="95070"/>
            <a:ext cx="8209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les images avec les phrases.</a:t>
            </a:r>
            <a:endParaRPr lang="en-GB" alt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 animBg="1"/>
      <p:bldP spid="71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tarjeta_ma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830263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5" descr="tarjeta_bue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30263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23850" y="852488"/>
            <a:ext cx="71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/>
              <a:t>1.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5078413" y="877888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2339975" y="4365625"/>
            <a:ext cx="55451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a.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a </a:t>
            </a:r>
            <a:r>
              <a:rPr lang="en-GB" altLang="en-US" sz="2800" dirty="0" smtClean="0"/>
              <a:t>un dessin </a:t>
            </a:r>
            <a:r>
              <a:rPr lang="en-GB" altLang="en-US" sz="2800" dirty="0" err="1" smtClean="0"/>
              <a:t>fantastique</a:t>
            </a:r>
            <a:r>
              <a:rPr lang="en-GB" altLang="en-US" sz="2800" dirty="0" smtClean="0"/>
              <a:t> </a:t>
            </a:r>
            <a:r>
              <a:rPr lang="en-GB" altLang="en-US" sz="2800" dirty="0"/>
              <a:t>pour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2326485" y="5401469"/>
            <a:ext cx="5407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/>
              <a:t>b.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n’a</a:t>
            </a:r>
            <a:r>
              <a:rPr lang="en-GB" altLang="en-US" sz="2800" dirty="0"/>
              <a:t> pas de </a:t>
            </a:r>
            <a:r>
              <a:rPr lang="en-GB" altLang="en-US" sz="2800" dirty="0" smtClean="0"/>
              <a:t>dessin </a:t>
            </a:r>
            <a:r>
              <a:rPr lang="en-GB" altLang="en-US" sz="2800" dirty="0" err="1"/>
              <a:t>fantastique</a:t>
            </a:r>
            <a:r>
              <a:rPr lang="en-GB" altLang="en-US" sz="2800" dirty="0"/>
              <a:t> pour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619250" y="4437063"/>
            <a:ext cx="576263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1619250" y="537527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07950" y="95070"/>
            <a:ext cx="8209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les images avec les phrases.</a:t>
            </a:r>
            <a:endParaRPr lang="en-GB" alt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animBg="1"/>
      <p:bldP spid="163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https://www.dailymotion.com/video/xgviyg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Video link to </a:t>
            </a:r>
            <a:r>
              <a:rPr lang="en-GB" altLang="en-US" dirty="0" err="1" smtClean="0"/>
              <a:t>Pocoyo</a:t>
            </a:r>
            <a:r>
              <a:rPr lang="en-GB" altLang="en-US" dirty="0" smtClean="0"/>
              <a:t> et </a:t>
            </a:r>
            <a:r>
              <a:rPr lang="en-GB" altLang="en-US" dirty="0" err="1" smtClean="0"/>
              <a:t>l’anniversaire</a:t>
            </a:r>
            <a:r>
              <a:rPr lang="en-GB" altLang="en-US" dirty="0" smtClean="0"/>
              <a:t> de </a:t>
            </a:r>
            <a:r>
              <a:rPr lang="en-GB" altLang="en-US" dirty="0" err="1" smtClean="0"/>
              <a:t>Baleine</a:t>
            </a:r>
            <a:r>
              <a:rPr lang="en-GB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494</Words>
  <Application>Microsoft Office PowerPoint</Application>
  <PresentationFormat>On-screen Show (4:3)</PresentationFormat>
  <Paragraphs>121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https://www.dailymotion.com/video/xgviyg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I.T.SUPPORT</dc:creator>
  <cp:lastModifiedBy>Study</cp:lastModifiedBy>
  <cp:revision>52</cp:revision>
  <dcterms:created xsi:type="dcterms:W3CDTF">2009-11-09T03:14:17Z</dcterms:created>
  <dcterms:modified xsi:type="dcterms:W3CDTF">2018-10-01T09:11:55Z</dcterms:modified>
</cp:coreProperties>
</file>