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5" r:id="rId3"/>
    <p:sldId id="266" r:id="rId4"/>
    <p:sldId id="268" r:id="rId5"/>
    <p:sldId id="264" r:id="rId6"/>
    <p:sldId id="269" r:id="rId7"/>
    <p:sldId id="263" r:id="rId8"/>
    <p:sldId id="258" r:id="rId9"/>
    <p:sldId id="260" r:id="rId10"/>
    <p:sldId id="271" r:id="rId11"/>
    <p:sldId id="27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11" autoAdjust="0"/>
  </p:normalViewPr>
  <p:slideViewPr>
    <p:cSldViewPr snapToGrid="0">
      <p:cViewPr varScale="1">
        <p:scale>
          <a:sx n="88" d="100"/>
          <a:sy n="88" d="100"/>
        </p:scale>
        <p:origin x="16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1C3A161-A3BE-4D80-9430-25EAC962A979}" type="datetimeFigureOut">
              <a:rPr lang="en-GB"/>
              <a:pPr>
                <a:defRPr/>
              </a:pPr>
              <a:t>01/10/2018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7CB212B-CFFC-43DB-A3F0-1A608F2C49A9}" type="slidenum">
              <a:rPr lang="en-GB" altLang="en-US"/>
              <a:pPr/>
              <a:t>‹#›</a:t>
            </a:fld>
            <a:endParaRPr lang="en-GB" altLang="en-US"/>
          </a:p>
        </p:txBody>
      </p:sp>
    </p:spTree>
    <p:extLst>
      <p:ext uri="{BB962C8B-B14F-4D97-AF65-F5344CB8AC3E}">
        <p14:creationId xmlns:p14="http://schemas.microsoft.com/office/powerpoint/2010/main" val="2972115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were introduced to this routine in the summer term of Y3 but will need reminding.</a:t>
            </a:r>
          </a:p>
          <a:p>
            <a:pPr>
              <a:spcBef>
                <a:spcPct val="0"/>
              </a:spcBef>
            </a:pPr>
            <a:r>
              <a:rPr lang="en-GB" altLang="en-US" dirty="0" smtClean="0"/>
              <a:t>This will help remind them of the days of the week, keep working the numbers and help them remember some essential vocabulary e.g. day / month etc.</a:t>
            </a:r>
            <a:br>
              <a:rPr lang="en-GB" altLang="en-US" dirty="0" smtClean="0"/>
            </a:br>
            <a:r>
              <a:rPr lang="en-GB" altLang="en-US" dirty="0" smtClean="0"/>
              <a:t>They don’t know the months yet formally, but they are about to learn them this term, so keeping the date routine like this each lesson this year will be very useful. </a:t>
            </a:r>
            <a:br>
              <a:rPr lang="en-GB" altLang="en-US" dirty="0" smtClean="0"/>
            </a:br>
            <a:r>
              <a:rPr lang="en-GB" altLang="en-US" dirty="0" smtClean="0"/>
              <a:t>This slide can be adapted obviously to fit the day of the week / month.</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8EED90-14DA-48E9-9368-78750C27ED31}" type="slidenum">
              <a:rPr lang="en-GB" altLang="en-US">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val="19855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Pronounce and understand the question</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2</a:t>
            </a:fld>
            <a:endParaRPr lang="en-GB" altLang="en-US"/>
          </a:p>
        </p:txBody>
      </p:sp>
    </p:spTree>
    <p:extLst>
      <p:ext uri="{BB962C8B-B14F-4D97-AF65-F5344CB8AC3E}">
        <p14:creationId xmlns:p14="http://schemas.microsoft.com/office/powerpoint/2010/main" val="176805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and join</a:t>
            </a:r>
            <a:r>
              <a:rPr lang="en-GB" baseline="0" dirty="0" smtClean="0"/>
              <a:t> in with the song</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3</a:t>
            </a:fld>
            <a:endParaRPr lang="en-GB" altLang="en-US"/>
          </a:p>
        </p:txBody>
      </p:sp>
    </p:spTree>
    <p:extLst>
      <p:ext uri="{BB962C8B-B14F-4D97-AF65-F5344CB8AC3E}">
        <p14:creationId xmlns:p14="http://schemas.microsoft.com/office/powerpoint/2010/main" val="84473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2</a:t>
            </a:r>
            <a:r>
              <a:rPr lang="en-GB" baseline="30000" dirty="0" smtClean="0"/>
              <a:t>nd</a:t>
            </a:r>
            <a:r>
              <a:rPr lang="en-GB" dirty="0" smtClean="0"/>
              <a:t> song in which pupils jump up if their birthday is in that month, everyone says ‘</a:t>
            </a:r>
            <a:r>
              <a:rPr lang="en-GB" dirty="0" err="1" smtClean="0"/>
              <a:t>oui</a:t>
            </a:r>
            <a:r>
              <a:rPr lang="en-GB" baseline="0" dirty="0" smtClean="0"/>
              <a:t> and </a:t>
            </a:r>
            <a:r>
              <a:rPr lang="en-GB" baseline="0" dirty="0" err="1" smtClean="0"/>
              <a:t>joyeux</a:t>
            </a:r>
            <a:r>
              <a:rPr lang="en-GB" baseline="0" dirty="0" smtClean="0"/>
              <a:t> </a:t>
            </a:r>
            <a:r>
              <a:rPr lang="en-GB" baseline="0" dirty="0" err="1" smtClean="0"/>
              <a:t>anniversaire</a:t>
            </a:r>
            <a:r>
              <a:rPr lang="en-GB" baseline="0" dirty="0" smtClean="0"/>
              <a:t>’ or ‘non’ if no-one has a birthday in that month.</a:t>
            </a:r>
            <a:br>
              <a:rPr lang="en-GB" baseline="0" dirty="0" smtClean="0"/>
            </a:b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5</a:t>
            </a:fld>
            <a:endParaRPr lang="en-GB" altLang="en-US"/>
          </a:p>
        </p:txBody>
      </p:sp>
    </p:spTree>
    <p:extLst>
      <p:ext uri="{BB962C8B-B14F-4D97-AF65-F5344CB8AC3E}">
        <p14:creationId xmlns:p14="http://schemas.microsoft.com/office/powerpoint/2010/main" val="264329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Present this question: When is your birthday?</a:t>
            </a:r>
            <a:br>
              <a:rPr lang="en-GB" altLang="en-US" dirty="0" smtClean="0"/>
            </a:br>
            <a:r>
              <a:rPr lang="en-GB" altLang="en-US" dirty="0" smtClean="0"/>
              <a:t>Then model the answer.  You can write in the number and month of your own birthday to give an example.  </a:t>
            </a:r>
            <a:endParaRPr lang="en-GB" altLang="en-US" dirty="0" smtClean="0"/>
          </a:p>
          <a:p>
            <a:pPr>
              <a:spcBef>
                <a:spcPct val="0"/>
              </a:spcBef>
            </a:pPr>
            <a:r>
              <a:rPr lang="en-GB" altLang="en-US" dirty="0" smtClean="0"/>
              <a:t>The audio appears with the picture, and then again with the text, for reinforcement.</a:t>
            </a:r>
            <a:br>
              <a:rPr lang="en-GB" altLang="en-US" dirty="0" smtClean="0"/>
            </a:br>
            <a:r>
              <a:rPr lang="en-GB" altLang="en-US" dirty="0" smtClean="0"/>
              <a:t>Ask pupils to repeat several times.</a:t>
            </a:r>
          </a:p>
          <a:p>
            <a:pPr>
              <a:spcBef>
                <a:spcPct val="0"/>
              </a:spcBef>
            </a:pP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7AC9E47-085F-404D-9265-5D5A2455753B}" type="slidenum">
              <a:rPr lang="en-GB" altLang="en-US"/>
              <a:pPr/>
              <a:t>6</a:t>
            </a:fld>
            <a:endParaRPr lang="en-GB" altLang="en-US"/>
          </a:p>
        </p:txBody>
      </p:sp>
    </p:spTree>
    <p:extLst>
      <p:ext uri="{BB962C8B-B14F-4D97-AF65-F5344CB8AC3E}">
        <p14:creationId xmlns:p14="http://schemas.microsoft.com/office/powerpoint/2010/main" val="370382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5163A6C-DD39-45E4-AA70-E807DBEB7319}" type="slidenum">
              <a:rPr lang="en-GB" altLang="en-US">
                <a:solidFill>
                  <a:srgbClr val="000000"/>
                </a:solidFill>
              </a:rPr>
              <a:pPr/>
              <a:t>7</a:t>
            </a:fld>
            <a:endParaRPr lang="en-GB" altLang="en-US">
              <a:solidFill>
                <a:srgbClr val="000000"/>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‘Listen and write down the birthdays</a:t>
            </a:r>
            <a:r>
              <a:rPr lang="en-GB" altLang="en-US" dirty="0" smtClean="0"/>
              <a:t>.’ Each</a:t>
            </a:r>
            <a:r>
              <a:rPr lang="en-GB" altLang="en-US" baseline="0" dirty="0" smtClean="0"/>
              <a:t> picture is a small video clip – mouse over each picture to see the player to start each one.</a:t>
            </a:r>
            <a:r>
              <a:rPr lang="en-GB" altLang="en-US" dirty="0" smtClean="0"/>
              <a:t/>
            </a:r>
            <a:br>
              <a:rPr lang="en-GB" altLang="en-US" dirty="0" smtClean="0"/>
            </a:br>
            <a:r>
              <a:rPr lang="en-GB" altLang="en-US" dirty="0" smtClean="0"/>
              <a:t>These</a:t>
            </a:r>
            <a:r>
              <a:rPr lang="en-GB" altLang="en-US" baseline="0" dirty="0" smtClean="0"/>
              <a:t> are not native French children speaking but learners of French</a:t>
            </a:r>
            <a:r>
              <a:rPr lang="en-GB" altLang="en-US" baseline="0" dirty="0" smtClean="0"/>
              <a:t>. </a:t>
            </a:r>
            <a:r>
              <a:rPr lang="en-GB" altLang="en-US" baseline="0" dirty="0" smtClean="0"/>
              <a:t/>
            </a:r>
            <a:br>
              <a:rPr lang="en-GB" altLang="en-US" baseline="0" dirty="0" smtClean="0"/>
            </a:br>
            <a:r>
              <a:rPr lang="en-GB" altLang="en-US" baseline="0" dirty="0" smtClean="0"/>
              <a:t>They are a nevertheless a good way in for pupils to hear what other learners can do before they practise their own birthdays and ask and answer the question for themselves</a:t>
            </a:r>
            <a:r>
              <a:rPr lang="en-GB" altLang="en-US" baseline="0" dirty="0" smtClean="0"/>
              <a:t>.</a:t>
            </a:r>
          </a:p>
          <a:p>
            <a:pPr>
              <a:spcBef>
                <a:spcPct val="0"/>
              </a:spcBef>
            </a:pPr>
            <a:endParaRPr lang="en-GB" altLang="en-US" baseline="0" dirty="0" smtClean="0"/>
          </a:p>
          <a:p>
            <a:pPr>
              <a:spcBef>
                <a:spcPct val="0"/>
              </a:spcBef>
            </a:pPr>
            <a:r>
              <a:rPr lang="en-GB" altLang="en-US" baseline="0" dirty="0" smtClean="0"/>
              <a:t>The answers appear on separate clicks with audio.</a:t>
            </a:r>
            <a:endParaRPr lang="en-GB" altLang="en-US" dirty="0" smtClean="0"/>
          </a:p>
        </p:txBody>
      </p:sp>
    </p:spTree>
    <p:extLst>
      <p:ext uri="{BB962C8B-B14F-4D97-AF65-F5344CB8AC3E}">
        <p14:creationId xmlns:p14="http://schemas.microsoft.com/office/powerpoint/2010/main" val="150242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text box to hear bold</a:t>
            </a:r>
            <a:r>
              <a:rPr lang="en-GB" baseline="0" dirty="0" smtClean="0"/>
              <a:t> type instruction.</a:t>
            </a:r>
            <a:br>
              <a:rPr lang="en-GB" baseline="0" dirty="0" smtClean="0"/>
            </a:br>
            <a:r>
              <a:rPr lang="en-GB" baseline="0" dirty="0" smtClean="0"/>
              <a:t>Pupils use the question phrase / answer to ask and answer about their birthdays.</a:t>
            </a:r>
            <a:br>
              <a:rPr lang="en-GB" baseline="0" dirty="0" smtClean="0"/>
            </a:br>
            <a:r>
              <a:rPr lang="en-GB" baseline="0" dirty="0" smtClean="0"/>
              <a:t>There is no set number of pupils they should ask.  Set a time limit on the activity.</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8</a:t>
            </a:fld>
            <a:endParaRPr lang="en-GB" altLang="en-US"/>
          </a:p>
        </p:txBody>
      </p:sp>
    </p:spTree>
    <p:extLst>
      <p:ext uri="{BB962C8B-B14F-4D97-AF65-F5344CB8AC3E}">
        <p14:creationId xmlns:p14="http://schemas.microsoft.com/office/powerpoint/2010/main" val="64890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Happy birthday</a:t>
            </a:r>
            <a:r>
              <a:rPr lang="en-GB" baseline="0" dirty="0" smtClean="0"/>
              <a:t> song in French – audio plays song </a:t>
            </a:r>
            <a:r>
              <a:rPr lang="en-GB" baseline="0" smtClean="0"/>
              <a:t>through twice</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9</a:t>
            </a:fld>
            <a:endParaRPr lang="en-GB" altLang="en-US"/>
          </a:p>
        </p:txBody>
      </p:sp>
    </p:spTree>
    <p:extLst>
      <p:ext uri="{BB962C8B-B14F-4D97-AF65-F5344CB8AC3E}">
        <p14:creationId xmlns:p14="http://schemas.microsoft.com/office/powerpoint/2010/main" val="46890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simple video with sentences about birthdays</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10</a:t>
            </a:fld>
            <a:endParaRPr lang="en-GB" altLang="en-US"/>
          </a:p>
        </p:txBody>
      </p:sp>
    </p:spTree>
    <p:extLst>
      <p:ext uri="{BB962C8B-B14F-4D97-AF65-F5344CB8AC3E}">
        <p14:creationId xmlns:p14="http://schemas.microsoft.com/office/powerpoint/2010/main" val="288110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2C524B0-EC4A-4D58-B495-56DF60201873}"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B10C7E6-5631-43C2-B78F-740E9F936D5E}" type="slidenum">
              <a:rPr lang="en-GB" altLang="en-US"/>
              <a:pPr/>
              <a:t>‹#›</a:t>
            </a:fld>
            <a:endParaRPr lang="en-GB" altLang="en-US"/>
          </a:p>
        </p:txBody>
      </p:sp>
    </p:spTree>
    <p:extLst>
      <p:ext uri="{BB962C8B-B14F-4D97-AF65-F5344CB8AC3E}">
        <p14:creationId xmlns:p14="http://schemas.microsoft.com/office/powerpoint/2010/main" val="367860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712B90-CA4A-4B10-9576-7B15F65E754D}"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9336A73-958E-4282-B88D-0E19A543F81F}" type="slidenum">
              <a:rPr lang="en-GB" altLang="en-US"/>
              <a:pPr/>
              <a:t>‹#›</a:t>
            </a:fld>
            <a:endParaRPr lang="en-GB" altLang="en-US"/>
          </a:p>
        </p:txBody>
      </p:sp>
    </p:spTree>
    <p:extLst>
      <p:ext uri="{BB962C8B-B14F-4D97-AF65-F5344CB8AC3E}">
        <p14:creationId xmlns:p14="http://schemas.microsoft.com/office/powerpoint/2010/main" val="427059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7CBFF7-26A5-44DB-B772-1F4B9385698E}"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354DFE6-ED0D-4823-AAE9-E192F412C772}" type="slidenum">
              <a:rPr lang="en-GB" altLang="en-US"/>
              <a:pPr/>
              <a:t>‹#›</a:t>
            </a:fld>
            <a:endParaRPr lang="en-GB" altLang="en-US"/>
          </a:p>
        </p:txBody>
      </p:sp>
    </p:spTree>
    <p:extLst>
      <p:ext uri="{BB962C8B-B14F-4D97-AF65-F5344CB8AC3E}">
        <p14:creationId xmlns:p14="http://schemas.microsoft.com/office/powerpoint/2010/main" val="89695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47BFDAA-D9F0-4E48-84BE-6D807EF1725A}" type="slidenum">
              <a:rPr lang="en-GB" altLang="en-US"/>
              <a:pPr/>
              <a:t>‹#›</a:t>
            </a:fld>
            <a:endParaRPr lang="en-GB" altLang="en-US"/>
          </a:p>
        </p:txBody>
      </p:sp>
    </p:spTree>
    <p:extLst>
      <p:ext uri="{BB962C8B-B14F-4D97-AF65-F5344CB8AC3E}">
        <p14:creationId xmlns:p14="http://schemas.microsoft.com/office/powerpoint/2010/main" val="295423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EE37CB-B101-45EF-B2C8-65A75189984E}" type="slidenum">
              <a:rPr lang="en-GB" altLang="en-US"/>
              <a:pPr/>
              <a:t>‹#›</a:t>
            </a:fld>
            <a:endParaRPr lang="en-GB" altLang="en-US"/>
          </a:p>
        </p:txBody>
      </p:sp>
    </p:spTree>
    <p:extLst>
      <p:ext uri="{BB962C8B-B14F-4D97-AF65-F5344CB8AC3E}">
        <p14:creationId xmlns:p14="http://schemas.microsoft.com/office/powerpoint/2010/main" val="99281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BD862BC-1A57-4786-A489-B3AAD3E8EEAA}" type="slidenum">
              <a:rPr lang="en-GB" altLang="en-US"/>
              <a:pPr/>
              <a:t>‹#›</a:t>
            </a:fld>
            <a:endParaRPr lang="en-GB" altLang="en-US"/>
          </a:p>
        </p:txBody>
      </p:sp>
    </p:spTree>
    <p:extLst>
      <p:ext uri="{BB962C8B-B14F-4D97-AF65-F5344CB8AC3E}">
        <p14:creationId xmlns:p14="http://schemas.microsoft.com/office/powerpoint/2010/main" val="65001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1CAD8B7C-9C49-4AA6-A605-2C81F9D92224}" type="slidenum">
              <a:rPr lang="en-GB" altLang="en-US"/>
              <a:pPr/>
              <a:t>‹#›</a:t>
            </a:fld>
            <a:endParaRPr lang="en-GB" altLang="en-US"/>
          </a:p>
        </p:txBody>
      </p:sp>
    </p:spTree>
    <p:extLst>
      <p:ext uri="{BB962C8B-B14F-4D97-AF65-F5344CB8AC3E}">
        <p14:creationId xmlns:p14="http://schemas.microsoft.com/office/powerpoint/2010/main" val="110199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C2C1894F-1EAA-4590-91B9-9E39B0A4F53E}" type="slidenum">
              <a:rPr lang="en-GB" altLang="en-US"/>
              <a:pPr/>
              <a:t>‹#›</a:t>
            </a:fld>
            <a:endParaRPr lang="en-GB" altLang="en-US"/>
          </a:p>
        </p:txBody>
      </p:sp>
    </p:spTree>
    <p:extLst>
      <p:ext uri="{BB962C8B-B14F-4D97-AF65-F5344CB8AC3E}">
        <p14:creationId xmlns:p14="http://schemas.microsoft.com/office/powerpoint/2010/main" val="38656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FF9184A5-C014-4AA0-AFC9-60A10E22C89C}" type="slidenum">
              <a:rPr lang="en-GB" altLang="en-US"/>
              <a:pPr/>
              <a:t>‹#›</a:t>
            </a:fld>
            <a:endParaRPr lang="en-GB" altLang="en-US"/>
          </a:p>
        </p:txBody>
      </p:sp>
    </p:spTree>
    <p:extLst>
      <p:ext uri="{BB962C8B-B14F-4D97-AF65-F5344CB8AC3E}">
        <p14:creationId xmlns:p14="http://schemas.microsoft.com/office/powerpoint/2010/main" val="335166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1C90B297-0CD8-44F5-9840-EF4205274B9D}" type="slidenum">
              <a:rPr lang="en-GB" altLang="en-US"/>
              <a:pPr/>
              <a:t>‹#›</a:t>
            </a:fld>
            <a:endParaRPr lang="en-GB" altLang="en-US"/>
          </a:p>
        </p:txBody>
      </p:sp>
    </p:spTree>
    <p:extLst>
      <p:ext uri="{BB962C8B-B14F-4D97-AF65-F5344CB8AC3E}">
        <p14:creationId xmlns:p14="http://schemas.microsoft.com/office/powerpoint/2010/main" val="393806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815D0425-3FD3-4DD2-A6CA-8EAC9D31F940}" type="slidenum">
              <a:rPr lang="en-GB" altLang="en-US"/>
              <a:pPr/>
              <a:t>‹#›</a:t>
            </a:fld>
            <a:endParaRPr lang="en-GB" altLang="en-US"/>
          </a:p>
        </p:txBody>
      </p:sp>
    </p:spTree>
    <p:extLst>
      <p:ext uri="{BB962C8B-B14F-4D97-AF65-F5344CB8AC3E}">
        <p14:creationId xmlns:p14="http://schemas.microsoft.com/office/powerpoint/2010/main" val="350452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36178E4-8A3D-4A9A-86A9-40998E3879DE}"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4AA2FD9-6D62-4FBC-A468-DA85737B2224}" type="slidenum">
              <a:rPr lang="en-GB" altLang="en-US"/>
              <a:pPr/>
              <a:t>‹#›</a:t>
            </a:fld>
            <a:endParaRPr lang="en-GB" altLang="en-US"/>
          </a:p>
        </p:txBody>
      </p:sp>
    </p:spTree>
    <p:extLst>
      <p:ext uri="{BB962C8B-B14F-4D97-AF65-F5344CB8AC3E}">
        <p14:creationId xmlns:p14="http://schemas.microsoft.com/office/powerpoint/2010/main" val="347414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DF90539-32D1-4C3B-8AA8-252D2DEC454D}" type="slidenum">
              <a:rPr lang="en-GB" altLang="en-US"/>
              <a:pPr/>
              <a:t>‹#›</a:t>
            </a:fld>
            <a:endParaRPr lang="en-GB" altLang="en-US"/>
          </a:p>
        </p:txBody>
      </p:sp>
    </p:spTree>
    <p:extLst>
      <p:ext uri="{BB962C8B-B14F-4D97-AF65-F5344CB8AC3E}">
        <p14:creationId xmlns:p14="http://schemas.microsoft.com/office/powerpoint/2010/main" val="223038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554EFDD-FFF3-43E0-A410-4E02EABAB1B3}" type="slidenum">
              <a:rPr lang="en-GB" altLang="en-US"/>
              <a:pPr/>
              <a:t>‹#›</a:t>
            </a:fld>
            <a:endParaRPr lang="en-GB" altLang="en-US"/>
          </a:p>
        </p:txBody>
      </p:sp>
    </p:spTree>
    <p:extLst>
      <p:ext uri="{BB962C8B-B14F-4D97-AF65-F5344CB8AC3E}">
        <p14:creationId xmlns:p14="http://schemas.microsoft.com/office/powerpoint/2010/main" val="2835805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EC79811-F081-4D27-86A5-6E25C6AE6610}" type="slidenum">
              <a:rPr lang="en-GB" altLang="en-US"/>
              <a:pPr/>
              <a:t>‹#›</a:t>
            </a:fld>
            <a:endParaRPr lang="en-GB" altLang="en-US"/>
          </a:p>
        </p:txBody>
      </p:sp>
    </p:spTree>
    <p:extLst>
      <p:ext uri="{BB962C8B-B14F-4D97-AF65-F5344CB8AC3E}">
        <p14:creationId xmlns:p14="http://schemas.microsoft.com/office/powerpoint/2010/main" val="281941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F7B76-9AA2-4DB9-886B-4E84B36E1A43}"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7D6ACB9-6AC8-4F4D-BF4E-25CB00BF784D}" type="slidenum">
              <a:rPr lang="en-GB" altLang="en-US"/>
              <a:pPr/>
              <a:t>‹#›</a:t>
            </a:fld>
            <a:endParaRPr lang="en-GB" altLang="en-US"/>
          </a:p>
        </p:txBody>
      </p:sp>
    </p:spTree>
    <p:extLst>
      <p:ext uri="{BB962C8B-B14F-4D97-AF65-F5344CB8AC3E}">
        <p14:creationId xmlns:p14="http://schemas.microsoft.com/office/powerpoint/2010/main" val="296286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6A24AA4-3FE5-4511-860A-27D10B8D813C}" type="datetimeFigureOut">
              <a:rPr lang="en-GB"/>
              <a:pPr>
                <a:defRPr/>
              </a:pPr>
              <a:t>01/10/2018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25C92D8-AA8F-4C4D-8016-0B086D407ECA}" type="slidenum">
              <a:rPr lang="en-GB" altLang="en-US"/>
              <a:pPr/>
              <a:t>‹#›</a:t>
            </a:fld>
            <a:endParaRPr lang="en-GB" altLang="en-US"/>
          </a:p>
        </p:txBody>
      </p:sp>
    </p:spTree>
    <p:extLst>
      <p:ext uri="{BB962C8B-B14F-4D97-AF65-F5344CB8AC3E}">
        <p14:creationId xmlns:p14="http://schemas.microsoft.com/office/powerpoint/2010/main" val="167155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D09C57D-A857-4829-BA96-A0D327A8A9B6}" type="datetimeFigureOut">
              <a:rPr lang="en-GB"/>
              <a:pPr>
                <a:defRPr/>
              </a:pPr>
              <a:t>01/10/2018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F4414AC-921C-40C2-8B40-E3C1182D756F}" type="slidenum">
              <a:rPr lang="en-GB" altLang="en-US"/>
              <a:pPr/>
              <a:t>‹#›</a:t>
            </a:fld>
            <a:endParaRPr lang="en-GB" altLang="en-US"/>
          </a:p>
        </p:txBody>
      </p:sp>
    </p:spTree>
    <p:extLst>
      <p:ext uri="{BB962C8B-B14F-4D97-AF65-F5344CB8AC3E}">
        <p14:creationId xmlns:p14="http://schemas.microsoft.com/office/powerpoint/2010/main" val="390315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1839B56-40FB-4ACE-AEAC-69C7D2593BE1}" type="datetimeFigureOut">
              <a:rPr lang="en-GB"/>
              <a:pPr>
                <a:defRPr/>
              </a:pPr>
              <a:t>01/10/2018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10AC2441-7C88-4842-A8A5-D0FFBA7349CF}" type="slidenum">
              <a:rPr lang="en-GB" altLang="en-US"/>
              <a:pPr/>
              <a:t>‹#›</a:t>
            </a:fld>
            <a:endParaRPr lang="en-GB" altLang="en-US"/>
          </a:p>
        </p:txBody>
      </p:sp>
    </p:spTree>
    <p:extLst>
      <p:ext uri="{BB962C8B-B14F-4D97-AF65-F5344CB8AC3E}">
        <p14:creationId xmlns:p14="http://schemas.microsoft.com/office/powerpoint/2010/main" val="378389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457393-DDDA-4282-939A-B526AFCEAE76}" type="datetimeFigureOut">
              <a:rPr lang="en-GB"/>
              <a:pPr>
                <a:defRPr/>
              </a:pPr>
              <a:t>01/10/2018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9E9458B-9D13-4BCE-9DFC-ED49091BB49A}" type="slidenum">
              <a:rPr lang="en-GB" altLang="en-US"/>
              <a:pPr/>
              <a:t>‹#›</a:t>
            </a:fld>
            <a:endParaRPr lang="en-GB" altLang="en-US"/>
          </a:p>
        </p:txBody>
      </p:sp>
    </p:spTree>
    <p:extLst>
      <p:ext uri="{BB962C8B-B14F-4D97-AF65-F5344CB8AC3E}">
        <p14:creationId xmlns:p14="http://schemas.microsoft.com/office/powerpoint/2010/main" val="27320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CC3E07-7058-4E7C-862D-BB5BC923D403}" type="datetimeFigureOut">
              <a:rPr lang="en-GB"/>
              <a:pPr>
                <a:defRPr/>
              </a:pPr>
              <a:t>01/10/2018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F18A8B5-1934-4CB8-A6BD-836F5DEF0FC2}" type="slidenum">
              <a:rPr lang="en-GB" altLang="en-US"/>
              <a:pPr/>
              <a:t>‹#›</a:t>
            </a:fld>
            <a:endParaRPr lang="en-GB" altLang="en-US"/>
          </a:p>
        </p:txBody>
      </p:sp>
    </p:spTree>
    <p:extLst>
      <p:ext uri="{BB962C8B-B14F-4D97-AF65-F5344CB8AC3E}">
        <p14:creationId xmlns:p14="http://schemas.microsoft.com/office/powerpoint/2010/main" val="329976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420CE1-1FE7-45A3-BCF4-626B4A54FB39}" type="datetimeFigureOut">
              <a:rPr lang="en-GB"/>
              <a:pPr>
                <a:defRPr/>
              </a:pPr>
              <a:t>01/10/2018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DABBC00-A704-46BA-BD73-19938968CF09}" type="slidenum">
              <a:rPr lang="en-GB" altLang="en-US"/>
              <a:pPr/>
              <a:t>‹#›</a:t>
            </a:fld>
            <a:endParaRPr lang="en-GB" altLang="en-US"/>
          </a:p>
        </p:txBody>
      </p:sp>
    </p:spTree>
    <p:extLst>
      <p:ext uri="{BB962C8B-B14F-4D97-AF65-F5344CB8AC3E}">
        <p14:creationId xmlns:p14="http://schemas.microsoft.com/office/powerpoint/2010/main" val="235039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593B9A2-F122-41E0-80DF-2F7F250F6486}" type="datetimeFigureOut">
              <a:rPr lang="en-GB"/>
              <a:pPr>
                <a:defRPr/>
              </a:pPr>
              <a:t>01/10/2018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AAF560C-AE94-48F7-9970-BEE330672FC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55C6947-D13E-4E87-A77A-4F83B8C70C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https://www.youtube.com/embed/6286ssjv3AA"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F:\RHAWKES\WiderProfessionalRoles\AST\2017-18\SLE\SSIF%202017-18\KS2%20French\Y4_French_Autumn\Videos\What%20date%20is%20your%20birthday%20in%20French.wmv.mp3" TargetMode="External"/><Relationship Id="rId1" Type="http://schemas.microsoft.com/office/2007/relationships/media" Target="file:///F:\RHAWKES\WiderProfessionalRoles\AST\2017-18\SLE\SSIF%202017-18\KS2%20French\Y4_French_Autumn\Videos\What%20date%20is%20your%20birthday%20in%20French.wmv.mp3" TargetMode="Externa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RHAWKES\WiderProfessionalRoles\AST\2017-18\SLE\SSIF%202017-18\KS2%20French\Y4_French_Autumn\Videos\Quelle%20est%20la%20date%20de%20ton%20anniversaire.mp3" TargetMode="External"/><Relationship Id="rId1" Type="http://schemas.microsoft.com/office/2007/relationships/media" Target="file:///F:\RHAWKES\WiderProfessionalRoles\AST\2017-18\SLE\SSIF%202017-18\KS2%20French\Y4_French_Autumn\Videos\Quelle%20est%20la%20date%20de%20ton%20anniversaire.mp3"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video" Target="file:///F:\RHAWKES\WiderProfessionalRoles\AST\2017-18\SLE\SSIF%202017-18\KS2%20French\Y4_French_Autumn\Videos\Quelle%20est%20la%20date%20de%20ton%20anniversaire%20Chatterpix.mp4" TargetMode="External"/><Relationship Id="rId13" Type="http://schemas.openxmlformats.org/officeDocument/2006/relationships/audio" Target="../media/audio3.wav"/><Relationship Id="rId18" Type="http://schemas.openxmlformats.org/officeDocument/2006/relationships/audio" Target="../media/audio8.wav"/><Relationship Id="rId3" Type="http://schemas.microsoft.com/office/2007/relationships/media" Target="file:///F:\RHAWKES\WiderProfessionalRoles\AST\2017-18\SLE\SSIF%202017-18\KS2%20French\Y4_French_Autumn\Videos\Quelle%20est%20la%20date%20de%20ton%20anniversaire%20-%20chatterpix2.mp4" TargetMode="External"/><Relationship Id="rId21" Type="http://schemas.openxmlformats.org/officeDocument/2006/relationships/image" Target="../media/image7.png"/><Relationship Id="rId7" Type="http://schemas.microsoft.com/office/2007/relationships/media" Target="file:///F:\RHAWKES\WiderProfessionalRoles\AST\2017-18\SLE\SSIF%202017-18\KS2%20French\Y4_French_Autumn\Videos\Quelle%20est%20la%20date%20de%20ton%20anniversaire%20Chatterpix.mp4" TargetMode="External"/><Relationship Id="rId12" Type="http://schemas.openxmlformats.org/officeDocument/2006/relationships/notesSlide" Target="../notesSlides/notesSlide6.xml"/><Relationship Id="rId17" Type="http://schemas.openxmlformats.org/officeDocument/2006/relationships/audio" Target="../media/audio7.wav"/><Relationship Id="rId25" Type="http://schemas.openxmlformats.org/officeDocument/2006/relationships/image" Target="../media/image3.png"/><Relationship Id="rId2" Type="http://schemas.openxmlformats.org/officeDocument/2006/relationships/video" Target="file:///F:\RHAWKES\WiderProfessionalRoles\AST\2017-18\SLE\SSIF%202017-18\KS2%20French\Y4_French_Autumn\Videos\Quelle%20est%20la%20date%20de%20ton%20anniversaire%20-%20Chatterpix.mp4" TargetMode="External"/><Relationship Id="rId16" Type="http://schemas.openxmlformats.org/officeDocument/2006/relationships/audio" Target="../media/audio6.wav"/><Relationship Id="rId20" Type="http://schemas.openxmlformats.org/officeDocument/2006/relationships/audio" Target="../media/audio10.wav"/><Relationship Id="rId1" Type="http://schemas.microsoft.com/office/2007/relationships/media" Target="file:///F:\RHAWKES\WiderProfessionalRoles\AST\2017-18\SLE\SSIF%202017-18\KS2%20French\Y4_French_Autumn\Videos\Quelle%20est%20la%20date%20de%20ton%20anniversaire%20-%20Chatterpix.mp4" TargetMode="External"/><Relationship Id="rId6" Type="http://schemas.openxmlformats.org/officeDocument/2006/relationships/video" Target="file:///F:\RHAWKES\WiderProfessionalRoles\AST\2017-18\SLE\SSIF%202017-18\KS2%20French\Y4_French_Autumn\Videos\Quelle%20est%20la%20date%20de%20ton%20anniversaire%20-%20chatter%20pix%20MJ.mp4" TargetMode="External"/><Relationship Id="rId11" Type="http://schemas.openxmlformats.org/officeDocument/2006/relationships/slideLayout" Target="../slideLayouts/slideLayout18.xml"/><Relationship Id="rId24" Type="http://schemas.openxmlformats.org/officeDocument/2006/relationships/image" Target="../media/image10.png"/><Relationship Id="rId5" Type="http://schemas.microsoft.com/office/2007/relationships/media" Target="file:///F:\RHAWKES\WiderProfessionalRoles\AST\2017-18\SLE\SSIF%202017-18\KS2%20French\Y4_French_Autumn\Videos\Quelle%20est%20la%20date%20de%20ton%20anniversaire%20-%20chatter%20pix%20MJ.mp4" TargetMode="External"/><Relationship Id="rId15" Type="http://schemas.openxmlformats.org/officeDocument/2006/relationships/audio" Target="../media/audio5.wav"/><Relationship Id="rId23" Type="http://schemas.openxmlformats.org/officeDocument/2006/relationships/image" Target="../media/image9.png"/><Relationship Id="rId10" Type="http://schemas.openxmlformats.org/officeDocument/2006/relationships/audio" Target="../media/media2.mp3"/><Relationship Id="rId19" Type="http://schemas.openxmlformats.org/officeDocument/2006/relationships/audio" Target="../media/audio9.wav"/><Relationship Id="rId4" Type="http://schemas.openxmlformats.org/officeDocument/2006/relationships/video" Target="file:///F:\RHAWKES\WiderProfessionalRoles\AST\2017-18\SLE\SSIF%202017-18\KS2%20French\Y4_French_Autumn\Videos\Quelle%20est%20la%20date%20de%20ton%20anniversaire%20-%20chatterpix2.mp4" TargetMode="External"/><Relationship Id="rId9" Type="http://schemas.microsoft.com/office/2007/relationships/media" Target="../media/media2.mp3"/><Relationship Id="rId14" Type="http://schemas.openxmlformats.org/officeDocument/2006/relationships/audio" Target="../media/audio4.wav"/><Relationship Id="rId2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audio" Target="../media/audio11.wav"/><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404813"/>
            <a:ext cx="7886700" cy="1047750"/>
          </a:xfrm>
          <a:solidFill>
            <a:srgbClr val="FFFF00"/>
          </a:solidFill>
        </p:spPr>
        <p:txBody>
          <a:bodyPr/>
          <a:lstStyle/>
          <a:p>
            <a:pPr algn="ctr"/>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468313" y="14843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err="1">
                <a:solidFill>
                  <a:srgbClr val="000000"/>
                </a:solidFill>
                <a:latin typeface="Tw Cen MT" panose="020B0602020104020603" pitchFamily="34" charset="0"/>
                <a:cs typeface="Arial" panose="020B0604020202020204" pitchFamily="34" charset="0"/>
              </a:rPr>
              <a:t>mardi</a:t>
            </a:r>
            <a:r>
              <a:rPr lang="en-GB" altLang="en-US" sz="3600" b="1" dirty="0">
                <a:solidFill>
                  <a:srgbClr val="000000"/>
                </a:solidFill>
                <a:latin typeface="Tw Cen MT" panose="020B0602020104020603" pitchFamily="34" charset="0"/>
                <a:cs typeface="Arial" panose="020B0604020202020204" pitchFamily="34" charset="0"/>
              </a:rPr>
              <a:t>,</a:t>
            </a:r>
          </a:p>
        </p:txBody>
      </p:sp>
      <p:sp>
        <p:nvSpPr>
          <p:cNvPr id="8" name="TextBox 7"/>
          <p:cNvSpPr txBox="1">
            <a:spLocks noChangeArrowheads="1"/>
          </p:cNvSpPr>
          <p:nvPr/>
        </p:nvSpPr>
        <p:spPr bwMode="auto">
          <a:xfrm>
            <a:off x="1908175" y="148431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a:solidFill>
                  <a:srgbClr val="000000"/>
                </a:solidFill>
                <a:cs typeface="Arial" panose="020B0604020202020204" pitchFamily="34" charset="0"/>
              </a:rPr>
              <a:t>le </a:t>
            </a:r>
            <a:r>
              <a:rPr lang="en-GB" altLang="en-US" sz="3600" b="1" dirty="0" smtClean="0">
                <a:solidFill>
                  <a:srgbClr val="000000"/>
                </a:solidFill>
                <a:cs typeface="Arial" panose="020B0604020202020204" pitchFamily="34" charset="0"/>
              </a:rPr>
              <a:t>…  </a:t>
            </a:r>
            <a:r>
              <a:rPr lang="en-GB" altLang="en-US" sz="3600" b="1" dirty="0" err="1" smtClean="0">
                <a:solidFill>
                  <a:srgbClr val="000000"/>
                </a:solidFill>
                <a:cs typeface="Arial" panose="020B0604020202020204" pitchFamily="34" charset="0"/>
              </a:rPr>
              <a:t>novembre</a:t>
            </a:r>
            <a:endParaRPr lang="en-GB" altLang="en-US" sz="3600" b="1" dirty="0">
              <a:solidFill>
                <a:srgbClr val="000000"/>
              </a:solidFill>
              <a:cs typeface="Arial" panose="020B0604020202020204" pitchFamily="34" charset="0"/>
            </a:endParaRP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Aujourd’hui  = ?</a:t>
            </a:r>
          </a:p>
        </p:txBody>
      </p:sp>
      <p:pic>
        <p:nvPicPr>
          <p:cNvPr id="1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4" y="2294839"/>
            <a:ext cx="2365709" cy="310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743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286ssjv3AA"/>
          <p:cNvPicPr>
            <a:picLocks noRot="1" noChangeAspect="1"/>
          </p:cNvPicPr>
          <p:nvPr>
            <a:videoFile r:link="rId1"/>
          </p:nvPr>
        </p:nvPicPr>
        <p:blipFill>
          <a:blip r:embed="rId4"/>
          <a:stretch>
            <a:fillRect/>
          </a:stretch>
        </p:blipFill>
        <p:spPr>
          <a:xfrm>
            <a:off x="101600" y="914400"/>
            <a:ext cx="8934116" cy="5025440"/>
          </a:xfrm>
          <a:prstGeom prst="rect">
            <a:avLst/>
          </a:prstGeom>
        </p:spPr>
      </p:pic>
    </p:spTree>
    <p:extLst>
      <p:ext uri="{BB962C8B-B14F-4D97-AF65-F5344CB8AC3E}">
        <p14:creationId xmlns:p14="http://schemas.microsoft.com/office/powerpoint/2010/main" val="72516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71" y="0"/>
            <a:ext cx="8515350" cy="1325563"/>
          </a:xfrm>
        </p:spPr>
        <p:txBody>
          <a:bodyPr/>
          <a:lstStyle/>
          <a:p>
            <a:r>
              <a:rPr lang="en-GB" sz="4000" dirty="0" err="1" smtClean="0">
                <a:latin typeface="Tw Cen MT" panose="020B0602020104020603" pitchFamily="34" charset="0"/>
              </a:rPr>
              <a:t>Quelle</a:t>
            </a:r>
            <a:r>
              <a:rPr lang="en-GB" sz="4000" dirty="0" smtClean="0">
                <a:latin typeface="Tw Cen MT" panose="020B0602020104020603" pitchFamily="34" charset="0"/>
              </a:rPr>
              <a:t> </a:t>
            </a:r>
            <a:r>
              <a:rPr lang="en-GB" sz="4000" dirty="0" err="1" smtClean="0">
                <a:latin typeface="Tw Cen MT" panose="020B0602020104020603" pitchFamily="34" charset="0"/>
              </a:rPr>
              <a:t>est</a:t>
            </a:r>
            <a:r>
              <a:rPr lang="en-GB" sz="4000" dirty="0" smtClean="0">
                <a:latin typeface="Tw Cen MT" panose="020B0602020104020603" pitchFamily="34" charset="0"/>
              </a:rPr>
              <a:t> la date de ton </a:t>
            </a:r>
            <a:r>
              <a:rPr lang="en-GB" sz="4000" dirty="0" err="1" smtClean="0">
                <a:latin typeface="Tw Cen MT" panose="020B0602020104020603" pitchFamily="34" charset="0"/>
              </a:rPr>
              <a:t>anniversaire</a:t>
            </a:r>
            <a:r>
              <a:rPr lang="en-GB" sz="4000" dirty="0" smtClean="0">
                <a:latin typeface="Tw Cen MT" panose="020B0602020104020603" pitchFamily="34" charset="0"/>
              </a:rPr>
              <a:t>?</a:t>
            </a:r>
            <a:endParaRPr lang="en-GB" sz="4000" dirty="0">
              <a:latin typeface="Tw Cen MT" panose="020B0602020104020603" pitchFamily="34" charset="0"/>
            </a:endParaRPr>
          </a:p>
        </p:txBody>
      </p:sp>
      <p:pic>
        <p:nvPicPr>
          <p:cNvPr id="4" name="Picture 3" descr="whens_ur_birth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612" y="1488406"/>
            <a:ext cx="3558841"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6.2_quelle_est_la_date_de_ton_anniversa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6645" y="259702"/>
            <a:ext cx="609600" cy="609600"/>
          </a:xfrm>
          <a:prstGeom prst="rect">
            <a:avLst/>
          </a:prstGeom>
        </p:spPr>
      </p:pic>
    </p:spTree>
    <p:extLst>
      <p:ext uri="{BB962C8B-B14F-4D97-AF65-F5344CB8AC3E}">
        <p14:creationId xmlns:p14="http://schemas.microsoft.com/office/powerpoint/2010/main" val="4852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977" fill="hold"/>
                                        <p:tgtEl>
                                          <p:spTgt spid="3"/>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12057" y="321724"/>
            <a:ext cx="8558964" cy="6333634"/>
          </a:xfrm>
          <a:prstGeom prst="rect">
            <a:avLst/>
          </a:prstGeom>
        </p:spPr>
      </p:pic>
      <p:sp>
        <p:nvSpPr>
          <p:cNvPr id="2" name="Title 1"/>
          <p:cNvSpPr>
            <a:spLocks noGrp="1"/>
          </p:cNvSpPr>
          <p:nvPr>
            <p:ph type="title"/>
          </p:nvPr>
        </p:nvSpPr>
        <p:spPr>
          <a:xfrm>
            <a:off x="472239" y="-303384"/>
            <a:ext cx="8515350" cy="1325563"/>
          </a:xfrm>
        </p:spPr>
        <p:txBody>
          <a:bodyPr/>
          <a:lstStyle/>
          <a:p>
            <a:r>
              <a:rPr lang="en-GB" sz="4000" dirty="0" err="1" smtClean="0">
                <a:latin typeface="Tw Cen MT" panose="020B0602020104020603" pitchFamily="34" charset="0"/>
              </a:rPr>
              <a:t>Quelle</a:t>
            </a:r>
            <a:r>
              <a:rPr lang="en-GB" sz="4000" dirty="0" smtClean="0">
                <a:latin typeface="Tw Cen MT" panose="020B0602020104020603" pitchFamily="34" charset="0"/>
              </a:rPr>
              <a:t> </a:t>
            </a:r>
            <a:r>
              <a:rPr lang="en-GB" sz="4000" dirty="0" err="1" smtClean="0">
                <a:latin typeface="Tw Cen MT" panose="020B0602020104020603" pitchFamily="34" charset="0"/>
              </a:rPr>
              <a:t>est</a:t>
            </a:r>
            <a:r>
              <a:rPr lang="en-GB" sz="4000" dirty="0" smtClean="0">
                <a:latin typeface="Tw Cen MT" panose="020B0602020104020603" pitchFamily="34" charset="0"/>
              </a:rPr>
              <a:t> la date de ton </a:t>
            </a:r>
            <a:r>
              <a:rPr lang="en-GB" sz="4000" dirty="0" err="1" smtClean="0">
                <a:latin typeface="Tw Cen MT" panose="020B0602020104020603" pitchFamily="34" charset="0"/>
              </a:rPr>
              <a:t>anniversaire</a:t>
            </a:r>
            <a:r>
              <a:rPr lang="en-GB" sz="4000" dirty="0" smtClean="0">
                <a:latin typeface="Tw Cen MT" panose="020B0602020104020603" pitchFamily="34" charset="0"/>
              </a:rPr>
              <a:t>?</a:t>
            </a:r>
            <a:endParaRPr lang="en-GB" sz="4000" dirty="0">
              <a:latin typeface="Tw Cen MT" panose="020B0602020104020603" pitchFamily="34" charset="0"/>
            </a:endParaRPr>
          </a:p>
        </p:txBody>
      </p:sp>
      <p:pic>
        <p:nvPicPr>
          <p:cNvPr id="5" name="What date is your birthday in French.wm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597569" y="1163052"/>
            <a:ext cx="609600" cy="609600"/>
          </a:xfrm>
          <a:prstGeom prst="rect">
            <a:avLst/>
          </a:prstGeom>
        </p:spPr>
      </p:pic>
      <p:sp>
        <p:nvSpPr>
          <p:cNvPr id="6" name="Rectangle 5"/>
          <p:cNvSpPr/>
          <p:nvPr/>
        </p:nvSpPr>
        <p:spPr>
          <a:xfrm>
            <a:off x="597569" y="606077"/>
            <a:ext cx="7736305" cy="2231380"/>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err="1" smtClean="0">
                <a:latin typeface="Tw Cen MT" panose="020B0602020104020603" pitchFamily="34" charset="0"/>
                <a:ea typeface="Noto Sans JP Medium" panose="020B0600000000000000" pitchFamily="34" charset="-128"/>
              </a:rPr>
              <a:t>janvier</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février</a:t>
            </a:r>
            <a:r>
              <a:rPr lang="en-GB" sz="3200" dirty="0" smtClean="0">
                <a:latin typeface="Tw Cen MT" panose="020B0602020104020603" pitchFamily="34" charset="0"/>
                <a:ea typeface="Noto Sans JP Medium" panose="020B0600000000000000" pitchFamily="34" charset="-128"/>
              </a:rPr>
              <a:t>, mars?</a:t>
            </a:r>
          </a:p>
          <a:p>
            <a:pPr algn="ctr"/>
            <a:r>
              <a:rPr lang="en-GB" sz="3200" dirty="0" err="1" smtClean="0">
                <a:latin typeface="Tw Cen MT" panose="020B0602020104020603" pitchFamily="34" charset="0"/>
                <a:ea typeface="Noto Sans JP Medium" panose="020B0600000000000000" pitchFamily="34" charset="-128"/>
              </a:rPr>
              <a:t>janvier</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février</a:t>
            </a:r>
            <a:r>
              <a:rPr lang="en-GB" sz="3200" dirty="0" smtClean="0">
                <a:latin typeface="Tw Cen MT" panose="020B0602020104020603" pitchFamily="34" charset="0"/>
                <a:ea typeface="Noto Sans JP Medium" panose="020B0600000000000000" pitchFamily="34" charset="-128"/>
              </a:rPr>
              <a:t>, mars?</a:t>
            </a:r>
          </a:p>
        </p:txBody>
      </p:sp>
      <p:sp>
        <p:nvSpPr>
          <p:cNvPr id="7" name="Rectangle 6"/>
          <p:cNvSpPr/>
          <p:nvPr/>
        </p:nvSpPr>
        <p:spPr>
          <a:xfrm>
            <a:off x="597568" y="3033987"/>
            <a:ext cx="7736305" cy="2231380"/>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err="1" smtClean="0">
                <a:latin typeface="Tw Cen MT" panose="020B0602020104020603" pitchFamily="34" charset="0"/>
                <a:ea typeface="Noto Sans JP Medium" panose="020B0600000000000000" pitchFamily="34" charset="-128"/>
              </a:rPr>
              <a:t>avril</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mai</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juin</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avril</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mai</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juin</a:t>
            </a:r>
            <a:r>
              <a:rPr lang="en-GB" sz="3200" dirty="0" smtClean="0">
                <a:latin typeface="Tw Cen MT" panose="020B0602020104020603" pitchFamily="34" charset="0"/>
                <a:ea typeface="Noto Sans JP Medium" panose="020B0600000000000000" pitchFamily="34" charset="-128"/>
              </a:rPr>
              <a:t>?</a:t>
            </a:r>
          </a:p>
        </p:txBody>
      </p:sp>
      <p:sp>
        <p:nvSpPr>
          <p:cNvPr id="8" name="TextBox 7"/>
          <p:cNvSpPr txBox="1"/>
          <p:nvPr/>
        </p:nvSpPr>
        <p:spPr>
          <a:xfrm>
            <a:off x="212056" y="5448838"/>
            <a:ext cx="9035716" cy="1077218"/>
          </a:xfrm>
          <a:prstGeom prst="rect">
            <a:avLst/>
          </a:prstGeom>
          <a:noFill/>
        </p:spPr>
        <p:txBody>
          <a:bodyPr wrap="square" rtlCol="0">
            <a:spAutoFit/>
          </a:bodyPr>
          <a:lstStyle/>
          <a:p>
            <a:pPr algn="ctr"/>
            <a:r>
              <a:rPr lang="en-GB" sz="3200" dirty="0" err="1" smtClean="0">
                <a:latin typeface="Tw Cen MT" panose="020B0602020104020603" pitchFamily="34" charset="0"/>
              </a:rPr>
              <a:t>janvier</a:t>
            </a:r>
            <a:r>
              <a:rPr lang="en-GB" sz="3200" dirty="0" smtClean="0">
                <a:latin typeface="Tw Cen MT" panose="020B0602020104020603" pitchFamily="34" charset="0"/>
              </a:rPr>
              <a:t>, </a:t>
            </a:r>
            <a:r>
              <a:rPr lang="en-GB" sz="3200" dirty="0" err="1" smtClean="0">
                <a:latin typeface="Tw Cen MT" panose="020B0602020104020603" pitchFamily="34" charset="0"/>
              </a:rPr>
              <a:t>février</a:t>
            </a:r>
            <a:r>
              <a:rPr lang="en-GB" sz="3200" dirty="0" smtClean="0">
                <a:latin typeface="Tw Cen MT" panose="020B0602020104020603" pitchFamily="34" charset="0"/>
              </a:rPr>
              <a:t>, mars, </a:t>
            </a:r>
            <a:r>
              <a:rPr lang="en-GB" sz="3200" dirty="0" err="1" smtClean="0">
                <a:latin typeface="Tw Cen MT" panose="020B0602020104020603" pitchFamily="34" charset="0"/>
              </a:rPr>
              <a:t>avril</a:t>
            </a:r>
            <a:r>
              <a:rPr lang="en-GB" sz="3200" dirty="0" smtClean="0">
                <a:latin typeface="Tw Cen MT" panose="020B0602020104020603" pitchFamily="34" charset="0"/>
              </a:rPr>
              <a:t>, </a:t>
            </a:r>
            <a:r>
              <a:rPr lang="en-GB" sz="3200" dirty="0" err="1" smtClean="0">
                <a:latin typeface="Tw Cen MT" panose="020B0602020104020603" pitchFamily="34" charset="0"/>
              </a:rPr>
              <a:t>mai</a:t>
            </a:r>
            <a:r>
              <a:rPr lang="en-GB" sz="3200" dirty="0" smtClean="0">
                <a:latin typeface="Tw Cen MT" panose="020B0602020104020603" pitchFamily="34" charset="0"/>
              </a:rPr>
              <a:t>, </a:t>
            </a:r>
            <a:r>
              <a:rPr lang="en-GB" sz="3200" dirty="0" err="1" smtClean="0">
                <a:latin typeface="Tw Cen MT" panose="020B0602020104020603" pitchFamily="34" charset="0"/>
              </a:rPr>
              <a:t>juin</a:t>
            </a:r>
            <a:r>
              <a:rPr lang="en-GB" sz="3200" dirty="0" smtClean="0">
                <a:latin typeface="Tw Cen MT" panose="020B0602020104020603" pitchFamily="34" charset="0"/>
              </a:rPr>
              <a:t>, </a:t>
            </a:r>
            <a:r>
              <a:rPr lang="en-GB" sz="3200" dirty="0" err="1" smtClean="0">
                <a:latin typeface="Tw Cen MT" panose="020B0602020104020603" pitchFamily="34" charset="0"/>
              </a:rPr>
              <a:t>juillet</a:t>
            </a:r>
            <a:r>
              <a:rPr lang="en-GB" sz="3200" dirty="0" smtClean="0">
                <a:latin typeface="Tw Cen MT" panose="020B0602020104020603" pitchFamily="34" charset="0"/>
              </a:rPr>
              <a:t>, </a:t>
            </a:r>
            <a:r>
              <a:rPr lang="en-GB" sz="3200" dirty="0" err="1" smtClean="0">
                <a:latin typeface="Tw Cen MT" panose="020B0602020104020603" pitchFamily="34" charset="0"/>
              </a:rPr>
              <a:t>août</a:t>
            </a:r>
            <a:r>
              <a:rPr lang="en-GB" sz="3200" dirty="0" smtClean="0">
                <a:latin typeface="Tw Cen MT" panose="020B0602020104020603" pitchFamily="34" charset="0"/>
              </a:rPr>
              <a:t>, </a:t>
            </a:r>
            <a:r>
              <a:rPr lang="en-GB" sz="3200" dirty="0" err="1" smtClean="0">
                <a:latin typeface="Tw Cen MT" panose="020B0602020104020603" pitchFamily="34" charset="0"/>
              </a:rPr>
              <a:t>septembre</a:t>
            </a:r>
            <a:r>
              <a:rPr lang="en-GB" sz="3200" dirty="0" smtClean="0">
                <a:latin typeface="Tw Cen MT" panose="020B0602020104020603" pitchFamily="34" charset="0"/>
              </a:rPr>
              <a:t>, </a:t>
            </a:r>
            <a:r>
              <a:rPr lang="en-GB" sz="3200" dirty="0" err="1" smtClean="0">
                <a:latin typeface="Tw Cen MT" panose="020B0602020104020603" pitchFamily="34" charset="0"/>
              </a:rPr>
              <a:t>octobre</a:t>
            </a:r>
            <a:r>
              <a:rPr lang="en-GB" sz="3200" dirty="0" smtClean="0">
                <a:latin typeface="Tw Cen MT" panose="020B0602020104020603" pitchFamily="34" charset="0"/>
              </a:rPr>
              <a:t>, </a:t>
            </a:r>
            <a:r>
              <a:rPr lang="en-GB" sz="3200" dirty="0" err="1" smtClean="0">
                <a:latin typeface="Tw Cen MT" panose="020B0602020104020603" pitchFamily="34" charset="0"/>
              </a:rPr>
              <a:t>novembre</a:t>
            </a:r>
            <a:r>
              <a:rPr lang="en-GB" sz="3200" dirty="0" smtClean="0">
                <a:latin typeface="Tw Cen MT" panose="020B0602020104020603" pitchFamily="34" charset="0"/>
              </a:rPr>
              <a:t>, </a:t>
            </a:r>
            <a:r>
              <a:rPr lang="en-GB" sz="3200" dirty="0" err="1" smtClean="0">
                <a:latin typeface="Tw Cen MT" panose="020B0602020104020603" pitchFamily="34" charset="0"/>
              </a:rPr>
              <a:t>décembre</a:t>
            </a:r>
            <a:endParaRPr lang="en-GB" sz="3200" dirty="0">
              <a:latin typeface="Tw Cen MT" panose="020B0602020104020603" pitchFamily="34" charset="0"/>
            </a:endParaRPr>
          </a:p>
        </p:txBody>
      </p:sp>
    </p:spTree>
    <p:extLst>
      <p:ext uri="{BB962C8B-B14F-4D97-AF65-F5344CB8AC3E}">
        <p14:creationId xmlns:p14="http://schemas.microsoft.com/office/powerpoint/2010/main" val="1043104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51515" numSld="999">
                <p:cTn id="7" fill="remove"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12057" y="321724"/>
            <a:ext cx="8558964" cy="6333634"/>
          </a:xfrm>
          <a:prstGeom prst="rect">
            <a:avLst/>
          </a:prstGeom>
        </p:spPr>
      </p:pic>
      <p:sp>
        <p:nvSpPr>
          <p:cNvPr id="2" name="Rectangle 1"/>
          <p:cNvSpPr/>
          <p:nvPr/>
        </p:nvSpPr>
        <p:spPr>
          <a:xfrm>
            <a:off x="705854" y="194309"/>
            <a:ext cx="7736305" cy="3046988"/>
          </a:xfrm>
          <a:prstGeom prst="rect">
            <a:avLst/>
          </a:prstGeom>
        </p:spPr>
        <p:txBody>
          <a:bodyPr wrap="square">
            <a:spAutoFit/>
          </a:bodyPr>
          <a:lstStyle/>
          <a:p>
            <a:pPr algn="ctr"/>
            <a:r>
              <a:rPr lang="en-GB" sz="3600" dirty="0" err="1" smtClean="0">
                <a:latin typeface="Tw Cen MT" panose="020B0602020104020603" pitchFamily="34" charset="0"/>
                <a:ea typeface="Noto Sans JP Medium" panose="020B0600000000000000" pitchFamily="34" charset="-128"/>
              </a:rPr>
              <a:t>Quelle</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est</a:t>
            </a:r>
            <a:r>
              <a:rPr lang="en-GB" sz="3600" dirty="0" smtClean="0">
                <a:latin typeface="Tw Cen MT" panose="020B0602020104020603" pitchFamily="34" charset="0"/>
                <a:ea typeface="Noto Sans JP Medium" panose="020B0600000000000000" pitchFamily="34" charset="-128"/>
              </a:rPr>
              <a:t> la date de ton </a:t>
            </a:r>
            <a:r>
              <a:rPr lang="en-GB" sz="3600" dirty="0" err="1" smtClean="0">
                <a:latin typeface="Tw Cen MT" panose="020B0602020104020603" pitchFamily="34" charset="0"/>
                <a:ea typeface="Noto Sans JP Medium" panose="020B0600000000000000" pitchFamily="34" charset="-128"/>
              </a:rPr>
              <a:t>anniversaire</a:t>
            </a:r>
            <a:r>
              <a:rPr lang="en-GB" sz="3600" dirty="0" smtClean="0">
                <a:latin typeface="Tw Cen MT" panose="020B0602020104020603" pitchFamily="34" charset="0"/>
                <a:ea typeface="Noto Sans JP Medium" panose="020B0600000000000000" pitchFamily="34" charset="-128"/>
              </a:rPr>
              <a:t>?</a:t>
            </a:r>
          </a:p>
          <a:p>
            <a:pPr algn="ctr"/>
            <a:r>
              <a:rPr lang="en-GB" sz="3600" dirty="0" err="1" smtClean="0">
                <a:latin typeface="Tw Cen MT" panose="020B0602020104020603" pitchFamily="34" charset="0"/>
                <a:ea typeface="Noto Sans JP Medium" panose="020B0600000000000000" pitchFamily="34" charset="-128"/>
              </a:rPr>
              <a:t>Quelle</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est</a:t>
            </a:r>
            <a:r>
              <a:rPr lang="en-GB" sz="3600" dirty="0" smtClean="0">
                <a:latin typeface="Tw Cen MT" panose="020B0602020104020603" pitchFamily="34" charset="0"/>
                <a:ea typeface="Noto Sans JP Medium" panose="020B0600000000000000" pitchFamily="34" charset="-128"/>
              </a:rPr>
              <a:t> la date de ton </a:t>
            </a:r>
            <a:r>
              <a:rPr lang="en-GB" sz="3600" dirty="0" err="1" smtClean="0">
                <a:latin typeface="Tw Cen MT" panose="020B0602020104020603" pitchFamily="34" charset="0"/>
                <a:ea typeface="Noto Sans JP Medium" panose="020B0600000000000000" pitchFamily="34" charset="-128"/>
              </a:rPr>
              <a:t>anniversaire</a:t>
            </a:r>
            <a:r>
              <a:rPr lang="en-GB" sz="3600" dirty="0" smtClean="0">
                <a:latin typeface="Tw Cen MT" panose="020B0602020104020603" pitchFamily="34" charset="0"/>
                <a:ea typeface="Noto Sans JP Medium" panose="020B0600000000000000" pitchFamily="34" charset="-128"/>
              </a:rPr>
              <a:t>?</a:t>
            </a:r>
          </a:p>
          <a:p>
            <a:pPr algn="ctr"/>
            <a:endParaRPr lang="en-GB" sz="1200" dirty="0" smtClean="0">
              <a:latin typeface="Tw Cen MT" panose="020B0602020104020603" pitchFamily="34" charset="0"/>
              <a:ea typeface="Noto Sans JP Medium" panose="020B0600000000000000" pitchFamily="34" charset="-128"/>
            </a:endParaRPr>
          </a:p>
          <a:p>
            <a:pPr algn="ctr"/>
            <a:r>
              <a:rPr lang="en-GB" sz="3600" dirty="0" err="1" smtClean="0">
                <a:latin typeface="Tw Cen MT" panose="020B0602020104020603" pitchFamily="34" charset="0"/>
                <a:ea typeface="Noto Sans JP Medium" panose="020B0600000000000000" pitchFamily="34" charset="-128"/>
              </a:rPr>
              <a:t>juillet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août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septembre</a:t>
            </a:r>
            <a:r>
              <a:rPr lang="en-GB" sz="3600" dirty="0" smtClean="0">
                <a:latin typeface="Tw Cen MT" panose="020B0602020104020603" pitchFamily="34" charset="0"/>
                <a:ea typeface="Noto Sans JP Medium" panose="020B0600000000000000" pitchFamily="34" charset="-128"/>
              </a:rPr>
              <a:t/>
            </a:r>
            <a:br>
              <a:rPr lang="en-GB" sz="3600" dirty="0" smtClean="0">
                <a:latin typeface="Tw Cen MT" panose="020B0602020104020603" pitchFamily="34" charset="0"/>
                <a:ea typeface="Noto Sans JP Medium" panose="020B0600000000000000" pitchFamily="34" charset="-128"/>
              </a:rPr>
            </a:br>
            <a:r>
              <a:rPr lang="en-GB" sz="3600" dirty="0" err="1" smtClean="0">
                <a:latin typeface="Tw Cen MT" panose="020B0602020104020603" pitchFamily="34" charset="0"/>
                <a:ea typeface="Noto Sans JP Medium" panose="020B0600000000000000" pitchFamily="34" charset="-128"/>
              </a:rPr>
              <a:t>juillet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août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septembre</a:t>
            </a:r>
            <a:endParaRPr lang="en-GB" sz="3600" dirty="0" smtClean="0">
              <a:latin typeface="Tw Cen MT" panose="020B0602020104020603" pitchFamily="34" charset="0"/>
              <a:ea typeface="Noto Sans JP Medium" panose="020B0600000000000000" pitchFamily="34" charset="-128"/>
            </a:endParaRPr>
          </a:p>
          <a:p>
            <a:pPr algn="ctr"/>
            <a:endParaRPr lang="en-GB" sz="3600" dirty="0" smtClean="0">
              <a:latin typeface="Tw Cen MT" panose="020B0602020104020603" pitchFamily="34" charset="0"/>
              <a:ea typeface="Noto Sans JP Medium" panose="020B0600000000000000" pitchFamily="34" charset="-128"/>
            </a:endParaRPr>
          </a:p>
        </p:txBody>
      </p:sp>
      <p:sp>
        <p:nvSpPr>
          <p:cNvPr id="3" name="Rectangle 2"/>
          <p:cNvSpPr/>
          <p:nvPr/>
        </p:nvSpPr>
        <p:spPr>
          <a:xfrm>
            <a:off x="874295" y="3241297"/>
            <a:ext cx="7736305" cy="2231380"/>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err="1" smtClean="0">
                <a:latin typeface="Tw Cen MT" panose="020B0602020104020603" pitchFamily="34" charset="0"/>
                <a:ea typeface="Noto Sans JP Medium" panose="020B0600000000000000" pitchFamily="34" charset="-128"/>
              </a:rPr>
              <a:t>octobre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novembre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décembre</a:t>
            </a:r>
            <a:r>
              <a:rPr lang="en-GB" sz="3200" dirty="0" smtClean="0">
                <a:latin typeface="Tw Cen MT" panose="020B0602020104020603" pitchFamily="34" charset="0"/>
                <a:ea typeface="Noto Sans JP Medium" panose="020B0600000000000000" pitchFamily="34" charset="-128"/>
              </a:rPr>
              <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octobre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novembre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décembre</a:t>
            </a:r>
            <a:endParaRPr lang="en-GB" sz="3200" dirty="0" smtClean="0">
              <a:latin typeface="Tw Cen MT" panose="020B0602020104020603" pitchFamily="34" charset="0"/>
              <a:ea typeface="Noto Sans JP Medium" panose="020B0600000000000000" pitchFamily="34" charset="-128"/>
            </a:endParaRPr>
          </a:p>
        </p:txBody>
      </p:sp>
      <p:sp>
        <p:nvSpPr>
          <p:cNvPr id="4" name="Rectangle 3"/>
          <p:cNvSpPr/>
          <p:nvPr/>
        </p:nvSpPr>
        <p:spPr>
          <a:xfrm>
            <a:off x="3717011" y="5956208"/>
            <a:ext cx="1454244" cy="523220"/>
          </a:xfrm>
          <a:prstGeom prst="rect">
            <a:avLst/>
          </a:prstGeom>
        </p:spPr>
        <p:txBody>
          <a:bodyPr wrap="none">
            <a:spAutoFit/>
          </a:bodyPr>
          <a:lstStyle/>
          <a:p>
            <a:r>
              <a:rPr lang="en-GB" sz="2800" dirty="0" err="1" smtClean="0">
                <a:latin typeface="Tw Cen MT" panose="020B0602020104020603" pitchFamily="34" charset="0"/>
                <a:ea typeface="Noto Sans JP Medium" panose="020B0600000000000000" pitchFamily="34" charset="-128"/>
              </a:rPr>
              <a:t>Ça</a:t>
            </a:r>
            <a:r>
              <a:rPr lang="en-GB" sz="2800" dirty="0" smtClean="0">
                <a:latin typeface="Tw Cen MT" panose="020B0602020104020603" pitchFamily="34" charset="0"/>
                <a:ea typeface="Noto Sans JP Medium" panose="020B0600000000000000" pitchFamily="34" charset="-128"/>
              </a:rPr>
              <a:t> y </a:t>
            </a:r>
            <a:r>
              <a:rPr lang="en-GB" sz="2800" dirty="0" err="1" smtClean="0">
                <a:latin typeface="Tw Cen MT" panose="020B0602020104020603" pitchFamily="34" charset="0"/>
                <a:ea typeface="Noto Sans JP Medium" panose="020B0600000000000000" pitchFamily="34" charset="-128"/>
              </a:rPr>
              <a:t>est</a:t>
            </a:r>
            <a:r>
              <a:rPr lang="en-GB" sz="2800" dirty="0" smtClean="0">
                <a:latin typeface="Tw Cen MT" panose="020B0602020104020603" pitchFamily="34" charset="0"/>
                <a:ea typeface="Noto Sans JP Medium" panose="020B0600000000000000" pitchFamily="34" charset="-128"/>
              </a:rPr>
              <a:t>!</a:t>
            </a:r>
            <a:endParaRPr lang="en-GB" sz="2800" dirty="0"/>
          </a:p>
        </p:txBody>
      </p:sp>
    </p:spTree>
    <p:extLst>
      <p:ext uri="{BB962C8B-B14F-4D97-AF65-F5344CB8AC3E}">
        <p14:creationId xmlns:p14="http://schemas.microsoft.com/office/powerpoint/2010/main" val="701328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uelle est la date de ton anniversaire">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296779" y="21255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255" y="416774"/>
            <a:ext cx="5616225" cy="2414977"/>
          </a:xfrm>
          <a:prstGeom prst="rect">
            <a:avLst/>
          </a:prstGeom>
        </p:spPr>
      </p:pic>
      <p:sp>
        <p:nvSpPr>
          <p:cNvPr id="4" name="Rectangle 3"/>
          <p:cNvSpPr/>
          <p:nvPr/>
        </p:nvSpPr>
        <p:spPr>
          <a:xfrm>
            <a:off x="729916" y="3084886"/>
            <a:ext cx="7736305" cy="3708708"/>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smtClean="0">
                <a:latin typeface="Tw Cen MT" panose="020B0602020104020603" pitchFamily="34" charset="0"/>
                <a:ea typeface="Noto Sans JP Medium" panose="020B0600000000000000" pitchFamily="34" charset="-128"/>
              </a:rPr>
              <a:t>au </a:t>
            </a:r>
            <a:r>
              <a:rPr lang="en-GB" sz="3200" dirty="0" err="1" smtClean="0">
                <a:latin typeface="Tw Cen MT" panose="020B0602020104020603" pitchFamily="34" charset="0"/>
                <a:ea typeface="Noto Sans JP Medium" panose="020B0600000000000000" pitchFamily="34" charset="-128"/>
              </a:rPr>
              <a:t>printemps</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en</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été</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en</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automne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en</a:t>
            </a:r>
            <a:r>
              <a:rPr lang="en-GB" sz="3200" dirty="0" smtClean="0">
                <a:latin typeface="Tw Cen MT" panose="020B0602020104020603" pitchFamily="34" charset="0"/>
                <a:ea typeface="Noto Sans JP Medium" panose="020B0600000000000000" pitchFamily="34" charset="-128"/>
              </a:rPr>
              <a:t> hiver</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Janvier</a:t>
            </a:r>
            <a:r>
              <a:rPr lang="en-GB" sz="3200" dirty="0" smtClean="0">
                <a:latin typeface="Tw Cen MT" panose="020B0602020104020603" pitchFamily="34" charset="0"/>
                <a:ea typeface="Noto Sans JP Medium" panose="020B0600000000000000" pitchFamily="34" charset="-128"/>
              </a:rPr>
              <a:t>..</a:t>
            </a:r>
            <a:r>
              <a:rPr lang="en-GB" sz="3200" dirty="0" err="1" smtClean="0">
                <a:latin typeface="Tw Cen MT" panose="020B0602020104020603" pitchFamily="34" charset="0"/>
                <a:ea typeface="Noto Sans JP Medium" panose="020B0600000000000000" pitchFamily="34" charset="-128"/>
              </a:rPr>
              <a:t>Oui</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Joyeux</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Février</a:t>
            </a:r>
            <a:r>
              <a:rPr lang="en-GB" sz="3200" dirty="0" smtClean="0">
                <a:latin typeface="Tw Cen MT" panose="020B0602020104020603" pitchFamily="34" charset="0"/>
                <a:ea typeface="Noto Sans JP Medium" panose="020B0600000000000000" pitchFamily="34" charset="-128"/>
              </a:rPr>
              <a:t>..</a:t>
            </a:r>
          </a:p>
          <a:p>
            <a:pPr algn="ctr"/>
            <a:endParaRPr lang="en-GB" sz="3200" dirty="0" smtClean="0">
              <a:latin typeface="Tw Cen MT" panose="020B0602020104020603" pitchFamily="34" charset="0"/>
              <a:ea typeface="Noto Sans JP Medium" panose="020B0600000000000000" pitchFamily="34" charset="-128"/>
            </a:endParaRPr>
          </a:p>
        </p:txBody>
      </p:sp>
    </p:spTree>
    <p:extLst>
      <p:ext uri="{BB962C8B-B14F-4D97-AF65-F5344CB8AC3E}">
        <p14:creationId xmlns:p14="http://schemas.microsoft.com/office/powerpoint/2010/main" val="3562543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rthday_is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357563"/>
            <a:ext cx="2411412"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whens_ur_birth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333375"/>
            <a:ext cx="24352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323850" y="2781300"/>
            <a:ext cx="8569325" cy="708025"/>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4000" b="1" dirty="0" err="1" smtClean="0"/>
              <a:t>Quelle</a:t>
            </a:r>
            <a:r>
              <a:rPr lang="en-US" altLang="en-US" sz="4000" b="1" dirty="0" smtClean="0"/>
              <a:t> </a:t>
            </a:r>
            <a:r>
              <a:rPr lang="en-US" altLang="en-US" sz="4000" b="1" dirty="0" err="1" smtClean="0"/>
              <a:t>est</a:t>
            </a:r>
            <a:r>
              <a:rPr lang="en-US" altLang="en-US" sz="4000" b="1" dirty="0" smtClean="0"/>
              <a:t> la date de ton </a:t>
            </a:r>
            <a:r>
              <a:rPr lang="en-US" altLang="en-US" sz="4000" b="1" dirty="0" err="1" smtClean="0"/>
              <a:t>anniversaire</a:t>
            </a:r>
            <a:r>
              <a:rPr lang="en-GB" altLang="en-US" sz="4000" b="1" dirty="0" smtClean="0"/>
              <a:t>?</a:t>
            </a:r>
            <a:endParaRPr lang="en-US" altLang="en-US" sz="4000" b="1" dirty="0"/>
          </a:p>
        </p:txBody>
      </p:sp>
      <p:sp>
        <p:nvSpPr>
          <p:cNvPr id="15365" name="Text Box 5"/>
          <p:cNvSpPr txBox="1">
            <a:spLocks noChangeArrowheads="1"/>
          </p:cNvSpPr>
          <p:nvPr/>
        </p:nvSpPr>
        <p:spPr bwMode="auto">
          <a:xfrm>
            <a:off x="323850" y="5876925"/>
            <a:ext cx="8569325" cy="58420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a:t>Mon </a:t>
            </a:r>
            <a:r>
              <a:rPr lang="en-GB" altLang="en-US" sz="3200" b="1" dirty="0" err="1"/>
              <a:t>anniversaire</a:t>
            </a:r>
            <a:r>
              <a:rPr lang="en-GB" altLang="en-US" sz="3200" b="1" dirty="0"/>
              <a:t> </a:t>
            </a:r>
            <a:r>
              <a:rPr lang="en-GB" altLang="en-US" sz="3200" b="1" dirty="0" err="1"/>
              <a:t>est</a:t>
            </a:r>
            <a:r>
              <a:rPr lang="en-GB" altLang="en-US" sz="3200" b="1" dirty="0"/>
              <a:t> le  ________ ___________</a:t>
            </a:r>
            <a:endParaRPr lang="en-US"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Scale>
                                      <p:cBhvr>
                                        <p:cTn id="7" dur="1000" decel="50000" fill="hold">
                                          <p:stCondLst>
                                            <p:cond delay="0"/>
                                          </p:stCondLst>
                                        </p:cTn>
                                        <p:tgtEl>
                                          <p:spTgt spid="153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3"/>
                                        </p:tgtEl>
                                        <p:attrNameLst>
                                          <p:attrName>ppt_x</p:attrName>
                                          <p:attrName>ppt_y</p:attrName>
                                        </p:attrNameLst>
                                      </p:cBhvr>
                                    </p:animMotion>
                                    <p:animEffect transition="in" filter="fade">
                                      <p:cBhvr>
                                        <p:cTn id="9" dur="1000"/>
                                        <p:tgtEl>
                                          <p:spTgt spid="15363"/>
                                        </p:tgtEl>
                                      </p:cBhvr>
                                    </p:animEffect>
                                  </p:childTnLst>
                                  <p:subTnLst>
                                    <p:audio>
                                      <p:cMediaNode>
                                        <p:cTn display="0" masterRel="sameClick">
                                          <p:stCondLst>
                                            <p:cond evt="begin" delay="0">
                                              <p:tn val="5"/>
                                            </p:cond>
                                          </p:stCondLst>
                                          <p:endCondLst>
                                            <p:cond evt="onStopAudio" delay="0">
                                              <p:tgtEl>
                                                <p:sldTgt/>
                                              </p:tgtEl>
                                            </p:cond>
                                          </p:endCondLst>
                                        </p:cTn>
                                        <p:tgtEl>
                                          <p:sndTgt r:embed="rId3" name="6.2_quelle_est_la_date_de_ton_anniversair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subTnLst>
                                    <p:audio>
                                      <p:cMediaNode>
                                        <p:cTn display="0" masterRel="sameClick">
                                          <p:stCondLst>
                                            <p:cond evt="begin" delay="0">
                                              <p:tn val="12"/>
                                            </p:cond>
                                          </p:stCondLst>
                                          <p:endCondLst>
                                            <p:cond evt="onStopAudio" delay="0">
                                              <p:tgtEl>
                                                <p:sldTgt/>
                                              </p:tgtEl>
                                            </p:cond>
                                          </p:endCondLst>
                                        </p:cTn>
                                        <p:tgtEl>
                                          <p:sndTgt r:embed="rId3" name="6.2_quelle_est_la_date_de_ton_anniversair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dissolve">
                                      <p:cBhvr>
                                        <p:cTn id="21" dur="500"/>
                                        <p:tgtEl>
                                          <p:spTgt spid="15362"/>
                                        </p:tgtEl>
                                      </p:cBhvr>
                                    </p:animEffect>
                                  </p:childTnLst>
                                  <p:subTnLst>
                                    <p:audio>
                                      <p:cMediaNode>
                                        <p:cTn display="0" masterRel="sameClick">
                                          <p:stCondLst>
                                            <p:cond evt="begin" delay="0">
                                              <p:tn val="19"/>
                                            </p:cond>
                                          </p:stCondLst>
                                          <p:endCondLst>
                                            <p:cond evt="onStopAudio" delay="0">
                                              <p:tgtEl>
                                                <p:sldTgt/>
                                              </p:tgtEl>
                                            </p:cond>
                                          </p:endCondLst>
                                        </p:cTn>
                                        <p:tgtEl>
                                          <p:sndTgt r:embed="rId4" name="6.6_Mon_anniversaire_est_l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365"/>
                                        </p:tgtEl>
                                        <p:attrNameLst>
                                          <p:attrName>style.visibility</p:attrName>
                                        </p:attrNameLst>
                                      </p:cBhvr>
                                      <p:to>
                                        <p:strVal val="visible"/>
                                      </p:to>
                                    </p:set>
                                    <p:anim calcmode="lin" valueType="num">
                                      <p:cBhvr>
                                        <p:cTn id="26" dur="1000" fill="hold"/>
                                        <p:tgtEl>
                                          <p:spTgt spid="15365"/>
                                        </p:tgtEl>
                                        <p:attrNameLst>
                                          <p:attrName>ppt_x</p:attrName>
                                        </p:attrNameLst>
                                      </p:cBhvr>
                                      <p:tavLst>
                                        <p:tav tm="0">
                                          <p:val>
                                            <p:strVal val="#ppt_x-.2"/>
                                          </p:val>
                                        </p:tav>
                                        <p:tav tm="100000">
                                          <p:val>
                                            <p:strVal val="#ppt_x"/>
                                          </p:val>
                                        </p:tav>
                                      </p:tavLst>
                                    </p:anim>
                                    <p:anim calcmode="lin" valueType="num">
                                      <p:cBhvr>
                                        <p:cTn id="27"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365"/>
                                        </p:tgtEl>
                                      </p:cBhvr>
                                    </p:animEffect>
                                  </p:childTnLst>
                                  <p:subTnLst>
                                    <p:audio>
                                      <p:cMediaNode>
                                        <p:cTn display="0" masterRel="sameClick">
                                          <p:stCondLst>
                                            <p:cond evt="begin" delay="0">
                                              <p:tn val="24"/>
                                            </p:cond>
                                          </p:stCondLst>
                                          <p:endCondLst>
                                            <p:cond evt="onStopAudio" delay="0">
                                              <p:tgtEl>
                                                <p:sldTgt/>
                                              </p:tgtEl>
                                            </p:cond>
                                          </p:endCondLst>
                                        </p:cTn>
                                        <p:tgtEl>
                                          <p:sndTgt r:embed="rId4" name="6.6_Mon_anniversaire_est_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Group 3"/>
          <p:cNvGraphicFramePr>
            <a:graphicFrameLocks noGrp="1"/>
          </p:cNvGraphicFramePr>
          <p:nvPr>
            <p:extLst>
              <p:ext uri="{D42A27DB-BD31-4B8C-83A1-F6EECF244321}">
                <p14:modId xmlns:p14="http://schemas.microsoft.com/office/powerpoint/2010/main" val="963151762"/>
              </p:ext>
            </p:extLst>
          </p:nvPr>
        </p:nvGraphicFramePr>
        <p:xfrm>
          <a:off x="5364163" y="1125538"/>
          <a:ext cx="3589337" cy="2959102"/>
        </p:xfrm>
        <a:graphic>
          <a:graphicData uri="http://schemas.openxmlformats.org/drawingml/2006/table">
            <a:tbl>
              <a:tblPr/>
              <a:tblGrid>
                <a:gridCol w="520394"/>
                <a:gridCol w="1044547"/>
                <a:gridCol w="2024396"/>
              </a:tblGrid>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Tw Cen MT" panose="020B0602020104020603" pitchFamily="34" charset="0"/>
                        </a:rPr>
                        <a:t>date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Tw Cen MT" panose="020B0602020104020603" pitchFamily="34" charset="0"/>
                        </a:rPr>
                        <a:t>mois</a:t>
                      </a:r>
                      <a:endParaRPr kumimoji="0" lang="en-GB" sz="3200" b="0" i="0" u="none" strike="noStrike" cap="none" normalizeH="0" baseline="0" dirty="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8" name="Text Box 45"/>
          <p:cNvSpPr txBox="1">
            <a:spLocks noChangeArrowheads="1"/>
          </p:cNvSpPr>
          <p:nvPr/>
        </p:nvSpPr>
        <p:spPr bwMode="auto">
          <a:xfrm>
            <a:off x="126999" y="94933"/>
            <a:ext cx="841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800" b="1" dirty="0" err="1">
                <a:solidFill>
                  <a:srgbClr val="000000"/>
                </a:solidFill>
                <a:latin typeface="Tw Cen MT" panose="020B0602020104020603" pitchFamily="34" charset="0"/>
              </a:rPr>
              <a:t>Ecoutez</a:t>
            </a:r>
            <a:r>
              <a:rPr lang="en-GB" altLang="en-US" sz="2800" b="1" dirty="0">
                <a:solidFill>
                  <a:srgbClr val="000000"/>
                </a:solidFill>
                <a:latin typeface="Tw Cen MT" panose="020B0602020104020603" pitchFamily="34" charset="0"/>
              </a:rPr>
              <a:t> et </a:t>
            </a:r>
            <a:r>
              <a:rPr lang="en-GB" altLang="en-US" sz="2800" b="1" dirty="0" err="1">
                <a:solidFill>
                  <a:srgbClr val="000000"/>
                </a:solidFill>
                <a:latin typeface="Tw Cen MT" panose="020B0602020104020603" pitchFamily="34" charset="0"/>
              </a:rPr>
              <a:t>notez</a:t>
            </a:r>
            <a:r>
              <a:rPr lang="en-GB" altLang="en-US" sz="2800" b="1" dirty="0">
                <a:solidFill>
                  <a:srgbClr val="000000"/>
                </a:solidFill>
                <a:latin typeface="Tw Cen MT" panose="020B0602020104020603" pitchFamily="34" charset="0"/>
              </a:rPr>
              <a:t> les dates des </a:t>
            </a:r>
            <a:r>
              <a:rPr lang="en-GB" altLang="en-US" sz="2800" b="1" dirty="0" err="1" smtClean="0">
                <a:solidFill>
                  <a:srgbClr val="000000"/>
                </a:solidFill>
                <a:latin typeface="Tw Cen MT" panose="020B0602020104020603" pitchFamily="34" charset="0"/>
              </a:rPr>
              <a:t>anniversaires</a:t>
            </a:r>
            <a:r>
              <a:rPr lang="en-GB" altLang="en-US" sz="2800" b="1" dirty="0" smtClean="0">
                <a:solidFill>
                  <a:srgbClr val="000000"/>
                </a:solidFill>
                <a:latin typeface="Tw Cen MT" panose="020B0602020104020603" pitchFamily="34" charset="0"/>
              </a:rPr>
              <a:t>.</a:t>
            </a:r>
            <a:endParaRPr lang="en-GB" altLang="en-US" sz="2800" b="1" dirty="0">
              <a:solidFill>
                <a:srgbClr val="000000"/>
              </a:solidFill>
              <a:latin typeface="Tw Cen MT" panose="020B0602020104020603" pitchFamily="34" charset="0"/>
            </a:endParaRPr>
          </a:p>
        </p:txBody>
      </p:sp>
      <p:sp>
        <p:nvSpPr>
          <p:cNvPr id="17454" name="Text Box 46"/>
          <p:cNvSpPr txBox="1">
            <a:spLocks noChangeArrowheads="1"/>
          </p:cNvSpPr>
          <p:nvPr/>
        </p:nvSpPr>
        <p:spPr bwMode="auto">
          <a:xfrm>
            <a:off x="5867400" y="1773238"/>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28</a:t>
            </a:r>
            <a:endParaRPr lang="en-GB" altLang="en-US" sz="3200" b="1" dirty="0">
              <a:solidFill>
                <a:srgbClr val="7030A0"/>
              </a:solidFill>
              <a:latin typeface="Tw Cen MT" panose="020B0602020104020603" pitchFamily="34" charset="0"/>
            </a:endParaRPr>
          </a:p>
        </p:txBody>
      </p:sp>
      <p:sp>
        <p:nvSpPr>
          <p:cNvPr id="17455" name="Text Box 47"/>
          <p:cNvSpPr txBox="1">
            <a:spLocks noChangeArrowheads="1"/>
          </p:cNvSpPr>
          <p:nvPr/>
        </p:nvSpPr>
        <p:spPr bwMode="auto">
          <a:xfrm>
            <a:off x="5845982" y="2314164"/>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8</a:t>
            </a:r>
            <a:endParaRPr lang="en-GB" altLang="en-US" sz="3200" b="1" dirty="0">
              <a:solidFill>
                <a:srgbClr val="7030A0"/>
              </a:solidFill>
              <a:latin typeface="Tw Cen MT" panose="020B0602020104020603" pitchFamily="34" charset="0"/>
            </a:endParaRPr>
          </a:p>
        </p:txBody>
      </p:sp>
      <p:sp>
        <p:nvSpPr>
          <p:cNvPr id="17456" name="Text Box 48"/>
          <p:cNvSpPr txBox="1">
            <a:spLocks noChangeArrowheads="1"/>
          </p:cNvSpPr>
          <p:nvPr/>
        </p:nvSpPr>
        <p:spPr bwMode="auto">
          <a:xfrm>
            <a:off x="5867400" y="2971800"/>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23</a:t>
            </a:r>
            <a:endParaRPr lang="en-GB" altLang="en-US" sz="3200" b="1" dirty="0">
              <a:solidFill>
                <a:srgbClr val="7030A0"/>
              </a:solidFill>
              <a:latin typeface="Tw Cen MT" panose="020B0602020104020603" pitchFamily="34" charset="0"/>
            </a:endParaRPr>
          </a:p>
        </p:txBody>
      </p:sp>
      <p:sp>
        <p:nvSpPr>
          <p:cNvPr id="17457" name="Text Box 49"/>
          <p:cNvSpPr txBox="1">
            <a:spLocks noChangeArrowheads="1"/>
          </p:cNvSpPr>
          <p:nvPr/>
        </p:nvSpPr>
        <p:spPr bwMode="auto">
          <a:xfrm>
            <a:off x="5867400" y="3560763"/>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26</a:t>
            </a:r>
            <a:endParaRPr lang="en-GB" altLang="en-US" sz="3200" b="1" dirty="0">
              <a:solidFill>
                <a:srgbClr val="7030A0"/>
              </a:solidFill>
              <a:latin typeface="Tw Cen MT" panose="020B0602020104020603" pitchFamily="34" charset="0"/>
            </a:endParaRPr>
          </a:p>
        </p:txBody>
      </p:sp>
      <p:sp>
        <p:nvSpPr>
          <p:cNvPr id="17462" name="Text Box 54"/>
          <p:cNvSpPr txBox="1">
            <a:spLocks noChangeArrowheads="1"/>
          </p:cNvSpPr>
          <p:nvPr/>
        </p:nvSpPr>
        <p:spPr bwMode="auto">
          <a:xfrm>
            <a:off x="6929034" y="1709168"/>
            <a:ext cx="221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a:solidFill>
                  <a:srgbClr val="7030A0"/>
                </a:solidFill>
                <a:latin typeface="Tw Cen MT" panose="020B0602020104020603" pitchFamily="34" charset="0"/>
              </a:rPr>
              <a:t>mai</a:t>
            </a:r>
            <a:endParaRPr lang="en-GB" altLang="en-US" sz="3200" b="1" dirty="0">
              <a:solidFill>
                <a:srgbClr val="7030A0"/>
              </a:solidFill>
              <a:latin typeface="Tw Cen MT" panose="020B0602020104020603" pitchFamily="34" charset="0"/>
            </a:endParaRPr>
          </a:p>
        </p:txBody>
      </p:sp>
      <p:sp>
        <p:nvSpPr>
          <p:cNvPr id="17463" name="Text Box 55"/>
          <p:cNvSpPr txBox="1">
            <a:spLocks noChangeArrowheads="1"/>
          </p:cNvSpPr>
          <p:nvPr/>
        </p:nvSpPr>
        <p:spPr bwMode="auto">
          <a:xfrm>
            <a:off x="6929033" y="2310830"/>
            <a:ext cx="2045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smtClean="0">
                <a:solidFill>
                  <a:srgbClr val="7030A0"/>
                </a:solidFill>
                <a:latin typeface="Tw Cen MT" panose="020B0602020104020603" pitchFamily="34" charset="0"/>
              </a:rPr>
              <a:t>octobre</a:t>
            </a:r>
            <a:endParaRPr lang="en-GB" altLang="en-US" sz="3200" b="1" dirty="0">
              <a:solidFill>
                <a:srgbClr val="7030A0"/>
              </a:solidFill>
              <a:latin typeface="Tw Cen MT" panose="020B0602020104020603" pitchFamily="34" charset="0"/>
            </a:endParaRPr>
          </a:p>
        </p:txBody>
      </p:sp>
      <p:sp>
        <p:nvSpPr>
          <p:cNvPr id="17464" name="Text Box 56"/>
          <p:cNvSpPr txBox="1">
            <a:spLocks noChangeArrowheads="1"/>
          </p:cNvSpPr>
          <p:nvPr/>
        </p:nvSpPr>
        <p:spPr bwMode="auto">
          <a:xfrm>
            <a:off x="6929033" y="2915668"/>
            <a:ext cx="2045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smtClean="0">
                <a:solidFill>
                  <a:srgbClr val="7030A0"/>
                </a:solidFill>
                <a:latin typeface="Tw Cen MT" panose="020B0602020104020603" pitchFamily="34" charset="0"/>
              </a:rPr>
              <a:t>juillet</a:t>
            </a:r>
            <a:endParaRPr lang="en-GB" altLang="en-US" sz="3200" b="1" dirty="0">
              <a:solidFill>
                <a:srgbClr val="7030A0"/>
              </a:solidFill>
              <a:latin typeface="Tw Cen MT" panose="020B0602020104020603" pitchFamily="34" charset="0"/>
            </a:endParaRPr>
          </a:p>
        </p:txBody>
      </p:sp>
      <p:sp>
        <p:nvSpPr>
          <p:cNvPr id="17465" name="Text Box 57"/>
          <p:cNvSpPr txBox="1">
            <a:spLocks noChangeArrowheads="1"/>
          </p:cNvSpPr>
          <p:nvPr/>
        </p:nvSpPr>
        <p:spPr bwMode="auto">
          <a:xfrm>
            <a:off x="6929034" y="3488755"/>
            <a:ext cx="2130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smtClean="0">
                <a:solidFill>
                  <a:srgbClr val="7030A0"/>
                </a:solidFill>
                <a:latin typeface="Tw Cen MT" panose="020B0602020104020603" pitchFamily="34" charset="0"/>
              </a:rPr>
              <a:t>février</a:t>
            </a:r>
            <a:endParaRPr lang="en-GB" altLang="en-US" sz="3200" b="1" dirty="0">
              <a:solidFill>
                <a:srgbClr val="7030A0"/>
              </a:solidFill>
              <a:latin typeface="Tw Cen MT" panose="020B0602020104020603" pitchFamily="34" charset="0"/>
            </a:endParaRPr>
          </a:p>
        </p:txBody>
      </p:sp>
      <p:pic>
        <p:nvPicPr>
          <p:cNvPr id="2" name="Quelle est la date de ton anniversaire - Chatterpix">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21"/>
          <a:stretch>
            <a:fillRect/>
          </a:stretch>
        </p:blipFill>
        <p:spPr>
          <a:xfrm>
            <a:off x="284693" y="1377358"/>
            <a:ext cx="2183215" cy="2183215"/>
          </a:xfrm>
          <a:prstGeom prst="rect">
            <a:avLst/>
          </a:prstGeom>
        </p:spPr>
      </p:pic>
      <p:sp>
        <p:nvSpPr>
          <p:cNvPr id="3" name="Rectangle 2"/>
          <p:cNvSpPr/>
          <p:nvPr/>
        </p:nvSpPr>
        <p:spPr>
          <a:xfrm>
            <a:off x="0" y="447403"/>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2" name="Rectangle 21"/>
          <p:cNvSpPr/>
          <p:nvPr/>
        </p:nvSpPr>
        <p:spPr>
          <a:xfrm>
            <a:off x="2399933" y="447403"/>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Rectangle 22"/>
          <p:cNvSpPr/>
          <p:nvPr/>
        </p:nvSpPr>
        <p:spPr>
          <a:xfrm>
            <a:off x="126999" y="3609995"/>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4" name="Rectangle 23"/>
          <p:cNvSpPr/>
          <p:nvPr/>
        </p:nvSpPr>
        <p:spPr>
          <a:xfrm>
            <a:off x="2442368" y="3611865"/>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Quelle est la date de ton anniversaire - chatterpix2">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22"/>
          <a:stretch>
            <a:fillRect/>
          </a:stretch>
        </p:blipFill>
        <p:spPr>
          <a:xfrm>
            <a:off x="2787573" y="1357556"/>
            <a:ext cx="2252439" cy="2252439"/>
          </a:xfrm>
          <a:prstGeom prst="rect">
            <a:avLst/>
          </a:prstGeom>
        </p:spPr>
      </p:pic>
      <p:pic>
        <p:nvPicPr>
          <p:cNvPr id="5" name="Quelle est la date de ton anniversaire - chatter pix MJ">
            <a:hlinkClick r:id="" action="ppaction://media"/>
          </p:cNvPr>
          <p:cNvPicPr>
            <a:picLocks noChangeAspect="1"/>
          </p:cNvPicPr>
          <p:nvPr>
            <a:videoFile r:link="rId6"/>
            <p:extLst>
              <p:ext uri="{DAA4B4D4-6D71-4841-9C94-3DE7FCFB9230}">
                <p14:media xmlns:p14="http://schemas.microsoft.com/office/powerpoint/2010/main" r:link="rId5"/>
              </p:ext>
            </p:extLst>
          </p:nvPr>
        </p:nvPicPr>
        <p:blipFill>
          <a:blip r:embed="rId23"/>
          <a:stretch>
            <a:fillRect/>
          </a:stretch>
        </p:blipFill>
        <p:spPr>
          <a:xfrm>
            <a:off x="2787573" y="4369200"/>
            <a:ext cx="2157675" cy="2157675"/>
          </a:xfrm>
          <a:prstGeom prst="rect">
            <a:avLst/>
          </a:prstGeom>
        </p:spPr>
      </p:pic>
      <p:pic>
        <p:nvPicPr>
          <p:cNvPr id="7" name="Quelle est la date de ton anniversaire Chatterpix">
            <a:hlinkClick r:id="" action="ppaction://media"/>
          </p:cNvPr>
          <p:cNvPicPr>
            <a:picLocks noChangeAspect="1"/>
          </p:cNvPicPr>
          <p:nvPr>
            <a:videoFile r:link="rId8"/>
            <p:extLst>
              <p:ext uri="{DAA4B4D4-6D71-4841-9C94-3DE7FCFB9230}">
                <p14:media xmlns:p14="http://schemas.microsoft.com/office/powerpoint/2010/main" r:link="rId7"/>
              </p:ext>
            </p:extLst>
          </p:nvPr>
        </p:nvPicPr>
        <p:blipFill>
          <a:blip r:embed="rId24"/>
          <a:stretch>
            <a:fillRect/>
          </a:stretch>
        </p:blipFill>
        <p:spPr>
          <a:xfrm>
            <a:off x="284693" y="4369200"/>
            <a:ext cx="2157675" cy="2157675"/>
          </a:xfrm>
          <a:prstGeom prst="rect">
            <a:avLst/>
          </a:prstGeom>
        </p:spPr>
      </p:pic>
      <p:pic>
        <p:nvPicPr>
          <p:cNvPr id="6" name="6.7_instructio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977899" y="543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3" name="2.15_28.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6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14" name="3.8_mai.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5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5" name="3.2_8.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6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6" name="3.8_octobr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5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17" name="2.14_23.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6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18" name="3.8_juille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5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9" name="2.15_26.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6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0" name="3.8_fevri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2"/>
                                        </p:tgtEl>
                                      </p:cBhvr>
                                    </p:cmd>
                                  </p:childTnLst>
                                </p:cTn>
                              </p:par>
                            </p:childTnLst>
                          </p:cTn>
                        </p:par>
                      </p:childTnLst>
                    </p:cTn>
                  </p:par>
                </p:childTnLst>
              </p:cTn>
              <p:nextCondLst>
                <p:cond evt="onClick" delay="0">
                  <p:tgtEl>
                    <p:spTgt spid="2"/>
                  </p:tgtEl>
                </p:cond>
              </p:nextCondLst>
            </p:seq>
            <p:video>
              <p:cMediaNode vol="80000">
                <p:cTn id="40" fill="hold" display="0">
                  <p:stCondLst>
                    <p:cond delay="indefinite"/>
                  </p:stCondLst>
                </p:cTn>
                <p:tgtEl>
                  <p:spTgt spid="2"/>
                </p:tgtEl>
              </p:cMediaNode>
            </p:video>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4"/>
                                        </p:tgtEl>
                                      </p:cBhvr>
                                    </p:cmd>
                                  </p:childTnLst>
                                </p:cTn>
                              </p:par>
                            </p:childTnLst>
                          </p:cTn>
                        </p:par>
                      </p:childTnLst>
                    </p:cTn>
                  </p:par>
                </p:childTnLst>
              </p:cTn>
              <p:nextCondLst>
                <p:cond evt="onClick" delay="0">
                  <p:tgtEl>
                    <p:spTgt spid="4"/>
                  </p:tgtEl>
                </p:cond>
              </p:nextCondLst>
            </p:seq>
            <p:video>
              <p:cMediaNode vol="80000">
                <p:cTn id="46" fill="hold" display="0">
                  <p:stCondLst>
                    <p:cond delay="indefinite"/>
                  </p:stCondLst>
                </p:cTn>
                <p:tgtEl>
                  <p:spTgt spid="4"/>
                </p:tgtEl>
              </p:cMediaNode>
            </p:video>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5"/>
                                        </p:tgtEl>
                                      </p:cBhvr>
                                    </p:cmd>
                                  </p:childTnLst>
                                </p:cTn>
                              </p:par>
                            </p:childTnLst>
                          </p:cTn>
                        </p:par>
                      </p:childTnLst>
                    </p:cTn>
                  </p:par>
                </p:childTnLst>
              </p:cTn>
              <p:nextCondLst>
                <p:cond evt="onClick" delay="0">
                  <p:tgtEl>
                    <p:spTgt spid="5"/>
                  </p:tgtEl>
                </p:cond>
              </p:nextCondLst>
            </p:seq>
            <p:video>
              <p:cMediaNode vol="80000">
                <p:cTn id="52" fill="hold" display="0">
                  <p:stCondLst>
                    <p:cond delay="indefinite"/>
                  </p:stCondLst>
                </p:cTn>
                <p:tgtEl>
                  <p:spTgt spid="5"/>
                </p:tgtEl>
              </p:cMediaNode>
            </p:video>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7"/>
                                        </p:tgtEl>
                                      </p:cBhvr>
                                    </p:cmd>
                                  </p:childTnLst>
                                </p:cTn>
                              </p:par>
                            </p:childTnLst>
                          </p:cTn>
                        </p:par>
                      </p:childTnLst>
                    </p:cTn>
                  </p:par>
                </p:childTnLst>
              </p:cTn>
              <p:nextCondLst>
                <p:cond evt="onClick" delay="0">
                  <p:tgtEl>
                    <p:spTgt spid="7"/>
                  </p:tgtEl>
                </p:cond>
              </p:nextCondLst>
            </p:seq>
            <p:video>
              <p:cMediaNode vol="80000">
                <p:cTn id="58" fill="hold" display="0">
                  <p:stCondLst>
                    <p:cond delay="indefinite"/>
                  </p:stCondLst>
                </p:cTn>
                <p:tgtEl>
                  <p:spTgt spid="7"/>
                </p:tgtEl>
              </p:cMediaNode>
            </p:video>
            <p:audio>
              <p:cMediaNode vol="80000" showWhenStopped="0">
                <p:cTn id="59" fill="hold" display="0">
                  <p:stCondLst>
                    <p:cond delay="indefinite"/>
                  </p:stCondLst>
                  <p:endCondLst>
                    <p:cond evt="onStopAudio" delay="0">
                      <p:tgtEl>
                        <p:sldTgt/>
                      </p:tgtEl>
                    </p:cond>
                  </p:endCondLst>
                </p:cTn>
                <p:tgtEl>
                  <p:spTgt spid="6"/>
                </p:tgtEl>
              </p:cMediaNode>
            </p:audio>
            <p:seq concurrent="1" nextAc="seek">
              <p:cTn id="60" restart="whenNotActive" fill="hold" evtFilter="cancelBubble" nodeType="interactiveSeq">
                <p:stCondLst>
                  <p:cond evt="onClick" delay="0">
                    <p:tgtEl>
                      <p:spTgt spid="16428"/>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4728" fill="hold"/>
                                        <p:tgtEl>
                                          <p:spTgt spid="6"/>
                                        </p:tgtEl>
                                      </p:cBhvr>
                                    </p:cmd>
                                  </p:childTnLst>
                                </p:cTn>
                              </p:par>
                            </p:childTnLst>
                          </p:cTn>
                        </p:par>
                      </p:childTnLst>
                    </p:cTn>
                  </p:par>
                </p:childTnLst>
              </p:cTn>
              <p:nextCondLst>
                <p:cond evt="onClick" delay="0">
                  <p:tgtEl>
                    <p:spTgt spid="16428"/>
                  </p:tgtEl>
                </p:cond>
              </p:nextCondLst>
            </p:seq>
          </p:childTnLst>
        </p:cTn>
      </p:par>
    </p:tnLst>
    <p:bldLst>
      <p:bldP spid="17454" grpId="0"/>
      <p:bldP spid="17455" grpId="0"/>
      <p:bldP spid="17456" grpId="0"/>
      <p:bldP spid="17457" grpId="0"/>
      <p:bldP spid="17462" grpId="0"/>
      <p:bldP spid="17463" grpId="0"/>
      <p:bldP spid="17464" grpId="0"/>
      <p:bldP spid="174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hlinkClick r:id="" action="ppaction://noaction">
              <a:snd r:embed="rId5" name="tabla.wav"/>
            </a:hlinkClick>
          </p:cNvPr>
          <p:cNvSpPr txBox="1">
            <a:spLocks noChangeArrowheads="1"/>
          </p:cNvSpPr>
          <p:nvPr/>
        </p:nvSpPr>
        <p:spPr bwMode="auto">
          <a:xfrm>
            <a:off x="179472" y="192506"/>
            <a:ext cx="91329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b="1" dirty="0" err="1">
                <a:solidFill>
                  <a:srgbClr val="000000"/>
                </a:solidFill>
                <a:latin typeface="Tw Cen MT" panose="020B0602020104020603" pitchFamily="34" charset="0"/>
              </a:rPr>
              <a:t>Complétez</a:t>
            </a:r>
            <a:r>
              <a:rPr lang="en-GB" altLang="en-US" sz="2400" b="1" dirty="0">
                <a:solidFill>
                  <a:srgbClr val="000000"/>
                </a:solidFill>
                <a:latin typeface="Tw Cen MT" panose="020B0602020104020603" pitchFamily="34" charset="0"/>
              </a:rPr>
              <a:t> la grille avec les </a:t>
            </a:r>
            <a:r>
              <a:rPr lang="en-GB" altLang="en-US" sz="2400" b="1" dirty="0" err="1">
                <a:solidFill>
                  <a:srgbClr val="000000"/>
                </a:solidFill>
                <a:latin typeface="Tw Cen MT" panose="020B0602020104020603" pitchFamily="34" charset="0"/>
              </a:rPr>
              <a:t>noms</a:t>
            </a:r>
            <a:r>
              <a:rPr lang="en-GB" altLang="en-US" sz="2400" b="1" dirty="0">
                <a:solidFill>
                  <a:srgbClr val="000000"/>
                </a:solidFill>
                <a:latin typeface="Tw Cen MT" panose="020B0602020104020603" pitchFamily="34" charset="0"/>
              </a:rPr>
              <a:t> et dates de </a:t>
            </a:r>
            <a:r>
              <a:rPr lang="en-GB" altLang="en-US" sz="2400" b="1" dirty="0" err="1">
                <a:solidFill>
                  <a:srgbClr val="000000"/>
                </a:solidFill>
                <a:latin typeface="Tw Cen MT" panose="020B0602020104020603" pitchFamily="34" charset="0"/>
              </a:rPr>
              <a:t>tes</a:t>
            </a:r>
            <a:r>
              <a:rPr lang="en-GB" altLang="en-US" sz="2400" b="1" dirty="0">
                <a:solidFill>
                  <a:srgbClr val="000000"/>
                </a:solidFill>
                <a:latin typeface="Tw Cen MT" panose="020B0602020104020603" pitchFamily="34" charset="0"/>
              </a:rPr>
              <a:t> </a:t>
            </a:r>
            <a:r>
              <a:rPr lang="en-GB" altLang="en-US" sz="2400" b="1" dirty="0" err="1">
                <a:solidFill>
                  <a:srgbClr val="000000"/>
                </a:solidFill>
                <a:latin typeface="Tw Cen MT" panose="020B0602020104020603" pitchFamily="34" charset="0"/>
              </a:rPr>
              <a:t>amis</a:t>
            </a:r>
            <a:r>
              <a:rPr lang="en-GB" altLang="en-US" sz="2400" b="1" dirty="0">
                <a:solidFill>
                  <a:srgbClr val="000000"/>
                </a:solidFill>
                <a:latin typeface="Tw Cen MT" panose="020B0602020104020603" pitchFamily="34" charset="0"/>
              </a:rPr>
              <a:t>. </a:t>
            </a:r>
            <a:br>
              <a:rPr lang="en-GB" altLang="en-US" sz="2400" b="1" dirty="0">
                <a:solidFill>
                  <a:srgbClr val="000000"/>
                </a:solidFill>
                <a:latin typeface="Tw Cen MT" panose="020B0602020104020603" pitchFamily="34" charset="0"/>
              </a:rPr>
            </a:br>
            <a:r>
              <a:rPr lang="en-GB" altLang="en-US" sz="2400" dirty="0" err="1" smtClean="0">
                <a:latin typeface="Tw Cen MT" panose="020B0602020104020603" pitchFamily="34" charset="0"/>
              </a:rPr>
              <a:t>Quelle</a:t>
            </a:r>
            <a:r>
              <a:rPr lang="en-GB" altLang="en-US" sz="2400" dirty="0" smtClean="0">
                <a:latin typeface="Tw Cen MT" panose="020B0602020104020603" pitchFamily="34" charset="0"/>
              </a:rPr>
              <a:t> </a:t>
            </a:r>
            <a:r>
              <a:rPr lang="en-GB" altLang="en-US" sz="2400" dirty="0" err="1" smtClean="0">
                <a:latin typeface="Tw Cen MT" panose="020B0602020104020603" pitchFamily="34" charset="0"/>
              </a:rPr>
              <a:t>est</a:t>
            </a:r>
            <a:r>
              <a:rPr lang="en-GB" altLang="en-US" sz="2400" dirty="0">
                <a:latin typeface="Tw Cen MT" panose="020B0602020104020603" pitchFamily="34" charset="0"/>
              </a:rPr>
              <a:t> </a:t>
            </a:r>
            <a:r>
              <a:rPr lang="en-GB" altLang="en-US" sz="2400" dirty="0" smtClean="0">
                <a:latin typeface="Tw Cen MT" panose="020B0602020104020603" pitchFamily="34" charset="0"/>
              </a:rPr>
              <a:t>la date de ton </a:t>
            </a:r>
            <a:r>
              <a:rPr lang="en-GB" altLang="en-US" sz="2400" dirty="0" err="1" smtClean="0">
                <a:latin typeface="Tw Cen MT" panose="020B0602020104020603" pitchFamily="34" charset="0"/>
              </a:rPr>
              <a:t>anniversaire</a:t>
            </a:r>
            <a:r>
              <a:rPr lang="en-GB" altLang="en-US" sz="2400" dirty="0" smtClean="0">
                <a:latin typeface="Tw Cen MT" panose="020B0602020104020603" pitchFamily="34" charset="0"/>
              </a:rPr>
              <a:t>? </a:t>
            </a:r>
            <a:endParaRPr lang="en-GB" altLang="en-US" sz="2400" dirty="0">
              <a:latin typeface="Tw Cen MT" panose="020B0602020104020603" pitchFamily="34" charset="0"/>
            </a:endParaRPr>
          </a:p>
          <a:p>
            <a:r>
              <a:rPr lang="en-GB" altLang="en-US" sz="2400" dirty="0">
                <a:latin typeface="Tw Cen MT" panose="020B0602020104020603" pitchFamily="34" charset="0"/>
              </a:rPr>
              <a:t>Mon </a:t>
            </a:r>
            <a:r>
              <a:rPr lang="en-GB" altLang="en-US" sz="2400" dirty="0" err="1">
                <a:latin typeface="Tw Cen MT" panose="020B0602020104020603" pitchFamily="34" charset="0"/>
              </a:rPr>
              <a:t>anniversaire</a:t>
            </a:r>
            <a:r>
              <a:rPr lang="en-GB" altLang="en-US" sz="2400" dirty="0">
                <a:latin typeface="Tw Cen MT" panose="020B0602020104020603" pitchFamily="34" charset="0"/>
              </a:rPr>
              <a:t> </a:t>
            </a:r>
            <a:r>
              <a:rPr lang="en-GB" altLang="en-US" sz="2400" dirty="0" err="1">
                <a:latin typeface="Tw Cen MT" panose="020B0602020104020603" pitchFamily="34" charset="0"/>
              </a:rPr>
              <a:t>est</a:t>
            </a:r>
            <a:r>
              <a:rPr lang="en-GB" altLang="en-US" sz="2400" dirty="0">
                <a:latin typeface="Tw Cen MT" panose="020B0602020104020603" pitchFamily="34" charset="0"/>
              </a:rPr>
              <a:t> le ______ _____.</a:t>
            </a:r>
          </a:p>
        </p:txBody>
      </p:sp>
      <p:graphicFrame>
        <p:nvGraphicFramePr>
          <p:cNvPr id="19459" name="Group 3"/>
          <p:cNvGraphicFramePr>
            <a:graphicFrameLocks noGrp="1"/>
          </p:cNvGraphicFramePr>
          <p:nvPr>
            <p:extLst>
              <p:ext uri="{D42A27DB-BD31-4B8C-83A1-F6EECF244321}">
                <p14:modId xmlns:p14="http://schemas.microsoft.com/office/powerpoint/2010/main" val="3584525151"/>
              </p:ext>
            </p:extLst>
          </p:nvPr>
        </p:nvGraphicFramePr>
        <p:xfrm>
          <a:off x="323850" y="1513806"/>
          <a:ext cx="7127875" cy="5029200"/>
        </p:xfrm>
        <a:graphic>
          <a:graphicData uri="http://schemas.openxmlformats.org/drawingml/2006/table">
            <a:tbl>
              <a:tblPr/>
              <a:tblGrid>
                <a:gridCol w="2725738"/>
                <a:gridCol w="1077912"/>
                <a:gridCol w="3324225"/>
              </a:tblGrid>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w Cen MT" panose="020B0602020104020603" pitchFamily="34" charset="0"/>
                        </a:rPr>
                        <a:t>nom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w Cen MT" panose="020B0602020104020603" pitchFamily="34"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Tw Cen MT" panose="020B0602020104020603" pitchFamily="34" charset="0"/>
                        </a:rPr>
                        <a:t>mois</a:t>
                      </a:r>
                      <a:endParaRPr kumimoji="0" lang="en-GB" sz="2400" b="0" i="0" u="none" strike="noStrike" cap="none" normalizeH="0" baseline="0" dirty="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6.8_instr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967" y="192506"/>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536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224" fill="hold"/>
                                        <p:tgtEl>
                                          <p:spTgt spid="2"/>
                                        </p:tgtEl>
                                      </p:cBhvr>
                                    </p:cmd>
                                  </p:childTnLst>
                                </p:cTn>
                              </p:par>
                            </p:childTnLst>
                          </p:cTn>
                        </p:par>
                      </p:childTnLst>
                    </p:cTn>
                  </p:par>
                </p:childTnLst>
              </p:cTn>
              <p:nextCondLst>
                <p:cond evt="onClick" delay="0">
                  <p:tgtEl>
                    <p:spTgt spid="1536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518" y="109835"/>
            <a:ext cx="7071168"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Joyeux</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anniversaire</a:t>
            </a:r>
            <a:r>
              <a:rPr lang="en-US" sz="5400" b="1" cap="none" spc="0" dirty="0" smtClean="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588" y="1607438"/>
            <a:ext cx="4544588" cy="3726561"/>
          </a:xfrm>
          <a:prstGeom prst="rect">
            <a:avLst/>
          </a:prstGeom>
        </p:spPr>
      </p:pic>
      <p:pic>
        <p:nvPicPr>
          <p:cNvPr id="4" name="Joyeux_Anniversa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2425" y="1152525"/>
            <a:ext cx="609600" cy="609600"/>
          </a:xfrm>
          <a:prstGeom prst="rect">
            <a:avLst/>
          </a:prstGeom>
        </p:spPr>
      </p:pic>
    </p:spTree>
    <p:extLst>
      <p:ext uri="{BB962C8B-B14F-4D97-AF65-F5344CB8AC3E}">
        <p14:creationId xmlns:p14="http://schemas.microsoft.com/office/powerpoint/2010/main" val="4228819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420</Words>
  <Application>Microsoft Office PowerPoint</Application>
  <PresentationFormat>On-screen Show (4:3)</PresentationFormat>
  <Paragraphs>82</Paragraphs>
  <Slides>10</Slides>
  <Notes>9</Notes>
  <HiddenSlides>0</HiddenSlides>
  <MMClips>11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Noto Sans JP Medium</vt:lpstr>
      <vt:lpstr>Arial</vt:lpstr>
      <vt:lpstr>Calibri</vt:lpstr>
      <vt:lpstr>Calibri Light</vt:lpstr>
      <vt:lpstr>Tw Cen MT</vt:lpstr>
      <vt:lpstr>Office Theme</vt:lpstr>
      <vt:lpstr>Default Design</vt:lpstr>
      <vt:lpstr>Quelle est la date aujourd’hui?</vt:lpstr>
      <vt:lpstr>Quelle est la date de ton anniversaire?</vt:lpstr>
      <vt:lpstr>Quelle est la date de ton anniversaire?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23</cp:revision>
  <dcterms:created xsi:type="dcterms:W3CDTF">2014-08-11T10:06:51Z</dcterms:created>
  <dcterms:modified xsi:type="dcterms:W3CDTF">2018-10-01T07:53:01Z</dcterms:modified>
</cp:coreProperties>
</file>