
<file path=[Content_Types].xml><?xml version="1.0" encoding="utf-8"?>
<Types xmlns="http://schemas.openxmlformats.org/package/2006/content-types">
  <Default Extension="png" ContentType="image/png"/>
  <Default Extension="mp3" ContentType="audio/m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
  </p:notesMasterIdLst>
  <p:sldIdLst>
    <p:sldId id="264" r:id="rId3"/>
    <p:sldId id="265" r:id="rId4"/>
    <p:sldId id="262" r:id="rId5"/>
    <p:sldId id="266" r:id="rId6"/>
    <p:sldId id="267" r:id="rId7"/>
    <p:sldId id="259" r:id="rId8"/>
    <p:sldId id="260"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100" autoAdjust="0"/>
  </p:normalViewPr>
  <p:slideViewPr>
    <p:cSldViewPr snapToGrid="0">
      <p:cViewPr varScale="1">
        <p:scale>
          <a:sx n="86" d="100"/>
          <a:sy n="86" d="100"/>
        </p:scale>
        <p:origin x="229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CED41D0-B300-4966-859E-41E37FBD1EBB}" type="datetimeFigureOut">
              <a:rPr lang="en-GB"/>
              <a:pPr>
                <a:defRPr/>
              </a:pPr>
              <a:t>24/02/2019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0D9A2F5-52B4-4F6B-A9F8-28DA2619CDD3}" type="slidenum">
              <a:rPr lang="en-GB" altLang="en-US"/>
              <a:pPr/>
              <a:t>‹#›</a:t>
            </a:fld>
            <a:endParaRPr lang="en-GB" altLang="en-US"/>
          </a:p>
        </p:txBody>
      </p:sp>
    </p:spTree>
    <p:extLst>
      <p:ext uri="{BB962C8B-B14F-4D97-AF65-F5344CB8AC3E}">
        <p14:creationId xmlns:p14="http://schemas.microsoft.com/office/powerpoint/2010/main" val="834039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Pupils were introduced to this routine in the summer term of Y3 but will need reminding.</a:t>
            </a:r>
          </a:p>
          <a:p>
            <a:pPr>
              <a:spcBef>
                <a:spcPct val="0"/>
              </a:spcBef>
            </a:pPr>
            <a:r>
              <a:rPr lang="en-GB" altLang="en-US" dirty="0" smtClean="0"/>
              <a:t>This will help remind them of the days of the week, keep working the numbers and help them remember some essential vocabulary e.g. day / month etc.</a:t>
            </a:r>
            <a:br>
              <a:rPr lang="en-GB" altLang="en-US" dirty="0" smtClean="0"/>
            </a:br>
            <a:r>
              <a:rPr lang="en-GB" altLang="en-US" dirty="0" smtClean="0"/>
              <a:t>They don’t know the months yet formally, but they are about to learn them this term, so keeping the date routine like this each lesson this year will be very useful. </a:t>
            </a:r>
            <a:br>
              <a:rPr lang="en-GB" altLang="en-US" dirty="0" smtClean="0"/>
            </a:br>
            <a:r>
              <a:rPr lang="en-GB" altLang="en-US" dirty="0" smtClean="0"/>
              <a:t>This slide can be adapted obviously to fit the day of the week / month.</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48EED90-14DA-48E9-9368-78750C27ED31}" type="slidenum">
              <a:rPr lang="en-GB" altLang="en-US"/>
              <a:pPr/>
              <a:t>1</a:t>
            </a:fld>
            <a:endParaRPr lang="en-GB" altLang="en-US"/>
          </a:p>
        </p:txBody>
      </p:sp>
    </p:spTree>
    <p:extLst>
      <p:ext uri="{BB962C8B-B14F-4D97-AF65-F5344CB8AC3E}">
        <p14:creationId xmlns:p14="http://schemas.microsoft.com/office/powerpoint/2010/main" val="1468164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Recap – give alternatives – </a:t>
            </a:r>
            <a:r>
              <a:rPr lang="en-GB" altLang="en-US" dirty="0" err="1" smtClean="0"/>
              <a:t>C’est</a:t>
            </a:r>
            <a:r>
              <a:rPr lang="en-GB" altLang="en-US" dirty="0" smtClean="0"/>
              <a:t> </a:t>
            </a:r>
            <a:r>
              <a:rPr lang="en-GB" altLang="en-US" dirty="0" err="1" smtClean="0"/>
              <a:t>juin</a:t>
            </a:r>
            <a:r>
              <a:rPr lang="en-GB" altLang="en-US" dirty="0" smtClean="0"/>
              <a:t> </a:t>
            </a:r>
            <a:r>
              <a:rPr lang="en-GB" altLang="en-US" dirty="0" err="1" smtClean="0"/>
              <a:t>ou</a:t>
            </a:r>
            <a:r>
              <a:rPr lang="en-GB" altLang="en-US" dirty="0" smtClean="0"/>
              <a:t> </a:t>
            </a:r>
            <a:r>
              <a:rPr lang="en-GB" altLang="en-US" dirty="0" err="1" smtClean="0"/>
              <a:t>avril</a:t>
            </a:r>
            <a:r>
              <a:rPr lang="en-GB" altLang="en-US" dirty="0" smtClean="0"/>
              <a:t> </a:t>
            </a:r>
            <a:r>
              <a:rPr lang="en-GB" altLang="en-US" dirty="0" err="1" smtClean="0"/>
              <a:t>Etc..If</a:t>
            </a:r>
            <a:r>
              <a:rPr lang="en-GB" altLang="en-US" dirty="0" smtClean="0"/>
              <a:t> they seem to be able to produce them already, elicit them straightaway.</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3A5153F-6ED3-4F0A-BA63-32FB3267CF10}" type="slidenum">
              <a:rPr lang="en-GB" altLang="en-US"/>
              <a:pPr/>
              <a:t>2</a:t>
            </a:fld>
            <a:endParaRPr lang="en-GB" altLang="en-US"/>
          </a:p>
        </p:txBody>
      </p:sp>
    </p:spTree>
    <p:extLst>
      <p:ext uri="{BB962C8B-B14F-4D97-AF65-F5344CB8AC3E}">
        <p14:creationId xmlns:p14="http://schemas.microsoft.com/office/powerpoint/2010/main" val="1154196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Use the numbers 11-22 to elicit the months.  This helps to practise the numbers too and the numbers 13 – 20 are particularly tricky for pupils to remember.</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2A08F00-528B-4D9B-A06D-0C3F4C0D7BC4}" type="slidenum">
              <a:rPr lang="en-GB" altLang="en-US"/>
              <a:pPr/>
              <a:t>3</a:t>
            </a:fld>
            <a:endParaRPr lang="en-GB" altLang="en-US"/>
          </a:p>
        </p:txBody>
      </p:sp>
    </p:spTree>
    <p:extLst>
      <p:ext uri="{BB962C8B-B14F-4D97-AF65-F5344CB8AC3E}">
        <p14:creationId xmlns:p14="http://schemas.microsoft.com/office/powerpoint/2010/main" val="2353875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Sing the months to the tune of Michael Finnegan</a:t>
            </a:r>
          </a:p>
          <a:p>
            <a:pPr>
              <a:spcBef>
                <a:spcPct val="0"/>
              </a:spcBef>
            </a:pPr>
            <a:r>
              <a:rPr lang="en-GB" altLang="en-US" dirty="0" smtClean="0"/>
              <a:t>(audio provided for scansion!)</a:t>
            </a:r>
          </a:p>
          <a:p>
            <a:pPr>
              <a:spcBef>
                <a:spcPct val="0"/>
              </a:spcBef>
            </a:pPr>
            <a:endParaRPr lang="en-GB" altLang="en-US" dirty="0" smtClean="0"/>
          </a:p>
          <a:p>
            <a:pPr>
              <a:spcBef>
                <a:spcPct val="0"/>
              </a:spcBef>
            </a:pPr>
            <a:r>
              <a:rPr lang="en-GB" altLang="en-US" dirty="0" err="1" smtClean="0"/>
              <a:t>janvier</a:t>
            </a:r>
            <a:r>
              <a:rPr lang="en-GB" altLang="en-US" dirty="0" smtClean="0"/>
              <a:t>, </a:t>
            </a:r>
            <a:r>
              <a:rPr lang="en-GB" altLang="en-US" dirty="0" err="1" smtClean="0"/>
              <a:t>février</a:t>
            </a:r>
            <a:r>
              <a:rPr lang="en-GB" altLang="en-US" dirty="0" smtClean="0"/>
              <a:t>, mars, </a:t>
            </a:r>
            <a:r>
              <a:rPr lang="en-GB" altLang="en-US" dirty="0" err="1" smtClean="0"/>
              <a:t>avril</a:t>
            </a:r>
            <a:r>
              <a:rPr lang="en-GB" altLang="en-US" dirty="0" smtClean="0"/>
              <a:t/>
            </a:r>
            <a:br>
              <a:rPr lang="en-GB" altLang="en-US" dirty="0" smtClean="0"/>
            </a:br>
            <a:r>
              <a:rPr lang="en-GB" altLang="en-US" dirty="0" err="1" smtClean="0"/>
              <a:t>mai</a:t>
            </a:r>
            <a:r>
              <a:rPr lang="en-GB" altLang="en-US" dirty="0" smtClean="0"/>
              <a:t>, </a:t>
            </a:r>
            <a:r>
              <a:rPr lang="en-GB" altLang="en-US" dirty="0" err="1" smtClean="0"/>
              <a:t>juin</a:t>
            </a:r>
            <a:r>
              <a:rPr lang="en-GB" altLang="en-US" dirty="0" smtClean="0"/>
              <a:t>, </a:t>
            </a:r>
            <a:r>
              <a:rPr lang="en-GB" altLang="en-US" dirty="0" err="1" smtClean="0"/>
              <a:t>juillet</a:t>
            </a:r>
            <a:r>
              <a:rPr lang="en-GB" altLang="en-US" dirty="0" smtClean="0"/>
              <a:t>, </a:t>
            </a:r>
            <a:r>
              <a:rPr lang="en-GB" altLang="en-US" dirty="0" err="1" smtClean="0"/>
              <a:t>août</a:t>
            </a:r>
            <a:endParaRPr lang="en-GB" altLang="en-US" dirty="0" smtClean="0"/>
          </a:p>
          <a:p>
            <a:pPr>
              <a:spcBef>
                <a:spcPct val="0"/>
              </a:spcBef>
            </a:pPr>
            <a:r>
              <a:rPr lang="en-GB" altLang="en-US" dirty="0" err="1" smtClean="0"/>
              <a:t>septembre</a:t>
            </a:r>
            <a:r>
              <a:rPr lang="en-GB" altLang="en-US" dirty="0" smtClean="0"/>
              <a:t>, </a:t>
            </a:r>
            <a:r>
              <a:rPr lang="en-GB" altLang="en-US" dirty="0" err="1" smtClean="0"/>
              <a:t>octobre</a:t>
            </a:r>
            <a:r>
              <a:rPr lang="en-GB" altLang="en-US" dirty="0" smtClean="0"/>
              <a:t>, </a:t>
            </a:r>
            <a:r>
              <a:rPr lang="en-GB" altLang="en-US" dirty="0" err="1" smtClean="0"/>
              <a:t>novembre</a:t>
            </a:r>
            <a:r>
              <a:rPr lang="en-GB" altLang="en-US" dirty="0" smtClean="0"/>
              <a:t>, </a:t>
            </a:r>
            <a:r>
              <a:rPr lang="en-GB" altLang="en-US" dirty="0" err="1" smtClean="0"/>
              <a:t>décembre</a:t>
            </a:r>
            <a:endParaRPr lang="en-GB" altLang="en-US" dirty="0" smtClean="0"/>
          </a:p>
          <a:p>
            <a:pPr>
              <a:spcBef>
                <a:spcPct val="0"/>
              </a:spcBef>
            </a:pPr>
            <a:r>
              <a:rPr lang="en-GB" altLang="en-US" dirty="0" err="1" smtClean="0"/>
              <a:t>ce</a:t>
            </a:r>
            <a:r>
              <a:rPr lang="en-GB" altLang="en-US" dirty="0" smtClean="0"/>
              <a:t> </a:t>
            </a:r>
            <a:r>
              <a:rPr lang="en-GB" altLang="en-US" dirty="0" err="1" smtClean="0"/>
              <a:t>sont</a:t>
            </a:r>
            <a:r>
              <a:rPr lang="en-GB" altLang="en-US" dirty="0" smtClean="0"/>
              <a:t> les </a:t>
            </a:r>
            <a:r>
              <a:rPr lang="en-GB" altLang="en-US" dirty="0" err="1" smtClean="0"/>
              <a:t>mois</a:t>
            </a:r>
            <a:r>
              <a:rPr lang="en-GB" altLang="en-US" dirty="0" smtClean="0"/>
              <a:t> de </a:t>
            </a:r>
            <a:r>
              <a:rPr lang="en-GB" altLang="en-US" dirty="0" err="1" smtClean="0"/>
              <a:t>l’annéee</a:t>
            </a:r>
            <a:endParaRPr lang="en-GB" altLang="en-US" dirty="0"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2A08F00-528B-4D9B-A06D-0C3F4C0D7BC4}" type="slidenum">
              <a:rPr lang="en-GB" altLang="en-US"/>
              <a:pPr/>
              <a:t>4</a:t>
            </a:fld>
            <a:endParaRPr lang="en-GB" altLang="en-US"/>
          </a:p>
        </p:txBody>
      </p:sp>
    </p:spTree>
    <p:extLst>
      <p:ext uri="{BB962C8B-B14F-4D97-AF65-F5344CB8AC3E}">
        <p14:creationId xmlns:p14="http://schemas.microsoft.com/office/powerpoint/2010/main" val="1896939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different piece of music</a:t>
            </a:r>
            <a:r>
              <a:rPr lang="en-GB" baseline="0" dirty="0" smtClean="0"/>
              <a:t> to sing the months to.</a:t>
            </a:r>
            <a:endParaRPr lang="en-GB" dirty="0"/>
          </a:p>
        </p:txBody>
      </p:sp>
      <p:sp>
        <p:nvSpPr>
          <p:cNvPr id="4" name="Slide Number Placeholder 3"/>
          <p:cNvSpPr>
            <a:spLocks noGrp="1"/>
          </p:cNvSpPr>
          <p:nvPr>
            <p:ph type="sldNum" sz="quarter" idx="10"/>
          </p:nvPr>
        </p:nvSpPr>
        <p:spPr/>
        <p:txBody>
          <a:bodyPr/>
          <a:lstStyle/>
          <a:p>
            <a:fld id="{80D9A2F5-52B4-4F6B-A9F8-28DA2619CDD3}" type="slidenum">
              <a:rPr lang="en-GB" altLang="en-US" smtClean="0"/>
              <a:pPr/>
              <a:t>5</a:t>
            </a:fld>
            <a:endParaRPr lang="en-GB" altLang="en-US"/>
          </a:p>
        </p:txBody>
      </p:sp>
    </p:spTree>
    <p:extLst>
      <p:ext uri="{BB962C8B-B14F-4D97-AF65-F5344CB8AC3E}">
        <p14:creationId xmlns:p14="http://schemas.microsoft.com/office/powerpoint/2010/main" val="1237392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This link is to an online activity for pupils to learn the months.  It contains audio to assist with pronunciation, too.</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FCA60FD-A5AA-4603-BE40-69BB0509A463}" type="slidenum">
              <a:rPr lang="en-GB" altLang="en-US">
                <a:solidFill>
                  <a:srgbClr val="000000"/>
                </a:solidFill>
              </a:rPr>
              <a:pPr/>
              <a:t>6</a:t>
            </a:fld>
            <a:endParaRPr lang="en-GB" altLang="en-US">
              <a:solidFill>
                <a:srgbClr val="000000"/>
              </a:solidFill>
            </a:endParaRPr>
          </a:p>
        </p:txBody>
      </p:sp>
    </p:spTree>
    <p:extLst>
      <p:ext uri="{BB962C8B-B14F-4D97-AF65-F5344CB8AC3E}">
        <p14:creationId xmlns:p14="http://schemas.microsoft.com/office/powerpoint/2010/main" val="644826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3DD43CD-7EDF-4569-89BC-352F84100D72}" type="datetimeFigureOut">
              <a:rPr lang="en-GB"/>
              <a:pPr>
                <a:defRPr/>
              </a:pPr>
              <a:t>24/02/2019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4ECBB01-5661-43FB-9316-B0E670068049}" type="slidenum">
              <a:rPr lang="en-GB" altLang="en-US"/>
              <a:pPr/>
              <a:t>‹#›</a:t>
            </a:fld>
            <a:endParaRPr lang="en-GB" altLang="en-US"/>
          </a:p>
        </p:txBody>
      </p:sp>
    </p:spTree>
    <p:extLst>
      <p:ext uri="{BB962C8B-B14F-4D97-AF65-F5344CB8AC3E}">
        <p14:creationId xmlns:p14="http://schemas.microsoft.com/office/powerpoint/2010/main" val="177509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6DB7C97-F0AB-4E64-A232-86F5B8289F0D}" type="datetimeFigureOut">
              <a:rPr lang="en-GB"/>
              <a:pPr>
                <a:defRPr/>
              </a:pPr>
              <a:t>24/02/2019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B34B193-9312-47A8-955C-2EB8B9388E30}" type="slidenum">
              <a:rPr lang="en-GB" altLang="en-US"/>
              <a:pPr/>
              <a:t>‹#›</a:t>
            </a:fld>
            <a:endParaRPr lang="en-GB" altLang="en-US"/>
          </a:p>
        </p:txBody>
      </p:sp>
    </p:spTree>
    <p:extLst>
      <p:ext uri="{BB962C8B-B14F-4D97-AF65-F5344CB8AC3E}">
        <p14:creationId xmlns:p14="http://schemas.microsoft.com/office/powerpoint/2010/main" val="2105428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6A574AC-0E9A-4F7F-BA7C-A2F2BE30B0AC}" type="datetimeFigureOut">
              <a:rPr lang="en-GB"/>
              <a:pPr>
                <a:defRPr/>
              </a:pPr>
              <a:t>24/02/2019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686B636-BB8C-4055-9B9E-84C6C4CAC696}" type="slidenum">
              <a:rPr lang="en-GB" altLang="en-US"/>
              <a:pPr/>
              <a:t>‹#›</a:t>
            </a:fld>
            <a:endParaRPr lang="en-GB" altLang="en-US"/>
          </a:p>
        </p:txBody>
      </p:sp>
    </p:spTree>
    <p:extLst>
      <p:ext uri="{BB962C8B-B14F-4D97-AF65-F5344CB8AC3E}">
        <p14:creationId xmlns:p14="http://schemas.microsoft.com/office/powerpoint/2010/main" val="4091308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B4227CD-2ADF-4FDD-B79E-615363F0701F}" type="datetimeFigureOut">
              <a:rPr lang="en-GB"/>
              <a:pPr>
                <a:defRPr/>
              </a:pPr>
              <a:t>24/02/2019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20F3C60-0C29-442B-B2D7-6CD486E6270A}" type="slidenum">
              <a:rPr lang="en-GB" altLang="en-US"/>
              <a:pPr/>
              <a:t>‹#›</a:t>
            </a:fld>
            <a:endParaRPr lang="en-GB" altLang="en-US"/>
          </a:p>
        </p:txBody>
      </p:sp>
    </p:spTree>
    <p:extLst>
      <p:ext uri="{BB962C8B-B14F-4D97-AF65-F5344CB8AC3E}">
        <p14:creationId xmlns:p14="http://schemas.microsoft.com/office/powerpoint/2010/main" val="335726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353132D-9279-43D0-8123-4A5F0020F0E8}" type="datetimeFigureOut">
              <a:rPr lang="en-GB"/>
              <a:pPr>
                <a:defRPr/>
              </a:pPr>
              <a:t>24/02/2019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58A7EDC-9A53-4F60-B418-053A8EDC2B2F}" type="slidenum">
              <a:rPr lang="en-GB" altLang="en-US"/>
              <a:pPr/>
              <a:t>‹#›</a:t>
            </a:fld>
            <a:endParaRPr lang="en-GB" altLang="en-US"/>
          </a:p>
        </p:txBody>
      </p:sp>
    </p:spTree>
    <p:extLst>
      <p:ext uri="{BB962C8B-B14F-4D97-AF65-F5344CB8AC3E}">
        <p14:creationId xmlns:p14="http://schemas.microsoft.com/office/powerpoint/2010/main" val="3957487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B634A6D-E33F-40CE-9EA1-A16F14640136}" type="datetimeFigureOut">
              <a:rPr lang="en-GB"/>
              <a:pPr>
                <a:defRPr/>
              </a:pPr>
              <a:t>24/02/2019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9724B08-6768-4495-8C97-C3C4CC53D2B7}" type="slidenum">
              <a:rPr lang="en-GB" altLang="en-US"/>
              <a:pPr/>
              <a:t>‹#›</a:t>
            </a:fld>
            <a:endParaRPr lang="en-GB" altLang="en-US"/>
          </a:p>
        </p:txBody>
      </p:sp>
    </p:spTree>
    <p:extLst>
      <p:ext uri="{BB962C8B-B14F-4D97-AF65-F5344CB8AC3E}">
        <p14:creationId xmlns:p14="http://schemas.microsoft.com/office/powerpoint/2010/main" val="1856487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74EB90D-DA88-4A9E-88E1-A04D860DA074}" type="datetimeFigureOut">
              <a:rPr lang="en-GB"/>
              <a:pPr>
                <a:defRPr/>
              </a:pPr>
              <a:t>24/02/2019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0B9A8662-B1CA-4E9B-9C58-64F7D5AD44A1}" type="slidenum">
              <a:rPr lang="en-GB" altLang="en-US"/>
              <a:pPr/>
              <a:t>‹#›</a:t>
            </a:fld>
            <a:endParaRPr lang="en-GB" altLang="en-US"/>
          </a:p>
        </p:txBody>
      </p:sp>
    </p:spTree>
    <p:extLst>
      <p:ext uri="{BB962C8B-B14F-4D97-AF65-F5344CB8AC3E}">
        <p14:creationId xmlns:p14="http://schemas.microsoft.com/office/powerpoint/2010/main" val="319113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68CE8F2-B77D-4F76-87E3-E4BEDA8CB384}" type="datetimeFigureOut">
              <a:rPr lang="en-GB"/>
              <a:pPr>
                <a:defRPr/>
              </a:pPr>
              <a:t>24/02/2019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E6D33D50-8625-4B3F-AC73-DD46E556C39A}" type="slidenum">
              <a:rPr lang="en-GB" altLang="en-US"/>
              <a:pPr/>
              <a:t>‹#›</a:t>
            </a:fld>
            <a:endParaRPr lang="en-GB" altLang="en-US"/>
          </a:p>
        </p:txBody>
      </p:sp>
    </p:spTree>
    <p:extLst>
      <p:ext uri="{BB962C8B-B14F-4D97-AF65-F5344CB8AC3E}">
        <p14:creationId xmlns:p14="http://schemas.microsoft.com/office/powerpoint/2010/main" val="3932846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F9BFD4D-6C9B-401E-AF62-FD7E7D29D647}" type="datetimeFigureOut">
              <a:rPr lang="en-GB"/>
              <a:pPr>
                <a:defRPr/>
              </a:pPr>
              <a:t>24/02/2019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F9F40020-704A-4B3D-A450-3B370286B4FF}" type="slidenum">
              <a:rPr lang="en-GB" altLang="en-US"/>
              <a:pPr/>
              <a:t>‹#›</a:t>
            </a:fld>
            <a:endParaRPr lang="en-GB" altLang="en-US"/>
          </a:p>
        </p:txBody>
      </p:sp>
    </p:spTree>
    <p:extLst>
      <p:ext uri="{BB962C8B-B14F-4D97-AF65-F5344CB8AC3E}">
        <p14:creationId xmlns:p14="http://schemas.microsoft.com/office/powerpoint/2010/main" val="983944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6AE62E-949F-492F-B1EB-06CEC8FA29C6}" type="datetimeFigureOut">
              <a:rPr lang="en-GB"/>
              <a:pPr>
                <a:defRPr/>
              </a:pPr>
              <a:t>24/02/2019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8DCCC49E-D308-4B1E-B822-1684F9A0207E}" type="slidenum">
              <a:rPr lang="en-GB" altLang="en-US"/>
              <a:pPr/>
              <a:t>‹#›</a:t>
            </a:fld>
            <a:endParaRPr lang="en-GB" altLang="en-US"/>
          </a:p>
        </p:txBody>
      </p:sp>
    </p:spTree>
    <p:extLst>
      <p:ext uri="{BB962C8B-B14F-4D97-AF65-F5344CB8AC3E}">
        <p14:creationId xmlns:p14="http://schemas.microsoft.com/office/powerpoint/2010/main" val="3796550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E64DD4-796A-4AD1-874F-5C7266582991}" type="datetimeFigureOut">
              <a:rPr lang="en-GB"/>
              <a:pPr>
                <a:defRPr/>
              </a:pPr>
              <a:t>24/02/2019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E8555A1B-F3EB-4DB5-8605-A9B18CCBBF77}" type="slidenum">
              <a:rPr lang="en-GB" altLang="en-US"/>
              <a:pPr/>
              <a:t>‹#›</a:t>
            </a:fld>
            <a:endParaRPr lang="en-GB" altLang="en-US"/>
          </a:p>
        </p:txBody>
      </p:sp>
    </p:spTree>
    <p:extLst>
      <p:ext uri="{BB962C8B-B14F-4D97-AF65-F5344CB8AC3E}">
        <p14:creationId xmlns:p14="http://schemas.microsoft.com/office/powerpoint/2010/main" val="1498725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0BFDB7B-D34E-4C7A-90E8-D1AFF50AC1D4}" type="datetimeFigureOut">
              <a:rPr lang="en-GB"/>
              <a:pPr>
                <a:defRPr/>
              </a:pPr>
              <a:t>24/02/2019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05FC2B5-E9E1-4793-ABCA-97FB34056800}" type="slidenum">
              <a:rPr lang="en-GB" altLang="en-US"/>
              <a:pPr/>
              <a:t>‹#›</a:t>
            </a:fld>
            <a:endParaRPr lang="en-GB" altLang="en-US"/>
          </a:p>
        </p:txBody>
      </p:sp>
    </p:spTree>
    <p:extLst>
      <p:ext uri="{BB962C8B-B14F-4D97-AF65-F5344CB8AC3E}">
        <p14:creationId xmlns:p14="http://schemas.microsoft.com/office/powerpoint/2010/main" val="3205943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B51A40-065E-4994-A161-01644EC10548}" type="datetimeFigureOut">
              <a:rPr lang="en-GB"/>
              <a:pPr>
                <a:defRPr/>
              </a:pPr>
              <a:t>24/02/2019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D5B585A3-EF06-45DF-9E7D-FB28BD3D5072}" type="slidenum">
              <a:rPr lang="en-GB" altLang="en-US"/>
              <a:pPr/>
              <a:t>‹#›</a:t>
            </a:fld>
            <a:endParaRPr lang="en-GB" altLang="en-US"/>
          </a:p>
        </p:txBody>
      </p:sp>
    </p:spTree>
    <p:extLst>
      <p:ext uri="{BB962C8B-B14F-4D97-AF65-F5344CB8AC3E}">
        <p14:creationId xmlns:p14="http://schemas.microsoft.com/office/powerpoint/2010/main" val="1748312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8341E3C-86E4-4530-8808-891C6C4D38BF}" type="datetimeFigureOut">
              <a:rPr lang="en-GB"/>
              <a:pPr>
                <a:defRPr/>
              </a:pPr>
              <a:t>24/02/2019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7FAB69C-9D76-4C69-BC81-348271F20B9E}" type="slidenum">
              <a:rPr lang="en-GB" altLang="en-US"/>
              <a:pPr/>
              <a:t>‹#›</a:t>
            </a:fld>
            <a:endParaRPr lang="en-GB" altLang="en-US"/>
          </a:p>
        </p:txBody>
      </p:sp>
    </p:spTree>
    <p:extLst>
      <p:ext uri="{BB962C8B-B14F-4D97-AF65-F5344CB8AC3E}">
        <p14:creationId xmlns:p14="http://schemas.microsoft.com/office/powerpoint/2010/main" val="2317504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9B24158-216E-486A-A2A7-0F1549811AF6}" type="datetimeFigureOut">
              <a:rPr lang="en-GB"/>
              <a:pPr>
                <a:defRPr/>
              </a:pPr>
              <a:t>24/02/2019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4F3B682-D004-4972-A4E6-2A4B95078E0E}" type="slidenum">
              <a:rPr lang="en-GB" altLang="en-US"/>
              <a:pPr/>
              <a:t>‹#›</a:t>
            </a:fld>
            <a:endParaRPr lang="en-GB" altLang="en-US"/>
          </a:p>
        </p:txBody>
      </p:sp>
    </p:spTree>
    <p:extLst>
      <p:ext uri="{BB962C8B-B14F-4D97-AF65-F5344CB8AC3E}">
        <p14:creationId xmlns:p14="http://schemas.microsoft.com/office/powerpoint/2010/main" val="3069292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3EAE06-E1C2-404A-B83D-B6AC9BEFC70A}" type="datetimeFigureOut">
              <a:rPr lang="en-GB"/>
              <a:pPr>
                <a:defRPr/>
              </a:pPr>
              <a:t>24/02/2019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71EB359-28D1-43E3-8D94-7D673D6A35A6}" type="slidenum">
              <a:rPr lang="en-GB" altLang="en-US"/>
              <a:pPr/>
              <a:t>‹#›</a:t>
            </a:fld>
            <a:endParaRPr lang="en-GB" altLang="en-US"/>
          </a:p>
        </p:txBody>
      </p:sp>
    </p:spTree>
    <p:extLst>
      <p:ext uri="{BB962C8B-B14F-4D97-AF65-F5344CB8AC3E}">
        <p14:creationId xmlns:p14="http://schemas.microsoft.com/office/powerpoint/2010/main" val="412518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F8102B1-B09C-48DE-BD39-CBE203D6D83C}" type="datetimeFigureOut">
              <a:rPr lang="en-GB"/>
              <a:pPr>
                <a:defRPr/>
              </a:pPr>
              <a:t>24/02/2019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5E312FAB-CF62-4F5F-8E43-44AF0262B223}" type="slidenum">
              <a:rPr lang="en-GB" altLang="en-US"/>
              <a:pPr/>
              <a:t>‹#›</a:t>
            </a:fld>
            <a:endParaRPr lang="en-GB" altLang="en-US"/>
          </a:p>
        </p:txBody>
      </p:sp>
    </p:spTree>
    <p:extLst>
      <p:ext uri="{BB962C8B-B14F-4D97-AF65-F5344CB8AC3E}">
        <p14:creationId xmlns:p14="http://schemas.microsoft.com/office/powerpoint/2010/main" val="2889690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28DAEC5-5446-4D3E-AFDC-87C825027A55}" type="datetimeFigureOut">
              <a:rPr lang="en-GB"/>
              <a:pPr>
                <a:defRPr/>
              </a:pPr>
              <a:t>24/02/2019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D2FA642D-393C-4119-B650-84DBD292DA3F}" type="slidenum">
              <a:rPr lang="en-GB" altLang="en-US"/>
              <a:pPr/>
              <a:t>‹#›</a:t>
            </a:fld>
            <a:endParaRPr lang="en-GB" altLang="en-US"/>
          </a:p>
        </p:txBody>
      </p:sp>
    </p:spTree>
    <p:extLst>
      <p:ext uri="{BB962C8B-B14F-4D97-AF65-F5344CB8AC3E}">
        <p14:creationId xmlns:p14="http://schemas.microsoft.com/office/powerpoint/2010/main" val="381402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280B318D-CA76-4515-B243-73340732FCE0}" type="datetimeFigureOut">
              <a:rPr lang="en-GB"/>
              <a:pPr>
                <a:defRPr/>
              </a:pPr>
              <a:t>24/02/2019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5C956EC2-9892-4A72-B42D-3BBFAC048344}" type="slidenum">
              <a:rPr lang="en-GB" altLang="en-US"/>
              <a:pPr/>
              <a:t>‹#›</a:t>
            </a:fld>
            <a:endParaRPr lang="en-GB" altLang="en-US"/>
          </a:p>
        </p:txBody>
      </p:sp>
    </p:spTree>
    <p:extLst>
      <p:ext uri="{BB962C8B-B14F-4D97-AF65-F5344CB8AC3E}">
        <p14:creationId xmlns:p14="http://schemas.microsoft.com/office/powerpoint/2010/main" val="4063625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F5429B-B4DD-4712-9D31-B13DA17426C5}" type="datetimeFigureOut">
              <a:rPr lang="en-GB"/>
              <a:pPr>
                <a:defRPr/>
              </a:pPr>
              <a:t>24/02/2019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EF005845-738E-4FDB-9E4F-7526191D2B08}" type="slidenum">
              <a:rPr lang="en-GB" altLang="en-US"/>
              <a:pPr/>
              <a:t>‹#›</a:t>
            </a:fld>
            <a:endParaRPr lang="en-GB" altLang="en-US"/>
          </a:p>
        </p:txBody>
      </p:sp>
    </p:spTree>
    <p:extLst>
      <p:ext uri="{BB962C8B-B14F-4D97-AF65-F5344CB8AC3E}">
        <p14:creationId xmlns:p14="http://schemas.microsoft.com/office/powerpoint/2010/main" val="2478709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CEB386-ACEC-4D75-92DB-8CE8D41AD04B}" type="datetimeFigureOut">
              <a:rPr lang="en-GB"/>
              <a:pPr>
                <a:defRPr/>
              </a:pPr>
              <a:t>24/02/2019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D3D20955-1F09-44CA-9C9B-E2727D30278F}" type="slidenum">
              <a:rPr lang="en-GB" altLang="en-US"/>
              <a:pPr/>
              <a:t>‹#›</a:t>
            </a:fld>
            <a:endParaRPr lang="en-GB" altLang="en-US"/>
          </a:p>
        </p:txBody>
      </p:sp>
    </p:spTree>
    <p:extLst>
      <p:ext uri="{BB962C8B-B14F-4D97-AF65-F5344CB8AC3E}">
        <p14:creationId xmlns:p14="http://schemas.microsoft.com/office/powerpoint/2010/main" val="65438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F716F7-10E9-4E62-A06A-CDA372EB01EB}" type="datetimeFigureOut">
              <a:rPr lang="en-GB"/>
              <a:pPr>
                <a:defRPr/>
              </a:pPr>
              <a:t>24/02/2019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23BFF306-6CAD-47D4-9787-0356B6CD50CB}" type="slidenum">
              <a:rPr lang="en-GB" altLang="en-US"/>
              <a:pPr/>
              <a:t>‹#›</a:t>
            </a:fld>
            <a:endParaRPr lang="en-GB" altLang="en-US"/>
          </a:p>
        </p:txBody>
      </p:sp>
    </p:spTree>
    <p:extLst>
      <p:ext uri="{BB962C8B-B14F-4D97-AF65-F5344CB8AC3E}">
        <p14:creationId xmlns:p14="http://schemas.microsoft.com/office/powerpoint/2010/main" val="288044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3C791BE-4EFA-4685-B250-0AA6C32D547D}" type="datetimeFigureOut">
              <a:rPr lang="en-GB"/>
              <a:pPr>
                <a:defRPr/>
              </a:pPr>
              <a:t>24/02/2019</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454092E-9087-40CE-BA15-078886D8C372}"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5CE4FC68-C7C5-4206-9ED3-8FFF3FA2FD25}" type="datetimeFigureOut">
              <a:rPr lang="en-GB"/>
              <a:pPr>
                <a:defRPr/>
              </a:pPr>
              <a:t>24/02/2019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E4FCD70E-DE6C-4A15-9325-2268D56F48DE}"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3.png"/><Relationship Id="rId2" Type="http://schemas.openxmlformats.org/officeDocument/2006/relationships/audio" Target="../media/media1.mp3"/><Relationship Id="rId16" Type="http://schemas.openxmlformats.org/officeDocument/2006/relationships/image" Target="../media/image12.png"/><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notesSlide" Target="../notesSlides/notesSlide4.xml"/><Relationship Id="rId9" Type="http://schemas.openxmlformats.org/officeDocument/2006/relationships/image" Target="../media/image6.png"/><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qHFapUrSuV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hyperlink" Target="https://quizlet.com/198768/flashcard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28650" y="365126"/>
            <a:ext cx="7886700" cy="1047750"/>
          </a:xfrm>
          <a:solidFill>
            <a:srgbClr val="FFFF00"/>
          </a:solidFill>
        </p:spPr>
        <p:txBody>
          <a:bodyPr/>
          <a:lstStyle/>
          <a:p>
            <a:pPr algn="ctr"/>
            <a:r>
              <a:rPr lang="en-GB" altLang="en-US" b="1" smtClean="0">
                <a:latin typeface="Tw Cen MT" panose="020B0602020104020603" pitchFamily="34" charset="0"/>
              </a:rPr>
              <a:t>Quelle est la date aujourd’hui?</a:t>
            </a:r>
          </a:p>
        </p:txBody>
      </p:sp>
      <p:sp>
        <p:nvSpPr>
          <p:cNvPr id="5" name="TextBox 4"/>
          <p:cNvSpPr txBox="1">
            <a:spLocks noChangeArrowheads="1"/>
          </p:cNvSpPr>
          <p:nvPr/>
        </p:nvSpPr>
        <p:spPr bwMode="auto">
          <a:xfrm>
            <a:off x="468313" y="1484313"/>
            <a:ext cx="8496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3600" b="1" dirty="0" err="1" smtClean="0">
                <a:solidFill>
                  <a:srgbClr val="000000"/>
                </a:solidFill>
                <a:latin typeface="Tw Cen MT" panose="020B0602020104020603" pitchFamily="34" charset="0"/>
              </a:rPr>
              <a:t>mardi</a:t>
            </a:r>
            <a:r>
              <a:rPr lang="en-GB" altLang="en-US" sz="3600" b="1" dirty="0">
                <a:solidFill>
                  <a:srgbClr val="000000"/>
                </a:solidFill>
                <a:latin typeface="Tw Cen MT" panose="020B0602020104020603" pitchFamily="34" charset="0"/>
              </a:rPr>
              <a:t>,</a:t>
            </a:r>
          </a:p>
        </p:txBody>
      </p:sp>
      <p:sp>
        <p:nvSpPr>
          <p:cNvPr id="8" name="TextBox 7"/>
          <p:cNvSpPr txBox="1">
            <a:spLocks noChangeArrowheads="1"/>
          </p:cNvSpPr>
          <p:nvPr/>
        </p:nvSpPr>
        <p:spPr bwMode="auto">
          <a:xfrm>
            <a:off x="1908175" y="1484313"/>
            <a:ext cx="8567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3600" b="1" dirty="0">
                <a:solidFill>
                  <a:srgbClr val="000000"/>
                </a:solidFill>
              </a:rPr>
              <a:t>le </a:t>
            </a:r>
            <a:r>
              <a:rPr lang="en-GB" altLang="en-US" sz="3600" b="1" dirty="0" smtClean="0">
                <a:solidFill>
                  <a:srgbClr val="000000"/>
                </a:solidFill>
              </a:rPr>
              <a:t>dix-sept </a:t>
            </a:r>
            <a:r>
              <a:rPr lang="en-GB" altLang="en-US" sz="3600" b="1" dirty="0" err="1">
                <a:solidFill>
                  <a:srgbClr val="000000"/>
                </a:solidFill>
              </a:rPr>
              <a:t>septembre</a:t>
            </a:r>
            <a:endParaRPr lang="en-GB" altLang="en-US" sz="3600" b="1" dirty="0">
              <a:solidFill>
                <a:srgbClr val="000000"/>
              </a:solidFill>
            </a:endParaRPr>
          </a:p>
        </p:txBody>
      </p:sp>
      <p:sp>
        <p:nvSpPr>
          <p:cNvPr id="6" name="TextBox 5"/>
          <p:cNvSpPr txBox="1">
            <a:spLocks noChangeArrowheads="1"/>
          </p:cNvSpPr>
          <p:nvPr/>
        </p:nvSpPr>
        <p:spPr bwMode="auto">
          <a:xfrm>
            <a:off x="323850" y="5572125"/>
            <a:ext cx="4221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3200" b="1">
                <a:solidFill>
                  <a:srgbClr val="000000"/>
                </a:solidFill>
                <a:latin typeface="Tw Cen MT" panose="020B0602020104020603" pitchFamily="34" charset="0"/>
              </a:rPr>
              <a:t>Jour  = ?</a:t>
            </a:r>
          </a:p>
        </p:txBody>
      </p:sp>
      <p:sp>
        <p:nvSpPr>
          <p:cNvPr id="13" name="TextBox 12"/>
          <p:cNvSpPr txBox="1">
            <a:spLocks noChangeArrowheads="1"/>
          </p:cNvSpPr>
          <p:nvPr/>
        </p:nvSpPr>
        <p:spPr bwMode="auto">
          <a:xfrm>
            <a:off x="323850" y="6148388"/>
            <a:ext cx="4221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3200" b="1">
                <a:solidFill>
                  <a:srgbClr val="000000"/>
                </a:solidFill>
                <a:latin typeface="Tw Cen MT" panose="020B0602020104020603" pitchFamily="34" charset="0"/>
              </a:rPr>
              <a:t>Date  = ?</a:t>
            </a:r>
          </a:p>
        </p:txBody>
      </p:sp>
      <p:sp>
        <p:nvSpPr>
          <p:cNvPr id="15" name="TextBox 14"/>
          <p:cNvSpPr txBox="1">
            <a:spLocks noChangeArrowheads="1"/>
          </p:cNvSpPr>
          <p:nvPr/>
        </p:nvSpPr>
        <p:spPr bwMode="auto">
          <a:xfrm>
            <a:off x="2798763" y="5508625"/>
            <a:ext cx="4221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3200" b="1">
                <a:solidFill>
                  <a:srgbClr val="000000"/>
                </a:solidFill>
                <a:latin typeface="Tw Cen MT" panose="020B0602020104020603" pitchFamily="34" charset="0"/>
              </a:rPr>
              <a:t>Mois  = ?</a:t>
            </a:r>
          </a:p>
        </p:txBody>
      </p:sp>
      <p:sp>
        <p:nvSpPr>
          <p:cNvPr id="17" name="TextBox 16"/>
          <p:cNvSpPr txBox="1">
            <a:spLocks noChangeArrowheads="1"/>
          </p:cNvSpPr>
          <p:nvPr/>
        </p:nvSpPr>
        <p:spPr bwMode="auto">
          <a:xfrm>
            <a:off x="2843213" y="6075363"/>
            <a:ext cx="42227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3200" b="1">
                <a:solidFill>
                  <a:srgbClr val="000000"/>
                </a:solidFill>
                <a:latin typeface="Tw Cen MT" panose="020B0602020104020603" pitchFamily="34" charset="0"/>
              </a:rPr>
              <a:t>Aujourd’hui  = ?</a:t>
            </a:r>
          </a:p>
        </p:txBody>
      </p:sp>
      <p:pic>
        <p:nvPicPr>
          <p:cNvPr id="9"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6625" y="2262616"/>
            <a:ext cx="2094275" cy="323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P spid="13" grpId="0"/>
      <p:bldP spid="15"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25400"/>
          <a:ext cx="9144000" cy="6832599"/>
        </p:xfrm>
        <a:graphic>
          <a:graphicData uri="http://schemas.openxmlformats.org/drawingml/2006/table">
            <a:tbl>
              <a:tblPr firstRow="1" bandRow="1">
                <a:tableStyleId>{5940675A-B579-460E-94D1-54222C63F5DA}</a:tableStyleId>
              </a:tblPr>
              <a:tblGrid>
                <a:gridCol w="2286000"/>
                <a:gridCol w="2286000"/>
                <a:gridCol w="2286000"/>
                <a:gridCol w="2286000"/>
              </a:tblGrid>
              <a:tr h="2277533">
                <a:tc>
                  <a:txBody>
                    <a:bodyPr/>
                    <a:lstStyle/>
                    <a:p>
                      <a:endParaRPr lang="en-GB" sz="1800" dirty="0"/>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dirty="0"/>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2277533">
                <a:tc>
                  <a:txBody>
                    <a:bodyPr/>
                    <a:lstStyle/>
                    <a:p>
                      <a:endParaRPr lang="en-GB" sz="1800" dirty="0"/>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dirty="0"/>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dirty="0"/>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dirty="0"/>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2277533">
                <a:tc>
                  <a:txBody>
                    <a:bodyPr/>
                    <a:lstStyle/>
                    <a:p>
                      <a:endParaRPr lang="en-GB" sz="1800" dirty="0"/>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dirty="0"/>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dirty="0"/>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bl>
          </a:graphicData>
        </a:graphic>
      </p:graphicFrame>
      <p:pic>
        <p:nvPicPr>
          <p:cNvPr id="412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0350"/>
            <a:ext cx="1427162"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309563"/>
            <a:ext cx="1998662"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309563"/>
            <a:ext cx="1147763"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21513" y="381000"/>
            <a:ext cx="17272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3838" y="2420938"/>
            <a:ext cx="1914525"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14638" y="2476500"/>
            <a:ext cx="133667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951413" y="2476500"/>
            <a:ext cx="1684337"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373938" y="2482850"/>
            <a:ext cx="137953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Picture 1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1975" y="4652963"/>
            <a:ext cx="123825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Picture 1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759075" y="4652963"/>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Picture 1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057775" y="4652963"/>
            <a:ext cx="1309688"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Picture 1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399338" y="4762500"/>
            <a:ext cx="129540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107950" y="1784350"/>
            <a:ext cx="2087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400" b="1"/>
              <a:t>janvier</a:t>
            </a:r>
          </a:p>
        </p:txBody>
      </p:sp>
      <p:sp>
        <p:nvSpPr>
          <p:cNvPr id="19" name="TextBox 18"/>
          <p:cNvSpPr txBox="1">
            <a:spLocks noChangeArrowheads="1"/>
          </p:cNvSpPr>
          <p:nvPr/>
        </p:nvSpPr>
        <p:spPr bwMode="auto">
          <a:xfrm>
            <a:off x="2411413" y="1814513"/>
            <a:ext cx="2089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400" b="1"/>
              <a:t>février</a:t>
            </a:r>
          </a:p>
        </p:txBody>
      </p:sp>
      <p:sp>
        <p:nvSpPr>
          <p:cNvPr id="20" name="TextBox 19"/>
          <p:cNvSpPr txBox="1">
            <a:spLocks noChangeArrowheads="1"/>
          </p:cNvSpPr>
          <p:nvPr/>
        </p:nvSpPr>
        <p:spPr bwMode="auto">
          <a:xfrm>
            <a:off x="4716463" y="1844675"/>
            <a:ext cx="2087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400" b="1"/>
              <a:t>mars</a:t>
            </a:r>
          </a:p>
        </p:txBody>
      </p:sp>
      <p:sp>
        <p:nvSpPr>
          <p:cNvPr id="21" name="TextBox 20"/>
          <p:cNvSpPr txBox="1">
            <a:spLocks noChangeArrowheads="1"/>
          </p:cNvSpPr>
          <p:nvPr/>
        </p:nvSpPr>
        <p:spPr bwMode="auto">
          <a:xfrm>
            <a:off x="7019925" y="1844675"/>
            <a:ext cx="2089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400" b="1"/>
              <a:t>avril</a:t>
            </a:r>
          </a:p>
        </p:txBody>
      </p:sp>
      <p:sp>
        <p:nvSpPr>
          <p:cNvPr id="22" name="TextBox 21"/>
          <p:cNvSpPr txBox="1">
            <a:spLocks noChangeArrowheads="1"/>
          </p:cNvSpPr>
          <p:nvPr/>
        </p:nvSpPr>
        <p:spPr bwMode="auto">
          <a:xfrm>
            <a:off x="107950" y="4048125"/>
            <a:ext cx="20875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400" b="1"/>
              <a:t>mai</a:t>
            </a:r>
          </a:p>
        </p:txBody>
      </p:sp>
      <p:sp>
        <p:nvSpPr>
          <p:cNvPr id="23" name="TextBox 22"/>
          <p:cNvSpPr txBox="1">
            <a:spLocks noChangeArrowheads="1"/>
          </p:cNvSpPr>
          <p:nvPr/>
        </p:nvSpPr>
        <p:spPr bwMode="auto">
          <a:xfrm>
            <a:off x="2411413" y="4048125"/>
            <a:ext cx="2089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400" b="1"/>
              <a:t>juin</a:t>
            </a:r>
          </a:p>
        </p:txBody>
      </p:sp>
      <p:sp>
        <p:nvSpPr>
          <p:cNvPr id="24" name="TextBox 23"/>
          <p:cNvSpPr txBox="1">
            <a:spLocks noChangeArrowheads="1"/>
          </p:cNvSpPr>
          <p:nvPr/>
        </p:nvSpPr>
        <p:spPr bwMode="auto">
          <a:xfrm>
            <a:off x="4716463" y="4119563"/>
            <a:ext cx="2087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400" b="1"/>
              <a:t>juillet</a:t>
            </a:r>
          </a:p>
        </p:txBody>
      </p:sp>
      <p:sp>
        <p:nvSpPr>
          <p:cNvPr id="25" name="TextBox 24"/>
          <p:cNvSpPr txBox="1">
            <a:spLocks noChangeArrowheads="1"/>
          </p:cNvSpPr>
          <p:nvPr/>
        </p:nvSpPr>
        <p:spPr bwMode="auto">
          <a:xfrm>
            <a:off x="7019925" y="4119563"/>
            <a:ext cx="2089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400" b="1"/>
              <a:t>août</a:t>
            </a:r>
          </a:p>
        </p:txBody>
      </p:sp>
      <p:sp>
        <p:nvSpPr>
          <p:cNvPr id="26" name="TextBox 25"/>
          <p:cNvSpPr txBox="1">
            <a:spLocks noChangeArrowheads="1"/>
          </p:cNvSpPr>
          <p:nvPr/>
        </p:nvSpPr>
        <p:spPr bwMode="auto">
          <a:xfrm>
            <a:off x="107950" y="6423025"/>
            <a:ext cx="2087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400" b="1"/>
              <a:t>septembre</a:t>
            </a:r>
          </a:p>
        </p:txBody>
      </p:sp>
      <p:sp>
        <p:nvSpPr>
          <p:cNvPr id="27" name="TextBox 26"/>
          <p:cNvSpPr txBox="1">
            <a:spLocks noChangeArrowheads="1"/>
          </p:cNvSpPr>
          <p:nvPr/>
        </p:nvSpPr>
        <p:spPr bwMode="auto">
          <a:xfrm>
            <a:off x="2411413" y="6423025"/>
            <a:ext cx="2089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400" b="1"/>
              <a:t>octobre</a:t>
            </a:r>
          </a:p>
        </p:txBody>
      </p:sp>
      <p:sp>
        <p:nvSpPr>
          <p:cNvPr id="28" name="TextBox 27"/>
          <p:cNvSpPr txBox="1">
            <a:spLocks noChangeArrowheads="1"/>
          </p:cNvSpPr>
          <p:nvPr/>
        </p:nvSpPr>
        <p:spPr bwMode="auto">
          <a:xfrm>
            <a:off x="4643438" y="6381750"/>
            <a:ext cx="2089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400" b="1"/>
              <a:t>novembre</a:t>
            </a:r>
          </a:p>
        </p:txBody>
      </p:sp>
      <p:sp>
        <p:nvSpPr>
          <p:cNvPr id="29" name="TextBox 28"/>
          <p:cNvSpPr txBox="1">
            <a:spLocks noChangeArrowheads="1"/>
          </p:cNvSpPr>
          <p:nvPr/>
        </p:nvSpPr>
        <p:spPr bwMode="auto">
          <a:xfrm>
            <a:off x="6948488" y="6381750"/>
            <a:ext cx="2087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400" b="1"/>
              <a:t>décembre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25400"/>
          <a:ext cx="9144000" cy="6832599"/>
        </p:xfrm>
        <a:graphic>
          <a:graphicData uri="http://schemas.openxmlformats.org/drawingml/2006/table">
            <a:tbl>
              <a:tblPr firstRow="1" bandRow="1">
                <a:tableStyleId>{5940675A-B579-460E-94D1-54222C63F5DA}</a:tableStyleId>
              </a:tblPr>
              <a:tblGrid>
                <a:gridCol w="2286000"/>
                <a:gridCol w="2286000"/>
                <a:gridCol w="2286000"/>
                <a:gridCol w="2286000"/>
              </a:tblGrid>
              <a:tr h="2277533">
                <a:tc>
                  <a:txBody>
                    <a:bodyPr/>
                    <a:lstStyle/>
                    <a:p>
                      <a:r>
                        <a:rPr lang="en-GB" sz="2800" b="1" dirty="0" smtClean="0">
                          <a:latin typeface="Arial" panose="020B0604020202020204" pitchFamily="34" charset="0"/>
                          <a:cs typeface="Arial" panose="020B0604020202020204" pitchFamily="34" charset="0"/>
                        </a:rPr>
                        <a:t>11</a:t>
                      </a:r>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r>
                        <a:rPr lang="en-GB" sz="2800" b="1" dirty="0" smtClean="0">
                          <a:latin typeface="Arial" panose="020B0604020202020204" pitchFamily="34" charset="0"/>
                          <a:cs typeface="Arial" panose="020B0604020202020204" pitchFamily="34" charset="0"/>
                        </a:rPr>
                        <a:t>12</a:t>
                      </a:r>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r>
                        <a:rPr lang="en-GB" sz="2800" b="1" dirty="0" smtClean="0">
                          <a:latin typeface="Arial" panose="020B0604020202020204" pitchFamily="34" charset="0"/>
                          <a:cs typeface="Arial" panose="020B0604020202020204" pitchFamily="34" charset="0"/>
                        </a:rPr>
                        <a:t>13</a:t>
                      </a:r>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r>
                        <a:rPr lang="en-GB" sz="2800" b="1" dirty="0" smtClean="0">
                          <a:latin typeface="Arial" panose="020B0604020202020204" pitchFamily="34" charset="0"/>
                          <a:cs typeface="Arial" panose="020B0604020202020204" pitchFamily="34" charset="0"/>
                        </a:rPr>
                        <a:t>14</a:t>
                      </a:r>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2277533">
                <a:tc>
                  <a:txBody>
                    <a:bodyPr/>
                    <a:lstStyle/>
                    <a:p>
                      <a:r>
                        <a:rPr lang="en-GB" sz="2800" b="1" dirty="0" smtClean="0">
                          <a:latin typeface="Arial" panose="020B0604020202020204" pitchFamily="34" charset="0"/>
                          <a:cs typeface="Arial" panose="020B0604020202020204" pitchFamily="34" charset="0"/>
                        </a:rPr>
                        <a:t>15</a:t>
                      </a:r>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r>
                        <a:rPr lang="en-GB" sz="2800" b="1" dirty="0" smtClean="0">
                          <a:latin typeface="Arial" panose="020B0604020202020204" pitchFamily="34" charset="0"/>
                          <a:cs typeface="Arial" panose="020B0604020202020204" pitchFamily="34" charset="0"/>
                        </a:rPr>
                        <a:t>16</a:t>
                      </a:r>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r>
                        <a:rPr lang="en-GB" sz="2800" b="1" dirty="0" smtClean="0">
                          <a:latin typeface="Arial" panose="020B0604020202020204" pitchFamily="34" charset="0"/>
                          <a:cs typeface="Arial" panose="020B0604020202020204" pitchFamily="34" charset="0"/>
                        </a:rPr>
                        <a:t>17</a:t>
                      </a:r>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r>
                        <a:rPr lang="en-GB" sz="2800" b="1" dirty="0" smtClean="0">
                          <a:latin typeface="Arial" panose="020B0604020202020204" pitchFamily="34" charset="0"/>
                          <a:cs typeface="Arial" panose="020B0604020202020204" pitchFamily="34" charset="0"/>
                        </a:rPr>
                        <a:t>18</a:t>
                      </a:r>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2277533">
                <a:tc>
                  <a:txBody>
                    <a:bodyPr/>
                    <a:lstStyle/>
                    <a:p>
                      <a:r>
                        <a:rPr lang="en-GB" sz="2800" b="1" dirty="0" smtClean="0">
                          <a:latin typeface="Arial" panose="020B0604020202020204" pitchFamily="34" charset="0"/>
                          <a:cs typeface="Arial" panose="020B0604020202020204" pitchFamily="34" charset="0"/>
                        </a:rPr>
                        <a:t>19</a:t>
                      </a:r>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r>
                        <a:rPr lang="en-GB" sz="2800" b="1" dirty="0" smtClean="0">
                          <a:latin typeface="Arial" panose="020B0604020202020204" pitchFamily="34" charset="0"/>
                          <a:cs typeface="Arial" panose="020B0604020202020204" pitchFamily="34" charset="0"/>
                        </a:rPr>
                        <a:t>20</a:t>
                      </a:r>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r>
                        <a:rPr lang="en-GB" sz="2800" b="1" dirty="0" smtClean="0">
                          <a:latin typeface="Arial" panose="020B0604020202020204" pitchFamily="34" charset="0"/>
                          <a:cs typeface="Arial" panose="020B0604020202020204" pitchFamily="34" charset="0"/>
                        </a:rPr>
                        <a:t>21</a:t>
                      </a:r>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r>
                        <a:rPr lang="en-GB" sz="2800" b="1" dirty="0" smtClean="0">
                          <a:latin typeface="Arial" panose="020B0604020202020204" pitchFamily="34" charset="0"/>
                          <a:cs typeface="Arial" panose="020B0604020202020204" pitchFamily="34" charset="0"/>
                        </a:rPr>
                        <a:t>22</a:t>
                      </a:r>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bl>
          </a:graphicData>
        </a:graphic>
      </p:graphicFrame>
      <p:pic>
        <p:nvPicPr>
          <p:cNvPr id="514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81000"/>
            <a:ext cx="1427162"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309563"/>
            <a:ext cx="1998662"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309563"/>
            <a:ext cx="1147763"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7"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21513" y="381000"/>
            <a:ext cx="17272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8"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3838" y="2870200"/>
            <a:ext cx="1914525"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9"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59075" y="2870200"/>
            <a:ext cx="133667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0"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951413" y="2476500"/>
            <a:ext cx="1684337"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1"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373938" y="2482850"/>
            <a:ext cx="137953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2" name="Picture 1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1975" y="4652963"/>
            <a:ext cx="123825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3" name="Picture 1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797969" y="4924425"/>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4" name="Picture 1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057775" y="4849813"/>
            <a:ext cx="1309688"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5" name="Picture 1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399338" y="4762500"/>
            <a:ext cx="129540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77402095"/>
              </p:ext>
            </p:extLst>
          </p:nvPr>
        </p:nvGraphicFramePr>
        <p:xfrm>
          <a:off x="0" y="25400"/>
          <a:ext cx="9144000" cy="6832599"/>
        </p:xfrm>
        <a:graphic>
          <a:graphicData uri="http://schemas.openxmlformats.org/drawingml/2006/table">
            <a:tbl>
              <a:tblPr firstRow="1" bandRow="1">
                <a:tableStyleId>{5940675A-B579-460E-94D1-54222C63F5DA}</a:tableStyleId>
              </a:tblPr>
              <a:tblGrid>
                <a:gridCol w="2286000"/>
                <a:gridCol w="2286000"/>
                <a:gridCol w="2286000"/>
                <a:gridCol w="2286000"/>
              </a:tblGrid>
              <a:tr h="2277533">
                <a:tc>
                  <a:txBody>
                    <a:bodyPr/>
                    <a:lstStyle/>
                    <a:p>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2277533">
                <a:tc>
                  <a:txBody>
                    <a:bodyPr/>
                    <a:lstStyle/>
                    <a:p>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2277533">
                <a:tc>
                  <a:txBody>
                    <a:bodyPr/>
                    <a:lstStyle/>
                    <a:p>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2800" b="1" dirty="0">
                        <a:latin typeface="Arial" panose="020B0604020202020204" pitchFamily="34" charset="0"/>
                        <a:cs typeface="Arial" panose="020B0604020202020204" pitchFamily="34" charset="0"/>
                      </a:endParaRPr>
                    </a:p>
                  </a:txBody>
                  <a:tcPr marT="45717" marB="45717">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bl>
          </a:graphicData>
        </a:graphic>
      </p:graphicFrame>
      <p:pic>
        <p:nvPicPr>
          <p:cNvPr id="5144"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81000"/>
            <a:ext cx="1427162"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5"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309563"/>
            <a:ext cx="1998662"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6"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19700" y="309563"/>
            <a:ext cx="1147763"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7"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21513" y="381000"/>
            <a:ext cx="17272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8" name="Picture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23838" y="2870200"/>
            <a:ext cx="1914525"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9" name="Picture 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759075" y="2870200"/>
            <a:ext cx="133667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0" name="Picture 1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951413" y="2476500"/>
            <a:ext cx="1684337"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1" name="Picture 1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373938" y="2482850"/>
            <a:ext cx="137953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2" name="Picture 1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61975" y="4652963"/>
            <a:ext cx="123825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3" name="Picture 13"/>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797969" y="4924425"/>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4" name="Picture 1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57775" y="4849813"/>
            <a:ext cx="1309688"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5" name="Picture 16"/>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399338" y="4762500"/>
            <a:ext cx="129540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Les_mois_so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8405251" y="76200"/>
            <a:ext cx="609600" cy="609600"/>
          </a:xfrm>
          <a:prstGeom prst="rect">
            <a:avLst/>
          </a:prstGeom>
        </p:spPr>
      </p:pic>
    </p:spTree>
    <p:extLst>
      <p:ext uri="{BB962C8B-B14F-4D97-AF65-F5344CB8AC3E}">
        <p14:creationId xmlns:p14="http://schemas.microsoft.com/office/powerpoint/2010/main" val="24043244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92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6236" y="6313985"/>
            <a:ext cx="7741403" cy="461665"/>
          </a:xfrm>
          <a:prstGeom prst="rect">
            <a:avLst/>
          </a:prstGeom>
        </p:spPr>
        <p:txBody>
          <a:bodyPr wrap="square">
            <a:spAutoFit/>
          </a:bodyPr>
          <a:lstStyle/>
          <a:p>
            <a:r>
              <a:rPr lang="en-GB" sz="2400" dirty="0" smtClean="0">
                <a:latin typeface="Tw Cen MT" panose="020B0602020104020603" pitchFamily="34" charset="0"/>
                <a:hlinkClick r:id="rId3"/>
              </a:rPr>
              <a:t>https://www.youtube.com/watch?v=qHFapUrSuVM</a:t>
            </a:r>
            <a:r>
              <a:rPr lang="en-GB" sz="2400" dirty="0" smtClean="0">
                <a:latin typeface="Tw Cen MT" panose="020B0602020104020603" pitchFamily="34" charset="0"/>
              </a:rPr>
              <a:t> </a:t>
            </a:r>
            <a:endParaRPr lang="en-GB" sz="2400" dirty="0">
              <a:latin typeface="Tw Cen MT" panose="020B0602020104020603" pitchFamily="34" charset="0"/>
            </a:endParaRPr>
          </a:p>
        </p:txBody>
      </p:sp>
      <p:pic>
        <p:nvPicPr>
          <p:cNvPr id="5" name="Picture 4"/>
          <p:cNvPicPr>
            <a:picLocks noChangeAspect="1"/>
          </p:cNvPicPr>
          <p:nvPr/>
        </p:nvPicPr>
        <p:blipFill>
          <a:blip r:embed="rId4"/>
          <a:stretch>
            <a:fillRect/>
          </a:stretch>
        </p:blipFill>
        <p:spPr>
          <a:xfrm>
            <a:off x="681404" y="172926"/>
            <a:ext cx="7980005" cy="5930045"/>
          </a:xfrm>
          <a:prstGeom prst="rect">
            <a:avLst/>
          </a:prstGeom>
        </p:spPr>
      </p:pic>
    </p:spTree>
    <p:extLst>
      <p:ext uri="{BB962C8B-B14F-4D97-AF65-F5344CB8AC3E}">
        <p14:creationId xmlns:p14="http://schemas.microsoft.com/office/powerpoint/2010/main" val="1353767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404813"/>
            <a:ext cx="76200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1"/>
          <p:cNvSpPr txBox="1">
            <a:spLocks noChangeArrowheads="1"/>
          </p:cNvSpPr>
          <p:nvPr/>
        </p:nvSpPr>
        <p:spPr bwMode="auto">
          <a:xfrm>
            <a:off x="781050" y="3860800"/>
            <a:ext cx="7823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200" dirty="0">
                <a:solidFill>
                  <a:srgbClr val="000000"/>
                </a:solidFill>
                <a:latin typeface="Tw Cen MT" panose="020B0602020104020603" pitchFamily="34" charset="0"/>
                <a:hlinkClick r:id="rId4"/>
              </a:rPr>
              <a:t>https://</a:t>
            </a:r>
            <a:r>
              <a:rPr lang="en-GB" altLang="en-US" sz="3200" dirty="0" smtClean="0">
                <a:solidFill>
                  <a:srgbClr val="000000"/>
                </a:solidFill>
                <a:latin typeface="Tw Cen MT" panose="020B0602020104020603" pitchFamily="34" charset="0"/>
                <a:hlinkClick r:id="rId4"/>
              </a:rPr>
              <a:t>quizlet.com/198768/flashcards</a:t>
            </a:r>
            <a:r>
              <a:rPr lang="en-GB" altLang="en-US" sz="3200" dirty="0" smtClean="0">
                <a:solidFill>
                  <a:srgbClr val="000000"/>
                </a:solidFill>
                <a:latin typeface="Tw Cen MT" panose="020B0602020104020603" pitchFamily="34" charset="0"/>
              </a:rPr>
              <a:t> </a:t>
            </a:r>
            <a:endParaRPr lang="en-GB" altLang="en-US" sz="3200" dirty="0">
              <a:solidFill>
                <a:srgbClr val="000000"/>
              </a:solidFill>
              <a:latin typeface="Tw Cen MT" panose="020B0602020104020603"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p:cNvSpPr txBox="1">
            <a:spLocks noChangeArrowheads="1"/>
          </p:cNvSpPr>
          <p:nvPr/>
        </p:nvSpPr>
        <p:spPr bwMode="auto">
          <a:xfrm>
            <a:off x="468313" y="404813"/>
            <a:ext cx="82073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4000" b="1" dirty="0">
                <a:solidFill>
                  <a:srgbClr val="000000"/>
                </a:solidFill>
              </a:rPr>
              <a:t>Devoirs</a:t>
            </a:r>
            <a:r>
              <a:rPr lang="en-GB" altLang="en-US" sz="4000" dirty="0">
                <a:solidFill>
                  <a:srgbClr val="000000"/>
                </a:solidFill>
              </a:rPr>
              <a:t/>
            </a:r>
            <a:br>
              <a:rPr lang="en-GB" altLang="en-US" sz="4000" dirty="0">
                <a:solidFill>
                  <a:srgbClr val="000000"/>
                </a:solidFill>
              </a:rPr>
            </a:br>
            <a:r>
              <a:rPr lang="en-GB" altLang="en-US" sz="4000" dirty="0">
                <a:solidFill>
                  <a:srgbClr val="000000"/>
                </a:solidFill>
              </a:rPr>
              <a:t>Every day next week (and the week after) one person from the class writes the full date in French on the board:</a:t>
            </a:r>
            <a:br>
              <a:rPr lang="en-GB" altLang="en-US" sz="4000" dirty="0">
                <a:solidFill>
                  <a:srgbClr val="000000"/>
                </a:solidFill>
              </a:rPr>
            </a:br>
            <a:r>
              <a:rPr lang="en-GB" altLang="en-US" sz="4000" dirty="0">
                <a:solidFill>
                  <a:srgbClr val="000000"/>
                </a:solidFill>
              </a:rPr>
              <a:t/>
            </a:r>
            <a:br>
              <a:rPr lang="en-GB" altLang="en-US" sz="4000" dirty="0">
                <a:solidFill>
                  <a:srgbClr val="000000"/>
                </a:solidFill>
              </a:rPr>
            </a:br>
            <a:r>
              <a:rPr lang="en-GB" altLang="en-US" sz="4000" dirty="0">
                <a:solidFill>
                  <a:srgbClr val="000000"/>
                </a:solidFill>
              </a:rPr>
              <a:t>e.g. </a:t>
            </a:r>
            <a:r>
              <a:rPr lang="en-GB" altLang="en-US" sz="4000" i="1" dirty="0" err="1">
                <a:solidFill>
                  <a:srgbClr val="000000"/>
                </a:solidFill>
              </a:rPr>
              <a:t>Aujourd’hui</a:t>
            </a:r>
            <a:r>
              <a:rPr lang="en-GB" altLang="en-US" sz="4000" i="1" dirty="0">
                <a:solidFill>
                  <a:srgbClr val="000000"/>
                </a:solidFill>
              </a:rPr>
              <a:t>, </a:t>
            </a:r>
            <a:r>
              <a:rPr lang="en-GB" altLang="en-US" sz="4000" i="1" dirty="0" err="1">
                <a:solidFill>
                  <a:srgbClr val="000000"/>
                </a:solidFill>
              </a:rPr>
              <a:t>c’est</a:t>
            </a:r>
            <a:r>
              <a:rPr lang="en-GB" altLang="en-US" sz="4000" i="1" dirty="0">
                <a:solidFill>
                  <a:srgbClr val="000000"/>
                </a:solidFill>
              </a:rPr>
              <a:t> le 12 </a:t>
            </a:r>
            <a:r>
              <a:rPr lang="en-GB" altLang="en-US" sz="4000" i="1" dirty="0" err="1" smtClean="0">
                <a:solidFill>
                  <a:srgbClr val="000000"/>
                </a:solidFill>
              </a:rPr>
              <a:t>novembre</a:t>
            </a:r>
            <a:r>
              <a:rPr lang="en-GB" altLang="en-US" sz="4000" dirty="0">
                <a:solidFill>
                  <a:srgbClr val="000000"/>
                </a:solidFill>
              </a:rPr>
              <a:t>.</a:t>
            </a:r>
          </a:p>
          <a:p>
            <a:r>
              <a:rPr lang="en-GB" altLang="en-US" sz="4000" dirty="0">
                <a:solidFill>
                  <a:srgbClr val="000000"/>
                </a:solidFill>
              </a:rPr>
              <a:t/>
            </a:r>
            <a:br>
              <a:rPr lang="en-GB" altLang="en-US" sz="4000" dirty="0">
                <a:solidFill>
                  <a:srgbClr val="000000"/>
                </a:solidFill>
              </a:rPr>
            </a:br>
            <a:endParaRPr lang="en-GB" altLang="en-US" sz="4000" dirty="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939</TotalTime>
  <Words>220</Words>
  <Application>Microsoft Office PowerPoint</Application>
  <PresentationFormat>On-screen Show (4:3)</PresentationFormat>
  <Paragraphs>53</Paragraphs>
  <Slides>7</Slides>
  <Notes>6</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Calibri Light</vt:lpstr>
      <vt:lpstr>Tw Cen MT</vt:lpstr>
      <vt:lpstr>Office Theme</vt:lpstr>
      <vt:lpstr>1_Office Theme</vt:lpstr>
      <vt:lpstr>Quelle est la date aujourd’hui?</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¿Qué día es hoy?</dc:title>
  <dc:creator>55WD</dc:creator>
  <cp:lastModifiedBy>Study</cp:lastModifiedBy>
  <cp:revision>17</cp:revision>
  <dcterms:created xsi:type="dcterms:W3CDTF">2014-08-11T09:55:39Z</dcterms:created>
  <dcterms:modified xsi:type="dcterms:W3CDTF">2019-02-24T13:38:05Z</dcterms:modified>
</cp:coreProperties>
</file>