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6600"/>
    <a:srgbClr val="FFCC00"/>
    <a:srgbClr val="2D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4" autoAdjust="0"/>
    <p:restoredTop sz="76180" autoAdjust="0"/>
  </p:normalViewPr>
  <p:slideViewPr>
    <p:cSldViewPr snapToGrid="0">
      <p:cViewPr varScale="1">
        <p:scale>
          <a:sx n="85" d="100"/>
          <a:sy n="85" d="100"/>
        </p:scale>
        <p:origin x="21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E7E7-7B2B-406D-9D0D-66FE0B361CF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A251-830D-48BE-B77D-0767394AE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7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would</a:t>
            </a:r>
            <a:r>
              <a:rPr lang="en-GB" baseline="0" dirty="0" smtClean="0"/>
              <a:t> have learnt  the days of the week in Year 3. </a:t>
            </a:r>
            <a:r>
              <a:rPr lang="en-GB" dirty="0" smtClean="0"/>
              <a:t>This will help remind them of the days of the week, keep working the numbers and help them remember some essential vocabulary e.g. day / month etc.</a:t>
            </a:r>
            <a:br>
              <a:rPr lang="en-GB" dirty="0" smtClean="0"/>
            </a:br>
            <a:r>
              <a:rPr lang="en-GB" dirty="0" smtClean="0"/>
              <a:t>They don’t know the months yet formally, but they are about to learn them this term, so keeping the date routine like this each lesson this year</a:t>
            </a:r>
            <a:r>
              <a:rPr lang="en-GB" baseline="0" dirty="0" smtClean="0"/>
              <a:t> will be very useful. </a:t>
            </a:r>
            <a:br>
              <a:rPr lang="en-GB" baseline="0" dirty="0" smtClean="0"/>
            </a:br>
            <a:r>
              <a:rPr lang="en-GB" baseline="0" dirty="0" smtClean="0"/>
              <a:t>This slide can be adapted obviously to fit the day of the week /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8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have to re-order the months.</a:t>
            </a:r>
            <a:br>
              <a:rPr lang="en-GB" dirty="0" smtClean="0"/>
            </a:br>
            <a:r>
              <a:rPr lang="en-GB" dirty="0" smtClean="0"/>
              <a:t>They</a:t>
            </a:r>
            <a:r>
              <a:rPr lang="en-GB" baseline="0" dirty="0" smtClean="0"/>
              <a:t> appear out of order, one by one, with audio again, for extra reinforcement.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4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This slide serves as an answer</a:t>
            </a:r>
            <a:r>
              <a:rPr lang="en-GB" altLang="en-US" baseline="0" dirty="0" smtClean="0"/>
              <a:t> slide, and one more opportunity for pronouncing the months altogether.</a:t>
            </a: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C5443-A4AA-4265-8D94-98FE0080AF81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just to keep the days of the week fresh in memory.</a:t>
            </a:r>
          </a:p>
          <a:p>
            <a:r>
              <a:rPr lang="en-GB" dirty="0" smtClean="0"/>
              <a:t>Text pronounced </a:t>
            </a:r>
            <a:r>
              <a:rPr lang="en-GB" smtClean="0"/>
              <a:t>on</a:t>
            </a:r>
            <a:r>
              <a:rPr lang="en-GB" baseline="0" smtClean="0"/>
              <a:t> click.</a:t>
            </a:r>
            <a:br>
              <a:rPr lang="en-GB" baseline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0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the red numbers to hear the whole sequence of numbers, including the final ‘answer’ number</a:t>
            </a:r>
            <a:br>
              <a:rPr lang="en-GB" dirty="0" smtClean="0"/>
            </a:br>
            <a:r>
              <a:rPr lang="en-GB" dirty="0" smtClean="0"/>
              <a:t>Pupils should practise each sequence</a:t>
            </a:r>
            <a:r>
              <a:rPr lang="en-GB" baseline="0" dirty="0" smtClean="0"/>
              <a:t> themselves, or calling out in pairs (i.e. verbal tennis style)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7DD8F-7654-427C-BB69-12EE73C8AC8F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Say it in rhythm</a:t>
            </a:r>
            <a:r>
              <a:rPr lang="en-GB" altLang="en-US" baseline="0" dirty="0" smtClean="0"/>
              <a:t> first before trying to sing!</a:t>
            </a:r>
            <a:br>
              <a:rPr lang="en-GB" altLang="en-US" baseline="0" dirty="0" smtClean="0"/>
            </a:br>
            <a:r>
              <a:rPr lang="en-GB" altLang="en-US" dirty="0" smtClean="0"/>
              <a:t>Chorus of yellow submarine (once) with the pictures in the right order! It does fit!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Rouge vert Rouge vert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,</a:t>
            </a:r>
            <a:r>
              <a:rPr lang="en-GB" altLang="en-US" baseline="0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Rouge vert Rouge vert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,</a:t>
            </a:r>
            <a:r>
              <a:rPr lang="en-GB" altLang="en-US" baseline="0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Violet, bleu blanc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Rose, orange et marron </a:t>
            </a:r>
          </a:p>
        </p:txBody>
      </p:sp>
    </p:spTree>
    <p:extLst>
      <p:ext uri="{BB962C8B-B14F-4D97-AF65-F5344CB8AC3E}">
        <p14:creationId xmlns:p14="http://schemas.microsoft.com/office/powerpoint/2010/main" val="12662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‘What colour is number …?’ Teachers</a:t>
            </a:r>
            <a:r>
              <a:rPr lang="en-GB" altLang="en-US" baseline="0" dirty="0" smtClean="0"/>
              <a:t> say a number. </a:t>
            </a:r>
            <a:r>
              <a:rPr lang="en-GB" altLang="en-US" dirty="0" smtClean="0"/>
              <a:t>Pupils should then say what colour that particular number is. Teachers</a:t>
            </a:r>
            <a:r>
              <a:rPr lang="en-GB" altLang="en-US" baseline="0" dirty="0" smtClean="0"/>
              <a:t> point at the correct number and confirm the colour.</a:t>
            </a:r>
            <a:br>
              <a:rPr lang="en-GB" altLang="en-US" baseline="0" dirty="0" smtClean="0"/>
            </a:br>
            <a:r>
              <a:rPr lang="en-GB" altLang="en-US" baseline="0" dirty="0" smtClean="0"/>
              <a:t>Each number is linked to the audio and plays if/when clicked. Text question also has audio.</a:t>
            </a:r>
            <a:endParaRPr lang="en-GB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26B31D-4F63-4AE8-90C7-76B8CF9E5AC4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4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Numbers appear one by one without audio, to allow</a:t>
            </a:r>
            <a:r>
              <a:rPr lang="en-GB" baseline="0" dirty="0" smtClean="0"/>
              <a:t> teacher to elicit number from pupils.  Then click on the number to hear the audio, to check.</a:t>
            </a:r>
            <a:br>
              <a:rPr lang="en-GB" baseline="0" dirty="0" smtClean="0"/>
            </a:br>
            <a:r>
              <a:rPr lang="en-GB" baseline="0" dirty="0" smtClean="0"/>
              <a:t>Click title question to hear audio.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Maths for extension – sums appear in written form one by one. Answers then appear on next mouse click. This slide is all addition, and the next is all subtraction.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ANSWERS only have audio and they appear one by one on this slide, with the intention that the class is working</a:t>
            </a:r>
            <a:r>
              <a:rPr lang="en-GB" altLang="en-US" baseline="0" dirty="0" smtClean="0"/>
              <a:t> at the same pace, perhaps on mini whiteboards, converting all the words into numbers?</a:t>
            </a:r>
            <a:br>
              <a:rPr lang="en-GB" altLang="en-US" baseline="0" dirty="0" smtClean="0"/>
            </a:br>
            <a:r>
              <a:rPr lang="en-GB" altLang="en-US" baseline="0" dirty="0" smtClean="0"/>
              <a:t>E.g. 1. 19+2 = 21</a:t>
            </a:r>
            <a:br>
              <a:rPr lang="en-GB" altLang="en-US" baseline="0" dirty="0" smtClean="0"/>
            </a:br>
            <a:r>
              <a:rPr lang="en-GB" altLang="en-US" baseline="0" dirty="0" smtClean="0"/>
              <a:t/>
            </a:r>
            <a:br>
              <a:rPr lang="en-GB" altLang="en-US" baseline="0" dirty="0" smtClean="0"/>
            </a:br>
            <a:endParaRPr lang="en-GB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4989F0-506C-4D30-AD38-C8614E076572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9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animated so that all the Qs appear first and then the answers.</a:t>
            </a:r>
            <a:r>
              <a:rPr lang="en-GB" baseline="0" dirty="0" smtClean="0"/>
              <a:t>  This allows pupils to work at their own speed.</a:t>
            </a:r>
          </a:p>
          <a:p>
            <a:r>
              <a:rPr lang="en-GB" baseline="0" dirty="0" smtClean="0"/>
              <a:t>The teacher may prefer to set a time limit of 3 minutes for pupils to do as many as they can, not worrying if not all finish all of them.</a:t>
            </a:r>
          </a:p>
          <a:p>
            <a:r>
              <a:rPr lang="en-GB" baseline="0" dirty="0" smtClean="0"/>
              <a:t>Again, answers appear with audio.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Present months with sounds and gestures first.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Pictures appear with</a:t>
            </a:r>
            <a:r>
              <a:rPr lang="en-GB" altLang="en-US" baseline="0" dirty="0" smtClean="0"/>
              <a:t> audio.  You can then click on them again to hear the audio again.</a:t>
            </a:r>
            <a:br>
              <a:rPr lang="en-GB" altLang="en-US" baseline="0" dirty="0" smtClean="0"/>
            </a:br>
            <a:r>
              <a:rPr lang="en-GB" altLang="en-US" baseline="0" dirty="0" smtClean="0"/>
              <a:t>Spend time on this slide, rehearsing the names of the months several times, and agreeing gestures with pupils that cue the months.</a:t>
            </a:r>
            <a:endParaRPr lang="en-GB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1E2044-68E3-4EB3-8E39-4341868F4F2A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This time the text appears</a:t>
            </a:r>
            <a:r>
              <a:rPr lang="en-GB" altLang="en-US" baseline="0" dirty="0" smtClean="0"/>
              <a:t> with AUDIO.</a:t>
            </a: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C5443-A4AA-4265-8D94-98FE0080AF81}" type="slidenum">
              <a:rPr lang="en-GB" altLang="en-US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5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C90-D033-423B-BEBE-F6C65D326D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C585-5E39-483F-86F3-269E13C671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1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B589-0E48-40BB-AF3D-20495D479B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9F2-BCC4-45E1-AD16-E45438896D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4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09-DA92-4534-94B5-89FB9789D0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9CD4-FD71-4CEF-88F6-9EE07C2445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83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5086-91D0-4AE6-95E8-D74F5D91C1C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7C08-85E5-4C3F-B57A-A919014AF1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30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9FEF-2BE4-4E5B-8D2E-0FD9DC0DB43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7D5F-1FA5-43FC-90E6-480DE14BD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32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9A15-A337-4B16-B8F1-01CAAD56D80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1007-1B3F-4A2B-9ACE-04F9C2055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7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8671-75B5-443C-AAA0-6F2501B216C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3E38-4B54-4F0D-B289-9C7625D5EF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554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C550-F045-44F0-BD89-045565C34A2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9421-A0E7-4EFC-8BCD-D95C926330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04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65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2491-BB84-433A-959A-0A4F8045C8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CE3C-EB98-4C0F-86E5-F323B593DF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07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A40C-6B97-4715-8A92-CD9376CB9C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7AEA-3778-42E2-A274-5CC1A5AC55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88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F24F-CA90-4949-9801-8BCF1A53253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18F9-B2A2-42E1-87D6-4686B1732A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779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F5F2-C581-4F6B-849F-42BCEFCB1F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0E674-6B39-497F-99CA-04B7EA2101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928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3D4D-D0D1-49A7-A561-7EB5000BDB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1D083-E30B-413E-9455-1E6CF92B5D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40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5741-1E64-4378-811D-C4183148038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2E48B-46BC-4A77-B205-CBC4D1C79A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596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8DDE-0E1B-4DF8-B923-2438836619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CD56D-7665-463A-ACB0-11ACC6D97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95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A5EF-081A-41AE-93AA-CFA9A450F7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84173-3086-4B99-8E9E-B45D24409D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659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4635-7C06-4D38-AEE2-FDED4AE86B2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AA05-E8A5-4B12-A6AB-8D8A27E069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05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A460-1DCC-4F31-B949-7499B56EC2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3363-234B-4573-9149-E84241B23D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1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6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DA67-20F2-4C30-B986-233329DC9F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98C9-89A5-4C73-B3BD-C1DDDF623F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192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4F2F-412B-4E60-92F3-E2374F69A1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D95C-5422-4805-89F3-3EFF37D559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83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CAFB-A42B-4874-983D-13CA9A320D2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A6EF4-84D1-4C1F-8B41-DF0E791FF1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418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EDC9-9EFF-42DE-92C8-D2FF3DD1324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C7FD-2517-4E29-9D7B-8E6E0B5E11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297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8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1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3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8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7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E9E1-5518-47B5-B0DF-354523236D47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7F44B-1384-4DF9-930E-95121E4D56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5EA46-4D97-49F7-8C9D-7E67B27250EF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D3ED1-1F07-4FD3-8DCD-102988CE73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B24C5-4FDE-432D-8D31-5439E69B9136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audio" Target="../media/audio30.wav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26.wav"/><Relationship Id="rId12" Type="http://schemas.openxmlformats.org/officeDocument/2006/relationships/audio" Target="../media/audio29.wav"/><Relationship Id="rId17" Type="http://schemas.openxmlformats.org/officeDocument/2006/relationships/image" Target="../media/image3.png"/><Relationship Id="rId2" Type="http://schemas.openxmlformats.org/officeDocument/2006/relationships/audio" Target="../media/media11.mp3"/><Relationship Id="rId16" Type="http://schemas.openxmlformats.org/officeDocument/2006/relationships/audio" Target="../media/audio37.wav"/><Relationship Id="rId1" Type="http://schemas.microsoft.com/office/2007/relationships/media" Target="../media/media11.mp3"/><Relationship Id="rId6" Type="http://schemas.openxmlformats.org/officeDocument/2006/relationships/audio" Target="../media/audio35.wav"/><Relationship Id="rId11" Type="http://schemas.openxmlformats.org/officeDocument/2006/relationships/audio" Target="../media/audio32.wav"/><Relationship Id="rId5" Type="http://schemas.openxmlformats.org/officeDocument/2006/relationships/audio" Target="../media/audio28.wav"/><Relationship Id="rId15" Type="http://schemas.openxmlformats.org/officeDocument/2006/relationships/audio" Target="../media/audio34.wav"/><Relationship Id="rId10" Type="http://schemas.openxmlformats.org/officeDocument/2006/relationships/audio" Target="../media/audio36.wav"/><Relationship Id="rId4" Type="http://schemas.openxmlformats.org/officeDocument/2006/relationships/notesSlide" Target="../notesSlides/notesSlide10.xml"/><Relationship Id="rId9" Type="http://schemas.openxmlformats.org/officeDocument/2006/relationships/audio" Target="../media/audio27.wav"/><Relationship Id="rId14" Type="http://schemas.openxmlformats.org/officeDocument/2006/relationships/audio" Target="../media/audio3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3.mp3"/><Relationship Id="rId7" Type="http://schemas.openxmlformats.org/officeDocument/2006/relationships/image" Target="../media/image20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3.png"/><Relationship Id="rId4" Type="http://schemas.openxmlformats.org/officeDocument/2006/relationships/audio" Target="../media/media13.mp3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5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8.WM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slideLayout" Target="../slideLayouts/slideLayout18.xml"/><Relationship Id="rId21" Type="http://schemas.openxmlformats.org/officeDocument/2006/relationships/audio" Target="../media/audio17.wav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5" Type="http://schemas.openxmlformats.org/officeDocument/2006/relationships/image" Target="../media/image3.png"/><Relationship Id="rId2" Type="http://schemas.openxmlformats.org/officeDocument/2006/relationships/audio" Target="../media/media9.mp3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1" Type="http://schemas.microsoft.com/office/2007/relationships/media" Target="../media/media9.mp3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24" Type="http://schemas.openxmlformats.org/officeDocument/2006/relationships/image" Target="../media/image4.png"/><Relationship Id="rId5" Type="http://schemas.openxmlformats.org/officeDocument/2006/relationships/audio" Target="../media/audio1.wav"/><Relationship Id="rId15" Type="http://schemas.openxmlformats.org/officeDocument/2006/relationships/audio" Target="../media/audio11.wav"/><Relationship Id="rId23" Type="http://schemas.openxmlformats.org/officeDocument/2006/relationships/audio" Target="../media/audio19.wav"/><Relationship Id="rId10" Type="http://schemas.openxmlformats.org/officeDocument/2006/relationships/audio" Target="../media/audio6.wav"/><Relationship Id="rId19" Type="http://schemas.openxmlformats.org/officeDocument/2006/relationships/audio" Target="../media/audio15.wav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audio" Target="../media/audio10.wav"/><Relationship Id="rId22" Type="http://schemas.openxmlformats.org/officeDocument/2006/relationships/audio" Target="../media/audio1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6.wav"/><Relationship Id="rId18" Type="http://schemas.openxmlformats.org/officeDocument/2006/relationships/audio" Target="../media/audio11.wav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audio" Target="../media/audio3.wav"/><Relationship Id="rId17" Type="http://schemas.openxmlformats.org/officeDocument/2006/relationships/audio" Target="../media/audio21.wav"/><Relationship Id="rId2" Type="http://schemas.openxmlformats.org/officeDocument/2006/relationships/audio" Target="../media/media6.mp3"/><Relationship Id="rId16" Type="http://schemas.openxmlformats.org/officeDocument/2006/relationships/image" Target="../media/image7.jpeg"/><Relationship Id="rId20" Type="http://schemas.openxmlformats.org/officeDocument/2006/relationships/audio" Target="../media/audio18.wav"/><Relationship Id="rId1" Type="http://schemas.microsoft.com/office/2007/relationships/media" Target="../media/media6.mp3"/><Relationship Id="rId6" Type="http://schemas.openxmlformats.org/officeDocument/2006/relationships/audio" Target="../media/audio19.wav"/><Relationship Id="rId11" Type="http://schemas.openxmlformats.org/officeDocument/2006/relationships/audio" Target="../media/audio8.wav"/><Relationship Id="rId5" Type="http://schemas.openxmlformats.org/officeDocument/2006/relationships/audio" Target="../media/audio10.wav"/><Relationship Id="rId15" Type="http://schemas.openxmlformats.org/officeDocument/2006/relationships/audio" Target="../media/audio20.wav"/><Relationship Id="rId10" Type="http://schemas.openxmlformats.org/officeDocument/2006/relationships/image" Target="../media/image6.jpeg"/><Relationship Id="rId19" Type="http://schemas.openxmlformats.org/officeDocument/2006/relationships/audio" Target="../media/audio22.wav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4.wav"/><Relationship Id="rId14" Type="http://schemas.openxmlformats.org/officeDocument/2006/relationships/audio" Target="../media/audio1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7.wav"/><Relationship Id="rId11" Type="http://schemas.openxmlformats.org/officeDocument/2006/relationships/audio" Target="../media/audio23.wav"/><Relationship Id="rId5" Type="http://schemas.openxmlformats.org/officeDocument/2006/relationships/audio" Target="../media/audio10.wav"/><Relationship Id="rId10" Type="http://schemas.openxmlformats.org/officeDocument/2006/relationships/audio" Target="../media/audio19.wav"/><Relationship Id="rId4" Type="http://schemas.openxmlformats.org/officeDocument/2006/relationships/audio" Target="../media/audio5.wav"/><Relationship Id="rId9" Type="http://schemas.openxmlformats.org/officeDocument/2006/relationships/audio" Target="../media/audio1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4.wav"/><Relationship Id="rId7" Type="http://schemas.openxmlformats.org/officeDocument/2006/relationships/audio" Target="../media/audio10.wav"/><Relationship Id="rId12" Type="http://schemas.openxmlformats.org/officeDocument/2006/relationships/audio" Target="../media/audio2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0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5.wav"/><Relationship Id="rId9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audio" Target="../media/audio34.wav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2.png"/><Relationship Id="rId7" Type="http://schemas.openxmlformats.org/officeDocument/2006/relationships/audio" Target="../media/audio28.wav"/><Relationship Id="rId12" Type="http://schemas.openxmlformats.org/officeDocument/2006/relationships/audio" Target="../media/audio33.wav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media10.mp3"/><Relationship Id="rId16" Type="http://schemas.openxmlformats.org/officeDocument/2006/relationships/audio" Target="../media/audio37.wav"/><Relationship Id="rId20" Type="http://schemas.openxmlformats.org/officeDocument/2006/relationships/image" Target="../media/image11.png"/><Relationship Id="rId29" Type="http://schemas.openxmlformats.org/officeDocument/2006/relationships/image" Target="../media/image3.png"/><Relationship Id="rId1" Type="http://schemas.microsoft.com/office/2007/relationships/media" Target="../media/media10.mp3"/><Relationship Id="rId6" Type="http://schemas.openxmlformats.org/officeDocument/2006/relationships/audio" Target="../media/audio27.wav"/><Relationship Id="rId11" Type="http://schemas.openxmlformats.org/officeDocument/2006/relationships/audio" Target="../media/audio32.wav"/><Relationship Id="rId24" Type="http://schemas.openxmlformats.org/officeDocument/2006/relationships/image" Target="../media/image15.png"/><Relationship Id="rId5" Type="http://schemas.openxmlformats.org/officeDocument/2006/relationships/audio" Target="../media/audio26.wav"/><Relationship Id="rId15" Type="http://schemas.openxmlformats.org/officeDocument/2006/relationships/audio" Target="../media/audio36.wav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audio31.wav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8.xml"/><Relationship Id="rId9" Type="http://schemas.openxmlformats.org/officeDocument/2006/relationships/audio" Target="../media/audio30.wav"/><Relationship Id="rId14" Type="http://schemas.openxmlformats.org/officeDocument/2006/relationships/audio" Target="../media/audio35.wav"/><Relationship Id="rId22" Type="http://schemas.openxmlformats.org/officeDocument/2006/relationships/image" Target="../media/image13.png"/><Relationship Id="rId27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audio" Target="../media/audio36.wav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audio" Target="../media/audio26.wav"/><Relationship Id="rId21" Type="http://schemas.openxmlformats.org/officeDocument/2006/relationships/image" Target="../media/image14.png"/><Relationship Id="rId7" Type="http://schemas.openxmlformats.org/officeDocument/2006/relationships/audio" Target="../media/audio30.wav"/><Relationship Id="rId12" Type="http://schemas.openxmlformats.org/officeDocument/2006/relationships/audio" Target="../media/audio35.wav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29.wav"/><Relationship Id="rId11" Type="http://schemas.openxmlformats.org/officeDocument/2006/relationships/audio" Target="../media/audio34.wav"/><Relationship Id="rId24" Type="http://schemas.openxmlformats.org/officeDocument/2006/relationships/image" Target="../media/image17.png"/><Relationship Id="rId5" Type="http://schemas.openxmlformats.org/officeDocument/2006/relationships/audio" Target="../media/audio28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audio" Target="../media/audio33.wav"/><Relationship Id="rId19" Type="http://schemas.openxmlformats.org/officeDocument/2006/relationships/image" Target="../media/image12.png"/><Relationship Id="rId4" Type="http://schemas.openxmlformats.org/officeDocument/2006/relationships/audio" Target="../media/audio27.wav"/><Relationship Id="rId9" Type="http://schemas.openxmlformats.org/officeDocument/2006/relationships/audio" Target="../media/audio32.wav"/><Relationship Id="rId14" Type="http://schemas.openxmlformats.org/officeDocument/2006/relationships/audio" Target="../media/audio37.wav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037" y="1504352"/>
            <a:ext cx="8333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c’est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mardi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b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19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septembre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! </a:t>
            </a:r>
            <a:endParaRPr lang="en-GB" sz="6600" b="1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88374"/>
            <a:ext cx="8229600" cy="1317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Quelle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est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la date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?</a:t>
            </a:r>
            <a:endParaRPr lang="en-GB" sz="66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89983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jour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537045"/>
            <a:ext cx="66233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date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76" y="5473578"/>
            <a:ext cx="34488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mois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9862" y="6124168"/>
            <a:ext cx="47795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 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4424"/>
            <a:ext cx="3960440" cy="1739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9" y="3579253"/>
            <a:ext cx="2382746" cy="1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889" y="259644"/>
            <a:ext cx="83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Tw Cen MT" panose="020B0602020104020603" pitchFamily="34" charset="0"/>
              </a:rPr>
              <a:t>Mets les </a:t>
            </a:r>
            <a:r>
              <a:rPr lang="en-GB" sz="4000" dirty="0" err="1" smtClean="0">
                <a:latin typeface="Tw Cen MT" panose="020B0602020104020603" pitchFamily="34" charset="0"/>
              </a:rPr>
              <a:t>mois</a:t>
            </a:r>
            <a:r>
              <a:rPr lang="en-GB" sz="4000" dirty="0" smtClean="0">
                <a:latin typeface="Tw Cen MT" panose="020B0602020104020603" pitchFamily="34" charset="0"/>
              </a:rPr>
              <a:t> </a:t>
            </a:r>
            <a:r>
              <a:rPr lang="en-GB" sz="4000" dirty="0" err="1" smtClean="0">
                <a:latin typeface="Tw Cen MT" panose="020B0602020104020603" pitchFamily="34" charset="0"/>
              </a:rPr>
              <a:t>dans</a:t>
            </a:r>
            <a:r>
              <a:rPr lang="en-GB" sz="4000" dirty="0" smtClean="0">
                <a:latin typeface="Tw Cen MT" panose="020B0602020104020603" pitchFamily="34" charset="0"/>
              </a:rPr>
              <a:t> le bon </a:t>
            </a:r>
            <a:r>
              <a:rPr lang="en-GB" sz="4000" dirty="0" err="1" smtClean="0">
                <a:latin typeface="Tw Cen MT" panose="020B0602020104020603" pitchFamily="34" charset="0"/>
              </a:rPr>
              <a:t>ordre</a:t>
            </a:r>
            <a:r>
              <a:rPr lang="en-GB" sz="4000" dirty="0" smtClean="0">
                <a:latin typeface="Tw Cen MT" panose="020B0602020104020603" pitchFamily="34" charset="0"/>
              </a:rPr>
              <a:t>!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61238">
            <a:off x="541866" y="1682043"/>
            <a:ext cx="231422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w Cen MT" panose="020B0602020104020603" pitchFamily="34" charset="0"/>
              </a:rPr>
              <a:t>mars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17965">
            <a:off x="6654173" y="1373033"/>
            <a:ext cx="2314222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octobre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88795">
            <a:off x="6095375" y="5235052"/>
            <a:ext cx="23142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j</a:t>
            </a:r>
            <a:r>
              <a:rPr lang="en-GB" sz="4000" b="1" dirty="0" err="1" smtClean="0">
                <a:latin typeface="Tw Cen MT" panose="020B0602020104020603" pitchFamily="34" charset="0"/>
              </a:rPr>
              <a:t>anvier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97203">
            <a:off x="845255" y="4871328"/>
            <a:ext cx="2314222" cy="707886"/>
          </a:xfrm>
          <a:prstGeom prst="rect">
            <a:avLst/>
          </a:prstGeom>
          <a:solidFill>
            <a:srgbClr val="2DF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j</a:t>
            </a:r>
            <a:r>
              <a:rPr lang="en-GB" sz="4000" b="1" dirty="0" err="1" smtClean="0">
                <a:latin typeface="Tw Cen MT" panose="020B0602020104020603" pitchFamily="34" charset="0"/>
              </a:rPr>
              <a:t>uin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732" y="1328100"/>
            <a:ext cx="231422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février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61834">
            <a:off x="839665" y="2717435"/>
            <a:ext cx="231422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novembre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4174" y="4072361"/>
            <a:ext cx="231422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</a:rPr>
              <a:t>j</a:t>
            </a:r>
            <a:r>
              <a:rPr lang="en-GB" sz="4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uillet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6249" y="2486423"/>
            <a:ext cx="231422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avril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140" y="3849081"/>
            <a:ext cx="23142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mai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6578" y="2939257"/>
            <a:ext cx="2314222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août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3790" y="5765787"/>
            <a:ext cx="2523068" cy="707886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septembre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6657" y="4126584"/>
            <a:ext cx="231422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décembre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pic>
        <p:nvPicPr>
          <p:cNvPr id="2" name="3.10_mets_les_mois_dans_le_bon_ord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14400" y="308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8_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8_octo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8_janv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8_j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8_fevr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8_nov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8_jui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8_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3.8_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3.8_a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3.8_sept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3.8_dec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400"/>
          <a:ext cx="9144000" cy="683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563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81000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938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76500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76500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482850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52963"/>
            <a:ext cx="123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6529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52963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250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1784350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anvier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1814513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6463" y="1844675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19925" y="184467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avril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4048125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11413" y="404812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uin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4119563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uillet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4119563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août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950" y="6423025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1413" y="642302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3438" y="6381750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8488" y="6381750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décembre</a:t>
            </a:r>
          </a:p>
        </p:txBody>
      </p:sp>
    </p:spTree>
    <p:extLst>
      <p:ext uri="{BB962C8B-B14F-4D97-AF65-F5344CB8AC3E}">
        <p14:creationId xmlns:p14="http://schemas.microsoft.com/office/powerpoint/2010/main" val="23199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655763"/>
            <a:ext cx="310673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5978525"/>
            <a:ext cx="8208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prstClr val="black"/>
                </a:solidFill>
                <a:cs typeface="Arial" panose="020B0604020202020204" pitchFamily="34" charset="0"/>
              </a:rPr>
              <a:t>Tête sur la table </a:t>
            </a:r>
            <a:r>
              <a:rPr lang="en-GB" altLang="en-US" sz="4800" b="1" dirty="0" err="1">
                <a:solidFill>
                  <a:prstClr val="black"/>
                </a:solidFill>
                <a:cs typeface="Arial" panose="020B0604020202020204" pitchFamily="34" charset="0"/>
              </a:rPr>
              <a:t>pouce</a:t>
            </a:r>
            <a:r>
              <a:rPr lang="en-GB" altLang="en-US" sz="4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4800" b="1" dirty="0" err="1">
                <a:solidFill>
                  <a:prstClr val="black"/>
                </a:solidFill>
                <a:cs typeface="Arial" panose="020B0604020202020204" pitchFamily="34" charset="0"/>
              </a:rPr>
              <a:t>en</a:t>
            </a:r>
            <a:r>
              <a:rPr lang="en-GB" altLang="en-US" sz="4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4800" b="1" dirty="0" err="1">
                <a:solidFill>
                  <a:prstClr val="black"/>
                </a:solidFill>
                <a:cs typeface="Arial" panose="020B0604020202020204" pitchFamily="34" charset="0"/>
              </a:rPr>
              <a:t>l’air</a:t>
            </a:r>
            <a:endParaRPr lang="en-GB" altLang="en-US" sz="4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647825"/>
            <a:ext cx="24653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22763"/>
            <a:ext cx="29305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273300"/>
            <a:ext cx="26717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19050" y="0"/>
            <a:ext cx="914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lundi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mardi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mercredi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jeudi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vendredi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samedi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- </a:t>
            </a:r>
            <a:r>
              <a:rPr lang="en-GB" alt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dimanche</a:t>
            </a:r>
            <a:endParaRPr lang="en-GB" alt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3.12_lundi_mardi_e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0533" y="0"/>
            <a:ext cx="609600" cy="609600"/>
          </a:xfrm>
          <a:prstGeom prst="rect">
            <a:avLst/>
          </a:prstGeom>
        </p:spPr>
      </p:pic>
      <p:pic>
        <p:nvPicPr>
          <p:cNvPr id="3" name="3.12_tete_sur_la_table_et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0533" y="620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57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Tw Cen MT" panose="020B0602020104020603" pitchFamily="34" charset="0"/>
              </a:rPr>
              <a:t>C’est</a:t>
            </a: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err="1" smtClean="0">
                <a:latin typeface="Tw Cen MT" panose="020B0602020104020603" pitchFamily="34" charset="0"/>
              </a:rPr>
              <a:t>quel</a:t>
            </a: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err="1" smtClean="0">
                <a:latin typeface="Tw Cen MT" panose="020B0602020104020603" pitchFamily="34" charset="0"/>
              </a:rPr>
              <a:t>numéro</a:t>
            </a:r>
            <a:r>
              <a:rPr lang="en-GB" altLang="en-US" dirty="0" smtClean="0">
                <a:latin typeface="Tw Cen MT" panose="020B0602020104020603" pitchFamily="34" charset="0"/>
              </a:rPr>
              <a:t>?</a:t>
            </a:r>
            <a:endParaRPr lang="en-US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412875"/>
            <a:ext cx="5622925" cy="4525963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1, 2, 3, 4, 5,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15, 16, 17, 18,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2, 4, 6, 8,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3, 6, 9, 12,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16, 16, 17, 17, 18,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1, 2, 4, 8, __</a:t>
            </a:r>
          </a:p>
          <a:p>
            <a:pPr eaLnBrk="1" hangingPunct="1"/>
            <a:endParaRPr lang="en-GB" altLang="en-US" sz="4000" dirty="0" smtClean="0">
              <a:latin typeface="Tw Cen MT" panose="020B0602020104020603" pitchFamily="34" charset="0"/>
            </a:endParaRPr>
          </a:p>
          <a:p>
            <a:pPr eaLnBrk="1" hangingPunct="1"/>
            <a:endParaRPr lang="en-US" altLang="en-US" sz="4000" dirty="0" smtClean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8626" y="11046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7364" y="18666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5884" y="26934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746" y="3358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8402" y="413573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5870" y="48814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653" y="13223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90" y="20737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103" y="27899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726" y="35378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810" y="42928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1810" y="495848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3.2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49533" y="2187035"/>
            <a:ext cx="609600" cy="609600"/>
          </a:xfrm>
          <a:prstGeom prst="rect">
            <a:avLst/>
          </a:prstGeom>
        </p:spPr>
      </p:pic>
      <p:pic>
        <p:nvPicPr>
          <p:cNvPr id="16" name="3.2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37386" y="2928227"/>
            <a:ext cx="609600" cy="609600"/>
          </a:xfrm>
          <a:prstGeom prst="rect">
            <a:avLst/>
          </a:prstGeom>
        </p:spPr>
      </p:pic>
      <p:pic>
        <p:nvPicPr>
          <p:cNvPr id="18" name="3.2_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87199" y="3713328"/>
            <a:ext cx="609600" cy="609600"/>
          </a:xfrm>
          <a:prstGeom prst="rect">
            <a:avLst/>
          </a:prstGeom>
        </p:spPr>
      </p:pic>
      <p:pic>
        <p:nvPicPr>
          <p:cNvPr id="19" name="3.2_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67115" y="4498429"/>
            <a:ext cx="609600" cy="609600"/>
          </a:xfrm>
          <a:prstGeom prst="rect">
            <a:avLst/>
          </a:prstGeom>
        </p:spPr>
      </p:pic>
      <p:pic>
        <p:nvPicPr>
          <p:cNvPr id="20" name="3.2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51993" y="1358025"/>
            <a:ext cx="609600" cy="609600"/>
          </a:xfrm>
          <a:prstGeom prst="rect">
            <a:avLst/>
          </a:prstGeom>
        </p:spPr>
      </p:pic>
      <p:pic>
        <p:nvPicPr>
          <p:cNvPr id="21" name="1.3_c'est_quel_numer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85565" y="515869"/>
            <a:ext cx="609600" cy="609600"/>
          </a:xfrm>
          <a:prstGeom prst="rect">
            <a:avLst/>
          </a:prstGeom>
        </p:spPr>
      </p:pic>
      <p:pic>
        <p:nvPicPr>
          <p:cNvPr id="4" name="3.2_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51993" y="5340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8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8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3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1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917" y="81650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48343" y="81650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834329" y="816504"/>
            <a:ext cx="900906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87635" y="826716"/>
            <a:ext cx="840581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843308" y="816503"/>
            <a:ext cx="910167" cy="1081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567391" y="3980961"/>
            <a:ext cx="1223963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954866" y="3977218"/>
            <a:ext cx="1223962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79917" y="3977218"/>
            <a:ext cx="1223962" cy="1081087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08025" y="5284748"/>
            <a:ext cx="935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743062" y="5280251"/>
            <a:ext cx="1223963" cy="1081088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584063" y="5288492"/>
            <a:ext cx="1223962" cy="10810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79916" y="5288492"/>
            <a:ext cx="1223963" cy="1081088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916768" y="81650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252651" y="81650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311775" y="140733"/>
            <a:ext cx="169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[</a:t>
            </a:r>
            <a:endParaRPr lang="en-GB" sz="138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8566949" y="140733"/>
            <a:ext cx="32660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]</a:t>
            </a:r>
            <a:endParaRPr lang="en-GB" sz="13800" dirty="0"/>
          </a:p>
        </p:txBody>
      </p:sp>
      <p:sp>
        <p:nvSpPr>
          <p:cNvPr id="3" name="TextBox 2"/>
          <p:cNvSpPr txBox="1"/>
          <p:nvPr/>
        </p:nvSpPr>
        <p:spPr>
          <a:xfrm>
            <a:off x="7104059" y="354838"/>
            <a:ext cx="23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x3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917" y="238616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548343" y="238616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834329" y="2386164"/>
            <a:ext cx="900906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887635" y="2396376"/>
            <a:ext cx="840581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843308" y="2386163"/>
            <a:ext cx="910167" cy="1081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916768" y="238616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252651" y="238616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5311775" y="1710393"/>
            <a:ext cx="169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[</a:t>
            </a:r>
            <a:endParaRPr lang="en-GB" sz="13800" dirty="0"/>
          </a:p>
        </p:txBody>
      </p:sp>
      <p:sp>
        <p:nvSpPr>
          <p:cNvPr id="32" name="TextBox 31"/>
          <p:cNvSpPr txBox="1"/>
          <p:nvPr/>
        </p:nvSpPr>
        <p:spPr>
          <a:xfrm>
            <a:off x="7104059" y="1924498"/>
            <a:ext cx="23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x3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8566949" y="1710392"/>
            <a:ext cx="32660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]</a:t>
            </a:r>
            <a:endParaRPr lang="en-GB" sz="13800" dirty="0"/>
          </a:p>
        </p:txBody>
      </p:sp>
      <p:pic>
        <p:nvPicPr>
          <p:cNvPr id="4" name="Couleurs_yellow_submari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82" end="6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4459" y="4223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5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4848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6" grpId="0" animBg="1"/>
      <p:bldP spid="11267" grpId="0" animBg="1"/>
      <p:bldP spid="11269" grpId="0" animBg="1"/>
      <p:bldP spid="11270" grpId="0" animBg="1"/>
      <p:bldP spid="11275" grpId="0" animBg="1"/>
      <p:bldP spid="11276" grpId="0" animBg="1"/>
      <p:bldP spid="11277" grpId="0" animBg="1"/>
      <p:bldP spid="11279" grpId="0" animBg="1"/>
      <p:bldP spid="11280" grpId="0"/>
      <p:bldP spid="11282" grpId="0" animBg="1"/>
      <p:bldP spid="11283" grpId="0" animBg="1"/>
      <p:bldP spid="11285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>
              <a:snd r:embed="rId5" name="7.2_treize.wav"/>
            </a:hlinkClick>
          </p:cNvPr>
          <p:cNvSpPr/>
          <p:nvPr/>
        </p:nvSpPr>
        <p:spPr>
          <a:xfrm>
            <a:off x="6084168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13</a:t>
            </a:r>
          </a:p>
        </p:txBody>
      </p:sp>
      <p:sp>
        <p:nvSpPr>
          <p:cNvPr id="3" name="Rectangle 2">
            <a:hlinkClick r:id="" action="ppaction://noaction">
              <a:snd r:embed="rId6" name="2.5_14.wav"/>
            </a:hlinkClick>
          </p:cNvPr>
          <p:cNvSpPr/>
          <p:nvPr/>
        </p:nvSpPr>
        <p:spPr>
          <a:xfrm>
            <a:off x="2267744" y="272169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14</a:t>
            </a:r>
          </a:p>
        </p:txBody>
      </p:sp>
      <p:sp>
        <p:nvSpPr>
          <p:cNvPr id="4" name="Rectangle 3">
            <a:hlinkClick r:id="" action="ppaction://noaction">
              <a:snd r:embed="rId7" name="2.5_15.wav"/>
            </a:hlinkClick>
          </p:cNvPr>
          <p:cNvSpPr/>
          <p:nvPr/>
        </p:nvSpPr>
        <p:spPr>
          <a:xfrm>
            <a:off x="4293010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5" name="Rectangle 4">
            <a:hlinkClick r:id="" action="ppaction://noaction">
              <a:snd r:embed="rId8" name="2.5_16.wav"/>
            </a:hlinkClick>
          </p:cNvPr>
          <p:cNvSpPr/>
          <p:nvPr/>
        </p:nvSpPr>
        <p:spPr>
          <a:xfrm>
            <a:off x="323528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16</a:t>
            </a:r>
          </a:p>
        </p:txBody>
      </p:sp>
      <p:sp>
        <p:nvSpPr>
          <p:cNvPr id="6" name="Rectangle 5">
            <a:hlinkClick r:id="" action="ppaction://noaction">
              <a:snd r:embed="rId9" name="2.5_17.wav"/>
            </a:hlinkClick>
          </p:cNvPr>
          <p:cNvSpPr/>
          <p:nvPr/>
        </p:nvSpPr>
        <p:spPr>
          <a:xfrm>
            <a:off x="4309507" y="269148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808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17</a:t>
            </a:r>
          </a:p>
        </p:txBody>
      </p:sp>
      <p:sp>
        <p:nvSpPr>
          <p:cNvPr id="7" name="Rectangle 6">
            <a:hlinkClick r:id="" action="ppaction://noaction">
              <a:snd r:embed="rId10" name="2.5_18.wav"/>
            </a:hlinkClick>
          </p:cNvPr>
          <p:cNvSpPr/>
          <p:nvPr/>
        </p:nvSpPr>
        <p:spPr>
          <a:xfrm>
            <a:off x="323528" y="558924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18</a:t>
            </a:r>
          </a:p>
        </p:txBody>
      </p:sp>
      <p:sp>
        <p:nvSpPr>
          <p:cNvPr id="8" name="Rectangle 7">
            <a:hlinkClick r:id="" action="ppaction://noaction">
              <a:snd r:embed="rId11" name="2.5_19.wav"/>
            </a:hlinkClick>
          </p:cNvPr>
          <p:cNvSpPr/>
          <p:nvPr/>
        </p:nvSpPr>
        <p:spPr>
          <a:xfrm>
            <a:off x="2285747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19</a:t>
            </a:r>
          </a:p>
        </p:txBody>
      </p:sp>
      <p:sp>
        <p:nvSpPr>
          <p:cNvPr id="9" name="Rectangle 8">
            <a:hlinkClick r:id="" action="ppaction://noaction">
              <a:snd r:embed="rId12" name="2.5_20.wav"/>
            </a:hlinkClick>
          </p:cNvPr>
          <p:cNvSpPr/>
          <p:nvPr/>
        </p:nvSpPr>
        <p:spPr>
          <a:xfrm>
            <a:off x="7956376" y="416185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0" name="Rectangle 9">
            <a:hlinkClick r:id="" action="ppaction://noaction">
              <a:snd r:embed="rId13" name="2.13_21.wav"/>
            </a:hlinkClick>
          </p:cNvPr>
          <p:cNvSpPr/>
          <p:nvPr/>
        </p:nvSpPr>
        <p:spPr>
          <a:xfrm>
            <a:off x="4427984" y="560201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21</a:t>
            </a:r>
          </a:p>
        </p:txBody>
      </p:sp>
      <p:sp>
        <p:nvSpPr>
          <p:cNvPr id="11" name="Rectangle 10">
            <a:hlinkClick r:id="" action="ppaction://noaction">
              <a:snd r:embed="rId14" name="2.5_22.wav"/>
            </a:hlinkClick>
          </p:cNvPr>
          <p:cNvSpPr/>
          <p:nvPr/>
        </p:nvSpPr>
        <p:spPr>
          <a:xfrm>
            <a:off x="2285747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22</a:t>
            </a:r>
          </a:p>
        </p:txBody>
      </p:sp>
      <p:sp>
        <p:nvSpPr>
          <p:cNvPr id="12" name="Rectangle 11">
            <a:hlinkClick r:id="" action="ppaction://noaction">
              <a:snd r:embed="rId15" name="2.14_23.wav"/>
            </a:hlinkClick>
          </p:cNvPr>
          <p:cNvSpPr/>
          <p:nvPr/>
        </p:nvSpPr>
        <p:spPr>
          <a:xfrm>
            <a:off x="341531" y="270892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23</a:t>
            </a:r>
          </a:p>
        </p:txBody>
      </p:sp>
      <p:sp>
        <p:nvSpPr>
          <p:cNvPr id="13" name="Rectangle 12">
            <a:hlinkClick r:id="" action="ppaction://noaction">
              <a:snd r:embed="rId16" name="2.14_24.wav"/>
            </a:hlinkClick>
          </p:cNvPr>
          <p:cNvSpPr/>
          <p:nvPr/>
        </p:nvSpPr>
        <p:spPr>
          <a:xfrm>
            <a:off x="4355976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24</a:t>
            </a:r>
          </a:p>
        </p:txBody>
      </p:sp>
      <p:sp>
        <p:nvSpPr>
          <p:cNvPr id="14" name="Rectangle 13">
            <a:hlinkClick r:id="" action="ppaction://noaction">
              <a:snd r:embed="rId17" name="2.14_25.wav"/>
            </a:hlinkClick>
          </p:cNvPr>
          <p:cNvSpPr/>
          <p:nvPr/>
        </p:nvSpPr>
        <p:spPr>
          <a:xfrm>
            <a:off x="7956376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25</a:t>
            </a:r>
          </a:p>
        </p:txBody>
      </p:sp>
      <p:sp>
        <p:nvSpPr>
          <p:cNvPr id="15" name="Rectangle 14">
            <a:hlinkClick r:id="" action="ppaction://noaction">
              <a:snd r:embed="rId18" name="2.15_26.wav"/>
            </a:hlinkClick>
          </p:cNvPr>
          <p:cNvSpPr/>
          <p:nvPr/>
        </p:nvSpPr>
        <p:spPr>
          <a:xfrm>
            <a:off x="6138173" y="269148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26</a:t>
            </a:r>
          </a:p>
        </p:txBody>
      </p:sp>
      <p:sp>
        <p:nvSpPr>
          <p:cNvPr id="16" name="Rectangle 15">
            <a:hlinkClick r:id="" action="ppaction://noaction">
              <a:snd r:embed="rId19" name="2.15_27.wav"/>
            </a:hlinkClick>
          </p:cNvPr>
          <p:cNvSpPr/>
          <p:nvPr/>
        </p:nvSpPr>
        <p:spPr>
          <a:xfrm>
            <a:off x="6174179" y="560201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27</a:t>
            </a:r>
          </a:p>
        </p:txBody>
      </p:sp>
      <p:sp>
        <p:nvSpPr>
          <p:cNvPr id="17" name="Rectangle 16">
            <a:hlinkClick r:id="" action="ppaction://noaction">
              <a:snd r:embed="rId20" name="2.15_28.wav"/>
            </a:hlinkClick>
          </p:cNvPr>
          <p:cNvSpPr/>
          <p:nvPr/>
        </p:nvSpPr>
        <p:spPr>
          <a:xfrm>
            <a:off x="6138173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28</a:t>
            </a:r>
          </a:p>
        </p:txBody>
      </p:sp>
      <p:sp>
        <p:nvSpPr>
          <p:cNvPr id="18" name="Rectangle 17">
            <a:hlinkClick r:id="" action="ppaction://noaction">
              <a:snd r:embed="rId21" name="2.15_29.wav"/>
            </a:hlinkClick>
          </p:cNvPr>
          <p:cNvSpPr/>
          <p:nvPr/>
        </p:nvSpPr>
        <p:spPr>
          <a:xfrm>
            <a:off x="2332991" y="558924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29</a:t>
            </a:r>
          </a:p>
        </p:txBody>
      </p:sp>
      <p:sp>
        <p:nvSpPr>
          <p:cNvPr id="19" name="Rectangle 18">
            <a:hlinkClick r:id="" action="ppaction://noaction">
              <a:snd r:embed="rId22" name="2.15_30.wav"/>
            </a:hlinkClick>
          </p:cNvPr>
          <p:cNvSpPr/>
          <p:nvPr/>
        </p:nvSpPr>
        <p:spPr>
          <a:xfrm>
            <a:off x="345367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26" name="Rectangle 25">
            <a:hlinkClick r:id="" action="ppaction://noaction">
              <a:snd r:embed="rId23" name="2.15_31.wav"/>
            </a:hlinkClick>
          </p:cNvPr>
          <p:cNvSpPr/>
          <p:nvPr/>
        </p:nvSpPr>
        <p:spPr>
          <a:xfrm>
            <a:off x="7956376" y="269148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600" y="179532"/>
            <a:ext cx="81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De </a:t>
            </a:r>
            <a:r>
              <a:rPr lang="en-GB" sz="3600" dirty="0" err="1" smtClean="0">
                <a:latin typeface="Tw Cen MT" panose="020B0602020104020603" pitchFamily="34" charset="0"/>
              </a:rPr>
              <a:t>quelle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couleur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est</a:t>
            </a:r>
            <a:r>
              <a:rPr lang="en-GB" sz="3600" dirty="0" smtClean="0">
                <a:latin typeface="Tw Cen MT" panose="020B0602020104020603" pitchFamily="34" charset="0"/>
              </a:rPr>
              <a:t> le </a:t>
            </a:r>
            <a:r>
              <a:rPr lang="en-GB" sz="3600" dirty="0" err="1" smtClean="0">
                <a:latin typeface="Tw Cen MT" panose="020B0602020104020603" pitchFamily="34" charset="0"/>
              </a:rPr>
              <a:t>numéro</a:t>
            </a: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86832"/>
            <a:ext cx="462010" cy="990978"/>
          </a:xfrm>
          <a:prstGeom prst="rect">
            <a:avLst/>
          </a:prstGeom>
        </p:spPr>
      </p:pic>
      <p:pic>
        <p:nvPicPr>
          <p:cNvPr id="21" name="3.3_de_quelle_couleur_est_le_num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36978" y="197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70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3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C’est</a:t>
            </a:r>
            <a:r>
              <a:rPr lang="en-GB" altLang="en-US" sz="6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66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quel</a:t>
            </a:r>
            <a:r>
              <a:rPr lang="en-GB" altLang="en-US" sz="6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66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numéro</a:t>
            </a:r>
            <a:r>
              <a:rPr lang="en-GB" altLang="en-US" sz="6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?</a:t>
            </a:r>
            <a:endParaRPr lang="en-US" altLang="en-US" sz="6600" b="1" dirty="0" smtClean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55650" y="22764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201" name="WordArt 9">
            <a:hlinkClick r:id="" action="ppaction://noaction">
              <a:snd r:embed="rId5" name="2.5_2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67625" y="620713"/>
            <a:ext cx="873126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22</a:t>
            </a:r>
          </a:p>
        </p:txBody>
      </p:sp>
      <p:sp>
        <p:nvSpPr>
          <p:cNvPr id="8202" name="WordArt 10">
            <a:hlinkClick r:id="" action="ppaction://noaction">
              <a:snd r:embed="rId6" name="2.15_31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900112" y="1268413"/>
            <a:ext cx="877887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31</a:t>
            </a:r>
            <a:endParaRPr lang="en-GB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204" name="WordArt 12" descr="Narrow vertical">
            <a:hlinkClick r:id="" action="ppaction://noaction">
              <a:snd r:embed="rId7" name="7.2_treiz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435600" y="1844675"/>
            <a:ext cx="609600" cy="21669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8205" name="WordArt 13" descr="Paper bag">
            <a:hlinkClick r:id="" action="ppaction://noaction">
              <a:snd r:embed="rId9" name="2.5_1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16013" y="4365625"/>
            <a:ext cx="1025525" cy="198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8206" name="WordArt 14">
            <a:hlinkClick r:id="" action="ppaction://noaction">
              <a:snd r:embed="rId11" name="2.5_20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348038" y="314166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8207" name="WordArt 15">
            <a:hlinkClick r:id="" action="ppaction://noaction">
              <a:snd r:embed="rId12" name="2.5_15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427538" y="4508500"/>
            <a:ext cx="419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8208" name="WordArt 16">
            <a:hlinkClick r:id="" action="ppaction://noaction">
              <a:snd r:embed="rId13" name="2.15_28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164388" y="4221163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GB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28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209" name="WordArt 17">
            <a:hlinkClick r:id="" action="ppaction://noaction">
              <a:snd r:embed="rId14" name="2.15_29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067175" y="1412875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8210" name="WordArt 18" descr="White marble">
            <a:hlinkClick r:id="" action="ppaction://noaction">
              <a:snd r:embed="rId15" name="3.9_11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339975" y="170021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8211" name="WordArt 19">
            <a:hlinkClick r:id="" action="ppaction://noaction">
              <a:snd r:embed="rId17" name="3.2_8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403350" y="2852738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8212" name="WordArt 20">
            <a:hlinkClick r:id="" action="ppaction://noaction">
              <a:snd r:embed="rId14" name="2.15_29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08625" y="5734050"/>
            <a:ext cx="13684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29</a:t>
            </a:r>
          </a:p>
        </p:txBody>
      </p:sp>
      <p:sp>
        <p:nvSpPr>
          <p:cNvPr id="8213" name="WordArt 21">
            <a:hlinkClick r:id="" action="ppaction://noaction">
              <a:snd r:embed="rId18" name="2.14_23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338638" y="2990850"/>
            <a:ext cx="4667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23</a:t>
            </a:r>
          </a:p>
        </p:txBody>
      </p:sp>
      <p:sp>
        <p:nvSpPr>
          <p:cNvPr id="8214" name="WordArt 22">
            <a:hlinkClick r:id="" action="ppaction://noaction">
              <a:snd r:embed="rId19" name="3.2_107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916238" y="4868863"/>
            <a:ext cx="6096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8215" name="WordArt 23">
            <a:hlinkClick r:id="" action="ppaction://noaction">
              <a:snd r:embed="rId20" name="2.15_30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227763" y="126841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pic>
        <p:nvPicPr>
          <p:cNvPr id="19" name="1.3_c'est_quel_num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785565" y="515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822325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1. dix-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neuf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plus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deux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398588"/>
            <a:ext cx="3960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2.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quatorze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trois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675" y="1974850"/>
            <a:ext cx="3960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3. </a:t>
            </a:r>
            <a:r>
              <a:rPr lang="en-GB" altLang="en-US" sz="2800">
                <a:solidFill>
                  <a:srgbClr val="000000"/>
                </a:solidFill>
              </a:rPr>
              <a:t>dix-sept plus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cinq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675" y="2551113"/>
            <a:ext cx="3960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4.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-trois plus six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963" y="3125788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5. </a:t>
            </a:r>
            <a:r>
              <a:rPr lang="en-GB" altLang="en-US" sz="2800">
                <a:solidFill>
                  <a:srgbClr val="000000"/>
                </a:solidFill>
              </a:rPr>
              <a:t>dix-huit plus sept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963" y="3730625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6.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treize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</a:t>
            </a:r>
            <a:r>
              <a:rPr lang="en-GB" altLang="en-US" sz="2800" dirty="0" err="1">
                <a:solidFill>
                  <a:srgbClr val="000000"/>
                </a:solidFill>
              </a:rPr>
              <a:t>neuf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8125" y="4321175"/>
            <a:ext cx="395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7.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dix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538" y="4864100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8.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quinze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</a:t>
            </a:r>
            <a:r>
              <a:rPr lang="en-GB" altLang="en-US" sz="2800" dirty="0" err="1">
                <a:solidFill>
                  <a:srgbClr val="000000"/>
                </a:solidFill>
              </a:rPr>
              <a:t>douze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538" y="5411788"/>
            <a:ext cx="419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9. </a:t>
            </a:r>
            <a:r>
              <a:rPr lang="en-GB" altLang="en-US" sz="2800">
                <a:solidFill>
                  <a:srgbClr val="000000"/>
                </a:solidFill>
              </a:rPr>
              <a:t>vingt-quatre plus sept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930900"/>
            <a:ext cx="419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10.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et un plus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huit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5132" name="TextBox 14">
            <a:hlinkClick r:id="" action="ppaction://noaction">
              <a:snd r:embed="rId11" name="mate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Mathématiques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40200" y="80803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</a:rPr>
              <a:t>et un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38613" y="1393825"/>
            <a:ext cx="259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dix-sept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38613" y="1970088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vingt-deux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38613" y="2546350"/>
            <a:ext cx="259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vingt-neuf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38613" y="3121025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-cinq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38613" y="3716338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vingt-deux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38613" y="4292600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rgbClr val="000000"/>
                </a:solidFill>
              </a:rPr>
              <a:t>trente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38613" y="4849813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-sept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38613" y="5411788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rgbClr val="000000"/>
                </a:solidFill>
              </a:rPr>
              <a:t>trente</a:t>
            </a:r>
            <a:r>
              <a:rPr lang="en-GB" altLang="en-US" sz="2800" b="1" dirty="0">
                <a:solidFill>
                  <a:srgbClr val="000000"/>
                </a:solidFill>
              </a:rPr>
              <a:t> et un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38613" y="5902325"/>
            <a:ext cx="259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</a:rPr>
              <a:t>-</a:t>
            </a:r>
            <a:r>
              <a:rPr lang="en-GB" altLang="en-US" sz="2800" b="1" dirty="0" err="1">
                <a:solidFill>
                  <a:srgbClr val="000000"/>
                </a:solidFill>
              </a:rPr>
              <a:t>neuf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13_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5_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15_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14_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15_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.15_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.15_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15_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822325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1.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douze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moins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sept  =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398588"/>
            <a:ext cx="491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2. </a:t>
            </a:r>
            <a:r>
              <a:rPr lang="en-GB" altLang="en-US" sz="2800">
                <a:solidFill>
                  <a:srgbClr val="000000"/>
                </a:solidFill>
              </a:rPr>
              <a:t>treize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un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675" y="1974850"/>
            <a:ext cx="4911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3. </a:t>
            </a:r>
            <a:r>
              <a:rPr lang="en-GB" altLang="en-US" sz="2800">
                <a:solidFill>
                  <a:srgbClr val="000000"/>
                </a:solidFill>
              </a:rPr>
              <a:t>dix-sept moins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 cinq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675" y="2551113"/>
            <a:ext cx="491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4. </a:t>
            </a:r>
            <a:r>
              <a:rPr lang="en-GB" altLang="en-US" sz="2800">
                <a:solidFill>
                  <a:srgbClr val="000000"/>
                </a:solidFill>
              </a:rPr>
              <a:t>vingt-trois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six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963" y="3125788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5. </a:t>
            </a:r>
            <a:r>
              <a:rPr lang="en-GB" altLang="en-US" sz="2800">
                <a:solidFill>
                  <a:srgbClr val="000000"/>
                </a:solidFill>
              </a:rPr>
              <a:t>dix-huit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six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963" y="3730625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6. </a:t>
            </a:r>
            <a:r>
              <a:rPr lang="en-GB" altLang="en-US" sz="2800">
                <a:solidFill>
                  <a:srgbClr val="000000"/>
                </a:solidFill>
              </a:rPr>
              <a:t>trente et un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neuf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8125" y="4321175"/>
            <a:ext cx="491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7. </a:t>
            </a:r>
            <a:r>
              <a:rPr lang="en-GB" altLang="en-US" sz="2800">
                <a:solidFill>
                  <a:srgbClr val="000000"/>
                </a:solidFill>
              </a:rPr>
              <a:t>vingt-neuf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dix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538" y="4864100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8. </a:t>
            </a:r>
            <a:r>
              <a:rPr lang="en-GB" altLang="en-US" sz="2800">
                <a:solidFill>
                  <a:srgbClr val="000000"/>
                </a:solidFill>
              </a:rPr>
              <a:t>trente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quinze =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538" y="5411788"/>
            <a:ext cx="519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9. </a:t>
            </a:r>
            <a:r>
              <a:rPr lang="en-GB" altLang="en-US" sz="2800">
                <a:solidFill>
                  <a:srgbClr val="000000"/>
                </a:solidFill>
              </a:rPr>
              <a:t>vingt-quatre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six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930900"/>
            <a:ext cx="5197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10.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et un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moins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huit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7180" name="TextBox 14">
            <a:hlinkClick r:id="" action="ppaction://noaction">
              <a:snd r:embed="rId12" name="mate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Mathématiques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64163" y="808038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0000"/>
                </a:solidFill>
              </a:rPr>
              <a:t>cinq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62575" y="1393825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rgbClr val="000000"/>
                </a:solidFill>
              </a:rPr>
              <a:t>douze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62575" y="197008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rgbClr val="000000"/>
                </a:solidFill>
              </a:rPr>
              <a:t>douze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2575" y="2546350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dix-sept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62575" y="3121025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onze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62575" y="3716338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</a:rPr>
              <a:t>-</a:t>
            </a:r>
            <a:r>
              <a:rPr lang="en-GB" altLang="en-US" sz="2800" b="1" dirty="0" err="1">
                <a:solidFill>
                  <a:srgbClr val="000000"/>
                </a:solidFill>
              </a:rPr>
              <a:t>deux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62575" y="4292600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neuf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2575" y="4849813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rgbClr val="000000"/>
                </a:solidFill>
              </a:rPr>
              <a:t>quinze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62575" y="541178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huit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62575" y="5902325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rgbClr val="000000"/>
                </a:solidFill>
              </a:rPr>
              <a:t>treize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2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9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9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9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5_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5_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.5_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.5_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7.2_tre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600" b="1" dirty="0" smtClean="0"/>
              <a:t>Les </a:t>
            </a:r>
            <a:r>
              <a:rPr lang="en-GB" altLang="en-US" sz="6600" b="1" dirty="0" err="1" smtClean="0"/>
              <a:t>mois</a:t>
            </a:r>
            <a:endParaRPr lang="en-GB" altLang="en-US" sz="66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2" cy="4924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738"/>
                <a:gridCol w="2090738"/>
                <a:gridCol w="2090738"/>
                <a:gridCol w="2090738"/>
              </a:tblGrid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  <p:pic>
        <p:nvPicPr>
          <p:cNvPr id="5" name="Picture 4">
            <a:hlinkClick r:id="" action="ppaction://noaction">
              <a:snd r:embed="rId5" name="3.8_janvier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3" y="160020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noaction">
              <a:snd r:embed="rId6" name="3.8_fevrier.wav"/>
            </a:hlinkClick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649412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noaction">
              <a:snd r:embed="rId7" name="3.8_mars.wav"/>
            </a:hlinkClick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89" y="1581149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noaction">
              <a:snd r:embed="rId8" name="3.8_avril.wav"/>
            </a:hlinkClick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69" y="1720849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noaction">
              <a:snd r:embed="rId9" name="3.8_mai.wav"/>
            </a:hlinkClick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1" y="3440907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noaction">
              <a:snd r:embed="rId10" name="3.8_juin.wav"/>
            </a:hlinkClick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07" y="3315227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noaction">
              <a:snd r:embed="rId11" name="3.8_juillet.wav"/>
            </a:hlinkClick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79" y="3209129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" action="ppaction://noaction">
              <a:snd r:embed="rId12" name="3.8_aout.wav"/>
            </a:hlinkClick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3306761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noaction">
              <a:snd r:embed="rId13" name="3.8_septembre.wav"/>
            </a:hlinkClick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1" y="4923918"/>
            <a:ext cx="1074384" cy="16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" action="ppaction://noaction">
              <a:snd r:embed="rId14" name="3.8_octobre.wav"/>
            </a:hlinkClick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78" y="487821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hlinkClick r:id="" action="ppaction://noaction">
              <a:snd r:embed="rId15" name="3.8_novembre.wav"/>
            </a:hlinkClick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20" y="4867406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>
            <a:hlinkClick r:id="" action="ppaction://noaction">
              <a:snd r:embed="rId16" name="3.8_decembre.wav"/>
            </a:hlinkClick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87821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.8_les_mo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1072444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8_janv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8_fevr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8_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8_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8_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8_j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8_jui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8_a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3.8_sept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3.8_octo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3.8_nov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3.8_dec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400"/>
          <a:ext cx="9144000" cy="683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563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81000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938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76500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76500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482850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52963"/>
            <a:ext cx="123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6529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52963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250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1784350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181451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6463" y="1844675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19925" y="184467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avril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4048125"/>
            <a:ext cx="2087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11413" y="4048125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juin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41195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juillet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411956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août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950" y="6423025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1413" y="642302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3438" y="638175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8488" y="6381750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décembre</a:t>
            </a:r>
          </a:p>
        </p:txBody>
      </p:sp>
    </p:spTree>
    <p:extLst>
      <p:ext uri="{BB962C8B-B14F-4D97-AF65-F5344CB8AC3E}">
        <p14:creationId xmlns:p14="http://schemas.microsoft.com/office/powerpoint/2010/main" val="17529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8_janv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8_fevr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8_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8_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8_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8_j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8_jui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8_a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8_sept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8_octo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3.8_nov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3.8_dec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748</Words>
  <Application>Microsoft Office PowerPoint</Application>
  <PresentationFormat>On-screen Show (4:3)</PresentationFormat>
  <Paragraphs>195</Paragraphs>
  <Slides>12</Slides>
  <Notes>12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Impact</vt:lpstr>
      <vt:lpstr>Times New Roman</vt:lpstr>
      <vt:lpstr>Tw Cen MT</vt:lpstr>
      <vt:lpstr>Office Theme</vt:lpstr>
      <vt:lpstr>1_Office Theme</vt:lpstr>
      <vt:lpstr>2_Office Theme</vt:lpstr>
      <vt:lpstr>PowerPoint Presentation</vt:lpstr>
      <vt:lpstr>C’est quel numéro?</vt:lpstr>
      <vt:lpstr>PowerPoint Presentation</vt:lpstr>
      <vt:lpstr>PowerPoint Presentation</vt:lpstr>
      <vt:lpstr>C’est quel numéro?</vt:lpstr>
      <vt:lpstr>PowerPoint Presentation</vt:lpstr>
      <vt:lpstr>PowerPoint Presentation</vt:lpstr>
      <vt:lpstr>Les mois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31</cp:revision>
  <dcterms:created xsi:type="dcterms:W3CDTF">2018-05-16T15:29:45Z</dcterms:created>
  <dcterms:modified xsi:type="dcterms:W3CDTF">2018-10-02T04:29:16Z</dcterms:modified>
</cp:coreProperties>
</file>