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6"/>
  </p:notesMasterIdLst>
  <p:sldIdLst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FF6600"/>
    <a:srgbClr val="FFCC00"/>
    <a:srgbClr val="2DF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14" autoAdjust="0"/>
    <p:restoredTop sz="76180" autoAdjust="0"/>
  </p:normalViewPr>
  <p:slideViewPr>
    <p:cSldViewPr snapToGrid="0">
      <p:cViewPr varScale="1">
        <p:scale>
          <a:sx n="85" d="100"/>
          <a:sy n="85" d="100"/>
        </p:scale>
        <p:origin x="21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4E7E7-7B2B-406D-9D0D-66FE0B361CF4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1A251-830D-48BE-B77D-0767394AE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570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Pupils would</a:t>
            </a:r>
            <a:r>
              <a:rPr lang="en-GB" baseline="0" dirty="0" smtClean="0"/>
              <a:t> have learnt  the days of the week in Year 3. </a:t>
            </a:r>
            <a:r>
              <a:rPr lang="en-GB" dirty="0" smtClean="0"/>
              <a:t>This will help remind them of the days of the week, keep working the numbers and help them remember some essential vocabulary e.g. day / month etc.</a:t>
            </a:r>
            <a:br>
              <a:rPr lang="en-GB" dirty="0" smtClean="0"/>
            </a:br>
            <a:r>
              <a:rPr lang="en-GB" dirty="0" smtClean="0"/>
              <a:t>They don’t know the months yet formally, but they are about to learn them this term, so keeping the date routine like this each lesson this year</a:t>
            </a:r>
            <a:r>
              <a:rPr lang="en-GB" baseline="0" dirty="0" smtClean="0"/>
              <a:t> will be very useful. </a:t>
            </a:r>
            <a:br>
              <a:rPr lang="en-GB" baseline="0" dirty="0" smtClean="0"/>
            </a:br>
            <a:r>
              <a:rPr lang="en-GB" baseline="0" dirty="0" smtClean="0"/>
              <a:t>This slide can be adapted obviously to fit the day of the week / month.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3844B-2CB7-4CA0-B674-AF4465999D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084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17DD8F-7654-427C-BB69-12EE73C8AC8F}" type="slidenum">
              <a:rPr lang="en-GB" altLang="en-US" smtClean="0"/>
              <a:pPr>
                <a:spcBef>
                  <a:spcPct val="0"/>
                </a:spcBef>
              </a:pPr>
              <a:t>3</a:t>
            </a:fld>
            <a:endParaRPr lang="en-GB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Say it in rhythm</a:t>
            </a:r>
            <a:r>
              <a:rPr lang="en-GB" altLang="en-US" baseline="0" dirty="0" smtClean="0"/>
              <a:t> first before trying to sing!</a:t>
            </a:r>
            <a:br>
              <a:rPr lang="en-GB" altLang="en-US" baseline="0" dirty="0" smtClean="0"/>
            </a:br>
            <a:r>
              <a:rPr lang="en-GB" altLang="en-US" dirty="0" smtClean="0"/>
              <a:t>Chorus of yellow submarine (once) with the pictures in the right order! It does fit!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Rouge vert Rouge vert </a:t>
            </a:r>
            <a:r>
              <a:rPr lang="en-GB" altLang="en-US" dirty="0" err="1" smtClean="0"/>
              <a:t>jaune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jaune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jaune</a:t>
            </a:r>
            <a:r>
              <a:rPr lang="en-GB" altLang="en-US" dirty="0" smtClean="0"/>
              <a:t> (</a:t>
            </a:r>
            <a:r>
              <a:rPr lang="en-GB" altLang="en-US" dirty="0" err="1" smtClean="0"/>
              <a:t>jaune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jaune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jaune</a:t>
            </a:r>
            <a:r>
              <a:rPr lang="en-GB" altLang="en-US" dirty="0" smtClean="0"/>
              <a:t>,</a:t>
            </a:r>
            <a:r>
              <a:rPr lang="en-GB" altLang="en-US" baseline="0" dirty="0" smtClean="0"/>
              <a:t> </a:t>
            </a:r>
            <a:r>
              <a:rPr lang="en-GB" altLang="en-US" dirty="0" err="1" smtClean="0"/>
              <a:t>jaune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jaune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jaune</a:t>
            </a:r>
            <a:r>
              <a:rPr lang="en-GB" altLang="en-US" dirty="0" smtClean="0"/>
              <a:t> )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Rouge vert Rouge vert </a:t>
            </a:r>
            <a:r>
              <a:rPr lang="en-GB" altLang="en-US" dirty="0" err="1" smtClean="0"/>
              <a:t>jaune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jaune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jaune</a:t>
            </a:r>
            <a:r>
              <a:rPr lang="en-GB" altLang="en-US" dirty="0" smtClean="0"/>
              <a:t> (</a:t>
            </a:r>
            <a:r>
              <a:rPr lang="en-GB" altLang="en-US" dirty="0" err="1" smtClean="0"/>
              <a:t>jaune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jaune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jaune</a:t>
            </a:r>
            <a:r>
              <a:rPr lang="en-GB" altLang="en-US" dirty="0" smtClean="0"/>
              <a:t>,</a:t>
            </a:r>
            <a:r>
              <a:rPr lang="en-GB" altLang="en-US" baseline="0" dirty="0" smtClean="0"/>
              <a:t> </a:t>
            </a:r>
            <a:r>
              <a:rPr lang="en-GB" altLang="en-US" dirty="0" err="1" smtClean="0"/>
              <a:t>jaune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jaune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jaune</a:t>
            </a:r>
            <a:r>
              <a:rPr lang="en-GB" altLang="en-US" dirty="0" smtClean="0"/>
              <a:t> )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Violet, bleu blanc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Rose, orange et marron </a:t>
            </a:r>
          </a:p>
        </p:txBody>
      </p:sp>
    </p:spTree>
    <p:extLst>
      <p:ext uri="{BB962C8B-B14F-4D97-AF65-F5344CB8AC3E}">
        <p14:creationId xmlns:p14="http://schemas.microsoft.com/office/powerpoint/2010/main" val="126627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‘What colour is number …?’ Teachers</a:t>
            </a:r>
            <a:r>
              <a:rPr lang="en-GB" altLang="en-US" baseline="0" dirty="0" smtClean="0"/>
              <a:t> say a number. </a:t>
            </a:r>
            <a:r>
              <a:rPr lang="en-GB" altLang="en-US" dirty="0" smtClean="0"/>
              <a:t>Pupils should then say what colour that particular number is. Teachers</a:t>
            </a:r>
            <a:r>
              <a:rPr lang="en-GB" altLang="en-US" baseline="0" dirty="0" smtClean="0"/>
              <a:t> point at the correct number and confirm the colour.</a:t>
            </a:r>
            <a:endParaRPr lang="en-GB" alt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26B31D-4F63-4AE8-90C7-76B8CF9E5AC4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en-GB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744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Maths for extension – sums appear in written form one by one. Answers then appear on next mouse click. This slide is all addition, and the next is all subtraction.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14989F0-506C-4D30-AD38-C8614E076572}" type="slidenum"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597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/>
              <a:t>Present months with sounds and gestures first.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B1E2044-68E3-4EB3-8E39-4341868F4F2A}" type="slidenum">
              <a:rPr lang="en-GB" altLang="en-US">
                <a:solidFill>
                  <a:prstClr val="black"/>
                </a:solidFill>
              </a:rPr>
              <a:pPr/>
              <a:t>8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7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E0C5443-A4AA-4265-8D94-98FE0080AF81}" type="slidenum">
              <a:rPr lang="en-GB" altLang="en-US">
                <a:solidFill>
                  <a:prstClr val="black"/>
                </a:solidFill>
              </a:rPr>
              <a:pPr/>
              <a:t>9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55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E0C5443-A4AA-4265-8D94-98FE0080AF81}" type="slidenum">
              <a:rPr lang="en-GB" altLang="en-US">
                <a:solidFill>
                  <a:prstClr val="black"/>
                </a:solidFill>
              </a:rPr>
              <a:pPr/>
              <a:t>11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34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just to keep the days of the week fresh in memory.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1A251-830D-48BE-B77D-0767394AE30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00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E9E1-5518-47B5-B0DF-354523236D47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F87D-948B-41DE-AAC7-593751BA9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07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E9E1-5518-47B5-B0DF-354523236D47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F87D-948B-41DE-AAC7-593751BA9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95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E9E1-5518-47B5-B0DF-354523236D47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F87D-948B-41DE-AAC7-593751BA9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832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B5C90-D033-423B-BEBE-F6C65D326DF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DC585-5E39-483F-86F3-269E13C671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214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6B589-0E48-40BB-AF3D-20495D479B8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4B9F2-BCC4-45E1-AD16-E45438896D7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347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FA709-DA92-4534-94B5-89FB9789D0F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59CD4-FD71-4CEF-88F6-9EE07C24451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1832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35086-91D0-4AE6-95E8-D74F5D91C1C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37C08-85E5-4C3F-B57A-A919014AF1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3306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29FEF-2BE4-4E5B-8D2E-0FD9DC0DB43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7D5F-1FA5-43FC-90E6-480DE14BDE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1325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D9A15-A337-4B16-B8F1-01CAAD56D80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51007-1B3F-4A2B-9ACE-04F9C2055A0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875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8671-75B5-443C-AAA0-6F2501B216C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43E38-4B54-4F0D-B289-9C7625D5EFF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5541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0C550-F045-44F0-BD89-045565C34A2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69421-A0E7-4EFC-8BCD-D95C926330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704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E9E1-5518-47B5-B0DF-354523236D47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F87D-948B-41DE-AAC7-593751BA9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365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A2491-BB84-433A-959A-0A4F8045C82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3CE3C-EB98-4C0F-86E5-F323B593DF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4072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A40C-6B97-4715-8A92-CD9376CB9C2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67AEA-3778-42E2-A274-5CC1A5AC55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2886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9F24F-CA90-4949-9801-8BCF1A53253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F18F9-B2A2-42E1-87D6-4686B1732A5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7779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2F5F2-C581-4F6B-849F-42BCEFCB1F3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0E674-6B39-497F-99CA-04B7EA2101B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9283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23D4D-D0D1-49A7-A561-7EB5000BDB8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1D083-E30B-413E-9455-1E6CF92B5DB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0409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D5741-1E64-4378-811D-C4183148038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2E48B-46BC-4A77-B205-CBC4D1C79AC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8596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C8DDE-0E1B-4DF8-B923-24388366193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CD56D-7665-463A-ACB0-11ACC6D97E6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0952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9A5EF-081A-41AE-93AA-CFA9A450F74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84173-3086-4B99-8E9E-B45D24409D9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76599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34635-7C06-4D38-AEE2-FDED4AE86B2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3AA05-E8A5-4B12-A6AB-8D8A27E069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105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DA460-1DCC-4F31-B949-7499B56EC2C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83363-234B-4573-9149-E84241B23D1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61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E9E1-5518-47B5-B0DF-354523236D47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F87D-948B-41DE-AAC7-593751BA9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3605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DDA67-20F2-4C30-B986-233329DC9F9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198C9-89A5-4C73-B3BD-C1DDDF623FA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21923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44F2F-412B-4E60-92F3-E2374F69A1E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9D95C-5422-4805-89F3-3EFF37D559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3836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DCAFB-A42B-4874-983D-13CA9A320D2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A6EF4-84D1-4C1F-8B41-DF0E791FF1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04184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BEDC9-9EFF-42DE-92C8-D2FF3DD1324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5C7FD-2517-4E29-9D7B-8E6E0B5E11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2971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E9E1-5518-47B5-B0DF-354523236D47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F87D-948B-41DE-AAC7-593751BA9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88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E9E1-5518-47B5-B0DF-354523236D47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F87D-948B-41DE-AAC7-593751BA9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49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E9E1-5518-47B5-B0DF-354523236D47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F87D-948B-41DE-AAC7-593751BA9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15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E9E1-5518-47B5-B0DF-354523236D47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F87D-948B-41DE-AAC7-593751BA9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933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E9E1-5518-47B5-B0DF-354523236D47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F87D-948B-41DE-AAC7-593751BA9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98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E9E1-5518-47B5-B0DF-354523236D47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F87D-948B-41DE-AAC7-593751BA9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97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DE9E1-5518-47B5-B0DF-354523236D47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6F87D-948B-41DE-AAC7-593751BA9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70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07F44B-1384-4DF9-930E-95121E4D568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65EA46-4D97-49F7-8C9D-7E67B27250EF}" type="slidenum">
              <a:rPr lang="en-GB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44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4D3ED1-1F07-4FD3-8DCD-102988CE736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01/10/2018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6B24C5-4FDE-432D-8D31-5439E69B9136}" type="slidenum">
              <a:rPr lang="en-GB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1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5037" y="1504352"/>
            <a:ext cx="83337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i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Aujourd’hui</a:t>
            </a:r>
            <a:r>
              <a:rPr lang="en-GB" sz="6600" b="1" i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GB" sz="6600" b="1" i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c’est</a:t>
            </a:r>
            <a:r>
              <a:rPr lang="en-GB" sz="6600" b="1" i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GB" sz="6600" b="1" i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mardi</a:t>
            </a:r>
            <a:r>
              <a:rPr lang="en-GB" sz="6600" b="1" i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br>
              <a:rPr lang="en-GB" sz="6600" b="1" i="1" dirty="0" smtClean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en-GB" sz="6600" b="1" i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19 </a:t>
            </a:r>
            <a:r>
              <a:rPr lang="en-GB" sz="6600" b="1" i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septembre</a:t>
            </a:r>
            <a:r>
              <a:rPr lang="en-GB" sz="6600" b="1" i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! </a:t>
            </a:r>
            <a:endParaRPr lang="en-GB" sz="6600" b="1" i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88374"/>
            <a:ext cx="8229600" cy="131709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Quelle</a:t>
            </a:r>
            <a:r>
              <a:rPr lang="en-GB" sz="48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GB" sz="48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est</a:t>
            </a:r>
            <a:r>
              <a:rPr lang="en-GB" sz="48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la date </a:t>
            </a:r>
            <a:r>
              <a:rPr lang="en-GB" sz="48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aujourd’hui</a:t>
            </a:r>
            <a:r>
              <a:rPr lang="en-GB" sz="66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?</a:t>
            </a:r>
            <a:endParaRPr lang="en-GB" sz="6600" b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6189983"/>
            <a:ext cx="42214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le jour = ?</a:t>
            </a:r>
            <a:endParaRPr lang="en-GB" sz="3200" b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537045"/>
            <a:ext cx="66233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prstClr val="black"/>
                </a:solidFill>
                <a:latin typeface="Tw Cen MT" panose="020B0602020104020603" pitchFamily="34" charset="0"/>
              </a:rPr>
              <a:t>l</a:t>
            </a: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a date = ?</a:t>
            </a:r>
            <a:endParaRPr lang="en-GB" sz="3200" b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8876" y="5473578"/>
            <a:ext cx="344886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le </a:t>
            </a: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mois</a:t>
            </a: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= ?</a:t>
            </a:r>
            <a:endParaRPr lang="en-GB" sz="3200" b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69862" y="6124168"/>
            <a:ext cx="477957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  </a:t>
            </a:r>
            <a:r>
              <a:rPr lang="en-GB" sz="32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aujourd’hui</a:t>
            </a:r>
            <a:r>
              <a:rPr lang="en-GB" sz="32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= ?</a:t>
            </a:r>
            <a:endParaRPr lang="en-GB" sz="3200" b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74424"/>
            <a:ext cx="3960440" cy="17396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39" y="3579253"/>
            <a:ext cx="2382746" cy="190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3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0889" y="259644"/>
            <a:ext cx="8319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Tw Cen MT" panose="020B0602020104020603" pitchFamily="34" charset="0"/>
              </a:rPr>
              <a:t>Mets les </a:t>
            </a:r>
            <a:r>
              <a:rPr lang="en-GB" sz="4000" dirty="0" err="1" smtClean="0">
                <a:latin typeface="Tw Cen MT" panose="020B0602020104020603" pitchFamily="34" charset="0"/>
              </a:rPr>
              <a:t>mois</a:t>
            </a:r>
            <a:r>
              <a:rPr lang="en-GB" sz="4000" dirty="0" smtClean="0">
                <a:latin typeface="Tw Cen MT" panose="020B0602020104020603" pitchFamily="34" charset="0"/>
              </a:rPr>
              <a:t> </a:t>
            </a:r>
            <a:r>
              <a:rPr lang="en-GB" sz="4000" dirty="0" err="1" smtClean="0">
                <a:latin typeface="Tw Cen MT" panose="020B0602020104020603" pitchFamily="34" charset="0"/>
              </a:rPr>
              <a:t>dans</a:t>
            </a:r>
            <a:r>
              <a:rPr lang="en-GB" sz="4000" dirty="0" smtClean="0">
                <a:latin typeface="Tw Cen MT" panose="020B0602020104020603" pitchFamily="34" charset="0"/>
              </a:rPr>
              <a:t> le bon </a:t>
            </a:r>
            <a:r>
              <a:rPr lang="en-GB" sz="4000" dirty="0" err="1" smtClean="0">
                <a:latin typeface="Tw Cen MT" panose="020B0602020104020603" pitchFamily="34" charset="0"/>
              </a:rPr>
              <a:t>ordre</a:t>
            </a:r>
            <a:r>
              <a:rPr lang="en-GB" sz="4000" dirty="0" smtClean="0">
                <a:latin typeface="Tw Cen MT" panose="020B0602020104020603" pitchFamily="34" charset="0"/>
              </a:rPr>
              <a:t>!</a:t>
            </a:r>
            <a:endParaRPr lang="en-GB" sz="4000" dirty="0">
              <a:latin typeface="Tw Cen MT" panose="020B06020201040206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9861238">
            <a:off x="541866" y="1682043"/>
            <a:ext cx="2314222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Tw Cen MT" panose="020B0602020104020603" pitchFamily="34" charset="0"/>
              </a:rPr>
              <a:t>mars</a:t>
            </a:r>
            <a:endParaRPr lang="en-GB" sz="4000" b="1" dirty="0">
              <a:latin typeface="Tw Cen MT" panose="020B06020201040206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717965">
            <a:off x="6654173" y="1373033"/>
            <a:ext cx="2314222" cy="70788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latin typeface="Tw Cen MT" panose="020B0602020104020603" pitchFamily="34" charset="0"/>
              </a:rPr>
              <a:t>octobre</a:t>
            </a:r>
            <a:endParaRPr lang="en-GB" sz="4000" b="1" dirty="0">
              <a:latin typeface="Tw Cen MT" panose="020B06020201040206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788795">
            <a:off x="6095375" y="5235052"/>
            <a:ext cx="231422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/>
              <a:t>j</a:t>
            </a:r>
            <a:r>
              <a:rPr lang="en-GB" sz="4000" b="1" dirty="0" err="1" smtClean="0">
                <a:latin typeface="Tw Cen MT" panose="020B0602020104020603" pitchFamily="34" charset="0"/>
              </a:rPr>
              <a:t>anvier</a:t>
            </a:r>
            <a:endParaRPr lang="en-GB" sz="4000" b="1" dirty="0">
              <a:latin typeface="Tw Cen MT" panose="020B06020201040206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897203">
            <a:off x="845255" y="4871328"/>
            <a:ext cx="2314222" cy="707886"/>
          </a:xfrm>
          <a:prstGeom prst="rect">
            <a:avLst/>
          </a:prstGeom>
          <a:solidFill>
            <a:srgbClr val="2DFF2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/>
              <a:t>j</a:t>
            </a:r>
            <a:r>
              <a:rPr lang="en-GB" sz="4000" b="1" dirty="0" err="1" smtClean="0">
                <a:latin typeface="Tw Cen MT" panose="020B0602020104020603" pitchFamily="34" charset="0"/>
              </a:rPr>
              <a:t>uin</a:t>
            </a:r>
            <a:endParaRPr lang="en-GB" sz="4000" b="1" dirty="0">
              <a:latin typeface="Tw Cen MT" panose="020B06020201040206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3732" y="1328100"/>
            <a:ext cx="2314222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février</a:t>
            </a:r>
            <a:endParaRPr lang="en-GB" sz="4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561834">
            <a:off x="839665" y="2717435"/>
            <a:ext cx="231422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novembre</a:t>
            </a:r>
            <a:endParaRPr lang="en-GB" sz="4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54174" y="4072361"/>
            <a:ext cx="2314222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schemeClr val="bg1"/>
                </a:solidFill>
              </a:rPr>
              <a:t>j</a:t>
            </a:r>
            <a:r>
              <a:rPr lang="en-GB" sz="40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uillet</a:t>
            </a:r>
            <a:endParaRPr lang="en-GB" sz="4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76249" y="2486423"/>
            <a:ext cx="2314222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latin typeface="Tw Cen MT" panose="020B0602020104020603" pitchFamily="34" charset="0"/>
              </a:rPr>
              <a:t>avril</a:t>
            </a:r>
            <a:endParaRPr lang="en-GB" sz="4000" b="1" dirty="0">
              <a:latin typeface="Tw Cen MT" panose="020B06020201040206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140" y="3849081"/>
            <a:ext cx="231422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latin typeface="Tw Cen MT" panose="020B0602020104020603" pitchFamily="34" charset="0"/>
              </a:rPr>
              <a:t>mai</a:t>
            </a:r>
            <a:endParaRPr lang="en-GB" sz="4000" b="1" dirty="0">
              <a:latin typeface="Tw Cen MT" panose="020B06020201040206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6578" y="2939257"/>
            <a:ext cx="2314222" cy="707886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latin typeface="Tw Cen MT" panose="020B0602020104020603" pitchFamily="34" charset="0"/>
              </a:rPr>
              <a:t>août</a:t>
            </a:r>
            <a:endParaRPr lang="en-GB" sz="4000" b="1" dirty="0">
              <a:latin typeface="Tw Cen MT" panose="020B06020201040206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63790" y="5765787"/>
            <a:ext cx="2523068" cy="707886"/>
          </a:xfrm>
          <a:prstGeom prst="rect">
            <a:avLst/>
          </a:prstGeom>
          <a:solidFill>
            <a:srgbClr val="CC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latin typeface="Tw Cen MT" panose="020B0602020104020603" pitchFamily="34" charset="0"/>
              </a:rPr>
              <a:t>septembre</a:t>
            </a:r>
            <a:endParaRPr lang="en-GB" sz="4000" b="1" dirty="0">
              <a:latin typeface="Tw Cen MT" panose="020B06020201040206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26657" y="4126584"/>
            <a:ext cx="2314222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latin typeface="Tw Cen MT" panose="020B0602020104020603" pitchFamily="34" charset="0"/>
              </a:rPr>
              <a:t>décembre</a:t>
            </a:r>
            <a:endParaRPr lang="en-GB" sz="4000" b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55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5400"/>
          <a:ext cx="9144000" cy="68325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277533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533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533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6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1427162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09563"/>
            <a:ext cx="1998662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09563"/>
            <a:ext cx="1147763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381000"/>
            <a:ext cx="17272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2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420938"/>
            <a:ext cx="1914525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2476500"/>
            <a:ext cx="13366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4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2476500"/>
            <a:ext cx="1684337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5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2482850"/>
            <a:ext cx="1379537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6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4652963"/>
            <a:ext cx="12382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7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465296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8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4652963"/>
            <a:ext cx="1309688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9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4762500"/>
            <a:ext cx="12954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7950" y="1784350"/>
            <a:ext cx="2087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dirty="0" err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j</a:t>
            </a:r>
            <a:r>
              <a:rPr lang="en-GB" altLang="en-US" sz="2800" b="1" dirty="0" err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anvier</a:t>
            </a:r>
            <a:endParaRPr lang="en-GB" altLang="en-US" sz="2800" b="1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411413" y="1814513"/>
            <a:ext cx="2089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février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716463" y="1844675"/>
            <a:ext cx="2087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mars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019925" y="1844675"/>
            <a:ext cx="2089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avril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7950" y="4048125"/>
            <a:ext cx="2087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mai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411413" y="4048125"/>
            <a:ext cx="2089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dirty="0" err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j</a:t>
            </a:r>
            <a:r>
              <a:rPr lang="en-GB" altLang="en-US" sz="2800" b="1" dirty="0" err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uin</a:t>
            </a:r>
            <a:endParaRPr lang="en-GB" altLang="en-US" sz="2800" b="1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716463" y="4119563"/>
            <a:ext cx="2087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dirty="0" err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j</a:t>
            </a:r>
            <a:r>
              <a:rPr lang="en-GB" altLang="en-US" sz="2800" b="1" dirty="0" err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uillet</a:t>
            </a:r>
            <a:endParaRPr lang="en-GB" altLang="en-US" sz="2800" b="1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019925" y="4119563"/>
            <a:ext cx="2089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août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07950" y="6423025"/>
            <a:ext cx="2087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septembre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411413" y="6423025"/>
            <a:ext cx="2089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octobre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643438" y="6381750"/>
            <a:ext cx="2089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novembre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948488" y="6381750"/>
            <a:ext cx="2087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décembre</a:t>
            </a:r>
          </a:p>
        </p:txBody>
      </p:sp>
    </p:spTree>
    <p:extLst>
      <p:ext uri="{BB962C8B-B14F-4D97-AF65-F5344CB8AC3E}">
        <p14:creationId xmlns:p14="http://schemas.microsoft.com/office/powerpoint/2010/main" val="231998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1655763"/>
            <a:ext cx="3106738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611188" y="5978525"/>
            <a:ext cx="82089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4800" b="1">
                <a:solidFill>
                  <a:prstClr val="black"/>
                </a:solidFill>
                <a:cs typeface="Arial" panose="020B0604020202020204" pitchFamily="34" charset="0"/>
              </a:rPr>
              <a:t>Tête sur la table pouce en l’air</a:t>
            </a:r>
          </a:p>
        </p:txBody>
      </p:sp>
      <p:pic>
        <p:nvPicPr>
          <p:cNvPr id="819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3" y="1647825"/>
            <a:ext cx="2465387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22763"/>
            <a:ext cx="293052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2273300"/>
            <a:ext cx="2671763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-19050" y="0"/>
            <a:ext cx="9142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prstClr val="black"/>
                </a:solidFill>
                <a:cs typeface="Arial" panose="020B0604020202020204" pitchFamily="34" charset="0"/>
              </a:rPr>
              <a:t>lundi – mardi – mercredi – jeudi – vendredi – samedi - dimanche</a:t>
            </a:r>
          </a:p>
        </p:txBody>
      </p:sp>
    </p:spTree>
    <p:extLst>
      <p:ext uri="{BB962C8B-B14F-4D97-AF65-F5344CB8AC3E}">
        <p14:creationId xmlns:p14="http://schemas.microsoft.com/office/powerpoint/2010/main" val="38999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 err="1" smtClean="0">
                <a:latin typeface="Tw Cen MT" panose="020B0602020104020603" pitchFamily="34" charset="0"/>
              </a:rPr>
              <a:t>C’est</a:t>
            </a:r>
            <a:r>
              <a:rPr lang="en-GB" altLang="en-US" dirty="0" smtClean="0">
                <a:latin typeface="Tw Cen MT" panose="020B0602020104020603" pitchFamily="34" charset="0"/>
              </a:rPr>
              <a:t> </a:t>
            </a:r>
            <a:r>
              <a:rPr lang="en-GB" altLang="en-US" dirty="0" err="1" smtClean="0">
                <a:latin typeface="Tw Cen MT" panose="020B0602020104020603" pitchFamily="34" charset="0"/>
              </a:rPr>
              <a:t>quel</a:t>
            </a:r>
            <a:r>
              <a:rPr lang="en-GB" altLang="en-US" dirty="0" smtClean="0">
                <a:latin typeface="Tw Cen MT" panose="020B0602020104020603" pitchFamily="34" charset="0"/>
              </a:rPr>
              <a:t> </a:t>
            </a:r>
            <a:r>
              <a:rPr lang="en-GB" altLang="en-US" dirty="0" err="1" smtClean="0">
                <a:latin typeface="Tw Cen MT" panose="020B0602020104020603" pitchFamily="34" charset="0"/>
              </a:rPr>
              <a:t>numéro</a:t>
            </a:r>
            <a:r>
              <a:rPr lang="en-GB" altLang="en-US" dirty="0" smtClean="0">
                <a:latin typeface="Tw Cen MT" panose="020B0602020104020603" pitchFamily="34" charset="0"/>
              </a:rPr>
              <a:t>?</a:t>
            </a:r>
            <a:endParaRPr lang="en-US" altLang="en-US" dirty="0" smtClean="0">
              <a:latin typeface="Tw Cen MT" panose="020B0602020104020603" pitchFamily="34" charset="0"/>
            </a:endParaRPr>
          </a:p>
        </p:txBody>
      </p:sp>
      <p:sp>
        <p:nvSpPr>
          <p:cNvPr id="23555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547813" y="1412875"/>
            <a:ext cx="5622925" cy="4525963"/>
          </a:xfrm>
        </p:spPr>
        <p:txBody>
          <a:bodyPr/>
          <a:lstStyle/>
          <a:p>
            <a:pPr eaLnBrk="1" hangingPunct="1"/>
            <a:r>
              <a:rPr lang="en-GB" altLang="en-US" sz="4000" dirty="0" smtClean="0">
                <a:latin typeface="Tw Cen MT" panose="020B0602020104020603" pitchFamily="34" charset="0"/>
              </a:rPr>
              <a:t>1, 2, 3, 4, 5, __</a:t>
            </a:r>
          </a:p>
          <a:p>
            <a:pPr eaLnBrk="1" hangingPunct="1"/>
            <a:r>
              <a:rPr lang="en-GB" altLang="en-US" sz="4000" dirty="0" smtClean="0">
                <a:latin typeface="Tw Cen MT" panose="020B0602020104020603" pitchFamily="34" charset="0"/>
              </a:rPr>
              <a:t>15, 16, 17, 18, __</a:t>
            </a:r>
          </a:p>
          <a:p>
            <a:pPr eaLnBrk="1" hangingPunct="1"/>
            <a:r>
              <a:rPr lang="en-GB" altLang="en-US" sz="4000" dirty="0" smtClean="0">
                <a:latin typeface="Tw Cen MT" panose="020B0602020104020603" pitchFamily="34" charset="0"/>
              </a:rPr>
              <a:t>2, 4, 6, 8, __</a:t>
            </a:r>
          </a:p>
          <a:p>
            <a:pPr eaLnBrk="1" hangingPunct="1"/>
            <a:r>
              <a:rPr lang="en-GB" altLang="en-US" sz="4000" dirty="0" smtClean="0">
                <a:latin typeface="Tw Cen MT" panose="020B0602020104020603" pitchFamily="34" charset="0"/>
              </a:rPr>
              <a:t>3, 6, 9, 12, __</a:t>
            </a:r>
          </a:p>
          <a:p>
            <a:pPr eaLnBrk="1" hangingPunct="1"/>
            <a:r>
              <a:rPr lang="en-GB" altLang="en-US" sz="4000" dirty="0" smtClean="0">
                <a:latin typeface="Tw Cen MT" panose="020B0602020104020603" pitchFamily="34" charset="0"/>
              </a:rPr>
              <a:t>16, 16, 17, 17, 18, __</a:t>
            </a:r>
          </a:p>
          <a:p>
            <a:pPr eaLnBrk="1" hangingPunct="1"/>
            <a:r>
              <a:rPr lang="en-GB" altLang="en-US" sz="4000" dirty="0" smtClean="0">
                <a:latin typeface="Tw Cen MT" panose="020B0602020104020603" pitchFamily="34" charset="0"/>
              </a:rPr>
              <a:t>1, 2, 4, 8, __</a:t>
            </a:r>
          </a:p>
          <a:p>
            <a:pPr eaLnBrk="1" hangingPunct="1"/>
            <a:endParaRPr lang="en-GB" altLang="en-US" sz="4000" dirty="0" smtClean="0">
              <a:latin typeface="Tw Cen MT" panose="020B0602020104020603" pitchFamily="34" charset="0"/>
            </a:endParaRPr>
          </a:p>
          <a:p>
            <a:pPr eaLnBrk="1" hangingPunct="1"/>
            <a:endParaRPr lang="en-US" altLang="en-US" sz="4000" dirty="0" smtClean="0">
              <a:latin typeface="Tw Cen MT" panose="020B06020201040206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18626" y="110466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37364" y="186666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19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15884" y="269345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10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83746" y="335891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15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88402" y="413573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18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35870" y="488149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16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747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79917" y="816505"/>
            <a:ext cx="1223963" cy="10810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548343" y="816505"/>
            <a:ext cx="1223962" cy="108108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834329" y="816504"/>
            <a:ext cx="900906" cy="10810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887635" y="826716"/>
            <a:ext cx="840581" cy="10810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7843308" y="816503"/>
            <a:ext cx="910167" cy="10810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1567391" y="3980961"/>
            <a:ext cx="1223963" cy="108108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2954866" y="3977218"/>
            <a:ext cx="1223962" cy="108108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179917" y="3977218"/>
            <a:ext cx="1223962" cy="1081087"/>
          </a:xfrm>
          <a:prstGeom prst="rect">
            <a:avLst/>
          </a:prstGeom>
          <a:solidFill>
            <a:srgbClr val="CC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2808025" y="5284748"/>
            <a:ext cx="9350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400" dirty="0">
                <a:latin typeface="Arial Black" panose="020B0A04020102020204" pitchFamily="34" charset="0"/>
              </a:rPr>
              <a:t>et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3743062" y="5280251"/>
            <a:ext cx="1223963" cy="1081088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1584063" y="5288492"/>
            <a:ext cx="1223962" cy="1081088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179916" y="5288492"/>
            <a:ext cx="1223963" cy="1081088"/>
          </a:xfrm>
          <a:prstGeom prst="rect">
            <a:avLst/>
          </a:prstGeom>
          <a:solidFill>
            <a:srgbClr val="FF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2916768" y="816505"/>
            <a:ext cx="1223963" cy="10810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4252651" y="816505"/>
            <a:ext cx="1223962" cy="108108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5311775" y="140733"/>
            <a:ext cx="1692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800" dirty="0" smtClean="0"/>
              <a:t>[</a:t>
            </a:r>
            <a:endParaRPr lang="en-GB" sz="13800" dirty="0"/>
          </a:p>
        </p:txBody>
      </p:sp>
      <p:sp>
        <p:nvSpPr>
          <p:cNvPr id="22" name="TextBox 21"/>
          <p:cNvSpPr txBox="1"/>
          <p:nvPr/>
        </p:nvSpPr>
        <p:spPr>
          <a:xfrm flipH="1">
            <a:off x="8566949" y="140733"/>
            <a:ext cx="32660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800" dirty="0" smtClean="0"/>
              <a:t>]</a:t>
            </a:r>
            <a:endParaRPr lang="en-GB" sz="13800" dirty="0"/>
          </a:p>
        </p:txBody>
      </p:sp>
      <p:sp>
        <p:nvSpPr>
          <p:cNvPr id="3" name="TextBox 2"/>
          <p:cNvSpPr txBox="1"/>
          <p:nvPr/>
        </p:nvSpPr>
        <p:spPr>
          <a:xfrm>
            <a:off x="7104059" y="354838"/>
            <a:ext cx="2333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w Cen MT" panose="020B0602020104020603" pitchFamily="34" charset="0"/>
              </a:rPr>
              <a:t>x3</a:t>
            </a:r>
            <a:endParaRPr lang="en-GB" sz="2400" dirty="0">
              <a:latin typeface="Tw Cen MT" panose="020B0602020104020603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79917" y="2386165"/>
            <a:ext cx="1223963" cy="10810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548343" y="2386165"/>
            <a:ext cx="1223962" cy="108108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5834329" y="2386164"/>
            <a:ext cx="900906" cy="10810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6887635" y="2396376"/>
            <a:ext cx="840581" cy="10810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7843308" y="2386163"/>
            <a:ext cx="910167" cy="10810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2916768" y="2386165"/>
            <a:ext cx="1223963" cy="10810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4252651" y="2386165"/>
            <a:ext cx="1223962" cy="108108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" name="TextBox 30"/>
          <p:cNvSpPr txBox="1"/>
          <p:nvPr/>
        </p:nvSpPr>
        <p:spPr>
          <a:xfrm>
            <a:off x="5311775" y="1710393"/>
            <a:ext cx="1692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800" dirty="0" smtClean="0"/>
              <a:t>[</a:t>
            </a:r>
            <a:endParaRPr lang="en-GB" sz="13800" dirty="0"/>
          </a:p>
        </p:txBody>
      </p:sp>
      <p:sp>
        <p:nvSpPr>
          <p:cNvPr id="32" name="TextBox 31"/>
          <p:cNvSpPr txBox="1"/>
          <p:nvPr/>
        </p:nvSpPr>
        <p:spPr>
          <a:xfrm>
            <a:off x="7104059" y="1924498"/>
            <a:ext cx="2333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w Cen MT" panose="020B0602020104020603" pitchFamily="34" charset="0"/>
              </a:rPr>
              <a:t>x3</a:t>
            </a:r>
            <a:endParaRPr lang="en-GB" sz="2400" dirty="0">
              <a:latin typeface="Tw Cen MT" panose="020B06020201040206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8566949" y="1710392"/>
            <a:ext cx="32660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800" dirty="0" smtClean="0"/>
              <a:t>]</a:t>
            </a:r>
            <a:endParaRPr lang="en-GB" sz="13800" dirty="0"/>
          </a:p>
        </p:txBody>
      </p:sp>
      <p:pic>
        <p:nvPicPr>
          <p:cNvPr id="4" name="Couleurs_yellow_submarin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482" end="62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94459" y="42235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456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34848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266" grpId="0" animBg="1"/>
      <p:bldP spid="11267" grpId="0" animBg="1"/>
      <p:bldP spid="11269" grpId="0" animBg="1"/>
      <p:bldP spid="11270" grpId="0" animBg="1"/>
      <p:bldP spid="11275" grpId="0" animBg="1"/>
      <p:bldP spid="11276" grpId="0" animBg="1"/>
      <p:bldP spid="11277" grpId="0" animBg="1"/>
      <p:bldP spid="11279" grpId="0" animBg="1"/>
      <p:bldP spid="11280" grpId="0"/>
      <p:bldP spid="11282" grpId="0" animBg="1"/>
      <p:bldP spid="11283" grpId="0" animBg="1"/>
      <p:bldP spid="11285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84168" y="1268760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99CC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13</a:t>
            </a:r>
          </a:p>
        </p:txBody>
      </p:sp>
      <p:sp>
        <p:nvSpPr>
          <p:cNvPr id="3" name="Rectangle 2"/>
          <p:cNvSpPr/>
          <p:nvPr/>
        </p:nvSpPr>
        <p:spPr>
          <a:xfrm>
            <a:off x="2267744" y="2721694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14</a:t>
            </a:r>
          </a:p>
        </p:txBody>
      </p:sp>
      <p:sp>
        <p:nvSpPr>
          <p:cNvPr id="4" name="Rectangle 3"/>
          <p:cNvSpPr/>
          <p:nvPr/>
        </p:nvSpPr>
        <p:spPr>
          <a:xfrm>
            <a:off x="4293010" y="4149080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15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4149080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16</a:t>
            </a:r>
          </a:p>
        </p:txBody>
      </p:sp>
      <p:sp>
        <p:nvSpPr>
          <p:cNvPr id="6" name="Rectangle 5"/>
          <p:cNvSpPr/>
          <p:nvPr/>
        </p:nvSpPr>
        <p:spPr>
          <a:xfrm>
            <a:off x="4309507" y="2691488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80808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17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5589240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18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5747" y="1268760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19</a:t>
            </a:r>
          </a:p>
        </p:txBody>
      </p:sp>
      <p:sp>
        <p:nvSpPr>
          <p:cNvPr id="9" name="Rectangle 8"/>
          <p:cNvSpPr/>
          <p:nvPr/>
        </p:nvSpPr>
        <p:spPr>
          <a:xfrm>
            <a:off x="7956376" y="4161854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33CC33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27984" y="5602014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99CC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5747" y="4149080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1531" y="2708920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55976" y="1268760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956376" y="1268760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38173" y="2691488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4179" y="5602014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38173" y="4149080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28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32991" y="5589240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5367" y="1268760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30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956376" y="2691488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99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31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1600" y="179532"/>
            <a:ext cx="816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Tw Cen MT" panose="020B0602020104020603" pitchFamily="34" charset="0"/>
              </a:rPr>
              <a:t>De </a:t>
            </a:r>
            <a:r>
              <a:rPr lang="en-GB" sz="3600" dirty="0" err="1" smtClean="0">
                <a:latin typeface="Tw Cen MT" panose="020B0602020104020603" pitchFamily="34" charset="0"/>
              </a:rPr>
              <a:t>quelle</a:t>
            </a:r>
            <a:r>
              <a:rPr lang="en-GB" sz="3600" dirty="0" smtClean="0">
                <a:latin typeface="Tw Cen MT" panose="020B0602020104020603" pitchFamily="34" charset="0"/>
              </a:rPr>
              <a:t> </a:t>
            </a:r>
            <a:r>
              <a:rPr lang="en-GB" sz="3600" dirty="0" err="1" smtClean="0">
                <a:latin typeface="Tw Cen MT" panose="020B0602020104020603" pitchFamily="34" charset="0"/>
              </a:rPr>
              <a:t>couleur</a:t>
            </a:r>
            <a:r>
              <a:rPr lang="en-GB" sz="3600" dirty="0" smtClean="0">
                <a:latin typeface="Tw Cen MT" panose="020B0602020104020603" pitchFamily="34" charset="0"/>
              </a:rPr>
              <a:t> </a:t>
            </a:r>
            <a:r>
              <a:rPr lang="en-GB" sz="3600" dirty="0" err="1" smtClean="0">
                <a:latin typeface="Tw Cen MT" panose="020B0602020104020603" pitchFamily="34" charset="0"/>
              </a:rPr>
              <a:t>est</a:t>
            </a:r>
            <a:r>
              <a:rPr lang="en-GB" sz="3600" dirty="0" smtClean="0">
                <a:latin typeface="Tw Cen MT" panose="020B0602020104020603" pitchFamily="34" charset="0"/>
              </a:rPr>
              <a:t> le </a:t>
            </a:r>
            <a:r>
              <a:rPr lang="en-GB" sz="3600" dirty="0" err="1" smtClean="0">
                <a:latin typeface="Tw Cen MT" panose="020B0602020104020603" pitchFamily="34" charset="0"/>
              </a:rPr>
              <a:t>numéro</a:t>
            </a:r>
            <a:endParaRPr lang="en-GB" sz="3600" dirty="0">
              <a:latin typeface="Tw Cen MT" panose="020B0602020104020603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-86832"/>
            <a:ext cx="462010" cy="99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2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397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6600" b="1" dirty="0" err="1" smtClean="0">
                <a:solidFill>
                  <a:srgbClr val="7030A0"/>
                </a:solidFill>
                <a:latin typeface="Tw Cen MT" panose="020B0602020104020603" pitchFamily="34" charset="0"/>
              </a:rPr>
              <a:t>C’est</a:t>
            </a:r>
            <a:r>
              <a:rPr lang="en-GB" altLang="en-US" sz="6600" b="1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6600" b="1" dirty="0" err="1" smtClean="0">
                <a:solidFill>
                  <a:srgbClr val="7030A0"/>
                </a:solidFill>
                <a:latin typeface="Tw Cen MT" panose="020B0602020104020603" pitchFamily="34" charset="0"/>
              </a:rPr>
              <a:t>quel</a:t>
            </a:r>
            <a:r>
              <a:rPr lang="en-GB" altLang="en-US" sz="6600" b="1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6600" b="1" dirty="0" err="1" smtClean="0">
                <a:solidFill>
                  <a:srgbClr val="7030A0"/>
                </a:solidFill>
                <a:latin typeface="Tw Cen MT" panose="020B0602020104020603" pitchFamily="34" charset="0"/>
              </a:rPr>
              <a:t>numéro</a:t>
            </a:r>
            <a:r>
              <a:rPr lang="en-GB" altLang="en-US" sz="6600" b="1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?</a:t>
            </a:r>
            <a:endParaRPr lang="en-US" altLang="en-US" sz="6600" b="1" dirty="0" smtClean="0">
              <a:solidFill>
                <a:srgbClr val="7030A0"/>
              </a:solidFill>
              <a:latin typeface="Tw Cen MT" panose="020B0602020104020603" pitchFamily="34" charset="0"/>
            </a:endParaRP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684213" y="1700213"/>
            <a:ext cx="1439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755650" y="2276475"/>
            <a:ext cx="57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7667625" y="620713"/>
            <a:ext cx="873126" cy="2571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22</a:t>
            </a:r>
          </a:p>
        </p:txBody>
      </p:sp>
      <p:sp>
        <p:nvSpPr>
          <p:cNvPr id="8202" name="WordArt 10"/>
          <p:cNvSpPr>
            <a:spLocks noChangeArrowheads="1" noChangeShapeType="1" noTextEdit="1"/>
          </p:cNvSpPr>
          <p:nvPr/>
        </p:nvSpPr>
        <p:spPr bwMode="auto">
          <a:xfrm>
            <a:off x="900112" y="1268413"/>
            <a:ext cx="877887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31</a:t>
            </a:r>
            <a:endParaRPr lang="en-GB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8204" name="WordArt 12" descr="Narrow vertical"/>
          <p:cNvSpPr>
            <a:spLocks noChangeArrowheads="1" noChangeShapeType="1" noTextEdit="1"/>
          </p:cNvSpPr>
          <p:nvPr/>
        </p:nvSpPr>
        <p:spPr bwMode="auto">
          <a:xfrm>
            <a:off x="5435600" y="1844675"/>
            <a:ext cx="609600" cy="21669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13</a:t>
            </a:r>
          </a:p>
        </p:txBody>
      </p:sp>
      <p:sp>
        <p:nvSpPr>
          <p:cNvPr id="8205" name="WordArt 13" descr="Paper bag"/>
          <p:cNvSpPr>
            <a:spLocks noChangeArrowheads="1" noChangeShapeType="1" noTextEdit="1"/>
          </p:cNvSpPr>
          <p:nvPr/>
        </p:nvSpPr>
        <p:spPr bwMode="auto">
          <a:xfrm>
            <a:off x="1116013" y="4365625"/>
            <a:ext cx="1025525" cy="19843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77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16</a:t>
            </a:r>
          </a:p>
        </p:txBody>
      </p:sp>
      <p:sp>
        <p:nvSpPr>
          <p:cNvPr id="8206" name="WordArt 14"/>
          <p:cNvSpPr>
            <a:spLocks noChangeArrowheads="1" noChangeShapeType="1" noTextEdit="1"/>
          </p:cNvSpPr>
          <p:nvPr/>
        </p:nvSpPr>
        <p:spPr bwMode="auto">
          <a:xfrm>
            <a:off x="3348038" y="3141663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8207" name="WordArt 15"/>
          <p:cNvSpPr>
            <a:spLocks noChangeArrowheads="1" noChangeShapeType="1" noTextEdit="1"/>
          </p:cNvSpPr>
          <p:nvPr/>
        </p:nvSpPr>
        <p:spPr bwMode="auto">
          <a:xfrm>
            <a:off x="4427538" y="4508500"/>
            <a:ext cx="4191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sp>
        <p:nvSpPr>
          <p:cNvPr id="8208" name="WordArt 16"/>
          <p:cNvSpPr>
            <a:spLocks noChangeArrowheads="1" noChangeShapeType="1" noTextEdit="1"/>
          </p:cNvSpPr>
          <p:nvPr/>
        </p:nvSpPr>
        <p:spPr bwMode="auto">
          <a:xfrm>
            <a:off x="7164388" y="4221163"/>
            <a:ext cx="8636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pPr algn="ctr"/>
            <a:r>
              <a:rPr lang="en-GB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28</a:t>
            </a:r>
            <a:endParaRPr lang="en-GB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8209" name="WordArt 17"/>
          <p:cNvSpPr>
            <a:spLocks noChangeArrowheads="1" noChangeShapeType="1" noTextEdit="1"/>
          </p:cNvSpPr>
          <p:nvPr/>
        </p:nvSpPr>
        <p:spPr bwMode="auto">
          <a:xfrm>
            <a:off x="4067175" y="1412875"/>
            <a:ext cx="457200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8210" name="WordArt 18" descr="White marble"/>
          <p:cNvSpPr>
            <a:spLocks noChangeArrowheads="1" noChangeShapeType="1" noTextEdit="1"/>
          </p:cNvSpPr>
          <p:nvPr/>
        </p:nvSpPr>
        <p:spPr bwMode="auto">
          <a:xfrm>
            <a:off x="2339975" y="1700213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11</a:t>
            </a:r>
          </a:p>
        </p:txBody>
      </p:sp>
      <p:sp>
        <p:nvSpPr>
          <p:cNvPr id="8211" name="WordArt 19"/>
          <p:cNvSpPr>
            <a:spLocks noChangeArrowheads="1" noChangeShapeType="1" noTextEdit="1"/>
          </p:cNvSpPr>
          <p:nvPr/>
        </p:nvSpPr>
        <p:spPr bwMode="auto">
          <a:xfrm>
            <a:off x="1403350" y="2852738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8212" name="WordArt 20"/>
          <p:cNvSpPr>
            <a:spLocks noChangeArrowheads="1" noChangeShapeType="1" noTextEdit="1"/>
          </p:cNvSpPr>
          <p:nvPr/>
        </p:nvSpPr>
        <p:spPr bwMode="auto">
          <a:xfrm>
            <a:off x="5508625" y="5734050"/>
            <a:ext cx="1368425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29</a:t>
            </a:r>
          </a:p>
        </p:txBody>
      </p:sp>
      <p:sp>
        <p:nvSpPr>
          <p:cNvPr id="8213" name="WordArt 21"/>
          <p:cNvSpPr>
            <a:spLocks noChangeArrowheads="1" noChangeShapeType="1" noTextEdit="1"/>
          </p:cNvSpPr>
          <p:nvPr/>
        </p:nvSpPr>
        <p:spPr bwMode="auto">
          <a:xfrm>
            <a:off x="4338638" y="2990850"/>
            <a:ext cx="46672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23</a:t>
            </a:r>
          </a:p>
        </p:txBody>
      </p:sp>
      <p:sp>
        <p:nvSpPr>
          <p:cNvPr id="8214" name="WordArt 22"/>
          <p:cNvSpPr>
            <a:spLocks noChangeArrowheads="1" noChangeShapeType="1" noTextEdit="1"/>
          </p:cNvSpPr>
          <p:nvPr/>
        </p:nvSpPr>
        <p:spPr bwMode="auto">
          <a:xfrm>
            <a:off x="2916238" y="4868863"/>
            <a:ext cx="6096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8215" name="WordArt 23"/>
          <p:cNvSpPr>
            <a:spLocks noChangeArrowheads="1" noChangeShapeType="1" noTextEdit="1"/>
          </p:cNvSpPr>
          <p:nvPr/>
        </p:nvSpPr>
        <p:spPr bwMode="auto">
          <a:xfrm>
            <a:off x="6227763" y="1268413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72657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animBg="1"/>
      <p:bldP spid="8202" grpId="0" animBg="1"/>
      <p:bldP spid="8204" grpId="0" animBg="1"/>
      <p:bldP spid="8205" grpId="0" animBg="1"/>
      <p:bldP spid="8206" grpId="0" animBg="1"/>
      <p:bldP spid="8207" grpId="0" animBg="1"/>
      <p:bldP spid="8208" grpId="0" animBg="1"/>
      <p:bldP spid="8209" grpId="0" animBg="1"/>
      <p:bldP spid="8210" grpId="0" animBg="1"/>
      <p:bldP spid="8211" grpId="0" animBg="1"/>
      <p:bldP spid="8212" grpId="0" animBg="1"/>
      <p:bldP spid="8213" grpId="0" animBg="1"/>
      <p:bldP spid="8214" grpId="0" animBg="1"/>
      <p:bldP spid="82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9388" y="822325"/>
            <a:ext cx="3960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cs typeface="Calibri" panose="020F0502020204030204" pitchFamily="34" charset="0"/>
              </a:rPr>
              <a:t>1. dix-neuf plus deux =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1398588"/>
            <a:ext cx="39608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2. </a:t>
            </a:r>
            <a:r>
              <a:rPr lang="en-GB" altLang="en-US" sz="2800" dirty="0" err="1" smtClean="0">
                <a:solidFill>
                  <a:srgbClr val="000000"/>
                </a:solidFill>
              </a:rPr>
              <a:t>quatorze</a:t>
            </a:r>
            <a:r>
              <a:rPr lang="en-GB" altLang="en-US" sz="2800" dirty="0" smtClean="0">
                <a:solidFill>
                  <a:srgbClr val="000000"/>
                </a:solidFill>
              </a:rPr>
              <a:t> </a:t>
            </a:r>
            <a:r>
              <a:rPr lang="en-GB" altLang="en-US" sz="2800" dirty="0">
                <a:solidFill>
                  <a:srgbClr val="000000"/>
                </a:solidFill>
              </a:rPr>
              <a:t>plus trois </a:t>
            </a:r>
            <a:r>
              <a:rPr lang="en-GB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=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3675" y="1974850"/>
            <a:ext cx="39608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cs typeface="Calibri" panose="020F0502020204030204" pitchFamily="34" charset="0"/>
              </a:rPr>
              <a:t>3. </a:t>
            </a:r>
            <a:r>
              <a:rPr lang="en-GB" altLang="en-US" sz="2800">
                <a:solidFill>
                  <a:srgbClr val="000000"/>
                </a:solidFill>
              </a:rPr>
              <a:t>dix-sept plus </a:t>
            </a:r>
            <a:r>
              <a:rPr lang="en-GB" altLang="en-US" sz="2800">
                <a:solidFill>
                  <a:srgbClr val="000000"/>
                </a:solidFill>
                <a:cs typeface="Calibri" panose="020F0502020204030204" pitchFamily="34" charset="0"/>
              </a:rPr>
              <a:t>cinq =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3675" y="2551113"/>
            <a:ext cx="39608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4. </a:t>
            </a:r>
            <a:r>
              <a:rPr lang="en-GB" altLang="en-US" sz="2800" dirty="0" err="1" smtClean="0">
                <a:solidFill>
                  <a:srgbClr val="000000"/>
                </a:solidFill>
              </a:rPr>
              <a:t>vingt</a:t>
            </a:r>
            <a:r>
              <a:rPr lang="en-GB" altLang="en-US" sz="2800" dirty="0" smtClean="0">
                <a:solidFill>
                  <a:srgbClr val="000000"/>
                </a:solidFill>
              </a:rPr>
              <a:t> </a:t>
            </a:r>
            <a:r>
              <a:rPr lang="en-GB" altLang="en-US" sz="2800" dirty="0">
                <a:solidFill>
                  <a:srgbClr val="000000"/>
                </a:solidFill>
              </a:rPr>
              <a:t>-trois plus six </a:t>
            </a:r>
            <a:r>
              <a:rPr lang="en-GB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 =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7963" y="3125788"/>
            <a:ext cx="3960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cs typeface="Calibri" panose="020F0502020204030204" pitchFamily="34" charset="0"/>
              </a:rPr>
              <a:t>5. </a:t>
            </a:r>
            <a:r>
              <a:rPr lang="en-GB" altLang="en-US" sz="2800">
                <a:solidFill>
                  <a:srgbClr val="000000"/>
                </a:solidFill>
              </a:rPr>
              <a:t>dix-huit plus sept </a:t>
            </a:r>
            <a:r>
              <a:rPr lang="en-GB" altLang="en-US" sz="2800">
                <a:solidFill>
                  <a:srgbClr val="000000"/>
                </a:solidFill>
                <a:cs typeface="Calibri" panose="020F0502020204030204" pitchFamily="34" charset="0"/>
              </a:rPr>
              <a:t> =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7963" y="3730625"/>
            <a:ext cx="3960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6. </a:t>
            </a:r>
            <a:r>
              <a:rPr lang="en-GB" altLang="en-US" sz="2800" dirty="0" err="1" smtClean="0">
                <a:solidFill>
                  <a:srgbClr val="000000"/>
                </a:solidFill>
              </a:rPr>
              <a:t>treize</a:t>
            </a:r>
            <a:r>
              <a:rPr lang="en-GB" altLang="en-US" sz="2800" dirty="0" smtClean="0">
                <a:solidFill>
                  <a:srgbClr val="000000"/>
                </a:solidFill>
              </a:rPr>
              <a:t> </a:t>
            </a:r>
            <a:r>
              <a:rPr lang="en-GB" altLang="en-US" sz="2800" dirty="0">
                <a:solidFill>
                  <a:srgbClr val="000000"/>
                </a:solidFill>
              </a:rPr>
              <a:t>plus </a:t>
            </a:r>
            <a:r>
              <a:rPr lang="en-GB" altLang="en-US" sz="2800" dirty="0" err="1">
                <a:solidFill>
                  <a:srgbClr val="000000"/>
                </a:solidFill>
              </a:rPr>
              <a:t>neuf</a:t>
            </a:r>
            <a:r>
              <a:rPr lang="en-GB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 =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8125" y="4321175"/>
            <a:ext cx="3959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7. </a:t>
            </a:r>
            <a:r>
              <a:rPr lang="en-GB" altLang="en-US" sz="2800" dirty="0" err="1" smtClean="0">
                <a:solidFill>
                  <a:srgbClr val="000000"/>
                </a:solidFill>
              </a:rPr>
              <a:t>vingt</a:t>
            </a:r>
            <a:r>
              <a:rPr lang="en-GB" altLang="en-US" sz="2800" dirty="0" smtClean="0">
                <a:solidFill>
                  <a:srgbClr val="000000"/>
                </a:solidFill>
              </a:rPr>
              <a:t> </a:t>
            </a:r>
            <a:r>
              <a:rPr lang="en-GB" altLang="en-US" sz="2800" dirty="0">
                <a:solidFill>
                  <a:srgbClr val="000000"/>
                </a:solidFill>
              </a:rPr>
              <a:t>plus dix </a:t>
            </a:r>
            <a:r>
              <a:rPr lang="en-GB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 =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6538" y="4864100"/>
            <a:ext cx="3960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8. </a:t>
            </a:r>
            <a:r>
              <a:rPr lang="en-GB" altLang="en-US" sz="2800" dirty="0" err="1" smtClean="0">
                <a:solidFill>
                  <a:srgbClr val="000000"/>
                </a:solidFill>
              </a:rPr>
              <a:t>quinze</a:t>
            </a:r>
            <a:r>
              <a:rPr lang="en-GB" altLang="en-US" sz="2800" dirty="0" smtClean="0">
                <a:solidFill>
                  <a:srgbClr val="000000"/>
                </a:solidFill>
              </a:rPr>
              <a:t> </a:t>
            </a:r>
            <a:r>
              <a:rPr lang="en-GB" altLang="en-US" sz="2800" dirty="0">
                <a:solidFill>
                  <a:srgbClr val="000000"/>
                </a:solidFill>
              </a:rPr>
              <a:t>plus </a:t>
            </a:r>
            <a:r>
              <a:rPr lang="en-GB" altLang="en-US" sz="2800" dirty="0" err="1">
                <a:solidFill>
                  <a:srgbClr val="000000"/>
                </a:solidFill>
              </a:rPr>
              <a:t>douze</a:t>
            </a:r>
            <a:r>
              <a:rPr lang="en-GB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 =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6538" y="5411788"/>
            <a:ext cx="4191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cs typeface="Calibri" panose="020F0502020204030204" pitchFamily="34" charset="0"/>
              </a:rPr>
              <a:t>9. </a:t>
            </a:r>
            <a:r>
              <a:rPr lang="en-GB" altLang="en-US" sz="2800">
                <a:solidFill>
                  <a:srgbClr val="000000"/>
                </a:solidFill>
              </a:rPr>
              <a:t>vingt-quatre plus sept </a:t>
            </a:r>
            <a:r>
              <a:rPr lang="en-GB" altLang="en-US" sz="2800">
                <a:solidFill>
                  <a:srgbClr val="000000"/>
                </a:solidFill>
                <a:cs typeface="Calibri" panose="020F0502020204030204" pitchFamily="34" charset="0"/>
              </a:rPr>
              <a:t> =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0825" y="5930900"/>
            <a:ext cx="4191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10. </a:t>
            </a:r>
            <a:r>
              <a:rPr lang="en-GB" altLang="en-US" sz="2800" dirty="0" err="1" smtClean="0">
                <a:solidFill>
                  <a:srgbClr val="000000"/>
                </a:solidFill>
                <a:cs typeface="Calibri" panose="020F0502020204030204" pitchFamily="34" charset="0"/>
              </a:rPr>
              <a:t>vingt</a:t>
            </a:r>
            <a:r>
              <a:rPr lang="en-GB" altLang="en-US" sz="2800" dirty="0" smtClean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et un plus </a:t>
            </a:r>
            <a:r>
              <a:rPr lang="en-GB" altLang="en-US" sz="2800" dirty="0" err="1">
                <a:solidFill>
                  <a:srgbClr val="000000"/>
                </a:solidFill>
                <a:cs typeface="Calibri" panose="020F0502020204030204" pitchFamily="34" charset="0"/>
              </a:rPr>
              <a:t>huit</a:t>
            </a:r>
            <a:r>
              <a:rPr lang="en-GB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 = </a:t>
            </a:r>
          </a:p>
        </p:txBody>
      </p:sp>
      <p:sp>
        <p:nvSpPr>
          <p:cNvPr id="5132" name="TextBox 14">
            <a:hlinkClick r:id="" action="ppaction://noaction">
              <a:snd r:embed="rId3" name="mate.wav"/>
            </a:hlinkClick>
          </p:cNvPr>
          <p:cNvSpPr txBox="1">
            <a:spLocks noChangeArrowheads="1"/>
          </p:cNvSpPr>
          <p:nvPr/>
        </p:nvSpPr>
        <p:spPr bwMode="auto">
          <a:xfrm>
            <a:off x="250825" y="115888"/>
            <a:ext cx="2592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0000"/>
                </a:solidFill>
              </a:rPr>
              <a:t>Mathématiques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140200" y="808038"/>
            <a:ext cx="25923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err="1" smtClean="0">
                <a:solidFill>
                  <a:srgbClr val="000000"/>
                </a:solidFill>
              </a:rPr>
              <a:t>vingt</a:t>
            </a:r>
            <a:r>
              <a:rPr lang="en-GB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GB" altLang="en-US" sz="2800" b="1" dirty="0">
                <a:solidFill>
                  <a:srgbClr val="000000"/>
                </a:solidFill>
              </a:rPr>
              <a:t>et un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138613" y="1393825"/>
            <a:ext cx="2592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smtClean="0">
                <a:solidFill>
                  <a:srgbClr val="000000"/>
                </a:solidFill>
              </a:rPr>
              <a:t>dix-sept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138613" y="1970088"/>
            <a:ext cx="25923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err="1" smtClean="0">
                <a:solidFill>
                  <a:srgbClr val="000000"/>
                </a:solidFill>
              </a:rPr>
              <a:t>vingt-deux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138613" y="2546350"/>
            <a:ext cx="2592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err="1" smtClean="0">
                <a:solidFill>
                  <a:srgbClr val="000000"/>
                </a:solidFill>
              </a:rPr>
              <a:t>vingt-neuf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138613" y="3121025"/>
            <a:ext cx="2592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err="1" smtClean="0">
                <a:solidFill>
                  <a:srgbClr val="000000"/>
                </a:solidFill>
              </a:rPr>
              <a:t>vingt</a:t>
            </a:r>
            <a:r>
              <a:rPr lang="en-GB" altLang="en-US" sz="2800" b="1" dirty="0" smtClean="0">
                <a:solidFill>
                  <a:srgbClr val="000000"/>
                </a:solidFill>
              </a:rPr>
              <a:t>-cinq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138613" y="3716338"/>
            <a:ext cx="2592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err="1" smtClean="0">
                <a:solidFill>
                  <a:srgbClr val="000000"/>
                </a:solidFill>
              </a:rPr>
              <a:t>vingt-deux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138613" y="4292600"/>
            <a:ext cx="2592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0000"/>
                </a:solidFill>
              </a:rPr>
              <a:t>trente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138613" y="4849813"/>
            <a:ext cx="2592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err="1" smtClean="0">
                <a:solidFill>
                  <a:srgbClr val="000000"/>
                </a:solidFill>
              </a:rPr>
              <a:t>vingt</a:t>
            </a:r>
            <a:r>
              <a:rPr lang="en-GB" altLang="en-US" sz="2800" b="1" dirty="0" smtClean="0">
                <a:solidFill>
                  <a:srgbClr val="000000"/>
                </a:solidFill>
              </a:rPr>
              <a:t>-sept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138613" y="5411788"/>
            <a:ext cx="25923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0000"/>
                </a:solidFill>
              </a:rPr>
              <a:t>trente et un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138613" y="5902325"/>
            <a:ext cx="2592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err="1" smtClean="0">
                <a:solidFill>
                  <a:srgbClr val="000000"/>
                </a:solidFill>
              </a:rPr>
              <a:t>vingt</a:t>
            </a:r>
            <a:r>
              <a:rPr lang="en-GB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GB" altLang="en-US" sz="2800" b="1" dirty="0">
                <a:solidFill>
                  <a:srgbClr val="000000"/>
                </a:solidFill>
              </a:rPr>
              <a:t>-</a:t>
            </a:r>
            <a:r>
              <a:rPr lang="en-GB" altLang="en-US" sz="2800" b="1" dirty="0" err="1">
                <a:solidFill>
                  <a:srgbClr val="000000"/>
                </a:solidFill>
              </a:rPr>
              <a:t>neuf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3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9388" y="822325"/>
            <a:ext cx="4911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1. </a:t>
            </a:r>
            <a:r>
              <a:rPr lang="en-GB" altLang="en-US" sz="2800" dirty="0" err="1" smtClean="0">
                <a:solidFill>
                  <a:srgbClr val="000000"/>
                </a:solidFill>
                <a:cs typeface="Calibri" panose="020F0502020204030204" pitchFamily="34" charset="0"/>
              </a:rPr>
              <a:t>douze</a:t>
            </a:r>
            <a:r>
              <a:rPr lang="en-GB" altLang="en-US" sz="2800" dirty="0" smtClean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altLang="en-US" sz="2800" dirty="0" err="1">
                <a:solidFill>
                  <a:srgbClr val="000000"/>
                </a:solidFill>
                <a:cs typeface="Calibri" panose="020F0502020204030204" pitchFamily="34" charset="0"/>
              </a:rPr>
              <a:t>moins</a:t>
            </a:r>
            <a:r>
              <a:rPr lang="en-GB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 sept  =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1398588"/>
            <a:ext cx="4911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cs typeface="Calibri" panose="020F0502020204030204" pitchFamily="34" charset="0"/>
              </a:rPr>
              <a:t>2. </a:t>
            </a:r>
            <a:r>
              <a:rPr lang="en-GB" altLang="en-US" sz="2800">
                <a:solidFill>
                  <a:srgbClr val="000000"/>
                </a:solidFill>
              </a:rPr>
              <a:t>treize </a:t>
            </a:r>
            <a:r>
              <a:rPr lang="en-GB" altLang="en-US" sz="2800">
                <a:solidFill>
                  <a:srgbClr val="000000"/>
                </a:solidFill>
                <a:cs typeface="Calibri" panose="020F0502020204030204" pitchFamily="34" charset="0"/>
              </a:rPr>
              <a:t>moins un =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3675" y="1974850"/>
            <a:ext cx="49117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cs typeface="Calibri" panose="020F0502020204030204" pitchFamily="34" charset="0"/>
              </a:rPr>
              <a:t>3. </a:t>
            </a:r>
            <a:r>
              <a:rPr lang="en-GB" altLang="en-US" sz="2800">
                <a:solidFill>
                  <a:srgbClr val="000000"/>
                </a:solidFill>
              </a:rPr>
              <a:t>dix-sept moins</a:t>
            </a:r>
            <a:r>
              <a:rPr lang="en-GB" altLang="en-US" sz="2800">
                <a:solidFill>
                  <a:srgbClr val="000000"/>
                </a:solidFill>
                <a:cs typeface="Calibri" panose="020F0502020204030204" pitchFamily="34" charset="0"/>
              </a:rPr>
              <a:t> cinq =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3675" y="2551113"/>
            <a:ext cx="4911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cs typeface="Calibri" panose="020F0502020204030204" pitchFamily="34" charset="0"/>
              </a:rPr>
              <a:t>4. </a:t>
            </a:r>
            <a:r>
              <a:rPr lang="en-GB" altLang="en-US" sz="2800">
                <a:solidFill>
                  <a:srgbClr val="000000"/>
                </a:solidFill>
              </a:rPr>
              <a:t>vingt-trois </a:t>
            </a:r>
            <a:r>
              <a:rPr lang="en-GB" altLang="en-US" sz="2800">
                <a:solidFill>
                  <a:srgbClr val="000000"/>
                </a:solidFill>
                <a:cs typeface="Calibri" panose="020F0502020204030204" pitchFamily="34" charset="0"/>
              </a:rPr>
              <a:t>moins six =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7963" y="3125788"/>
            <a:ext cx="4911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cs typeface="Calibri" panose="020F0502020204030204" pitchFamily="34" charset="0"/>
              </a:rPr>
              <a:t>5. </a:t>
            </a:r>
            <a:r>
              <a:rPr lang="en-GB" altLang="en-US" sz="2800">
                <a:solidFill>
                  <a:srgbClr val="000000"/>
                </a:solidFill>
              </a:rPr>
              <a:t>dix-huit </a:t>
            </a:r>
            <a:r>
              <a:rPr lang="en-GB" altLang="en-US" sz="2800">
                <a:solidFill>
                  <a:srgbClr val="000000"/>
                </a:solidFill>
                <a:cs typeface="Calibri" panose="020F0502020204030204" pitchFamily="34" charset="0"/>
              </a:rPr>
              <a:t>moins six =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7963" y="3730625"/>
            <a:ext cx="4911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cs typeface="Calibri" panose="020F0502020204030204" pitchFamily="34" charset="0"/>
              </a:rPr>
              <a:t>6. </a:t>
            </a:r>
            <a:r>
              <a:rPr lang="en-GB" altLang="en-US" sz="2800">
                <a:solidFill>
                  <a:srgbClr val="000000"/>
                </a:solidFill>
              </a:rPr>
              <a:t>trente et un </a:t>
            </a:r>
            <a:r>
              <a:rPr lang="en-GB" altLang="en-US" sz="2800">
                <a:solidFill>
                  <a:srgbClr val="000000"/>
                </a:solidFill>
                <a:cs typeface="Calibri" panose="020F0502020204030204" pitchFamily="34" charset="0"/>
              </a:rPr>
              <a:t>moins neuf =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8125" y="4321175"/>
            <a:ext cx="4910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cs typeface="Calibri" panose="020F0502020204030204" pitchFamily="34" charset="0"/>
              </a:rPr>
              <a:t>7. </a:t>
            </a:r>
            <a:r>
              <a:rPr lang="en-GB" altLang="en-US" sz="2800">
                <a:solidFill>
                  <a:srgbClr val="000000"/>
                </a:solidFill>
              </a:rPr>
              <a:t>vingt-neuf </a:t>
            </a:r>
            <a:r>
              <a:rPr lang="en-GB" altLang="en-US" sz="2800">
                <a:solidFill>
                  <a:srgbClr val="000000"/>
                </a:solidFill>
                <a:cs typeface="Calibri" panose="020F0502020204030204" pitchFamily="34" charset="0"/>
              </a:rPr>
              <a:t>moins dix =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6538" y="4864100"/>
            <a:ext cx="4911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cs typeface="Calibri" panose="020F0502020204030204" pitchFamily="34" charset="0"/>
              </a:rPr>
              <a:t>8. </a:t>
            </a:r>
            <a:r>
              <a:rPr lang="en-GB" altLang="en-US" sz="2800">
                <a:solidFill>
                  <a:srgbClr val="000000"/>
                </a:solidFill>
              </a:rPr>
              <a:t>trente </a:t>
            </a:r>
            <a:r>
              <a:rPr lang="en-GB" altLang="en-US" sz="2800">
                <a:solidFill>
                  <a:srgbClr val="000000"/>
                </a:solidFill>
                <a:cs typeface="Calibri" panose="020F0502020204030204" pitchFamily="34" charset="0"/>
              </a:rPr>
              <a:t>moins quinze =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6538" y="5411788"/>
            <a:ext cx="51974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cs typeface="Calibri" panose="020F0502020204030204" pitchFamily="34" charset="0"/>
              </a:rPr>
              <a:t>9. </a:t>
            </a:r>
            <a:r>
              <a:rPr lang="en-GB" altLang="en-US" sz="2800">
                <a:solidFill>
                  <a:srgbClr val="000000"/>
                </a:solidFill>
              </a:rPr>
              <a:t>vingt-quatre </a:t>
            </a:r>
            <a:r>
              <a:rPr lang="en-GB" altLang="en-US" sz="2800">
                <a:solidFill>
                  <a:srgbClr val="000000"/>
                </a:solidFill>
                <a:cs typeface="Calibri" panose="020F0502020204030204" pitchFamily="34" charset="0"/>
              </a:rPr>
              <a:t>moins six =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0825" y="5930900"/>
            <a:ext cx="5197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10. </a:t>
            </a:r>
            <a:r>
              <a:rPr lang="en-GB" altLang="en-US" sz="2800" dirty="0" err="1" smtClean="0">
                <a:solidFill>
                  <a:srgbClr val="000000"/>
                </a:solidFill>
                <a:cs typeface="Calibri" panose="020F0502020204030204" pitchFamily="34" charset="0"/>
              </a:rPr>
              <a:t>vingt</a:t>
            </a:r>
            <a:r>
              <a:rPr lang="en-GB" altLang="en-US" sz="2800" dirty="0" smtClean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et un </a:t>
            </a:r>
            <a:r>
              <a:rPr lang="en-GB" altLang="en-US" sz="2800" dirty="0" err="1" smtClean="0">
                <a:solidFill>
                  <a:srgbClr val="000000"/>
                </a:solidFill>
                <a:cs typeface="Calibri" panose="020F0502020204030204" pitchFamily="34" charset="0"/>
              </a:rPr>
              <a:t>moins</a:t>
            </a:r>
            <a:r>
              <a:rPr lang="en-GB" altLang="en-US" sz="2800" dirty="0" smtClean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GB" altLang="en-US" sz="2800" dirty="0" err="1">
                <a:solidFill>
                  <a:srgbClr val="000000"/>
                </a:solidFill>
                <a:cs typeface="Calibri" panose="020F0502020204030204" pitchFamily="34" charset="0"/>
              </a:rPr>
              <a:t>huit</a:t>
            </a:r>
            <a:r>
              <a:rPr lang="en-GB" altLang="en-US" sz="2800" dirty="0">
                <a:solidFill>
                  <a:srgbClr val="000000"/>
                </a:solidFill>
                <a:cs typeface="Calibri" panose="020F0502020204030204" pitchFamily="34" charset="0"/>
              </a:rPr>
              <a:t> = </a:t>
            </a:r>
          </a:p>
        </p:txBody>
      </p:sp>
      <p:sp>
        <p:nvSpPr>
          <p:cNvPr id="7180" name="TextBox 14">
            <a:hlinkClick r:id="" action="ppaction://noaction">
              <a:snd r:embed="rId2" name="mate.wav"/>
            </a:hlinkClick>
          </p:cNvPr>
          <p:cNvSpPr txBox="1">
            <a:spLocks noChangeArrowheads="1"/>
          </p:cNvSpPr>
          <p:nvPr/>
        </p:nvSpPr>
        <p:spPr bwMode="auto">
          <a:xfrm>
            <a:off x="250825" y="115888"/>
            <a:ext cx="2592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0000"/>
                </a:solidFill>
              </a:rPr>
              <a:t>Mathématiques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64163" y="808038"/>
            <a:ext cx="25923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0000"/>
                </a:solidFill>
              </a:rPr>
              <a:t>cinq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62575" y="1393825"/>
            <a:ext cx="25923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0000"/>
                </a:solidFill>
              </a:rPr>
              <a:t>douze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62575" y="1970088"/>
            <a:ext cx="25923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0000"/>
                </a:solidFill>
              </a:rPr>
              <a:t>douze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62575" y="2546350"/>
            <a:ext cx="25923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smtClean="0">
                <a:solidFill>
                  <a:srgbClr val="000000"/>
                </a:solidFill>
              </a:rPr>
              <a:t>dix-sept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362575" y="3121025"/>
            <a:ext cx="2592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0000"/>
                </a:solidFill>
              </a:rPr>
              <a:t>onze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62575" y="3716338"/>
            <a:ext cx="2592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err="1" smtClean="0">
                <a:solidFill>
                  <a:srgbClr val="000000"/>
                </a:solidFill>
              </a:rPr>
              <a:t>vingt</a:t>
            </a:r>
            <a:r>
              <a:rPr lang="en-GB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GB" altLang="en-US" sz="2800" b="1" dirty="0">
                <a:solidFill>
                  <a:srgbClr val="000000"/>
                </a:solidFill>
              </a:rPr>
              <a:t>-</a:t>
            </a:r>
            <a:r>
              <a:rPr lang="en-GB" altLang="en-US" sz="2800" b="1" dirty="0" err="1">
                <a:solidFill>
                  <a:srgbClr val="000000"/>
                </a:solidFill>
              </a:rPr>
              <a:t>deux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62575" y="4292600"/>
            <a:ext cx="2592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smtClean="0">
                <a:solidFill>
                  <a:srgbClr val="000000"/>
                </a:solidFill>
              </a:rPr>
              <a:t>dix-</a:t>
            </a:r>
            <a:r>
              <a:rPr lang="en-GB" altLang="en-US" sz="2800" b="1" dirty="0" err="1" smtClean="0">
                <a:solidFill>
                  <a:srgbClr val="000000"/>
                </a:solidFill>
              </a:rPr>
              <a:t>neuf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62575" y="4849813"/>
            <a:ext cx="2592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0000"/>
                </a:solidFill>
              </a:rPr>
              <a:t>quinze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62575" y="5411788"/>
            <a:ext cx="25923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smtClean="0">
                <a:solidFill>
                  <a:srgbClr val="000000"/>
                </a:solidFill>
              </a:rPr>
              <a:t>dix-</a:t>
            </a:r>
            <a:r>
              <a:rPr lang="en-GB" altLang="en-US" sz="2800" b="1" dirty="0" err="1" smtClean="0">
                <a:solidFill>
                  <a:srgbClr val="000000"/>
                </a:solidFill>
              </a:rPr>
              <a:t>huit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362575" y="5902325"/>
            <a:ext cx="25923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0000"/>
                </a:solidFill>
              </a:rPr>
              <a:t>treize</a:t>
            </a:r>
          </a:p>
        </p:txBody>
      </p:sp>
    </p:spTree>
    <p:extLst>
      <p:ext uri="{BB962C8B-B14F-4D97-AF65-F5344CB8AC3E}">
        <p14:creationId xmlns:p14="http://schemas.microsoft.com/office/powerpoint/2010/main" val="29753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6600" b="1" smtClean="0"/>
              <a:t>Les mois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62952" cy="49244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0738"/>
                <a:gridCol w="2090738"/>
                <a:gridCol w="2090738"/>
                <a:gridCol w="2090738"/>
              </a:tblGrid>
              <a:tr h="164147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</a:t>
                      </a:r>
                      <a:endParaRPr lang="en-GB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</a:t>
                      </a:r>
                      <a:endParaRPr lang="en-GB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</a:t>
                      </a:r>
                      <a:endParaRPr lang="en-GB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4</a:t>
                      </a:r>
                      <a:endParaRPr lang="en-GB" sz="1800" dirty="0"/>
                    </a:p>
                  </a:txBody>
                  <a:tcPr marL="91436" marR="91436" marT="45713" marB="45713"/>
                </a:tc>
              </a:tr>
              <a:tr h="164147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5</a:t>
                      </a:r>
                      <a:endParaRPr lang="en-GB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6</a:t>
                      </a:r>
                      <a:endParaRPr lang="en-GB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7</a:t>
                      </a:r>
                      <a:endParaRPr lang="en-GB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8</a:t>
                      </a:r>
                      <a:endParaRPr lang="en-GB" sz="1800" dirty="0"/>
                    </a:p>
                  </a:txBody>
                  <a:tcPr marL="91436" marR="91436" marT="45713" marB="45713"/>
                </a:tc>
              </a:tr>
              <a:tr h="164147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9</a:t>
                      </a:r>
                      <a:endParaRPr lang="en-GB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10</a:t>
                      </a:r>
                      <a:endParaRPr lang="en-GB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11</a:t>
                      </a:r>
                      <a:endParaRPr lang="en-GB" sz="18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12</a:t>
                      </a:r>
                      <a:endParaRPr lang="en-GB" sz="1800" dirty="0"/>
                    </a:p>
                  </a:txBody>
                  <a:tcPr marL="91436" marR="91436" marT="45713" marB="4571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87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5400"/>
          <a:ext cx="9144000" cy="68325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2277533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533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533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7" marB="45717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6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1427162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09563"/>
            <a:ext cx="1998662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09563"/>
            <a:ext cx="1147763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381000"/>
            <a:ext cx="17272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2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420938"/>
            <a:ext cx="1914525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2476500"/>
            <a:ext cx="13366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4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2476500"/>
            <a:ext cx="1684337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5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2482850"/>
            <a:ext cx="1379537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6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4652963"/>
            <a:ext cx="12382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7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465296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8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4652963"/>
            <a:ext cx="1309688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9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4762500"/>
            <a:ext cx="12954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7950" y="1784350"/>
            <a:ext cx="2087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prstClr val="black"/>
                </a:solidFill>
                <a:cs typeface="Arial" panose="020B0604020202020204" pitchFamily="34" charset="0"/>
              </a:rPr>
              <a:t>janvier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411413" y="1814513"/>
            <a:ext cx="2089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prstClr val="black"/>
                </a:solidFill>
                <a:cs typeface="Arial" panose="020B0604020202020204" pitchFamily="34" charset="0"/>
              </a:rPr>
              <a:t>février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716463" y="1844675"/>
            <a:ext cx="2087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prstClr val="black"/>
                </a:solidFill>
                <a:cs typeface="Arial" panose="020B0604020202020204" pitchFamily="34" charset="0"/>
              </a:rPr>
              <a:t>mars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019925" y="1844675"/>
            <a:ext cx="2089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prstClr val="black"/>
                </a:solidFill>
                <a:cs typeface="Arial" panose="020B0604020202020204" pitchFamily="34" charset="0"/>
              </a:rPr>
              <a:t>avril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7950" y="4048125"/>
            <a:ext cx="20875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prstClr val="black"/>
                </a:solidFill>
                <a:cs typeface="Arial" panose="020B0604020202020204" pitchFamily="34" charset="0"/>
              </a:rPr>
              <a:t>mai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411413" y="4048125"/>
            <a:ext cx="2089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prstClr val="black"/>
                </a:solidFill>
                <a:cs typeface="Arial" panose="020B0604020202020204" pitchFamily="34" charset="0"/>
              </a:rPr>
              <a:t>juin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716463" y="4119563"/>
            <a:ext cx="2087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prstClr val="black"/>
                </a:solidFill>
                <a:cs typeface="Arial" panose="020B0604020202020204" pitchFamily="34" charset="0"/>
              </a:rPr>
              <a:t>juillet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019925" y="4119563"/>
            <a:ext cx="2089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prstClr val="black"/>
                </a:solidFill>
                <a:cs typeface="Arial" panose="020B0604020202020204" pitchFamily="34" charset="0"/>
              </a:rPr>
              <a:t>août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07950" y="6423025"/>
            <a:ext cx="2087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prstClr val="black"/>
                </a:solidFill>
                <a:cs typeface="Arial" panose="020B0604020202020204" pitchFamily="34" charset="0"/>
              </a:rPr>
              <a:t>septembre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411413" y="6423025"/>
            <a:ext cx="2089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prstClr val="black"/>
                </a:solidFill>
                <a:cs typeface="Arial" panose="020B0604020202020204" pitchFamily="34" charset="0"/>
              </a:rPr>
              <a:t>octobre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643438" y="6381750"/>
            <a:ext cx="2089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prstClr val="black"/>
                </a:solidFill>
                <a:cs typeface="Arial" panose="020B0604020202020204" pitchFamily="34" charset="0"/>
              </a:rPr>
              <a:t>novembre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948488" y="6381750"/>
            <a:ext cx="2087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>
                <a:solidFill>
                  <a:prstClr val="black"/>
                </a:solidFill>
                <a:cs typeface="Arial" panose="020B0604020202020204" pitchFamily="34" charset="0"/>
              </a:rPr>
              <a:t>décembre</a:t>
            </a:r>
          </a:p>
        </p:txBody>
      </p:sp>
    </p:spTree>
    <p:extLst>
      <p:ext uri="{BB962C8B-B14F-4D97-AF65-F5344CB8AC3E}">
        <p14:creationId xmlns:p14="http://schemas.microsoft.com/office/powerpoint/2010/main" val="175298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530</Words>
  <Application>Microsoft Office PowerPoint</Application>
  <PresentationFormat>On-screen Show (4:3)</PresentationFormat>
  <Paragraphs>173</Paragraphs>
  <Slides>12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Impact</vt:lpstr>
      <vt:lpstr>Times New Roman</vt:lpstr>
      <vt:lpstr>Tw Cen MT</vt:lpstr>
      <vt:lpstr>Office Theme</vt:lpstr>
      <vt:lpstr>1_Office Theme</vt:lpstr>
      <vt:lpstr>2_Office Theme</vt:lpstr>
      <vt:lpstr>PowerPoint Presentation</vt:lpstr>
      <vt:lpstr>C’est quel numéro?</vt:lpstr>
      <vt:lpstr>PowerPoint Presentation</vt:lpstr>
      <vt:lpstr>PowerPoint Presentation</vt:lpstr>
      <vt:lpstr>C’est quel numéro?</vt:lpstr>
      <vt:lpstr>PowerPoint Presentation</vt:lpstr>
      <vt:lpstr>PowerPoint Presentation</vt:lpstr>
      <vt:lpstr>Les mois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Study</cp:lastModifiedBy>
  <cp:revision>13</cp:revision>
  <dcterms:created xsi:type="dcterms:W3CDTF">2018-05-16T15:29:45Z</dcterms:created>
  <dcterms:modified xsi:type="dcterms:W3CDTF">2018-10-01T05:07:27Z</dcterms:modified>
</cp:coreProperties>
</file>