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286" r:id="rId7"/>
    <p:sldId id="287" r:id="rId8"/>
    <p:sldId id="262" r:id="rId9"/>
    <p:sldId id="263" r:id="rId10"/>
    <p:sldId id="264" r:id="rId11"/>
    <p:sldId id="265" r:id="rId12"/>
    <p:sldId id="285" r:id="rId13"/>
    <p:sldId id="284" r:id="rId14"/>
    <p:sldId id="266" r:id="rId15"/>
    <p:sldId id="267" r:id="rId16"/>
    <p:sldId id="288" r:id="rId17"/>
    <p:sldId id="268" r:id="rId18"/>
    <p:sldId id="289" r:id="rId19"/>
    <p:sldId id="290" r:id="rId20"/>
    <p:sldId id="291" r:id="rId21"/>
    <p:sldId id="292" r:id="rId22"/>
    <p:sldId id="294" r:id="rId23"/>
    <p:sldId id="293" r:id="rId24"/>
    <p:sldId id="297" r:id="rId25"/>
    <p:sldId id="274" r:id="rId26"/>
    <p:sldId id="298" r:id="rId27"/>
    <p:sldId id="275" r:id="rId28"/>
    <p:sldId id="296" r:id="rId29"/>
    <p:sldId id="295" r:id="rId30"/>
    <p:sldId id="278" r:id="rId31"/>
    <p:sldId id="276" r:id="rId32"/>
    <p:sldId id="279" r:id="rId33"/>
    <p:sldId id="280" r:id="rId34"/>
    <p:sldId id="281" r:id="rId35"/>
    <p:sldId id="282" r:id="rId36"/>
    <p:sldId id="299"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66192" autoAdjust="0"/>
  </p:normalViewPr>
  <p:slideViewPr>
    <p:cSldViewPr>
      <p:cViewPr>
        <p:scale>
          <a:sx n="42" d="100"/>
          <a:sy n="42" d="100"/>
        </p:scale>
        <p:origin x="2214" y="7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6B0583F9-B007-4B11-AAE7-ED0E766E3F06}" type="datetimeFigureOut">
              <a:rPr lang="en-US"/>
              <a:pPr>
                <a:defRPr/>
              </a:pPr>
              <a:t>4/21/2019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5519522-B001-47FA-ACD4-26A55EEF9C1D}" type="slidenum">
              <a:rPr lang="en-US" altLang="en-US"/>
              <a:pPr/>
              <a:t>‹#›</a:t>
            </a:fld>
            <a:endParaRPr lang="en-US" altLang="en-US"/>
          </a:p>
        </p:txBody>
      </p:sp>
    </p:spTree>
    <p:extLst>
      <p:ext uri="{BB962C8B-B14F-4D97-AF65-F5344CB8AC3E}">
        <p14:creationId xmlns:p14="http://schemas.microsoft.com/office/powerpoint/2010/main" val="3538560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https://www.youtube.com/results?search_query=le+gros+navet</a:t>
            </a:r>
            <a:br>
              <a:rPr lang="en-GB" altLang="en-US" dirty="0" smtClean="0"/>
            </a:br>
            <a:r>
              <a:rPr lang="en-GB" altLang="en-US" dirty="0" smtClean="0"/>
              <a:t>Link on YouTube to several different versions of the story.</a:t>
            </a:r>
          </a:p>
          <a:p>
            <a:pPr eaLnBrk="1" hangingPunct="1">
              <a:spcBef>
                <a:spcPct val="0"/>
              </a:spcBef>
            </a:pPr>
            <a:endParaRPr lang="en-GB" altLang="en-US" dirty="0" smtClean="0"/>
          </a:p>
          <a:p>
            <a:pPr eaLnBrk="1" hangingPunct="1">
              <a:spcBef>
                <a:spcPct val="0"/>
              </a:spcBef>
            </a:pPr>
            <a:r>
              <a:rPr lang="en-GB" altLang="en-US" dirty="0" smtClean="0"/>
              <a:t>This story will be familiar to most.  It’s good as it revises family members in context of a story and because when narrating it you use the 3</a:t>
            </a:r>
            <a:r>
              <a:rPr lang="en-GB" altLang="en-US" baseline="30000" dirty="0" smtClean="0"/>
              <a:t>rd</a:t>
            </a:r>
            <a:r>
              <a:rPr lang="en-GB" altLang="en-US" dirty="0" smtClean="0"/>
              <a:t> person so you model ‘</a:t>
            </a:r>
            <a:r>
              <a:rPr lang="en-GB" altLang="en-US" dirty="0" err="1" smtClean="0"/>
              <a:t>il</a:t>
            </a:r>
            <a:r>
              <a:rPr lang="en-GB" altLang="en-US" dirty="0" smtClean="0"/>
              <a:t>/</a:t>
            </a:r>
            <a:r>
              <a:rPr lang="en-GB" altLang="en-US" dirty="0" err="1" smtClean="0"/>
              <a:t>elle</a:t>
            </a:r>
            <a:r>
              <a:rPr lang="en-GB" altLang="en-US" dirty="0" smtClean="0"/>
              <a:t> </a:t>
            </a:r>
            <a:r>
              <a:rPr lang="en-GB" altLang="en-US" dirty="0" err="1" smtClean="0"/>
              <a:t>s’appelle</a:t>
            </a:r>
            <a:r>
              <a:rPr lang="en-GB" altLang="en-US" dirty="0" smtClean="0"/>
              <a:t>’ a lot!  You might just want to read it through to them once and then try with them joining in in the narration.  There are some new verbs in here worth them recognising in future.  Mange, </a:t>
            </a:r>
            <a:r>
              <a:rPr lang="en-GB" altLang="en-US" dirty="0" err="1" smtClean="0"/>
              <a:t>dort</a:t>
            </a:r>
            <a:r>
              <a:rPr lang="en-GB" altLang="en-US" dirty="0" smtClean="0"/>
              <a:t>, </a:t>
            </a:r>
            <a:r>
              <a:rPr lang="en-GB" altLang="en-US" dirty="0" err="1" smtClean="0"/>
              <a:t>grandit</a:t>
            </a:r>
            <a:r>
              <a:rPr lang="en-GB" altLang="en-US" dirty="0" smtClean="0"/>
              <a:t>. Asking some simple questions that they’ve practised like ‘</a:t>
            </a:r>
            <a:r>
              <a:rPr lang="en-GB" altLang="en-US" dirty="0" err="1" smtClean="0"/>
              <a:t>Combien</a:t>
            </a:r>
            <a:r>
              <a:rPr lang="en-GB" altLang="en-US" dirty="0" smtClean="0"/>
              <a:t> de </a:t>
            </a:r>
            <a:r>
              <a:rPr lang="en-GB" altLang="en-US" dirty="0" err="1" smtClean="0"/>
              <a:t>personnes</a:t>
            </a:r>
            <a:r>
              <a:rPr lang="en-GB" altLang="en-US" dirty="0" smtClean="0"/>
              <a:t> y-a-t-</a:t>
            </a:r>
            <a:r>
              <a:rPr lang="en-GB" altLang="en-US" dirty="0" err="1" smtClean="0"/>
              <a:t>il</a:t>
            </a:r>
            <a:r>
              <a:rPr lang="en-GB" altLang="en-US" dirty="0" smtClean="0"/>
              <a:t> </a:t>
            </a:r>
            <a:r>
              <a:rPr lang="en-GB" altLang="en-US" dirty="0" err="1" smtClean="0"/>
              <a:t>dans</a:t>
            </a:r>
            <a:r>
              <a:rPr lang="en-GB" altLang="en-US" dirty="0" smtClean="0"/>
              <a:t> la</a:t>
            </a:r>
            <a:r>
              <a:rPr lang="en-GB" altLang="en-US" baseline="0" dirty="0" smtClean="0"/>
              <a:t> </a:t>
            </a:r>
            <a:r>
              <a:rPr lang="en-GB" altLang="en-US" baseline="0" dirty="0" err="1" smtClean="0"/>
              <a:t>famille</a:t>
            </a:r>
            <a:r>
              <a:rPr lang="en-GB" altLang="en-US" dirty="0" smtClean="0"/>
              <a:t>’  Comment </a:t>
            </a:r>
            <a:r>
              <a:rPr lang="en-GB" altLang="en-US" dirty="0" err="1" smtClean="0"/>
              <a:t>s’appelle</a:t>
            </a:r>
            <a:r>
              <a:rPr lang="en-GB" altLang="en-US" dirty="0" smtClean="0"/>
              <a:t> le </a:t>
            </a:r>
            <a:r>
              <a:rPr lang="en-GB" altLang="en-US" dirty="0" err="1" smtClean="0"/>
              <a:t>père</a:t>
            </a:r>
            <a:r>
              <a:rPr lang="en-GB" altLang="en-US" dirty="0" smtClean="0"/>
              <a:t>, </a:t>
            </a:r>
            <a:r>
              <a:rPr lang="en-GB" altLang="en-US" dirty="0" err="1" smtClean="0"/>
              <a:t>etc</a:t>
            </a:r>
            <a:r>
              <a:rPr lang="en-GB" altLang="en-US" dirty="0" smtClean="0"/>
              <a:t>…at the end would be good.  </a:t>
            </a:r>
            <a:endParaRPr lang="en-US" altLang="en-US" dirty="0"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EC12FC-A4D8-4C41-9941-CFEFD0BF95AB}" type="slidenum">
              <a:rPr lang="en-US" altLang="en-US"/>
              <a:pPr eaLnBrk="1" hangingPunct="1"/>
              <a:t>1</a:t>
            </a:fld>
            <a:endParaRPr lang="en-US" altLang="en-US"/>
          </a:p>
        </p:txBody>
      </p:sp>
    </p:spTree>
    <p:extLst>
      <p:ext uri="{BB962C8B-B14F-4D97-AF65-F5344CB8AC3E}">
        <p14:creationId xmlns:p14="http://schemas.microsoft.com/office/powerpoint/2010/main" val="353679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re</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15DEBE-19CF-4680-8D74-A0F4D88BCED3}" type="slidenum">
              <a:rPr lang="en-US" altLang="en-US"/>
              <a:pPr eaLnBrk="1" hangingPunct="1"/>
              <a:t>4</a:t>
            </a:fld>
            <a:endParaRPr lang="en-US" altLang="en-US"/>
          </a:p>
        </p:txBody>
      </p:sp>
    </p:spTree>
    <p:extLst>
      <p:ext uri="{BB962C8B-B14F-4D97-AF65-F5344CB8AC3E}">
        <p14:creationId xmlns:p14="http://schemas.microsoft.com/office/powerpoint/2010/main" val="321397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89ECD7-3F3E-4A51-8309-1E3614F21DD5}" type="slidenum">
              <a:rPr lang="en-US" altLang="en-US"/>
              <a:pPr eaLnBrk="1" hangingPunct="1"/>
              <a:t>18</a:t>
            </a:fld>
            <a:endParaRPr lang="en-US" altLang="en-US"/>
          </a:p>
        </p:txBody>
      </p:sp>
    </p:spTree>
    <p:extLst>
      <p:ext uri="{BB962C8B-B14F-4D97-AF65-F5344CB8AC3E}">
        <p14:creationId xmlns:p14="http://schemas.microsoft.com/office/powerpoint/2010/main" val="395388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9B9FA5-D46C-4330-9B19-E778431EEBE4}" type="datetimeFigureOut">
              <a:rPr lang="en-US"/>
              <a:pPr>
                <a:defRPr/>
              </a:pPr>
              <a:t>4/21/2019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723D45D-EC03-4EAF-93A2-1C6F1531CBC7}" type="slidenum">
              <a:rPr lang="en-US" altLang="en-US"/>
              <a:pPr/>
              <a:t>‹#›</a:t>
            </a:fld>
            <a:endParaRPr lang="en-US" altLang="en-US"/>
          </a:p>
        </p:txBody>
      </p:sp>
    </p:spTree>
    <p:extLst>
      <p:ext uri="{BB962C8B-B14F-4D97-AF65-F5344CB8AC3E}">
        <p14:creationId xmlns:p14="http://schemas.microsoft.com/office/powerpoint/2010/main" val="296521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E82F310-6880-42D2-96E8-AA7D00115581}" type="datetimeFigureOut">
              <a:rPr lang="en-US"/>
              <a:pPr>
                <a:defRPr/>
              </a:pPr>
              <a:t>4/21/2019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5A97B5-3C75-44D4-979F-E7F2DE73ED3B}" type="slidenum">
              <a:rPr lang="en-US" altLang="en-US"/>
              <a:pPr/>
              <a:t>‹#›</a:t>
            </a:fld>
            <a:endParaRPr lang="en-US" altLang="en-US"/>
          </a:p>
        </p:txBody>
      </p:sp>
    </p:spTree>
    <p:extLst>
      <p:ext uri="{BB962C8B-B14F-4D97-AF65-F5344CB8AC3E}">
        <p14:creationId xmlns:p14="http://schemas.microsoft.com/office/powerpoint/2010/main" val="289090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0FCF427-FC43-43F6-9682-0C4A2A57FEDD}" type="datetimeFigureOut">
              <a:rPr lang="en-US"/>
              <a:pPr>
                <a:defRPr/>
              </a:pPr>
              <a:t>4/21/2019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660BA27-FBA0-4B50-BB22-16F1A12C424E}" type="slidenum">
              <a:rPr lang="en-US" altLang="en-US"/>
              <a:pPr/>
              <a:t>‹#›</a:t>
            </a:fld>
            <a:endParaRPr lang="en-US" altLang="en-US"/>
          </a:p>
        </p:txBody>
      </p:sp>
    </p:spTree>
    <p:extLst>
      <p:ext uri="{BB962C8B-B14F-4D97-AF65-F5344CB8AC3E}">
        <p14:creationId xmlns:p14="http://schemas.microsoft.com/office/powerpoint/2010/main" val="4196725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9DC189A-433B-4BF8-816D-30A3BF95CDF0}" type="slidenum">
              <a:rPr lang="en-GB" altLang="en-US"/>
              <a:pPr/>
              <a:t>‹#›</a:t>
            </a:fld>
            <a:endParaRPr lang="en-GB" altLang="en-US"/>
          </a:p>
        </p:txBody>
      </p:sp>
    </p:spTree>
    <p:extLst>
      <p:ext uri="{BB962C8B-B14F-4D97-AF65-F5344CB8AC3E}">
        <p14:creationId xmlns:p14="http://schemas.microsoft.com/office/powerpoint/2010/main" val="4073726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F0245DF-7C62-4460-9454-B1EBA7A4FA77}" type="slidenum">
              <a:rPr lang="en-GB" altLang="en-US"/>
              <a:pPr/>
              <a:t>‹#›</a:t>
            </a:fld>
            <a:endParaRPr lang="en-GB" altLang="en-US"/>
          </a:p>
        </p:txBody>
      </p:sp>
    </p:spTree>
    <p:extLst>
      <p:ext uri="{BB962C8B-B14F-4D97-AF65-F5344CB8AC3E}">
        <p14:creationId xmlns:p14="http://schemas.microsoft.com/office/powerpoint/2010/main" val="359459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C916E5-5E5B-4226-B276-ADCFDBBC4FF4}" type="datetimeFigureOut">
              <a:rPr lang="en-US"/>
              <a:pPr>
                <a:defRPr/>
              </a:pPr>
              <a:t>4/21/2019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689F21-0894-492F-84C2-ECB5B1B202A1}" type="slidenum">
              <a:rPr lang="en-US" altLang="en-US"/>
              <a:pPr/>
              <a:t>‹#›</a:t>
            </a:fld>
            <a:endParaRPr lang="en-US" altLang="en-US"/>
          </a:p>
        </p:txBody>
      </p:sp>
    </p:spTree>
    <p:extLst>
      <p:ext uri="{BB962C8B-B14F-4D97-AF65-F5344CB8AC3E}">
        <p14:creationId xmlns:p14="http://schemas.microsoft.com/office/powerpoint/2010/main" val="174937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F3EFA1-084B-4FB7-B246-C2F1EC4F7349}" type="datetimeFigureOut">
              <a:rPr lang="en-US"/>
              <a:pPr>
                <a:defRPr/>
              </a:pPr>
              <a:t>4/21/2019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3B2388-22FB-4115-9317-51B9E3E10725}" type="slidenum">
              <a:rPr lang="en-US" altLang="en-US"/>
              <a:pPr/>
              <a:t>‹#›</a:t>
            </a:fld>
            <a:endParaRPr lang="en-US" altLang="en-US"/>
          </a:p>
        </p:txBody>
      </p:sp>
    </p:spTree>
    <p:extLst>
      <p:ext uri="{BB962C8B-B14F-4D97-AF65-F5344CB8AC3E}">
        <p14:creationId xmlns:p14="http://schemas.microsoft.com/office/powerpoint/2010/main" val="420808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F06B9FC-1FB8-4A0E-BE67-472E10A26225}" type="datetimeFigureOut">
              <a:rPr lang="en-US"/>
              <a:pPr>
                <a:defRPr/>
              </a:pPr>
              <a:t>4/21/2019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107F428-FD3F-4895-926F-61F9E3D06A4E}" type="slidenum">
              <a:rPr lang="en-US" altLang="en-US"/>
              <a:pPr/>
              <a:t>‹#›</a:t>
            </a:fld>
            <a:endParaRPr lang="en-US" altLang="en-US"/>
          </a:p>
        </p:txBody>
      </p:sp>
    </p:spTree>
    <p:extLst>
      <p:ext uri="{BB962C8B-B14F-4D97-AF65-F5344CB8AC3E}">
        <p14:creationId xmlns:p14="http://schemas.microsoft.com/office/powerpoint/2010/main" val="371768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963414C-0FD2-4F96-987F-AA26C64B1C4B}" type="datetimeFigureOut">
              <a:rPr lang="en-US"/>
              <a:pPr>
                <a:defRPr/>
              </a:pPr>
              <a:t>4/21/2019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40F1030-B757-40EE-9406-B344153B13B2}" type="slidenum">
              <a:rPr lang="en-US" altLang="en-US"/>
              <a:pPr/>
              <a:t>‹#›</a:t>
            </a:fld>
            <a:endParaRPr lang="en-US" altLang="en-US"/>
          </a:p>
        </p:txBody>
      </p:sp>
    </p:spTree>
    <p:extLst>
      <p:ext uri="{BB962C8B-B14F-4D97-AF65-F5344CB8AC3E}">
        <p14:creationId xmlns:p14="http://schemas.microsoft.com/office/powerpoint/2010/main" val="43952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729A117-243F-4A4E-92ED-7D80F572FBB2}" type="datetimeFigureOut">
              <a:rPr lang="en-US"/>
              <a:pPr>
                <a:defRPr/>
              </a:pPr>
              <a:t>4/21/2019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FCD65E8-1EBD-4385-B671-B91CACBD9FA0}" type="slidenum">
              <a:rPr lang="en-US" altLang="en-US"/>
              <a:pPr/>
              <a:t>‹#›</a:t>
            </a:fld>
            <a:endParaRPr lang="en-US" altLang="en-US"/>
          </a:p>
        </p:txBody>
      </p:sp>
    </p:spTree>
    <p:extLst>
      <p:ext uri="{BB962C8B-B14F-4D97-AF65-F5344CB8AC3E}">
        <p14:creationId xmlns:p14="http://schemas.microsoft.com/office/powerpoint/2010/main" val="298781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F3E4C7-CD37-402C-B1B9-93F123651A9A}" type="datetimeFigureOut">
              <a:rPr lang="en-US"/>
              <a:pPr>
                <a:defRPr/>
              </a:pPr>
              <a:t>4/21/2019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0E3C347-616E-4974-9E9C-1F052CC778A6}" type="slidenum">
              <a:rPr lang="en-US" altLang="en-US"/>
              <a:pPr/>
              <a:t>‹#›</a:t>
            </a:fld>
            <a:endParaRPr lang="en-US" altLang="en-US"/>
          </a:p>
        </p:txBody>
      </p:sp>
    </p:spTree>
    <p:extLst>
      <p:ext uri="{BB962C8B-B14F-4D97-AF65-F5344CB8AC3E}">
        <p14:creationId xmlns:p14="http://schemas.microsoft.com/office/powerpoint/2010/main" val="1743438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1CEFF4-8E94-4EDE-8D18-D0F1B5ED2979}" type="datetimeFigureOut">
              <a:rPr lang="en-US"/>
              <a:pPr>
                <a:defRPr/>
              </a:pPr>
              <a:t>4/21/2019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4E0D1D-3A83-4D13-94F5-4EB8898E6277}" type="slidenum">
              <a:rPr lang="en-US" altLang="en-US"/>
              <a:pPr/>
              <a:t>‹#›</a:t>
            </a:fld>
            <a:endParaRPr lang="en-US" altLang="en-US"/>
          </a:p>
        </p:txBody>
      </p:sp>
    </p:spTree>
    <p:extLst>
      <p:ext uri="{BB962C8B-B14F-4D97-AF65-F5344CB8AC3E}">
        <p14:creationId xmlns:p14="http://schemas.microsoft.com/office/powerpoint/2010/main" val="1133357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64B63A-F3D7-40CD-8183-EED8CA01BAA6}" type="datetimeFigureOut">
              <a:rPr lang="en-US"/>
              <a:pPr>
                <a:defRPr/>
              </a:pPr>
              <a:t>4/21/2019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3358AB6-B25A-44EF-815F-97EC6A553121}" type="slidenum">
              <a:rPr lang="en-US" altLang="en-US"/>
              <a:pPr/>
              <a:t>‹#›</a:t>
            </a:fld>
            <a:endParaRPr lang="en-US" altLang="en-US"/>
          </a:p>
        </p:txBody>
      </p:sp>
    </p:spTree>
    <p:extLst>
      <p:ext uri="{BB962C8B-B14F-4D97-AF65-F5344CB8AC3E}">
        <p14:creationId xmlns:p14="http://schemas.microsoft.com/office/powerpoint/2010/main" val="1029200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715950A-EFE3-45BA-8B5E-4225F671C918}" type="datetimeFigureOut">
              <a:rPr lang="en-US"/>
              <a:pPr>
                <a:defRPr/>
              </a:pPr>
              <a:t>4/21/2019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CCA4EF4-E7A4-467E-B592-663B54E3FD6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audio" Target="../media/audio11.wav"/><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5.wav"/><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6.wav"/><Relationship Id="rId1" Type="http://schemas.openxmlformats.org/officeDocument/2006/relationships/slideLayout" Target="../slideLayouts/slideLayout13.xml"/><Relationship Id="rId5" Type="http://schemas.openxmlformats.org/officeDocument/2006/relationships/image" Target="../media/image14.gif"/><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7.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8.wav"/><Relationship Id="rId1" Type="http://schemas.openxmlformats.org/officeDocument/2006/relationships/slideLayout" Target="../slideLayouts/slideLayout13.xml"/><Relationship Id="rId4"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20.wav"/><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22.wav"/><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gif"/><Relationship Id="rId5" Type="http://schemas.openxmlformats.org/officeDocument/2006/relationships/image" Target="../media/image3.gif"/><Relationship Id="rId4" Type="http://schemas.openxmlformats.org/officeDocument/2006/relationships/audio" Target="../media/audio23.wav"/></Relationships>
</file>

<file path=ppt/slides/_rels/slide19.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4.gif"/><Relationship Id="rId2" Type="http://schemas.openxmlformats.org/officeDocument/2006/relationships/audio" Target="../media/audio25.wav"/><Relationship Id="rId1" Type="http://schemas.openxmlformats.org/officeDocument/2006/relationships/slideLayout" Target="../slideLayouts/slideLayout13.xml"/><Relationship Id="rId6" Type="http://schemas.openxmlformats.org/officeDocument/2006/relationships/image" Target="../media/image16.gif"/><Relationship Id="rId5" Type="http://schemas.openxmlformats.org/officeDocument/2006/relationships/image" Target="../media/image3.gif"/><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3.wav"/><Relationship Id="rId7" Type="http://schemas.openxmlformats.org/officeDocument/2006/relationships/image" Target="../media/image16.gif"/><Relationship Id="rId2" Type="http://schemas.openxmlformats.org/officeDocument/2006/relationships/audio" Target="../media/audio26.wav"/><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image" Target="../media/image5.gif"/><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3.wav"/><Relationship Id="rId7" Type="http://schemas.openxmlformats.org/officeDocument/2006/relationships/image" Target="../media/image16.gif"/><Relationship Id="rId2" Type="http://schemas.openxmlformats.org/officeDocument/2006/relationships/audio" Target="../media/audio27.wav"/><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image" Target="../media/image5.gif"/><Relationship Id="rId4" Type="http://schemas.openxmlformats.org/officeDocument/2006/relationships/image" Target="../media/image18.gif"/><Relationship Id="rId9" Type="http://schemas.openxmlformats.org/officeDocument/2006/relationships/image" Target="../media/image9.gif"/></Relationships>
</file>

<file path=ppt/slides/_rels/slide2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3.wav"/><Relationship Id="rId7" Type="http://schemas.openxmlformats.org/officeDocument/2006/relationships/image" Target="../media/image16.gif"/><Relationship Id="rId2" Type="http://schemas.openxmlformats.org/officeDocument/2006/relationships/audio" Target="../media/audio28.wav"/><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image" Target="../media/image5.gif"/><Relationship Id="rId10"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image" Target="../media/image9.gif"/></Relationships>
</file>

<file path=ppt/slides/_rels/slide2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30.wav"/><Relationship Id="rId7" Type="http://schemas.openxmlformats.org/officeDocument/2006/relationships/image" Target="../media/image3.gif"/><Relationship Id="rId2" Type="http://schemas.openxmlformats.org/officeDocument/2006/relationships/audio" Target="../media/audio29.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18.gif"/><Relationship Id="rId10" Type="http://schemas.openxmlformats.org/officeDocument/2006/relationships/image" Target="../media/image9.gif"/><Relationship Id="rId4" Type="http://schemas.openxmlformats.org/officeDocument/2006/relationships/image" Target="../media/image19.png"/><Relationship Id="rId9" Type="http://schemas.openxmlformats.org/officeDocument/2006/relationships/image" Target="../media/image4.gif"/></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30.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audio" Target="../media/audio31.wav"/><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audio" Target="../media/audio32.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audio" Target="../media/audio33.wav"/><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34.wav"/><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35.wav"/><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4.wav"/><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36.wav"/><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37.wav"/><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38.wav"/><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audio" Target="../media/audio39.wav"/><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audio" Target="../media/audio40.wav"/><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audio" Target="../media/audio41.wav"/><Relationship Id="rId1" Type="http://schemas.openxmlformats.org/officeDocument/2006/relationships/slideLayout" Target="../slideLayouts/slideLayout12.xml"/><Relationship Id="rId4" Type="http://schemas.openxmlformats.org/officeDocument/2006/relationships/image" Target="../media/image28.gif"/></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43.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6.wav"/><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audio" Target="../media/audio7.wav"/><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8.wav"/><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audio" Target="../media/audio9.wav"/><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audio" Target="../media/audio10.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14313" y="0"/>
            <a:ext cx="8643937" cy="1878013"/>
          </a:xfrm>
        </p:spPr>
        <p:txBody>
          <a:bodyPr/>
          <a:lstStyle/>
          <a:p>
            <a:pPr eaLnBrk="1" hangingPunct="1"/>
            <a:r>
              <a:rPr lang="fr-FR" altLang="en-US" sz="8800" dirty="0" smtClean="0">
                <a:latin typeface="Bobcat"/>
              </a:rPr>
              <a:t>Le gros navet</a:t>
            </a:r>
          </a:p>
        </p:txBody>
      </p:sp>
      <p:pic>
        <p:nvPicPr>
          <p:cNvPr id="4099" name="Picture 3" descr="turnip_scre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7281" y="1628800"/>
            <a:ext cx="6858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3" name="Le_gros_nav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p:txBody>
          <a:bodyPr/>
          <a:lstStyle/>
          <a:p>
            <a:pPr eaLnBrk="1" hangingPunct="1"/>
            <a:r>
              <a:rPr lang="en-GB" altLang="en-US" sz="7200" smtClean="0">
                <a:latin typeface="Bobcat"/>
              </a:rPr>
              <a:t>La famille</a:t>
            </a:r>
          </a:p>
        </p:txBody>
      </p:sp>
      <p:pic>
        <p:nvPicPr>
          <p:cNvPr id="13316" name="Picture 2" descr="C:\Documents and Settings\Administrator\Desktop\animfact.1229967078\3243121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900238"/>
            <a:ext cx="32146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99514" y="2132856"/>
            <a:ext cx="4572000" cy="1200329"/>
          </a:xfrm>
          <a:prstGeom prst="rect">
            <a:avLst/>
          </a:prstGeom>
        </p:spPr>
        <p:txBody>
          <a:bodyPr>
            <a:spAutoFit/>
          </a:bodyPr>
          <a:lstStyle/>
          <a:p>
            <a:r>
              <a:rPr lang="en-GB" sz="3600" dirty="0" smtClean="0"/>
              <a:t>La </a:t>
            </a:r>
            <a:r>
              <a:rPr lang="en-GB" sz="3600" dirty="0" err="1" smtClean="0"/>
              <a:t>souris</a:t>
            </a:r>
            <a:r>
              <a:rPr lang="en-GB" sz="3600" dirty="0" smtClean="0"/>
              <a:t>,</a:t>
            </a:r>
            <a:endParaRPr lang="en-GB" sz="3600" dirty="0"/>
          </a:p>
          <a:p>
            <a:r>
              <a:rPr lang="en-GB" sz="3600" dirty="0" smtClean="0"/>
              <a:t>Mickey</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a souris Mick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hangingPunct="1"/>
            <a:r>
              <a:rPr lang="es-ES" altLang="en-US" sz="5400" dirty="0" err="1" smtClean="0">
                <a:latin typeface="Bobcat"/>
              </a:rPr>
              <a:t>L’histore</a:t>
            </a:r>
            <a:r>
              <a:rPr lang="es-ES" altLang="en-US" sz="5400" dirty="0" smtClean="0">
                <a:latin typeface="Bobcat"/>
              </a:rPr>
              <a:t> du gros </a:t>
            </a:r>
            <a:r>
              <a:rPr lang="es-ES" altLang="en-US" sz="5400" dirty="0" err="1" smtClean="0">
                <a:latin typeface="Bobcat"/>
              </a:rPr>
              <a:t>navet</a:t>
            </a:r>
            <a:endParaRPr lang="es-ES" altLang="en-US" sz="5400" dirty="0" smtClean="0">
              <a:latin typeface="Bobcat"/>
            </a:endParaRPr>
          </a:p>
        </p:txBody>
      </p:sp>
      <p:pic>
        <p:nvPicPr>
          <p:cNvPr id="14341" name="Picture 2" descr="C:\Documents and Settings\Administrator\Desktop\animfact.1229967078\36560813.gif"/>
          <p:cNvPicPr>
            <a:picLocks noGrp="1" noChangeAspect="1" noChangeArrowheads="1" noCrop="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063615" y="3529513"/>
            <a:ext cx="3929063" cy="2109787"/>
          </a:xfrm>
        </p:spPr>
      </p:pic>
      <p:sp>
        <p:nvSpPr>
          <p:cNvPr id="6" name="Rectangle 5"/>
          <p:cNvSpPr/>
          <p:nvPr/>
        </p:nvSpPr>
        <p:spPr>
          <a:xfrm>
            <a:off x="581619" y="1417638"/>
            <a:ext cx="8568952" cy="584775"/>
          </a:xfrm>
          <a:prstGeom prst="rect">
            <a:avLst/>
          </a:prstGeom>
        </p:spPr>
        <p:txBody>
          <a:bodyPr wrap="square">
            <a:spAutoFit/>
          </a:bodyPr>
          <a:lstStyle/>
          <a:p>
            <a:pPr eaLnBrk="1" hangingPunct="1"/>
            <a:r>
              <a:rPr lang="es-ES" altLang="en-US" sz="3200" dirty="0"/>
              <a:t>Voici Monsieur </a:t>
            </a:r>
            <a:r>
              <a:rPr lang="es-ES" altLang="en-US" sz="3200" dirty="0" err="1"/>
              <a:t>Bossu</a:t>
            </a:r>
            <a:r>
              <a:rPr lang="es-ES" altLang="en-US" sz="3200" dirty="0"/>
              <a:t>. </a:t>
            </a:r>
            <a:endParaRPr lang="fr-FR" altLang="en-US" sz="3200" dirty="0"/>
          </a:p>
        </p:txBody>
      </p:sp>
      <p:sp>
        <p:nvSpPr>
          <p:cNvPr id="2" name="Rectangle 1"/>
          <p:cNvSpPr/>
          <p:nvPr/>
        </p:nvSpPr>
        <p:spPr>
          <a:xfrm>
            <a:off x="2315249" y="5749781"/>
            <a:ext cx="4572000" cy="646331"/>
          </a:xfrm>
          <a:prstGeom prst="rect">
            <a:avLst/>
          </a:prstGeom>
        </p:spPr>
        <p:txBody>
          <a:bodyPr>
            <a:spAutoFit/>
          </a:bodyPr>
          <a:lstStyle/>
          <a:p>
            <a:pPr eaLnBrk="1" hangingPunct="1"/>
            <a:r>
              <a:rPr lang="es-ES" altLang="en-US" sz="3600" dirty="0" smtClean="0"/>
              <a:t>Un </a:t>
            </a:r>
            <a:r>
              <a:rPr lang="es-ES" altLang="en-US" sz="3600" dirty="0" err="1" smtClean="0"/>
              <a:t>mois</a:t>
            </a:r>
            <a:r>
              <a:rPr lang="es-ES" altLang="en-US" sz="3600" dirty="0" smtClean="0"/>
              <a:t> plus </a:t>
            </a:r>
            <a:r>
              <a:rPr lang="es-ES" altLang="en-US" sz="3600" dirty="0" err="1" smtClean="0"/>
              <a:t>tard</a:t>
            </a:r>
            <a:r>
              <a:rPr lang="es-ES" altLang="en-US" sz="3600" dirty="0" smtClean="0"/>
              <a:t>…</a:t>
            </a:r>
            <a:endParaRPr lang="fr-FR" altLang="en-US" sz="3600" dirty="0"/>
          </a:p>
        </p:txBody>
      </p:sp>
      <p:sp>
        <p:nvSpPr>
          <p:cNvPr id="3" name="Rectangle 2"/>
          <p:cNvSpPr/>
          <p:nvPr/>
        </p:nvSpPr>
        <p:spPr>
          <a:xfrm>
            <a:off x="599147" y="2834258"/>
            <a:ext cx="6858000" cy="584775"/>
          </a:xfrm>
          <a:prstGeom prst="rect">
            <a:avLst/>
          </a:prstGeom>
        </p:spPr>
        <p:txBody>
          <a:bodyPr wrap="square">
            <a:spAutoFit/>
          </a:bodyPr>
          <a:lstStyle/>
          <a:p>
            <a:pPr lvl="0"/>
            <a:r>
              <a:rPr lang="es-ES" altLang="en-US" sz="3200" dirty="0" err="1">
                <a:solidFill>
                  <a:prstClr val="black"/>
                </a:solidFill>
              </a:rPr>
              <a:t>Il</a:t>
            </a:r>
            <a:r>
              <a:rPr lang="es-ES" altLang="en-US" sz="3200" dirty="0">
                <a:solidFill>
                  <a:prstClr val="black"/>
                </a:solidFill>
              </a:rPr>
              <a:t> </a:t>
            </a:r>
            <a:r>
              <a:rPr lang="es-ES" altLang="en-US" sz="3200" dirty="0" err="1">
                <a:solidFill>
                  <a:prstClr val="black"/>
                </a:solidFill>
              </a:rPr>
              <a:t>voudrais</a:t>
            </a:r>
            <a:r>
              <a:rPr lang="es-ES" altLang="en-US" sz="3200" dirty="0">
                <a:solidFill>
                  <a:prstClr val="black"/>
                </a:solidFill>
              </a:rPr>
              <a:t> </a:t>
            </a:r>
            <a:r>
              <a:rPr lang="es-ES" altLang="en-US" sz="3200" dirty="0" err="1">
                <a:solidFill>
                  <a:prstClr val="black"/>
                </a:solidFill>
              </a:rPr>
              <a:t>avoir</a:t>
            </a:r>
            <a:r>
              <a:rPr lang="es-ES" altLang="en-US" sz="3200" dirty="0">
                <a:solidFill>
                  <a:prstClr val="black"/>
                </a:solidFill>
              </a:rPr>
              <a:t> un </a:t>
            </a:r>
            <a:r>
              <a:rPr lang="es-ES" altLang="en-US" sz="3200" dirty="0" err="1">
                <a:solidFill>
                  <a:prstClr val="black"/>
                </a:solidFill>
              </a:rPr>
              <a:t>navet</a:t>
            </a:r>
            <a:r>
              <a:rPr lang="es-ES" altLang="en-US" sz="3200" dirty="0">
                <a:solidFill>
                  <a:prstClr val="black"/>
                </a:solidFill>
              </a:rPr>
              <a:t>.</a:t>
            </a:r>
            <a:endParaRPr lang="fr-FR" altLang="en-US" sz="3200" dirty="0">
              <a:solidFill>
                <a:prstClr val="black"/>
              </a:solidFill>
            </a:endParaRPr>
          </a:p>
        </p:txBody>
      </p:sp>
      <p:sp>
        <p:nvSpPr>
          <p:cNvPr id="4" name="Rectangle 3"/>
          <p:cNvSpPr/>
          <p:nvPr/>
        </p:nvSpPr>
        <p:spPr>
          <a:xfrm>
            <a:off x="599147" y="2125948"/>
            <a:ext cx="4078361" cy="584775"/>
          </a:xfrm>
          <a:prstGeom prst="rect">
            <a:avLst/>
          </a:prstGeom>
        </p:spPr>
        <p:txBody>
          <a:bodyPr wrap="none">
            <a:spAutoFit/>
          </a:bodyPr>
          <a:lstStyle/>
          <a:p>
            <a:pPr lvl="0"/>
            <a:r>
              <a:rPr lang="es-ES" altLang="en-US" sz="3200" dirty="0" err="1">
                <a:solidFill>
                  <a:prstClr val="black"/>
                </a:solidFill>
              </a:rPr>
              <a:t>Il</a:t>
            </a:r>
            <a:r>
              <a:rPr lang="es-ES" altLang="en-US" sz="3200" dirty="0">
                <a:solidFill>
                  <a:prstClr val="black"/>
                </a:solidFill>
              </a:rPr>
              <a:t> plante des </a:t>
            </a:r>
            <a:r>
              <a:rPr lang="es-ES" altLang="en-US" sz="3200" dirty="0" err="1">
                <a:solidFill>
                  <a:prstClr val="black"/>
                </a:solidFill>
              </a:rPr>
              <a:t>graines</a:t>
            </a:r>
            <a:r>
              <a:rPr lang="es-ES" altLang="en-US" sz="3200" dirty="0">
                <a:solidFill>
                  <a:prstClr val="black"/>
                </a:solidFill>
              </a:rPr>
              <a:t>. </a:t>
            </a:r>
            <a:endParaRPr lang="fr-FR" altLang="en-US" sz="3200" dirty="0">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subTnLst>
                                    <p:audio>
                                      <p:cMediaNode>
                                        <p:cTn display="0" masterRel="sameClick">
                                          <p:stCondLst>
                                            <p:cond evt="begin" delay="0">
                                              <p:tn val="5"/>
                                            </p:cond>
                                          </p:stCondLst>
                                          <p:endCondLst>
                                            <p:cond evt="onStopAudio" delay="0">
                                              <p:tgtEl>
                                                <p:sldTgt/>
                                              </p:tgtEl>
                                            </p:cond>
                                          </p:endCondLst>
                                        </p:cTn>
                                        <p:tgtEl>
                                          <p:sndTgt r:embed="rId2" name="L'histoire du gros nave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475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L1.wav"/>
                                        </p:tgtEl>
                                      </p:cMediaNode>
                                    </p:audio>
                                  </p:subTnLst>
                                </p:cTn>
                              </p:par>
                              <p:par>
                                <p:cTn id="13" presetID="22" presetClass="entr" presetSubtype="8" fill="hold" grpId="0" nodeType="withEffect">
                                  <p:stCondLst>
                                    <p:cond delay="225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par>
                                <p:cTn id="16" presetID="22" presetClass="entr" presetSubtype="8" fill="hold" grpId="0" nodeType="withEffect">
                                  <p:stCondLst>
                                    <p:cond delay="45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3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125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L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6" grpId="0"/>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s-ES" altLang="en-US" sz="5400" smtClean="0">
                <a:latin typeface="Bobcat"/>
              </a:rPr>
              <a:t>L’histore du gros navet</a:t>
            </a:r>
          </a:p>
        </p:txBody>
      </p:sp>
      <p:pic>
        <p:nvPicPr>
          <p:cNvPr id="15365" name="Picture 2" descr="C:\Documents and Settings\Administrator\Desktop\animfact.1229967078\3262769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192194"/>
            <a:ext cx="320516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urnip_1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5786438"/>
            <a:ext cx="4286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81619" y="1417638"/>
            <a:ext cx="8568952" cy="584775"/>
          </a:xfrm>
          <a:prstGeom prst="rect">
            <a:avLst/>
          </a:prstGeom>
        </p:spPr>
        <p:txBody>
          <a:bodyPr wrap="square">
            <a:spAutoFit/>
          </a:bodyPr>
          <a:lstStyle/>
          <a:p>
            <a:pPr eaLnBrk="1" hangingPunct="1"/>
            <a:r>
              <a:rPr lang="es-ES" altLang="en-US" sz="3200" dirty="0"/>
              <a:t>Madame </a:t>
            </a:r>
            <a:r>
              <a:rPr lang="es-ES" altLang="en-US" sz="3200" dirty="0" err="1"/>
              <a:t>Bossu</a:t>
            </a:r>
            <a:r>
              <a:rPr lang="es-ES" altLang="en-US" sz="3200" dirty="0"/>
              <a:t> </a:t>
            </a:r>
            <a:r>
              <a:rPr lang="es-ES" altLang="en-US" sz="3200" dirty="0" err="1"/>
              <a:t>arrose</a:t>
            </a:r>
            <a:r>
              <a:rPr lang="es-ES" altLang="en-US" sz="3200" dirty="0"/>
              <a:t> le </a:t>
            </a:r>
            <a:r>
              <a:rPr lang="es-ES" altLang="en-US" sz="3200" dirty="0" err="1" smtClean="0"/>
              <a:t>navet</a:t>
            </a:r>
            <a:r>
              <a:rPr lang="es-ES" altLang="en-US" sz="3200" dirty="0" smtClean="0"/>
              <a:t>.</a:t>
            </a:r>
            <a:endParaRPr lang="fr-FR" altLang="en-US" sz="3200" dirty="0"/>
          </a:p>
        </p:txBody>
      </p:sp>
      <p:sp>
        <p:nvSpPr>
          <p:cNvPr id="2" name="Rectangle 1"/>
          <p:cNvSpPr/>
          <p:nvPr/>
        </p:nvSpPr>
        <p:spPr>
          <a:xfrm>
            <a:off x="581619" y="2053879"/>
            <a:ext cx="3348994" cy="584775"/>
          </a:xfrm>
          <a:prstGeom prst="rect">
            <a:avLst/>
          </a:prstGeom>
        </p:spPr>
        <p:txBody>
          <a:bodyPr wrap="none">
            <a:spAutoFit/>
          </a:bodyPr>
          <a:lstStyle/>
          <a:p>
            <a:r>
              <a:rPr lang="en-GB" sz="3200" dirty="0"/>
              <a:t>Le </a:t>
            </a:r>
            <a:r>
              <a:rPr lang="en-GB" sz="3200" dirty="0" err="1"/>
              <a:t>navet</a:t>
            </a:r>
            <a:r>
              <a:rPr lang="en-GB" sz="3200" dirty="0"/>
              <a:t> </a:t>
            </a:r>
            <a:r>
              <a:rPr lang="en-GB" sz="3200" dirty="0" err="1"/>
              <a:t>grandit</a:t>
            </a:r>
            <a:r>
              <a:rPr lang="en-GB" sz="3200" dirty="0"/>
              <a:t>. </a:t>
            </a:r>
          </a:p>
        </p:txBody>
      </p:sp>
      <p:sp>
        <p:nvSpPr>
          <p:cNvPr id="10" name="Rectangle 9"/>
          <p:cNvSpPr/>
          <p:nvPr/>
        </p:nvSpPr>
        <p:spPr>
          <a:xfrm>
            <a:off x="581619" y="5786438"/>
            <a:ext cx="4572000" cy="646331"/>
          </a:xfrm>
          <a:prstGeom prst="rect">
            <a:avLst/>
          </a:prstGeom>
        </p:spPr>
        <p:txBody>
          <a:bodyPr>
            <a:spAutoFit/>
          </a:bodyPr>
          <a:lstStyle/>
          <a:p>
            <a:pPr eaLnBrk="1" hangingPunct="1"/>
            <a:r>
              <a:rPr lang="es-ES" altLang="en-US" sz="3600" dirty="0" smtClean="0"/>
              <a:t>Un </a:t>
            </a:r>
            <a:r>
              <a:rPr lang="es-ES" altLang="en-US" sz="3600" dirty="0" err="1" smtClean="0"/>
              <a:t>mois</a:t>
            </a:r>
            <a:r>
              <a:rPr lang="es-ES" altLang="en-US" sz="3600" dirty="0" smtClean="0"/>
              <a:t> plus </a:t>
            </a:r>
            <a:r>
              <a:rPr lang="es-ES" altLang="en-US" sz="3600" dirty="0" err="1" smtClean="0"/>
              <a:t>tard</a:t>
            </a:r>
            <a:r>
              <a:rPr lang="es-ES" altLang="en-US" sz="3600" dirty="0" smtClean="0"/>
              <a:t>…</a:t>
            </a:r>
            <a:endParaRPr lang="fr-FR" alt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47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L3.wav"/>
                                        </p:tgtEl>
                                      </p:cMediaNode>
                                    </p:audio>
                                  </p:subTnLst>
                                </p:cTn>
                              </p:par>
                              <p:par>
                                <p:cTn id="8" presetID="22" presetClass="entr" presetSubtype="8" fill="hold" grpId="0" nodeType="withEffect">
                                  <p:stCondLst>
                                    <p:cond delay="3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8"/>
                                        </p:tgtEl>
                                      </p:cBhvr>
                                      <p:by x="200000" y="200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L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hangingPunct="1"/>
            <a:r>
              <a:rPr lang="es-ES" altLang="en-US" sz="5400" smtClean="0">
                <a:latin typeface="Bobcat"/>
              </a:rPr>
              <a:t>L’histore du gros navet</a:t>
            </a:r>
          </a:p>
        </p:txBody>
      </p:sp>
      <p:pic>
        <p:nvPicPr>
          <p:cNvPr id="8" name="Picture 7" descr="turnip_10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4932363"/>
            <a:ext cx="1214438"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C:\Documents and Settings\Administrator\Desktop\animfact.1229967078\326692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57563" y="2500313"/>
            <a:ext cx="3548062"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7200" y="1453094"/>
            <a:ext cx="8568952" cy="584775"/>
          </a:xfrm>
          <a:prstGeom prst="rect">
            <a:avLst/>
          </a:prstGeom>
        </p:spPr>
        <p:txBody>
          <a:bodyPr wrap="square">
            <a:spAutoFit/>
          </a:bodyPr>
          <a:lstStyle/>
          <a:p>
            <a:pPr eaLnBrk="1" hangingPunct="1"/>
            <a:r>
              <a:rPr lang="es-ES" altLang="en-US" sz="3200" dirty="0" smtClean="0"/>
              <a:t>Xavier </a:t>
            </a:r>
            <a:r>
              <a:rPr lang="es-ES" altLang="en-US" sz="3200" dirty="0" err="1" smtClean="0"/>
              <a:t>arrose</a:t>
            </a:r>
            <a:r>
              <a:rPr lang="es-ES" altLang="en-US" sz="3200" dirty="0" smtClean="0"/>
              <a:t> </a:t>
            </a:r>
            <a:r>
              <a:rPr lang="es-ES" altLang="en-US" sz="3200" dirty="0"/>
              <a:t>le </a:t>
            </a:r>
            <a:r>
              <a:rPr lang="es-ES" altLang="en-US" sz="3200" dirty="0" err="1" smtClean="0"/>
              <a:t>navet</a:t>
            </a:r>
            <a:r>
              <a:rPr lang="es-ES" altLang="en-US" sz="3200" dirty="0" smtClean="0"/>
              <a:t>.</a:t>
            </a:r>
            <a:endParaRPr lang="fr-FR" altLang="en-US" sz="3200" dirty="0"/>
          </a:p>
        </p:txBody>
      </p:sp>
      <p:sp>
        <p:nvSpPr>
          <p:cNvPr id="9" name="Rectangle 8"/>
          <p:cNvSpPr/>
          <p:nvPr/>
        </p:nvSpPr>
        <p:spPr>
          <a:xfrm>
            <a:off x="457200" y="2207925"/>
            <a:ext cx="6218369" cy="584775"/>
          </a:xfrm>
          <a:prstGeom prst="rect">
            <a:avLst/>
          </a:prstGeom>
        </p:spPr>
        <p:txBody>
          <a:bodyPr wrap="none">
            <a:spAutoFit/>
          </a:bodyPr>
          <a:lstStyle/>
          <a:p>
            <a:r>
              <a:rPr lang="en-GB" sz="3200" dirty="0"/>
              <a:t>Le </a:t>
            </a:r>
            <a:r>
              <a:rPr lang="en-GB" sz="3200" dirty="0" err="1"/>
              <a:t>navet</a:t>
            </a:r>
            <a:r>
              <a:rPr lang="en-GB" sz="3200" dirty="0"/>
              <a:t> </a:t>
            </a:r>
            <a:r>
              <a:rPr lang="en-GB" sz="3200" dirty="0" err="1" smtClean="0"/>
              <a:t>grandit</a:t>
            </a:r>
            <a:r>
              <a:rPr lang="en-GB" sz="3200" dirty="0" smtClean="0"/>
              <a:t> de plus </a:t>
            </a:r>
            <a:r>
              <a:rPr lang="en-GB" sz="3200" dirty="0" err="1" smtClean="0"/>
              <a:t>en</a:t>
            </a:r>
            <a:r>
              <a:rPr lang="en-GB" sz="3200" dirty="0" smtClean="0"/>
              <a:t> plus. </a:t>
            </a:r>
            <a:endParaRPr lang="en-GB" sz="3200" dirty="0"/>
          </a:p>
        </p:txBody>
      </p:sp>
      <p:sp>
        <p:nvSpPr>
          <p:cNvPr id="10" name="Rectangle 9"/>
          <p:cNvSpPr/>
          <p:nvPr/>
        </p:nvSpPr>
        <p:spPr>
          <a:xfrm>
            <a:off x="321469" y="5754688"/>
            <a:ext cx="4572000" cy="646331"/>
          </a:xfrm>
          <a:prstGeom prst="rect">
            <a:avLst/>
          </a:prstGeom>
        </p:spPr>
        <p:txBody>
          <a:bodyPr>
            <a:spAutoFit/>
          </a:bodyPr>
          <a:lstStyle/>
          <a:p>
            <a:pPr eaLnBrk="1" hangingPunct="1"/>
            <a:r>
              <a:rPr lang="es-ES" altLang="en-US" sz="3600" dirty="0" smtClean="0"/>
              <a:t>Un </a:t>
            </a:r>
            <a:r>
              <a:rPr lang="es-ES" altLang="en-US" sz="3600" dirty="0" err="1" smtClean="0"/>
              <a:t>mois</a:t>
            </a:r>
            <a:r>
              <a:rPr lang="es-ES" altLang="en-US" sz="3600" dirty="0" smtClean="0"/>
              <a:t> plus </a:t>
            </a:r>
            <a:r>
              <a:rPr lang="es-ES" altLang="en-US" sz="3600" dirty="0" err="1" smtClean="0"/>
              <a:t>tard</a:t>
            </a:r>
            <a:r>
              <a:rPr lang="es-ES" altLang="en-US" sz="3600" dirty="0" smtClean="0"/>
              <a:t>…</a:t>
            </a:r>
            <a:endParaRPr lang="fr-FR" alt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475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L4.wav"/>
                                        </p:tgtEl>
                                      </p:cMediaNode>
                                    </p:audio>
                                  </p:subTnLst>
                                </p:cTn>
                              </p:par>
                              <p:par>
                                <p:cTn id="8" presetID="22" presetClass="entr" presetSubtype="8" fill="hold" grpId="0" nodeType="withEffect">
                                  <p:stCondLst>
                                    <p:cond delay="35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8"/>
                                        </p:tgtEl>
                                      </p:cBhvr>
                                      <p:by x="200000" y="200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75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L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bigger turni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6492" y="2187749"/>
            <a:ext cx="40767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5649" y="2352"/>
            <a:ext cx="8568952" cy="707886"/>
          </a:xfrm>
          <a:prstGeom prst="rect">
            <a:avLst/>
          </a:prstGeom>
        </p:spPr>
        <p:txBody>
          <a:bodyPr wrap="square">
            <a:spAutoFit/>
          </a:bodyPr>
          <a:lstStyle/>
          <a:p>
            <a:pPr algn="ctr" eaLnBrk="1" fontAlgn="auto" hangingPunct="1">
              <a:spcAft>
                <a:spcPts val="0"/>
              </a:spcAft>
              <a:buFontTx/>
              <a:buNone/>
              <a:defRPr/>
            </a:pPr>
            <a:r>
              <a:rPr lang="fr-FR" sz="4000" dirty="0"/>
              <a:t>…</a:t>
            </a:r>
            <a:r>
              <a:rPr lang="es-ES" sz="3200" dirty="0"/>
              <a:t>Le </a:t>
            </a:r>
            <a:r>
              <a:rPr lang="es-ES" sz="3200" dirty="0" err="1"/>
              <a:t>navet</a:t>
            </a:r>
            <a:r>
              <a:rPr lang="es-ES" sz="3200" dirty="0"/>
              <a:t> </a:t>
            </a:r>
            <a:r>
              <a:rPr lang="es-ES" sz="3200" dirty="0" err="1"/>
              <a:t>grandit</a:t>
            </a:r>
            <a:r>
              <a:rPr lang="es-ES" sz="3200" dirty="0"/>
              <a:t> et </a:t>
            </a:r>
            <a:r>
              <a:rPr lang="es-ES" sz="3200" dirty="0" err="1"/>
              <a:t>grandit</a:t>
            </a:r>
            <a:r>
              <a:rPr lang="es-ES" sz="3200" dirty="0"/>
              <a:t> et </a:t>
            </a:r>
            <a:r>
              <a:rPr lang="es-ES" sz="3200" dirty="0" err="1"/>
              <a:t>grandit</a:t>
            </a:r>
            <a:r>
              <a:rPr lang="es-ES" sz="3200" dirty="0"/>
              <a:t>.</a:t>
            </a:r>
            <a:r>
              <a:rPr lang="en-GB" sz="3200" dirty="0"/>
              <a:t> </a:t>
            </a:r>
            <a:endParaRPr lang="es-ES" sz="6600" b="1" i="1" dirty="0"/>
          </a:p>
        </p:txBody>
      </p:sp>
      <p:sp>
        <p:nvSpPr>
          <p:cNvPr id="6" name="Rectangle 5"/>
          <p:cNvSpPr/>
          <p:nvPr/>
        </p:nvSpPr>
        <p:spPr>
          <a:xfrm>
            <a:off x="2762667" y="721678"/>
            <a:ext cx="3897221" cy="584775"/>
          </a:xfrm>
          <a:prstGeom prst="rect">
            <a:avLst/>
          </a:prstGeom>
        </p:spPr>
        <p:txBody>
          <a:bodyPr wrap="none">
            <a:spAutoFit/>
          </a:bodyPr>
          <a:lstStyle/>
          <a:p>
            <a:r>
              <a:rPr lang="en-GB" sz="3200" dirty="0" smtClean="0"/>
              <a:t>Monsieur </a:t>
            </a:r>
            <a:r>
              <a:rPr lang="en-GB" sz="3200" dirty="0" err="1" smtClean="0"/>
              <a:t>Bossu</a:t>
            </a:r>
            <a:r>
              <a:rPr lang="en-GB" sz="3200" dirty="0" smtClean="0"/>
              <a:t> </a:t>
            </a:r>
            <a:r>
              <a:rPr lang="en-GB" sz="3200" dirty="0" err="1" smtClean="0"/>
              <a:t>dit</a:t>
            </a:r>
            <a:r>
              <a:rPr lang="en-GB" sz="3200" dirty="0" smtClean="0"/>
              <a:t>, </a:t>
            </a:r>
            <a:endParaRPr lang="en-GB" sz="3200" dirty="0"/>
          </a:p>
        </p:txBody>
      </p:sp>
      <p:sp>
        <p:nvSpPr>
          <p:cNvPr id="7" name="Rectangle 6"/>
          <p:cNvSpPr/>
          <p:nvPr/>
        </p:nvSpPr>
        <p:spPr>
          <a:xfrm>
            <a:off x="348544" y="1264419"/>
            <a:ext cx="8725466" cy="923330"/>
          </a:xfrm>
          <a:prstGeom prst="rect">
            <a:avLst/>
          </a:prstGeom>
        </p:spPr>
        <p:txBody>
          <a:bodyPr wrap="none">
            <a:spAutoFit/>
          </a:bodyPr>
          <a:lstStyle/>
          <a:p>
            <a:pPr lvl="0" algn="ctr" fontAlgn="auto">
              <a:spcAft>
                <a:spcPts val="0"/>
              </a:spcAft>
              <a:defRPr/>
            </a:pPr>
            <a:r>
              <a:rPr lang="es-ES" sz="5400" b="1" i="1" dirty="0">
                <a:solidFill>
                  <a:prstClr val="black"/>
                </a:solidFill>
              </a:rPr>
              <a:t>“</a:t>
            </a:r>
            <a:r>
              <a:rPr lang="es-ES" sz="5400" b="1" i="1" dirty="0" err="1">
                <a:solidFill>
                  <a:prstClr val="black"/>
                </a:solidFill>
              </a:rPr>
              <a:t>C’est</a:t>
            </a:r>
            <a:r>
              <a:rPr lang="es-ES" sz="5400" b="1" i="1" dirty="0">
                <a:solidFill>
                  <a:prstClr val="black"/>
                </a:solidFill>
              </a:rPr>
              <a:t> un </a:t>
            </a:r>
            <a:r>
              <a:rPr lang="en-US" sz="5400" b="1" i="1" dirty="0" err="1">
                <a:solidFill>
                  <a:prstClr val="black"/>
                </a:solidFill>
              </a:rPr>
              <a:t>navet</a:t>
            </a:r>
            <a:r>
              <a:rPr lang="en-US" sz="5400" b="1" i="1" dirty="0">
                <a:solidFill>
                  <a:prstClr val="black"/>
                </a:solidFill>
              </a:rPr>
              <a:t> </a:t>
            </a:r>
            <a:r>
              <a:rPr lang="en-US" sz="5400" b="1" i="1" dirty="0" err="1" smtClean="0">
                <a:solidFill>
                  <a:prstClr val="black"/>
                </a:solidFill>
              </a:rPr>
              <a:t>énorme</a:t>
            </a:r>
            <a:r>
              <a:rPr lang="en-US" sz="5400" b="1" i="1" dirty="0" smtClean="0">
                <a:solidFill>
                  <a:prstClr val="black"/>
                </a:solidFill>
              </a:rPr>
              <a:t>!</a:t>
            </a:r>
            <a:r>
              <a:rPr lang="es-ES" sz="5400" b="1" i="1" dirty="0" smtClean="0">
                <a:solidFill>
                  <a:prstClr val="black"/>
                </a:solidFill>
              </a:rPr>
              <a:t>”</a:t>
            </a:r>
            <a:endParaRPr lang="es-ES" sz="5400" b="1" i="1" dirty="0">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5.wav"/>
                                        </p:tgtEl>
                                      </p:cMediaNode>
                                    </p:audio>
                                  </p:subTnLst>
                                </p:cTn>
                              </p:par>
                              <p:par>
                                <p:cTn id="8" presetID="22" presetClass="entr" presetSubtype="8" fill="hold" grpId="0" nodeType="withEffect">
                                  <p:stCondLst>
                                    <p:cond delay="5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250"/>
                                        <p:tgtEl>
                                          <p:spTgt spid="6"/>
                                        </p:tgtEl>
                                      </p:cBhvr>
                                    </p:animEffect>
                                  </p:childTnLst>
                                </p:cTn>
                              </p:par>
                              <p:par>
                                <p:cTn id="11" presetID="22" presetClass="entr" presetSubtype="8" fill="hold" grpId="0" nodeType="withEffect">
                                  <p:stCondLst>
                                    <p:cond delay="7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descr="C:\Documents and Settings\Administrator\Desktop\animfact.1229967078\3269305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4319" y="1592263"/>
            <a:ext cx="3557588"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3249" y="515045"/>
            <a:ext cx="8568952" cy="1077218"/>
          </a:xfrm>
          <a:prstGeom prst="rect">
            <a:avLst/>
          </a:prstGeom>
        </p:spPr>
        <p:txBody>
          <a:bodyPr wrap="square">
            <a:spAutoFit/>
          </a:bodyPr>
          <a:lstStyle/>
          <a:p>
            <a:pPr eaLnBrk="1" hangingPunct="1"/>
            <a:r>
              <a:rPr lang="fr-FR" altLang="en-US" sz="3200" dirty="0"/>
              <a:t>Monsieur Bossu tire le navet mais le navet ne vient pas. </a:t>
            </a:r>
          </a:p>
        </p:txBody>
      </p:sp>
      <p:sp>
        <p:nvSpPr>
          <p:cNvPr id="6" name="Rectangle 5"/>
          <p:cNvSpPr/>
          <p:nvPr/>
        </p:nvSpPr>
        <p:spPr>
          <a:xfrm>
            <a:off x="298637" y="5934680"/>
            <a:ext cx="8568952" cy="584775"/>
          </a:xfrm>
          <a:prstGeom prst="rect">
            <a:avLst/>
          </a:prstGeom>
        </p:spPr>
        <p:txBody>
          <a:bodyPr wrap="square">
            <a:spAutoFit/>
          </a:bodyPr>
          <a:lstStyle/>
          <a:p>
            <a:pPr eaLnBrk="1" hangingPunct="1"/>
            <a:r>
              <a:rPr lang="fr-FR" altLang="en-US" sz="3200" dirty="0"/>
              <a:t>Il tire et tire et tire mais le navet est trop grand.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6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L6.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925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L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descr="C:\Documents and Settings\Administrator\Desktop\animfact.1229967078\3267466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1052513"/>
            <a:ext cx="3281362"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3249" y="459929"/>
            <a:ext cx="8568952" cy="1077218"/>
          </a:xfrm>
          <a:prstGeom prst="rect">
            <a:avLst/>
          </a:prstGeom>
        </p:spPr>
        <p:txBody>
          <a:bodyPr wrap="square">
            <a:spAutoFit/>
          </a:bodyPr>
          <a:lstStyle/>
          <a:p>
            <a:pPr eaLnBrk="1" hangingPunct="1"/>
            <a:r>
              <a:rPr lang="fr-FR" altLang="en-US" sz="3200" dirty="0"/>
              <a:t>Le grand-père tire et tire mais le navet ne vient pas. </a:t>
            </a:r>
          </a:p>
        </p:txBody>
      </p:sp>
      <p:sp>
        <p:nvSpPr>
          <p:cNvPr id="7" name="Rectangle 6"/>
          <p:cNvSpPr/>
          <p:nvPr/>
        </p:nvSpPr>
        <p:spPr>
          <a:xfrm>
            <a:off x="373249" y="5877272"/>
            <a:ext cx="8568952" cy="584775"/>
          </a:xfrm>
          <a:prstGeom prst="rect">
            <a:avLst/>
          </a:prstGeom>
        </p:spPr>
        <p:txBody>
          <a:bodyPr wrap="square">
            <a:spAutoFit/>
          </a:bodyPr>
          <a:lstStyle/>
          <a:p>
            <a:pPr eaLnBrk="1" hangingPunct="1"/>
            <a:r>
              <a:rPr lang="fr-FR" altLang="en-US" sz="3200" dirty="0"/>
              <a:t>Le navet est trop grand.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L8.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6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L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2" descr="C:\Documents and Settings\Administrator\Desktop\animfact.1229967078\3264886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6545" y="1794489"/>
            <a:ext cx="3333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body" sz="half" idx="1"/>
          </p:nvPr>
        </p:nvSpPr>
        <p:spPr>
          <a:xfrm>
            <a:off x="425450" y="61435"/>
            <a:ext cx="8229600" cy="2185987"/>
          </a:xfrm>
        </p:spPr>
        <p:txBody>
          <a:bodyPr/>
          <a:lstStyle/>
          <a:p>
            <a:pPr algn="ctr" eaLnBrk="1" hangingPunct="1">
              <a:buFontTx/>
              <a:buNone/>
            </a:pPr>
            <a:r>
              <a:rPr lang="es-ES" altLang="en-US" sz="3600" dirty="0" smtClean="0"/>
              <a:t>.  </a:t>
            </a:r>
            <a:endParaRPr lang="fr-FR" altLang="en-US" sz="3600" dirty="0" smtClean="0"/>
          </a:p>
        </p:txBody>
      </p:sp>
      <p:sp>
        <p:nvSpPr>
          <p:cNvPr id="19460" name="Rectangle 4"/>
          <p:cNvSpPr>
            <a:spLocks noChangeArrowheads="1"/>
          </p:cNvSpPr>
          <p:nvPr/>
        </p:nvSpPr>
        <p:spPr bwMode="auto">
          <a:xfrm>
            <a:off x="425450" y="4983163"/>
            <a:ext cx="82296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endParaRPr lang="es-ES" altLang="en-US" sz="2400" dirty="0">
              <a:latin typeface="Calibri" panose="020F0502020204030204" pitchFamily="34" charset="0"/>
            </a:endParaRPr>
          </a:p>
        </p:txBody>
      </p:sp>
      <p:pic>
        <p:nvPicPr>
          <p:cNvPr id="20484" name="Picture 2" descr="C:\Documents and Settings\Administrator\Desktop\animfact.1229967078\3269305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29063" y="1857375"/>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6098" y="259803"/>
            <a:ext cx="8568952" cy="584775"/>
          </a:xfrm>
          <a:prstGeom prst="rect">
            <a:avLst/>
          </a:prstGeom>
        </p:spPr>
        <p:txBody>
          <a:bodyPr wrap="square">
            <a:spAutoFit/>
          </a:bodyPr>
          <a:lstStyle/>
          <a:p>
            <a:pPr eaLnBrk="1" hangingPunct="1"/>
            <a:r>
              <a:rPr lang="fr-FR" altLang="en-US" sz="3200" dirty="0"/>
              <a:t>Monsieur Bossu appelle Madame Bossu</a:t>
            </a:r>
          </a:p>
        </p:txBody>
      </p:sp>
      <p:sp>
        <p:nvSpPr>
          <p:cNvPr id="7" name="Rectangle 6"/>
          <p:cNvSpPr/>
          <p:nvPr/>
        </p:nvSpPr>
        <p:spPr>
          <a:xfrm>
            <a:off x="8628" y="1007623"/>
            <a:ext cx="10622384" cy="584775"/>
          </a:xfrm>
          <a:prstGeom prst="rect">
            <a:avLst/>
          </a:prstGeom>
        </p:spPr>
        <p:txBody>
          <a:bodyPr wrap="square">
            <a:spAutoFit/>
          </a:bodyPr>
          <a:lstStyle/>
          <a:p>
            <a:pPr eaLnBrk="1" hangingPunct="1"/>
            <a:r>
              <a:rPr lang="fr-FR" altLang="en-US" sz="3200" dirty="0"/>
              <a:t>Elle tire Monsieur </a:t>
            </a:r>
            <a:r>
              <a:rPr lang="fr-FR" altLang="en-US" sz="3200" dirty="0" smtClean="0"/>
              <a:t>Bossu, </a:t>
            </a:r>
            <a:r>
              <a:rPr lang="fr-FR" altLang="en-US" sz="3200" dirty="0"/>
              <a:t>et M. Bossu tire le navet …</a:t>
            </a:r>
          </a:p>
        </p:txBody>
      </p:sp>
      <p:sp>
        <p:nvSpPr>
          <p:cNvPr id="9" name="Rectangle 8"/>
          <p:cNvSpPr/>
          <p:nvPr/>
        </p:nvSpPr>
        <p:spPr>
          <a:xfrm>
            <a:off x="86098" y="5154374"/>
            <a:ext cx="10622384" cy="584775"/>
          </a:xfrm>
          <a:prstGeom prst="rect">
            <a:avLst/>
          </a:prstGeom>
        </p:spPr>
        <p:txBody>
          <a:bodyPr wrap="square">
            <a:spAutoFit/>
          </a:bodyPr>
          <a:lstStyle/>
          <a:p>
            <a:pPr eaLnBrk="1" hangingPunct="1"/>
            <a:r>
              <a:rPr lang="fr-FR" altLang="en-US" sz="3200" dirty="0"/>
              <a:t>Et ils tirent et tirent mais le navet ne vient pas.…</a:t>
            </a:r>
          </a:p>
        </p:txBody>
      </p:sp>
      <p:sp>
        <p:nvSpPr>
          <p:cNvPr id="10" name="Rectangle 9"/>
          <p:cNvSpPr/>
          <p:nvPr/>
        </p:nvSpPr>
        <p:spPr>
          <a:xfrm>
            <a:off x="86098" y="5701999"/>
            <a:ext cx="10622384" cy="584775"/>
          </a:xfrm>
          <a:prstGeom prst="rect">
            <a:avLst/>
          </a:prstGeom>
        </p:spPr>
        <p:txBody>
          <a:bodyPr wrap="square">
            <a:spAutoFit/>
          </a:bodyPr>
          <a:lstStyle/>
          <a:p>
            <a:pPr eaLnBrk="1" hangingPunct="1"/>
            <a:r>
              <a:rPr lang="fr-FR" altLang="en-US" sz="3200" dirty="0"/>
              <a:t>Il est trop grand! </a:t>
            </a:r>
          </a:p>
        </p:txBody>
      </p:sp>
      <p:sp>
        <p:nvSpPr>
          <p:cNvPr id="11" name="Rectangle 10"/>
          <p:cNvSpPr/>
          <p:nvPr/>
        </p:nvSpPr>
        <p:spPr>
          <a:xfrm>
            <a:off x="104534" y="6229336"/>
            <a:ext cx="10622384" cy="584775"/>
          </a:xfrm>
          <a:prstGeom prst="rect">
            <a:avLst/>
          </a:prstGeom>
        </p:spPr>
        <p:txBody>
          <a:bodyPr wrap="square">
            <a:spAutoFit/>
          </a:bodyPr>
          <a:lstStyle/>
          <a:p>
            <a:pPr eaLnBrk="1" hangingPunct="1"/>
            <a:r>
              <a:rPr lang="fr-FR" altLang="en-US" sz="3200" dirty="0"/>
              <a:t>Ils disent ‘ mais il est énorme’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6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10.wav"/>
                                        </p:tgtEl>
                                      </p:cMediaNode>
                                    </p:audio>
                                  </p:subTnLst>
                                </p:cTn>
                              </p:par>
                              <p:par>
                                <p:cTn id="8" presetID="22" presetClass="entr" presetSubtype="8" fill="hold" grpId="0" nodeType="withEffect">
                                  <p:stCondLst>
                                    <p:cond delay="5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6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L11.wav"/>
                                        </p:tgtEl>
                                      </p:cMediaNode>
                                    </p:audio>
                                  </p:subTnLst>
                                </p:cTn>
                              </p:par>
                              <p:par>
                                <p:cTn id="16" presetID="22" presetClass="entr" presetSubtype="8" fill="hold" grpId="0" nodeType="withEffect">
                                  <p:stCondLst>
                                    <p:cond delay="55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6000"/>
                                        <p:tgtEl>
                                          <p:spTgt spid="10"/>
                                        </p:tgtEl>
                                      </p:cBhvr>
                                    </p:animEffect>
                                  </p:childTnLst>
                                </p:cTn>
                              </p:par>
                              <p:par>
                                <p:cTn id="19" presetID="22" presetClass="entr" presetSubtype="8" fill="hold" grpId="0" nodeType="withEffect">
                                  <p:stCondLst>
                                    <p:cond delay="1025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6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2" descr="C:\Documents and Settings\Administrator\Desktop\animfact.1229967078\3264886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07009" y="2090239"/>
            <a:ext cx="3333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2" descr="C:\Documents and Settings\Administrator\Desktop\animfact.1229967078\3269305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7614" y="2061869"/>
            <a:ext cx="314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descr="C:\Documents and Settings\Administrator\Desktop\animfact.1229967078\3794339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62790" flipH="1">
            <a:off x="1738823" y="2174249"/>
            <a:ext cx="256166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5450" y="143770"/>
            <a:ext cx="8568952" cy="584775"/>
          </a:xfrm>
          <a:prstGeom prst="rect">
            <a:avLst/>
          </a:prstGeom>
        </p:spPr>
        <p:txBody>
          <a:bodyPr wrap="square">
            <a:spAutoFit/>
          </a:bodyPr>
          <a:lstStyle/>
          <a:p>
            <a:pPr eaLnBrk="1" hangingPunct="1"/>
            <a:r>
              <a:rPr lang="fr-FR" altLang="en-US" sz="3200" dirty="0"/>
              <a:t>Mme Bossu appelle </a:t>
            </a:r>
            <a:r>
              <a:rPr lang="fr-FR" altLang="en-US" sz="3200" dirty="0" smtClean="0"/>
              <a:t>Xavier. Xavier tire Mme B,</a:t>
            </a:r>
            <a:endParaRPr lang="fr-FR" altLang="en-US" sz="3200" dirty="0"/>
          </a:p>
        </p:txBody>
      </p:sp>
      <p:sp>
        <p:nvSpPr>
          <p:cNvPr id="8" name="Rectangle 7"/>
          <p:cNvSpPr/>
          <p:nvPr/>
        </p:nvSpPr>
        <p:spPr>
          <a:xfrm>
            <a:off x="424414" y="769425"/>
            <a:ext cx="8568952" cy="584775"/>
          </a:xfrm>
          <a:prstGeom prst="rect">
            <a:avLst/>
          </a:prstGeom>
        </p:spPr>
        <p:txBody>
          <a:bodyPr wrap="square">
            <a:spAutoFit/>
          </a:bodyPr>
          <a:lstStyle/>
          <a:p>
            <a:pPr eaLnBrk="1" hangingPunct="1"/>
            <a:r>
              <a:rPr lang="fr-FR" altLang="en-US" sz="3200" dirty="0" smtClean="0"/>
              <a:t>Mme </a:t>
            </a:r>
            <a:r>
              <a:rPr lang="fr-FR" altLang="en-US" sz="3200" dirty="0"/>
              <a:t>Bossu tire M Bossu, </a:t>
            </a:r>
          </a:p>
        </p:txBody>
      </p:sp>
      <p:sp>
        <p:nvSpPr>
          <p:cNvPr id="9" name="Rectangle 8"/>
          <p:cNvSpPr/>
          <p:nvPr/>
        </p:nvSpPr>
        <p:spPr>
          <a:xfrm>
            <a:off x="424414" y="1399482"/>
            <a:ext cx="8568952" cy="584775"/>
          </a:xfrm>
          <a:prstGeom prst="rect">
            <a:avLst/>
          </a:prstGeom>
        </p:spPr>
        <p:txBody>
          <a:bodyPr wrap="square">
            <a:spAutoFit/>
          </a:bodyPr>
          <a:lstStyle/>
          <a:p>
            <a:pPr eaLnBrk="1" hangingPunct="1"/>
            <a:r>
              <a:rPr lang="fr-FR" altLang="en-US" sz="3200" dirty="0" smtClean="0"/>
              <a:t>Monsieur tire le navet… </a:t>
            </a:r>
            <a:endParaRPr lang="fr-FR" altLang="en-US" sz="3200" dirty="0"/>
          </a:p>
        </p:txBody>
      </p:sp>
      <p:sp>
        <p:nvSpPr>
          <p:cNvPr id="11" name="Rectangle 4"/>
          <p:cNvSpPr>
            <a:spLocks noChangeArrowheads="1"/>
          </p:cNvSpPr>
          <p:nvPr/>
        </p:nvSpPr>
        <p:spPr bwMode="auto">
          <a:xfrm>
            <a:off x="425450" y="4983163"/>
            <a:ext cx="82296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endParaRPr lang="es-ES" altLang="en-US" sz="2400" dirty="0">
              <a:latin typeface="Calibri" panose="020F0502020204030204" pitchFamily="34" charset="0"/>
            </a:endParaRPr>
          </a:p>
        </p:txBody>
      </p:sp>
      <p:sp>
        <p:nvSpPr>
          <p:cNvPr id="12" name="Rectangle 11"/>
          <p:cNvSpPr/>
          <p:nvPr/>
        </p:nvSpPr>
        <p:spPr>
          <a:xfrm>
            <a:off x="86098" y="5154374"/>
            <a:ext cx="10622384" cy="584775"/>
          </a:xfrm>
          <a:prstGeom prst="rect">
            <a:avLst/>
          </a:prstGeom>
        </p:spPr>
        <p:txBody>
          <a:bodyPr wrap="square">
            <a:spAutoFit/>
          </a:bodyPr>
          <a:lstStyle/>
          <a:p>
            <a:pPr eaLnBrk="1" hangingPunct="1"/>
            <a:r>
              <a:rPr lang="fr-FR" altLang="en-US" sz="3200" dirty="0"/>
              <a:t>Et ils tirent et tirent mais le navet ne vient pas.…</a:t>
            </a:r>
          </a:p>
        </p:txBody>
      </p:sp>
      <p:sp>
        <p:nvSpPr>
          <p:cNvPr id="13" name="Rectangle 12"/>
          <p:cNvSpPr/>
          <p:nvPr/>
        </p:nvSpPr>
        <p:spPr>
          <a:xfrm>
            <a:off x="86098" y="5701999"/>
            <a:ext cx="10622384" cy="584775"/>
          </a:xfrm>
          <a:prstGeom prst="rect">
            <a:avLst/>
          </a:prstGeom>
        </p:spPr>
        <p:txBody>
          <a:bodyPr wrap="square">
            <a:spAutoFit/>
          </a:bodyPr>
          <a:lstStyle/>
          <a:p>
            <a:pPr eaLnBrk="1" hangingPunct="1"/>
            <a:r>
              <a:rPr lang="fr-FR" altLang="en-US" sz="3200" dirty="0"/>
              <a:t>Il est trop grand! </a:t>
            </a:r>
          </a:p>
        </p:txBody>
      </p:sp>
      <p:sp>
        <p:nvSpPr>
          <p:cNvPr id="14" name="Rectangle 13"/>
          <p:cNvSpPr/>
          <p:nvPr/>
        </p:nvSpPr>
        <p:spPr>
          <a:xfrm>
            <a:off x="104534" y="6229336"/>
            <a:ext cx="10622384" cy="584775"/>
          </a:xfrm>
          <a:prstGeom prst="rect">
            <a:avLst/>
          </a:prstGeom>
        </p:spPr>
        <p:txBody>
          <a:bodyPr wrap="square">
            <a:spAutoFit/>
          </a:bodyPr>
          <a:lstStyle/>
          <a:p>
            <a:pPr eaLnBrk="1" hangingPunct="1"/>
            <a:r>
              <a:rPr lang="fr-FR" altLang="en-US" sz="3200" dirty="0"/>
              <a:t>Ils disent ‘ mais il est énorme’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6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L12.wav"/>
                                        </p:tgtEl>
                                      </p:cMediaNode>
                                    </p:audio>
                                  </p:subTnLst>
                                </p:cTn>
                              </p:par>
                              <p:par>
                                <p:cTn id="8" presetID="22" presetClass="entr" presetSubtype="8" fill="hold" grpId="0" nodeType="withEffect">
                                  <p:stCondLst>
                                    <p:cond delay="57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6000"/>
                                        <p:tgtEl>
                                          <p:spTgt spid="8"/>
                                        </p:tgtEl>
                                      </p:cBhvr>
                                    </p:animEffect>
                                  </p:childTnLst>
                                </p:cTn>
                              </p:par>
                              <p:par>
                                <p:cTn id="11" presetID="22" presetClass="entr" presetSubtype="8" fill="hold" grpId="0" nodeType="withEffect">
                                  <p:stCondLst>
                                    <p:cond delay="1125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6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725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4" name="L11.wav"/>
                                        </p:tgtEl>
                                      </p:cMediaNode>
                                    </p:audio>
                                  </p:subTnLst>
                                </p:cTn>
                              </p:par>
                              <p:par>
                                <p:cTn id="19" presetID="22" presetClass="entr" presetSubtype="8" fill="hold" grpId="0" nodeType="withEffect">
                                  <p:stCondLst>
                                    <p:cond delay="55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6000"/>
                                        <p:tgtEl>
                                          <p:spTgt spid="13"/>
                                        </p:tgtEl>
                                      </p:cBhvr>
                                    </p:animEffect>
                                  </p:childTnLst>
                                </p:cTn>
                              </p:par>
                              <p:par>
                                <p:cTn id="22" presetID="22" presetClass="entr" presetSubtype="8" fill="hold" grpId="0" nodeType="withEffect">
                                  <p:stCondLst>
                                    <p:cond delay="1025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6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2" descr="C:\Documents and Settings\Administrator\Desktop\animfact.1229967078\3263734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50758" y="1792125"/>
            <a:ext cx="2681497" cy="26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descr="C:\Documents and Settings\Administrator\Desktop\animfact.1229967078\3264886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39767" y="2163494"/>
            <a:ext cx="28638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C:\Documents and Settings\Administrator\Desktop\animfact.1229967078\3269305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57500" y="25717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C:\Documents and Settings\Administrator\Desktop\animfact.1229967078\3794339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342822" flipH="1">
            <a:off x="1604323" y="2353160"/>
            <a:ext cx="2027339"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7134" y="143269"/>
            <a:ext cx="8568952" cy="584775"/>
          </a:xfrm>
          <a:prstGeom prst="rect">
            <a:avLst/>
          </a:prstGeom>
        </p:spPr>
        <p:txBody>
          <a:bodyPr wrap="square">
            <a:spAutoFit/>
          </a:bodyPr>
          <a:lstStyle/>
          <a:p>
            <a:pPr eaLnBrk="1" hangingPunct="1"/>
            <a:r>
              <a:rPr lang="fr-FR" altLang="en-US" sz="3200" dirty="0"/>
              <a:t>Xavier appelle Chantal. Chantal tire Xavier. </a:t>
            </a:r>
          </a:p>
        </p:txBody>
      </p:sp>
      <p:sp>
        <p:nvSpPr>
          <p:cNvPr id="9" name="Rectangle 8"/>
          <p:cNvSpPr/>
          <p:nvPr/>
        </p:nvSpPr>
        <p:spPr>
          <a:xfrm>
            <a:off x="86098" y="768924"/>
            <a:ext cx="9260154" cy="584775"/>
          </a:xfrm>
          <a:prstGeom prst="rect">
            <a:avLst/>
          </a:prstGeom>
        </p:spPr>
        <p:txBody>
          <a:bodyPr wrap="square">
            <a:spAutoFit/>
          </a:bodyPr>
          <a:lstStyle/>
          <a:p>
            <a:pPr eaLnBrk="1" hangingPunct="1"/>
            <a:r>
              <a:rPr lang="fr-FR" altLang="en-US" sz="3200" dirty="0"/>
              <a:t>Xavier tire Mme Bossu. Mme Bossu tire M Bossu,   </a:t>
            </a:r>
          </a:p>
        </p:txBody>
      </p:sp>
      <p:sp>
        <p:nvSpPr>
          <p:cNvPr id="10" name="Rectangle 9"/>
          <p:cNvSpPr/>
          <p:nvPr/>
        </p:nvSpPr>
        <p:spPr>
          <a:xfrm>
            <a:off x="86098" y="1398981"/>
            <a:ext cx="8568952" cy="584775"/>
          </a:xfrm>
          <a:prstGeom prst="rect">
            <a:avLst/>
          </a:prstGeom>
        </p:spPr>
        <p:txBody>
          <a:bodyPr wrap="square">
            <a:spAutoFit/>
          </a:bodyPr>
          <a:lstStyle/>
          <a:p>
            <a:pPr eaLnBrk="1" hangingPunct="1"/>
            <a:r>
              <a:rPr lang="fr-FR" altLang="en-US" sz="3200" dirty="0"/>
              <a:t>M Bossu tire le navet …</a:t>
            </a:r>
          </a:p>
        </p:txBody>
      </p:sp>
      <p:sp>
        <p:nvSpPr>
          <p:cNvPr id="11" name="Rectangle 4"/>
          <p:cNvSpPr>
            <a:spLocks noChangeArrowheads="1"/>
          </p:cNvSpPr>
          <p:nvPr/>
        </p:nvSpPr>
        <p:spPr bwMode="auto">
          <a:xfrm>
            <a:off x="425450" y="4983163"/>
            <a:ext cx="82296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endParaRPr lang="es-ES" altLang="en-US" sz="2400" dirty="0">
              <a:latin typeface="Calibri" panose="020F0502020204030204" pitchFamily="34" charset="0"/>
            </a:endParaRPr>
          </a:p>
        </p:txBody>
      </p:sp>
      <p:sp>
        <p:nvSpPr>
          <p:cNvPr id="12" name="Rectangle 11"/>
          <p:cNvSpPr/>
          <p:nvPr/>
        </p:nvSpPr>
        <p:spPr>
          <a:xfrm>
            <a:off x="86098" y="5154374"/>
            <a:ext cx="10622384" cy="584775"/>
          </a:xfrm>
          <a:prstGeom prst="rect">
            <a:avLst/>
          </a:prstGeom>
        </p:spPr>
        <p:txBody>
          <a:bodyPr wrap="square">
            <a:spAutoFit/>
          </a:bodyPr>
          <a:lstStyle/>
          <a:p>
            <a:pPr eaLnBrk="1" hangingPunct="1"/>
            <a:r>
              <a:rPr lang="fr-FR" altLang="en-US" sz="3200" dirty="0"/>
              <a:t>Et ils tirent et tirent mais le navet ne vient pas.…</a:t>
            </a:r>
          </a:p>
        </p:txBody>
      </p:sp>
      <p:sp>
        <p:nvSpPr>
          <p:cNvPr id="13" name="Rectangle 12"/>
          <p:cNvSpPr/>
          <p:nvPr/>
        </p:nvSpPr>
        <p:spPr>
          <a:xfrm>
            <a:off x="86098" y="5701999"/>
            <a:ext cx="10622384" cy="584775"/>
          </a:xfrm>
          <a:prstGeom prst="rect">
            <a:avLst/>
          </a:prstGeom>
        </p:spPr>
        <p:txBody>
          <a:bodyPr wrap="square">
            <a:spAutoFit/>
          </a:bodyPr>
          <a:lstStyle/>
          <a:p>
            <a:pPr eaLnBrk="1" hangingPunct="1"/>
            <a:r>
              <a:rPr lang="fr-FR" altLang="en-US" sz="3200" dirty="0"/>
              <a:t>Il est trop grand! </a:t>
            </a:r>
          </a:p>
        </p:txBody>
      </p:sp>
      <p:sp>
        <p:nvSpPr>
          <p:cNvPr id="14" name="Rectangle 13"/>
          <p:cNvSpPr/>
          <p:nvPr/>
        </p:nvSpPr>
        <p:spPr>
          <a:xfrm>
            <a:off x="104534" y="6229336"/>
            <a:ext cx="10622384" cy="584775"/>
          </a:xfrm>
          <a:prstGeom prst="rect">
            <a:avLst/>
          </a:prstGeom>
        </p:spPr>
        <p:txBody>
          <a:bodyPr wrap="square">
            <a:spAutoFit/>
          </a:bodyPr>
          <a:lstStyle/>
          <a:p>
            <a:pPr eaLnBrk="1" hangingPunct="1"/>
            <a:r>
              <a:rPr lang="fr-FR" altLang="en-US" sz="3200" dirty="0"/>
              <a:t>Ils disent ‘ mais il est énorme’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L14 extra.wav"/>
                                        </p:tgtEl>
                                      </p:cMediaNode>
                                    </p:audio>
                                  </p:subTnLst>
                                </p:cTn>
                              </p:par>
                              <p:par>
                                <p:cTn id="8" presetID="22" presetClass="entr" presetSubtype="8" fill="hold" grpId="0" nodeType="withEffect">
                                  <p:stCondLst>
                                    <p:cond delay="6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8000"/>
                                        <p:tgtEl>
                                          <p:spTgt spid="9"/>
                                        </p:tgtEl>
                                      </p:cBhvr>
                                    </p:animEffect>
                                  </p:childTnLst>
                                </p:cTn>
                              </p:par>
                              <p:par>
                                <p:cTn id="11" presetID="22" presetClass="entr" presetSubtype="8" fill="hold" grpId="0" nodeType="withEffect">
                                  <p:stCondLst>
                                    <p:cond delay="13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725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L11.wav"/>
                                        </p:tgtEl>
                                      </p:cMediaNode>
                                    </p:audio>
                                  </p:subTnLst>
                                </p:cTn>
                              </p:par>
                              <p:par>
                                <p:cTn id="19" presetID="22" presetClass="entr" presetSubtype="8" fill="hold" grpId="0" nodeType="withEffect">
                                  <p:stCondLst>
                                    <p:cond delay="55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6000"/>
                                        <p:tgtEl>
                                          <p:spTgt spid="13"/>
                                        </p:tgtEl>
                                      </p:cBhvr>
                                    </p:animEffect>
                                  </p:childTnLst>
                                </p:cTn>
                              </p:par>
                              <p:par>
                                <p:cTn id="22" presetID="22" presetClass="entr" presetSubtype="8" fill="hold" grpId="0" nodeType="withEffect">
                                  <p:stCondLst>
                                    <p:cond delay="1025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6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p:txBody>
          <a:bodyPr/>
          <a:lstStyle/>
          <a:p>
            <a:pPr eaLnBrk="1" hangingPunct="1"/>
            <a:r>
              <a:rPr lang="en-GB" altLang="en-US" sz="7200" dirty="0" smtClean="0">
                <a:latin typeface="Bobcat"/>
              </a:rPr>
              <a:t>La </a:t>
            </a:r>
            <a:r>
              <a:rPr lang="en-GB" altLang="en-US" sz="7200" dirty="0" err="1" smtClean="0">
                <a:latin typeface="Bobcat"/>
              </a:rPr>
              <a:t>famille</a:t>
            </a:r>
            <a:r>
              <a:rPr lang="en-GB" altLang="en-US" sz="7200" dirty="0" smtClean="0">
                <a:latin typeface="Bobcat"/>
              </a:rPr>
              <a:t> </a:t>
            </a:r>
            <a:r>
              <a:rPr lang="en-GB" altLang="en-US" sz="7200" dirty="0" err="1" smtClean="0">
                <a:latin typeface="Bobcat"/>
              </a:rPr>
              <a:t>Bossu</a:t>
            </a:r>
            <a:r>
              <a:rPr lang="en-GB" altLang="en-US" sz="7200" dirty="0" smtClean="0">
                <a:latin typeface="Bobcat"/>
              </a:rPr>
              <a:t> </a:t>
            </a:r>
          </a:p>
        </p:txBody>
      </p:sp>
      <p:pic>
        <p:nvPicPr>
          <p:cNvPr id="5124" name="Picture 3" descr="C:\Documents and Settings\Administrator\Desktop\animfact.1229967078\3277698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357313"/>
            <a:ext cx="3357562"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99514" y="2132856"/>
            <a:ext cx="4572000" cy="1200329"/>
          </a:xfrm>
          <a:prstGeom prst="rect">
            <a:avLst/>
          </a:prstGeom>
        </p:spPr>
        <p:txBody>
          <a:bodyPr>
            <a:spAutoFit/>
          </a:bodyPr>
          <a:lstStyle/>
          <a:p>
            <a:r>
              <a:rPr lang="en-GB" sz="3600" dirty="0"/>
              <a:t>Le </a:t>
            </a:r>
            <a:r>
              <a:rPr lang="en-GB" sz="3600" dirty="0" err="1" smtClean="0"/>
              <a:t>père</a:t>
            </a:r>
            <a:r>
              <a:rPr lang="en-GB" sz="3600" dirty="0" smtClean="0"/>
              <a:t>,</a:t>
            </a:r>
            <a:endParaRPr lang="en-GB" sz="3600" dirty="0"/>
          </a:p>
          <a:p>
            <a:r>
              <a:rPr lang="en-GB" sz="3600" dirty="0" smtClean="0"/>
              <a:t>Monsieur </a:t>
            </a:r>
            <a:r>
              <a:rPr lang="en-GB" sz="3600" dirty="0" err="1"/>
              <a:t>Bossu</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subTnLst>
                                    <p:audio>
                                      <p:cMediaNode>
                                        <p:cTn display="0" masterRel="sameClick">
                                          <p:stCondLst>
                                            <p:cond evt="begin" delay="0">
                                              <p:tn val="5"/>
                                            </p:cond>
                                          </p:stCondLst>
                                          <p:endCondLst>
                                            <p:cond evt="onStopAudio" delay="0">
                                              <p:tgtEl>
                                                <p:sldTgt/>
                                              </p:tgtEl>
                                            </p:cond>
                                          </p:endCondLst>
                                        </p:cTn>
                                        <p:tgtEl>
                                          <p:sndTgt r:embed="rId2" name="Voici la famille Bossu.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75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Le pere M Boss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2" descr="C:\Documents and Settings\Administrator\Desktop\animfact.1229967078\3247160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23338" y="1417627"/>
            <a:ext cx="2690813"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7134" y="143269"/>
            <a:ext cx="8877354" cy="523220"/>
          </a:xfrm>
          <a:prstGeom prst="rect">
            <a:avLst/>
          </a:prstGeom>
        </p:spPr>
        <p:txBody>
          <a:bodyPr wrap="square">
            <a:spAutoFit/>
          </a:bodyPr>
          <a:lstStyle/>
          <a:p>
            <a:pPr eaLnBrk="1" hangingPunct="1"/>
            <a:r>
              <a:rPr lang="fr-FR" altLang="en-US" sz="2800" dirty="0"/>
              <a:t>Chantal </a:t>
            </a:r>
            <a:r>
              <a:rPr lang="fr-FR" altLang="en-US" sz="2800" dirty="0" smtClean="0"/>
              <a:t>appelle </a:t>
            </a:r>
            <a:r>
              <a:rPr lang="fr-FR" altLang="en-US" sz="2800" dirty="0"/>
              <a:t>le chien Pongo. </a:t>
            </a:r>
            <a:r>
              <a:rPr lang="fr-FR" altLang="en-US" sz="2800" dirty="0" smtClean="0"/>
              <a:t>Le chien tire Chantal. </a:t>
            </a:r>
            <a:endParaRPr lang="fr-FR" altLang="en-US" sz="2800" dirty="0"/>
          </a:p>
        </p:txBody>
      </p:sp>
      <p:sp>
        <p:nvSpPr>
          <p:cNvPr id="10" name="Rectangle 9"/>
          <p:cNvSpPr/>
          <p:nvPr/>
        </p:nvSpPr>
        <p:spPr>
          <a:xfrm>
            <a:off x="86098" y="768924"/>
            <a:ext cx="9260154" cy="584775"/>
          </a:xfrm>
          <a:prstGeom prst="rect">
            <a:avLst/>
          </a:prstGeom>
        </p:spPr>
        <p:txBody>
          <a:bodyPr wrap="square">
            <a:spAutoFit/>
          </a:bodyPr>
          <a:lstStyle/>
          <a:p>
            <a:pPr eaLnBrk="1" hangingPunct="1"/>
            <a:r>
              <a:rPr lang="fr-FR" altLang="en-US" sz="3200" dirty="0"/>
              <a:t>Chantal </a:t>
            </a:r>
            <a:r>
              <a:rPr lang="fr-FR" altLang="en-US" sz="3200" dirty="0" smtClean="0"/>
              <a:t>tire </a:t>
            </a:r>
            <a:r>
              <a:rPr lang="fr-FR" altLang="en-US" sz="3200" dirty="0"/>
              <a:t>Xavier. Xavier tire Mme Bossu. </a:t>
            </a:r>
          </a:p>
        </p:txBody>
      </p:sp>
      <p:sp>
        <p:nvSpPr>
          <p:cNvPr id="11" name="Rectangle 10"/>
          <p:cNvSpPr/>
          <p:nvPr/>
        </p:nvSpPr>
        <p:spPr>
          <a:xfrm>
            <a:off x="86098" y="1404003"/>
            <a:ext cx="9260154" cy="584775"/>
          </a:xfrm>
          <a:prstGeom prst="rect">
            <a:avLst/>
          </a:prstGeom>
        </p:spPr>
        <p:txBody>
          <a:bodyPr wrap="square">
            <a:spAutoFit/>
          </a:bodyPr>
          <a:lstStyle/>
          <a:p>
            <a:pPr eaLnBrk="1" hangingPunct="1"/>
            <a:r>
              <a:rPr lang="fr-FR" altLang="en-US" sz="3200" dirty="0"/>
              <a:t>Mme </a:t>
            </a:r>
            <a:r>
              <a:rPr lang="fr-FR" altLang="en-US" sz="3200" dirty="0" smtClean="0"/>
              <a:t>Bossu tire M Bossu. M </a:t>
            </a:r>
            <a:r>
              <a:rPr lang="fr-FR" altLang="en-US" sz="3200" dirty="0"/>
              <a:t>Bossu tire le </a:t>
            </a:r>
            <a:r>
              <a:rPr lang="fr-FR" altLang="en-US" sz="3200" dirty="0" smtClean="0"/>
              <a:t>navet…</a:t>
            </a:r>
            <a:endParaRPr lang="fr-FR" altLang="en-US" sz="3200" dirty="0"/>
          </a:p>
        </p:txBody>
      </p:sp>
      <p:sp>
        <p:nvSpPr>
          <p:cNvPr id="13" name="Rectangle 4"/>
          <p:cNvSpPr>
            <a:spLocks noChangeArrowheads="1"/>
          </p:cNvSpPr>
          <p:nvPr/>
        </p:nvSpPr>
        <p:spPr bwMode="auto">
          <a:xfrm>
            <a:off x="425450" y="4983163"/>
            <a:ext cx="82296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endParaRPr lang="es-ES" altLang="en-US" sz="2400" dirty="0">
              <a:latin typeface="Calibri" panose="020F0502020204030204" pitchFamily="34" charset="0"/>
            </a:endParaRPr>
          </a:p>
        </p:txBody>
      </p:sp>
      <p:sp>
        <p:nvSpPr>
          <p:cNvPr id="14" name="Rectangle 13"/>
          <p:cNvSpPr/>
          <p:nvPr/>
        </p:nvSpPr>
        <p:spPr>
          <a:xfrm>
            <a:off x="86098" y="5154374"/>
            <a:ext cx="10622384" cy="584775"/>
          </a:xfrm>
          <a:prstGeom prst="rect">
            <a:avLst/>
          </a:prstGeom>
        </p:spPr>
        <p:txBody>
          <a:bodyPr wrap="square">
            <a:spAutoFit/>
          </a:bodyPr>
          <a:lstStyle/>
          <a:p>
            <a:pPr eaLnBrk="1" hangingPunct="1"/>
            <a:r>
              <a:rPr lang="fr-FR" altLang="en-US" sz="3200" dirty="0"/>
              <a:t>Et ils tirent et tirent mais le navet ne vient pas.…</a:t>
            </a:r>
          </a:p>
        </p:txBody>
      </p:sp>
      <p:sp>
        <p:nvSpPr>
          <p:cNvPr id="15" name="Rectangle 14"/>
          <p:cNvSpPr/>
          <p:nvPr/>
        </p:nvSpPr>
        <p:spPr>
          <a:xfrm>
            <a:off x="86098" y="5701999"/>
            <a:ext cx="10622384" cy="584775"/>
          </a:xfrm>
          <a:prstGeom prst="rect">
            <a:avLst/>
          </a:prstGeom>
        </p:spPr>
        <p:txBody>
          <a:bodyPr wrap="square">
            <a:spAutoFit/>
          </a:bodyPr>
          <a:lstStyle/>
          <a:p>
            <a:pPr eaLnBrk="1" hangingPunct="1"/>
            <a:r>
              <a:rPr lang="fr-FR" altLang="en-US" sz="3200" dirty="0"/>
              <a:t>Il est trop grand! </a:t>
            </a:r>
          </a:p>
        </p:txBody>
      </p:sp>
      <p:sp>
        <p:nvSpPr>
          <p:cNvPr id="16" name="Rectangle 15"/>
          <p:cNvSpPr/>
          <p:nvPr/>
        </p:nvSpPr>
        <p:spPr>
          <a:xfrm>
            <a:off x="104534" y="6229336"/>
            <a:ext cx="10622384" cy="584775"/>
          </a:xfrm>
          <a:prstGeom prst="rect">
            <a:avLst/>
          </a:prstGeom>
        </p:spPr>
        <p:txBody>
          <a:bodyPr wrap="square">
            <a:spAutoFit/>
          </a:bodyPr>
          <a:lstStyle/>
          <a:p>
            <a:pPr eaLnBrk="1" hangingPunct="1"/>
            <a:r>
              <a:rPr lang="fr-FR" altLang="en-US" sz="3200" dirty="0"/>
              <a:t>Ils disent ‘ mais il est énorme’</a:t>
            </a:r>
          </a:p>
        </p:txBody>
      </p:sp>
      <p:pic>
        <p:nvPicPr>
          <p:cNvPr id="17" name="Picture 2" descr="C:\Documents and Settings\Administrator\Desktop\animfact.1229967078\3263734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0758" y="1792125"/>
            <a:ext cx="2681497" cy="26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Documents and Settings\Administrator\Desktop\animfact.1229967078\32648862.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9767" y="2163494"/>
            <a:ext cx="28638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Documents and Settings\Administrator\Desktop\animfact.1229967078\3269305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57500" y="25717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Documents and Settings\Administrator\Desktop\animfact.1229967078\37943394.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342822" flipH="1">
            <a:off x="1604323" y="2353160"/>
            <a:ext cx="2027339"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L14.wav"/>
                                        </p:tgtEl>
                                      </p:cMediaNode>
                                    </p:audio>
                                  </p:subTnLst>
                                </p:cTn>
                              </p:par>
                              <p:par>
                                <p:cTn id="8" presetID="22" presetClass="entr" presetSubtype="8" fill="hold" grpId="0" nodeType="withEffect">
                                  <p:stCondLst>
                                    <p:cond delay="6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7000"/>
                                        <p:tgtEl>
                                          <p:spTgt spid="10"/>
                                        </p:tgtEl>
                                      </p:cBhvr>
                                    </p:animEffect>
                                  </p:childTnLst>
                                </p:cTn>
                              </p:par>
                              <p:par>
                                <p:cTn id="11" presetID="22" presetClass="entr" presetSubtype="8" fill="hold" grpId="0" nodeType="withEffect">
                                  <p:stCondLst>
                                    <p:cond delay="130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725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L11.wav"/>
                                        </p:tgtEl>
                                      </p:cMediaNode>
                                    </p:audio>
                                  </p:subTnLst>
                                </p:cTn>
                              </p:par>
                              <p:par>
                                <p:cTn id="19" presetID="22" presetClass="entr" presetSubtype="8" fill="hold" grpId="0" nodeType="withEffect">
                                  <p:stCondLst>
                                    <p:cond delay="550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6000"/>
                                        <p:tgtEl>
                                          <p:spTgt spid="15"/>
                                        </p:tgtEl>
                                      </p:cBhvr>
                                    </p:animEffect>
                                  </p:childTnLst>
                                </p:cTn>
                              </p:par>
                              <p:par>
                                <p:cTn id="22" presetID="22" presetClass="entr" presetSubtype="8" fill="hold" grpId="0" nodeType="withEffect">
                                  <p:stCondLst>
                                    <p:cond delay="1025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6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425450" y="4983163"/>
            <a:ext cx="82296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endParaRPr lang="es-ES" altLang="en-US" sz="2400" dirty="0">
              <a:latin typeface="Calibri" panose="020F0502020204030204" pitchFamily="34" charset="0"/>
            </a:endParaRPr>
          </a:p>
        </p:txBody>
      </p:sp>
      <p:sp>
        <p:nvSpPr>
          <p:cNvPr id="10" name="Rectangle 9"/>
          <p:cNvSpPr/>
          <p:nvPr/>
        </p:nvSpPr>
        <p:spPr>
          <a:xfrm>
            <a:off x="86098" y="5154374"/>
            <a:ext cx="10622384" cy="584775"/>
          </a:xfrm>
          <a:prstGeom prst="rect">
            <a:avLst/>
          </a:prstGeom>
        </p:spPr>
        <p:txBody>
          <a:bodyPr wrap="square">
            <a:spAutoFit/>
          </a:bodyPr>
          <a:lstStyle/>
          <a:p>
            <a:pPr eaLnBrk="1" hangingPunct="1"/>
            <a:r>
              <a:rPr lang="fr-FR" altLang="en-US" sz="3200" dirty="0"/>
              <a:t>Et ils tirent et tirent mais le navet ne vient pas.…</a:t>
            </a:r>
          </a:p>
        </p:txBody>
      </p:sp>
      <p:sp>
        <p:nvSpPr>
          <p:cNvPr id="11" name="Rectangle 10"/>
          <p:cNvSpPr/>
          <p:nvPr/>
        </p:nvSpPr>
        <p:spPr>
          <a:xfrm>
            <a:off x="86098" y="5701999"/>
            <a:ext cx="10622384" cy="584775"/>
          </a:xfrm>
          <a:prstGeom prst="rect">
            <a:avLst/>
          </a:prstGeom>
        </p:spPr>
        <p:txBody>
          <a:bodyPr wrap="square">
            <a:spAutoFit/>
          </a:bodyPr>
          <a:lstStyle/>
          <a:p>
            <a:pPr eaLnBrk="1" hangingPunct="1"/>
            <a:r>
              <a:rPr lang="fr-FR" altLang="en-US" sz="3200" dirty="0"/>
              <a:t>Il est trop grand! </a:t>
            </a:r>
          </a:p>
        </p:txBody>
      </p:sp>
      <p:sp>
        <p:nvSpPr>
          <p:cNvPr id="12" name="Rectangle 11"/>
          <p:cNvSpPr/>
          <p:nvPr/>
        </p:nvSpPr>
        <p:spPr>
          <a:xfrm>
            <a:off x="104534" y="6229336"/>
            <a:ext cx="10622384" cy="584775"/>
          </a:xfrm>
          <a:prstGeom prst="rect">
            <a:avLst/>
          </a:prstGeom>
        </p:spPr>
        <p:txBody>
          <a:bodyPr wrap="square">
            <a:spAutoFit/>
          </a:bodyPr>
          <a:lstStyle/>
          <a:p>
            <a:pPr eaLnBrk="1" hangingPunct="1"/>
            <a:r>
              <a:rPr lang="fr-FR" altLang="en-US" sz="3200" dirty="0"/>
              <a:t>Ils disent ‘ mais il est énorme’</a:t>
            </a:r>
          </a:p>
        </p:txBody>
      </p:sp>
      <p:pic>
        <p:nvPicPr>
          <p:cNvPr id="13" name="Picture 2" descr="C:\Documents and Settings\Administrator\Desktop\animfact.1229967078\3247160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23338" y="1417627"/>
            <a:ext cx="2690813"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Documents and Settings\Administrator\Desktop\animfact.1229967078\3263734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0758" y="1792125"/>
            <a:ext cx="2681497" cy="26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Documents and Settings\Administrator\Desktop\animfact.1229967078\32648862.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9767" y="2163494"/>
            <a:ext cx="28638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Documents and Settings\Administrator\Desktop\animfact.1229967078\3269305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57500" y="25717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Documents and Settings\Administrator\Desktop\animfact.1229967078\37943394.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342822" flipH="1">
            <a:off x="1604323" y="2353160"/>
            <a:ext cx="2027339"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87134" y="143269"/>
            <a:ext cx="8877354" cy="553998"/>
          </a:xfrm>
          <a:prstGeom prst="rect">
            <a:avLst/>
          </a:prstGeom>
        </p:spPr>
        <p:txBody>
          <a:bodyPr wrap="square">
            <a:spAutoFit/>
          </a:bodyPr>
          <a:lstStyle/>
          <a:p>
            <a:pPr eaLnBrk="1" hangingPunct="1"/>
            <a:r>
              <a:rPr lang="fr-FR" altLang="en-US" sz="3000" dirty="0"/>
              <a:t>Pongo appelle le chat Félix.  Le </a:t>
            </a:r>
            <a:r>
              <a:rPr lang="fr-FR" altLang="en-US" sz="3000" dirty="0" smtClean="0"/>
              <a:t>chat tire le chien.. </a:t>
            </a:r>
            <a:endParaRPr lang="fr-FR" altLang="en-US" sz="3000" dirty="0"/>
          </a:p>
        </p:txBody>
      </p:sp>
      <p:sp>
        <p:nvSpPr>
          <p:cNvPr id="20" name="Rectangle 19"/>
          <p:cNvSpPr/>
          <p:nvPr/>
        </p:nvSpPr>
        <p:spPr>
          <a:xfrm>
            <a:off x="86098" y="768924"/>
            <a:ext cx="9260154" cy="584775"/>
          </a:xfrm>
          <a:prstGeom prst="rect">
            <a:avLst/>
          </a:prstGeom>
        </p:spPr>
        <p:txBody>
          <a:bodyPr wrap="square">
            <a:spAutoFit/>
          </a:bodyPr>
          <a:lstStyle/>
          <a:p>
            <a:pPr eaLnBrk="1" hangingPunct="1"/>
            <a:r>
              <a:rPr lang="fr-FR" altLang="en-US" sz="3200" dirty="0" smtClean="0"/>
              <a:t>Le chien tire Chantal. Chantal tire </a:t>
            </a:r>
            <a:r>
              <a:rPr lang="fr-FR" altLang="en-US" sz="3200" dirty="0"/>
              <a:t>Xavier. </a:t>
            </a:r>
          </a:p>
        </p:txBody>
      </p:sp>
      <p:sp>
        <p:nvSpPr>
          <p:cNvPr id="21" name="Rectangle 20"/>
          <p:cNvSpPr/>
          <p:nvPr/>
        </p:nvSpPr>
        <p:spPr>
          <a:xfrm>
            <a:off x="86098" y="1404003"/>
            <a:ext cx="9260154" cy="584775"/>
          </a:xfrm>
          <a:prstGeom prst="rect">
            <a:avLst/>
          </a:prstGeom>
        </p:spPr>
        <p:txBody>
          <a:bodyPr wrap="square">
            <a:spAutoFit/>
          </a:bodyPr>
          <a:lstStyle/>
          <a:p>
            <a:r>
              <a:rPr lang="fr-FR" altLang="en-US" sz="3200" dirty="0"/>
              <a:t>Xavier tire Mme Bossu. </a:t>
            </a:r>
            <a:r>
              <a:rPr lang="fr-FR" altLang="en-US" sz="3200" dirty="0" smtClean="0"/>
              <a:t>Mme Bossu tire M Bossu. </a:t>
            </a:r>
            <a:endParaRPr lang="fr-FR" altLang="en-US" sz="3200" dirty="0"/>
          </a:p>
        </p:txBody>
      </p:sp>
      <p:sp>
        <p:nvSpPr>
          <p:cNvPr id="23" name="Rectangle 22"/>
          <p:cNvSpPr/>
          <p:nvPr/>
        </p:nvSpPr>
        <p:spPr>
          <a:xfrm>
            <a:off x="4747853" y="4483993"/>
            <a:ext cx="9260154" cy="584775"/>
          </a:xfrm>
          <a:prstGeom prst="rect">
            <a:avLst/>
          </a:prstGeom>
        </p:spPr>
        <p:txBody>
          <a:bodyPr wrap="square">
            <a:spAutoFit/>
          </a:bodyPr>
          <a:lstStyle/>
          <a:p>
            <a:r>
              <a:rPr lang="fr-FR" altLang="en-US" sz="3200" dirty="0"/>
              <a:t>M Bossu tire le navet…</a:t>
            </a:r>
          </a:p>
        </p:txBody>
      </p:sp>
      <p:pic>
        <p:nvPicPr>
          <p:cNvPr id="25" name="Picture 2" descr="C:\Documents and Settings\Administrator\Desktop\animfact.1229967078\3242323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14057" y="210917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L18.wav"/>
                                        </p:tgtEl>
                                      </p:cMediaNode>
                                    </p:audio>
                                  </p:subTnLst>
                                </p:cTn>
                              </p:par>
                              <p:par>
                                <p:cTn id="8" presetID="22" presetClass="entr" presetSubtype="8" fill="hold" grpId="0" nodeType="withEffect">
                                  <p:stCondLst>
                                    <p:cond delay="625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000"/>
                                        <p:tgtEl>
                                          <p:spTgt spid="20"/>
                                        </p:tgtEl>
                                      </p:cBhvr>
                                    </p:animEffect>
                                  </p:childTnLst>
                                </p:cTn>
                              </p:par>
                              <p:par>
                                <p:cTn id="11" presetID="22" presetClass="entr" presetSubtype="8" fill="hold" grpId="0" nodeType="withEffect">
                                  <p:stCondLst>
                                    <p:cond delay="120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6000"/>
                                        <p:tgtEl>
                                          <p:spTgt spid="21"/>
                                        </p:tgtEl>
                                      </p:cBhvr>
                                    </p:animEffect>
                                  </p:childTnLst>
                                </p:cTn>
                              </p:par>
                              <p:par>
                                <p:cTn id="14" presetID="22" presetClass="entr" presetSubtype="8" fill="hold" grpId="0" nodeType="withEffect">
                                  <p:stCondLst>
                                    <p:cond delay="1875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72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L11.wav"/>
                                        </p:tgtEl>
                                      </p:cMediaNode>
                                    </p:audio>
                                  </p:subTnLst>
                                </p:cTn>
                              </p:par>
                              <p:par>
                                <p:cTn id="22" presetID="22" presetClass="entr" presetSubtype="8" fill="hold" grpId="0" nodeType="withEffect">
                                  <p:stCondLst>
                                    <p:cond delay="55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6000"/>
                                        <p:tgtEl>
                                          <p:spTgt spid="11"/>
                                        </p:tgtEl>
                                      </p:cBhvr>
                                    </p:animEffect>
                                  </p:childTnLst>
                                </p:cTn>
                              </p:par>
                              <p:par>
                                <p:cTn id="25" presetID="22" presetClass="entr" presetSubtype="8" fill="hold" grpId="0" nodeType="withEffect">
                                  <p:stCondLst>
                                    <p:cond delay="1025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6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9" grpId="0"/>
      <p:bldP spid="20"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Administrator\Desktop\animfact.1229967078\3247160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23323" y="1684420"/>
            <a:ext cx="2690813"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Documents and Settings\Administrator\Desktop\animfact.1229967078\3263734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50743" y="2058918"/>
            <a:ext cx="2681497" cy="26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Documents and Settings\Administrator\Desktop\animfact.1229967078\32648862.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2430287"/>
            <a:ext cx="28638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Documents and Settings\Administrator\Desktop\animfact.1229967078\3269305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57485" y="283854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Documents and Settings\Administrator\Desktop\animfact.1229967078\37943394.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342822" flipH="1">
            <a:off x="1804308" y="2619953"/>
            <a:ext cx="2027339"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Documents and Settings\Administrator\Desktop\animfact.1229967078\32423231.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4042" y="220531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Documents and Settings\Administrator\Desktop\animfact.1229967078\3243121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6376" y="3091800"/>
            <a:ext cx="954088"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86098" y="5154374"/>
            <a:ext cx="10622384" cy="584775"/>
          </a:xfrm>
          <a:prstGeom prst="rect">
            <a:avLst/>
          </a:prstGeom>
        </p:spPr>
        <p:txBody>
          <a:bodyPr wrap="square">
            <a:spAutoFit/>
          </a:bodyPr>
          <a:lstStyle/>
          <a:p>
            <a:pPr eaLnBrk="1" hangingPunct="1"/>
            <a:r>
              <a:rPr lang="fr-FR" altLang="en-US" sz="3200" dirty="0"/>
              <a:t>Et ils tirent et tirent mais le navet ne vient pas.…</a:t>
            </a:r>
          </a:p>
        </p:txBody>
      </p:sp>
      <p:sp>
        <p:nvSpPr>
          <p:cNvPr id="18" name="Rectangle 17"/>
          <p:cNvSpPr/>
          <p:nvPr/>
        </p:nvSpPr>
        <p:spPr>
          <a:xfrm>
            <a:off x="86098" y="5701999"/>
            <a:ext cx="10622384" cy="584775"/>
          </a:xfrm>
          <a:prstGeom prst="rect">
            <a:avLst/>
          </a:prstGeom>
        </p:spPr>
        <p:txBody>
          <a:bodyPr wrap="square">
            <a:spAutoFit/>
          </a:bodyPr>
          <a:lstStyle/>
          <a:p>
            <a:pPr eaLnBrk="1" hangingPunct="1"/>
            <a:r>
              <a:rPr lang="fr-FR" altLang="en-US" sz="3200" dirty="0"/>
              <a:t>Il est trop grand! </a:t>
            </a:r>
          </a:p>
        </p:txBody>
      </p:sp>
      <p:sp>
        <p:nvSpPr>
          <p:cNvPr id="19" name="Rectangle 18"/>
          <p:cNvSpPr/>
          <p:nvPr/>
        </p:nvSpPr>
        <p:spPr>
          <a:xfrm>
            <a:off x="104534" y="6229336"/>
            <a:ext cx="10622384" cy="584775"/>
          </a:xfrm>
          <a:prstGeom prst="rect">
            <a:avLst/>
          </a:prstGeom>
        </p:spPr>
        <p:txBody>
          <a:bodyPr wrap="square">
            <a:spAutoFit/>
          </a:bodyPr>
          <a:lstStyle/>
          <a:p>
            <a:pPr eaLnBrk="1" hangingPunct="1"/>
            <a:r>
              <a:rPr lang="fr-FR" altLang="en-US" sz="3200" dirty="0"/>
              <a:t>Ils disent ‘ mais il est énorme’</a:t>
            </a:r>
          </a:p>
        </p:txBody>
      </p:sp>
      <p:sp>
        <p:nvSpPr>
          <p:cNvPr id="20" name="Rectangle 19"/>
          <p:cNvSpPr/>
          <p:nvPr/>
        </p:nvSpPr>
        <p:spPr>
          <a:xfrm>
            <a:off x="87134" y="-27384"/>
            <a:ext cx="8877354" cy="553998"/>
          </a:xfrm>
          <a:prstGeom prst="rect">
            <a:avLst/>
          </a:prstGeom>
        </p:spPr>
        <p:txBody>
          <a:bodyPr wrap="square">
            <a:spAutoFit/>
          </a:bodyPr>
          <a:lstStyle/>
          <a:p>
            <a:pPr eaLnBrk="1" hangingPunct="1"/>
            <a:r>
              <a:rPr lang="fr-FR" altLang="en-US" sz="3000" dirty="0"/>
              <a:t>Félix appelle la souris Mickey. </a:t>
            </a:r>
            <a:r>
              <a:rPr lang="fr-FR" altLang="en-US" sz="3000" dirty="0" smtClean="0"/>
              <a:t>La </a:t>
            </a:r>
            <a:r>
              <a:rPr lang="fr-FR" altLang="en-US" sz="3000" dirty="0"/>
              <a:t>souris tire le </a:t>
            </a:r>
            <a:r>
              <a:rPr lang="fr-FR" altLang="en-US" sz="3000" dirty="0" smtClean="0"/>
              <a:t>chat</a:t>
            </a:r>
            <a:r>
              <a:rPr lang="fr-FR" altLang="en-US" sz="3000" dirty="0"/>
              <a:t>.</a:t>
            </a:r>
            <a:r>
              <a:rPr lang="fr-FR" altLang="en-US" sz="3000" dirty="0" smtClean="0"/>
              <a:t> </a:t>
            </a:r>
            <a:endParaRPr lang="fr-FR" altLang="en-US" sz="3000" dirty="0"/>
          </a:p>
        </p:txBody>
      </p:sp>
      <p:sp>
        <p:nvSpPr>
          <p:cNvPr id="21" name="Rectangle 20"/>
          <p:cNvSpPr/>
          <p:nvPr/>
        </p:nvSpPr>
        <p:spPr>
          <a:xfrm>
            <a:off x="86098" y="414208"/>
            <a:ext cx="9260154" cy="584775"/>
          </a:xfrm>
          <a:prstGeom prst="rect">
            <a:avLst/>
          </a:prstGeom>
        </p:spPr>
        <p:txBody>
          <a:bodyPr wrap="square">
            <a:spAutoFit/>
          </a:bodyPr>
          <a:lstStyle/>
          <a:p>
            <a:pPr eaLnBrk="1" hangingPunct="1"/>
            <a:r>
              <a:rPr lang="fr-FR" altLang="en-US" sz="3200" dirty="0"/>
              <a:t>Le chat tire le </a:t>
            </a:r>
            <a:r>
              <a:rPr lang="fr-FR" altLang="en-US" sz="3200" dirty="0" smtClean="0"/>
              <a:t>chien. Le chien tire Chantal. </a:t>
            </a:r>
            <a:endParaRPr lang="fr-FR" altLang="en-US" sz="3200" dirty="0"/>
          </a:p>
        </p:txBody>
      </p:sp>
      <p:sp>
        <p:nvSpPr>
          <p:cNvPr id="22" name="Rectangle 21"/>
          <p:cNvSpPr/>
          <p:nvPr/>
        </p:nvSpPr>
        <p:spPr>
          <a:xfrm>
            <a:off x="110123" y="891139"/>
            <a:ext cx="9260154" cy="584775"/>
          </a:xfrm>
          <a:prstGeom prst="rect">
            <a:avLst/>
          </a:prstGeom>
        </p:spPr>
        <p:txBody>
          <a:bodyPr wrap="square">
            <a:spAutoFit/>
          </a:bodyPr>
          <a:lstStyle/>
          <a:p>
            <a:r>
              <a:rPr lang="fr-FR" altLang="en-US" sz="3200" dirty="0"/>
              <a:t>Chantal tire Xavier. </a:t>
            </a:r>
            <a:r>
              <a:rPr lang="fr-FR" altLang="en-US" sz="3200" dirty="0" smtClean="0"/>
              <a:t>Xavier </a:t>
            </a:r>
            <a:r>
              <a:rPr lang="fr-FR" altLang="en-US" sz="3200" dirty="0"/>
              <a:t>tire Mme Bossu. </a:t>
            </a:r>
          </a:p>
        </p:txBody>
      </p:sp>
      <p:sp>
        <p:nvSpPr>
          <p:cNvPr id="23" name="Rectangle 22"/>
          <p:cNvSpPr/>
          <p:nvPr/>
        </p:nvSpPr>
        <p:spPr>
          <a:xfrm>
            <a:off x="86098" y="1366988"/>
            <a:ext cx="9260154" cy="584775"/>
          </a:xfrm>
          <a:prstGeom prst="rect">
            <a:avLst/>
          </a:prstGeom>
        </p:spPr>
        <p:txBody>
          <a:bodyPr wrap="square">
            <a:spAutoFit/>
          </a:bodyPr>
          <a:lstStyle/>
          <a:p>
            <a:r>
              <a:rPr lang="fr-FR" altLang="en-US" sz="3200" dirty="0"/>
              <a:t>Mme Bossu tire M Bossu. </a:t>
            </a:r>
            <a:r>
              <a:rPr lang="fr-FR" altLang="en-US" sz="3200" dirty="0" smtClean="0"/>
              <a:t>M </a:t>
            </a:r>
            <a:r>
              <a:rPr lang="fr-FR" altLang="en-US" sz="3200" dirty="0"/>
              <a:t>Bossu tire le navet…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7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L20.wav"/>
                                        </p:tgtEl>
                                      </p:cMediaNode>
                                    </p:audio>
                                  </p:subTnLst>
                                </p:cTn>
                              </p:par>
                              <p:par>
                                <p:cTn id="8" presetID="22" presetClass="entr" presetSubtype="8" fill="hold" grpId="0" nodeType="withEffect">
                                  <p:stCondLst>
                                    <p:cond delay="625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6500"/>
                                        <p:tgtEl>
                                          <p:spTgt spid="21"/>
                                        </p:tgtEl>
                                      </p:cBhvr>
                                    </p:animEffect>
                                  </p:childTnLst>
                                </p:cTn>
                              </p:par>
                              <p:par>
                                <p:cTn id="11" presetID="22" presetClass="entr" presetSubtype="8" fill="hold" grpId="0" nodeType="withEffect">
                                  <p:stCondLst>
                                    <p:cond delay="120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500"/>
                                        <p:tgtEl>
                                          <p:spTgt spid="22"/>
                                        </p:tgtEl>
                                      </p:cBhvr>
                                    </p:animEffect>
                                  </p:childTnLst>
                                </p:cTn>
                              </p:par>
                              <p:par>
                                <p:cTn id="14" presetID="22" presetClass="entr" presetSubtype="8" fill="hold" grpId="0" nodeType="withEffect">
                                  <p:stCondLst>
                                    <p:cond delay="1700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725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3" name="L11.wav"/>
                                        </p:tgtEl>
                                      </p:cMediaNode>
                                    </p:audio>
                                  </p:subTnLst>
                                </p:cTn>
                              </p:par>
                              <p:par>
                                <p:cTn id="22" presetID="22" presetClass="entr" presetSubtype="8" fill="hold" grpId="0" nodeType="withEffect">
                                  <p:stCondLst>
                                    <p:cond delay="550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6000"/>
                                        <p:tgtEl>
                                          <p:spTgt spid="18"/>
                                        </p:tgtEl>
                                      </p:cBhvr>
                                    </p:animEffect>
                                  </p:childTnLst>
                                </p:cTn>
                              </p:par>
                              <p:par>
                                <p:cTn id="25" presetID="22" presetClass="entr" presetSubtype="8" fill="hold" grpId="0" nodeType="withEffect">
                                  <p:stCondLst>
                                    <p:cond delay="1025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6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descr="C:\Documents and Settings\Administrator\Desktop\animfact.1229967078\3243121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9435" y="2430287"/>
            <a:ext cx="954088"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7134" y="-27384"/>
            <a:ext cx="8877354" cy="553998"/>
          </a:xfrm>
          <a:prstGeom prst="rect">
            <a:avLst/>
          </a:prstGeom>
        </p:spPr>
        <p:txBody>
          <a:bodyPr wrap="square">
            <a:spAutoFit/>
          </a:bodyPr>
          <a:lstStyle/>
          <a:p>
            <a:pPr eaLnBrk="1" hangingPunct="1"/>
            <a:r>
              <a:rPr lang="fr-FR" altLang="en-US" sz="3000" dirty="0" smtClean="0"/>
              <a:t>La souris tire le chat</a:t>
            </a:r>
            <a:r>
              <a:rPr lang="fr-FR" altLang="en-US" sz="3000" dirty="0"/>
              <a:t>. Le chat tire le </a:t>
            </a:r>
            <a:r>
              <a:rPr lang="fr-FR" altLang="en-US" sz="3000" dirty="0" smtClean="0"/>
              <a:t>chien.</a:t>
            </a:r>
            <a:endParaRPr lang="fr-FR" altLang="en-US" sz="3000" dirty="0"/>
          </a:p>
        </p:txBody>
      </p:sp>
      <p:sp>
        <p:nvSpPr>
          <p:cNvPr id="12" name="Rectangle 11"/>
          <p:cNvSpPr/>
          <p:nvPr/>
        </p:nvSpPr>
        <p:spPr>
          <a:xfrm>
            <a:off x="86098" y="414208"/>
            <a:ext cx="9260154" cy="584775"/>
          </a:xfrm>
          <a:prstGeom prst="rect">
            <a:avLst/>
          </a:prstGeom>
        </p:spPr>
        <p:txBody>
          <a:bodyPr wrap="square">
            <a:spAutoFit/>
          </a:bodyPr>
          <a:lstStyle/>
          <a:p>
            <a:pPr eaLnBrk="1" hangingPunct="1"/>
            <a:r>
              <a:rPr lang="fr-FR" altLang="en-US" sz="3200" dirty="0" smtClean="0"/>
              <a:t>Le chien tire Chantal. </a:t>
            </a:r>
            <a:r>
              <a:rPr lang="fr-FR" altLang="en-US" sz="3200" dirty="0"/>
              <a:t>Chantal tire </a:t>
            </a:r>
            <a:r>
              <a:rPr lang="fr-FR" altLang="en-US" sz="3200" dirty="0" smtClean="0"/>
              <a:t>Xavier.</a:t>
            </a:r>
            <a:endParaRPr lang="fr-FR" altLang="en-US" sz="3200" dirty="0"/>
          </a:p>
        </p:txBody>
      </p:sp>
      <p:sp>
        <p:nvSpPr>
          <p:cNvPr id="13" name="Rectangle 12"/>
          <p:cNvSpPr/>
          <p:nvPr/>
        </p:nvSpPr>
        <p:spPr>
          <a:xfrm>
            <a:off x="110123" y="891139"/>
            <a:ext cx="9260154" cy="584775"/>
          </a:xfrm>
          <a:prstGeom prst="rect">
            <a:avLst/>
          </a:prstGeom>
        </p:spPr>
        <p:txBody>
          <a:bodyPr wrap="square">
            <a:spAutoFit/>
          </a:bodyPr>
          <a:lstStyle/>
          <a:p>
            <a:r>
              <a:rPr lang="fr-FR" altLang="en-US" sz="3200" dirty="0" smtClean="0"/>
              <a:t>Xavier </a:t>
            </a:r>
            <a:r>
              <a:rPr lang="fr-FR" altLang="en-US" sz="3200" dirty="0"/>
              <a:t>tire Mme Bossu. Mme Bossu tire M Bossu.  </a:t>
            </a:r>
          </a:p>
        </p:txBody>
      </p:sp>
      <p:sp>
        <p:nvSpPr>
          <p:cNvPr id="14" name="Rectangle 13"/>
          <p:cNvSpPr/>
          <p:nvPr/>
        </p:nvSpPr>
        <p:spPr>
          <a:xfrm>
            <a:off x="86098" y="1366988"/>
            <a:ext cx="9260154" cy="584775"/>
          </a:xfrm>
          <a:prstGeom prst="rect">
            <a:avLst/>
          </a:prstGeom>
        </p:spPr>
        <p:txBody>
          <a:bodyPr wrap="square">
            <a:spAutoFit/>
          </a:bodyPr>
          <a:lstStyle/>
          <a:p>
            <a:r>
              <a:rPr lang="fr-FR" altLang="en-US" sz="3200" dirty="0" smtClean="0"/>
              <a:t>M </a:t>
            </a:r>
            <a:r>
              <a:rPr lang="fr-FR" altLang="en-US" sz="3200" dirty="0"/>
              <a:t>Bossu tire le navet…</a:t>
            </a:r>
          </a:p>
        </p:txBody>
      </p:sp>
      <p:pic>
        <p:nvPicPr>
          <p:cNvPr id="16" name="Picture 2" descr="C:\Documents and Settings\Administrator\Desktop\animfact.1229967078\3247160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23323" y="1684420"/>
            <a:ext cx="2690813"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Documents and Settings\Administrator\Desktop\animfact.1229967078\3263734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50743" y="2058918"/>
            <a:ext cx="2681497" cy="26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Documents and Settings\Administrator\Desktop\animfact.1229967078\32648862.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2430287"/>
            <a:ext cx="28638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Documents and Settings\Administrator\Desktop\animfact.1229967078\32693054.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057485" y="283854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Documents and Settings\Administrator\Desktop\animfact.1229967078\37943394.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42822" flipH="1">
            <a:off x="1804308" y="2619953"/>
            <a:ext cx="2027339"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Documents and Settings\Administrator\Desktop\animfact.1229967078\32423231.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14042" y="220531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86098" y="5885211"/>
            <a:ext cx="10622384" cy="584775"/>
          </a:xfrm>
          <a:prstGeom prst="rect">
            <a:avLst/>
          </a:prstGeom>
        </p:spPr>
        <p:txBody>
          <a:bodyPr wrap="square">
            <a:spAutoFit/>
          </a:bodyPr>
          <a:lstStyle/>
          <a:p>
            <a:pPr eaLnBrk="1" hangingPunct="1"/>
            <a:r>
              <a:rPr lang="fr-FR" altLang="en-US" sz="3200" dirty="0"/>
              <a:t>Et </a:t>
            </a:r>
            <a:r>
              <a:rPr lang="fr-FR" altLang="en-US" sz="3200" dirty="0" smtClean="0"/>
              <a:t>tirent </a:t>
            </a:r>
            <a:r>
              <a:rPr lang="fr-FR" altLang="en-US" sz="3200" dirty="0"/>
              <a:t>et tirent </a:t>
            </a:r>
            <a:r>
              <a:rPr lang="fr-FR" altLang="en-US" sz="3200" dirty="0" smtClean="0"/>
              <a:t>et tirent…</a:t>
            </a:r>
            <a:endParaRPr lang="fr-FR" altLang="en-US" sz="3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22.wav"/>
                                        </p:tgtEl>
                                      </p:cMediaNode>
                                    </p:audio>
                                  </p:subTnLst>
                                </p:cTn>
                              </p:par>
                              <p:par>
                                <p:cTn id="8" presetID="22" presetClass="entr" presetSubtype="8" fill="hold" grpId="0" nodeType="withEffect">
                                  <p:stCondLst>
                                    <p:cond delay="62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6500"/>
                                        <p:tgtEl>
                                          <p:spTgt spid="12"/>
                                        </p:tgtEl>
                                      </p:cBhvr>
                                    </p:animEffect>
                                  </p:childTnLst>
                                </p:cTn>
                              </p:par>
                              <p:par>
                                <p:cTn id="11" presetID="22" presetClass="entr" presetSubtype="8" fill="hold" grpId="0" nodeType="withEffect">
                                  <p:stCondLst>
                                    <p:cond delay="120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500"/>
                                        <p:tgtEl>
                                          <p:spTgt spid="13"/>
                                        </p:tgtEl>
                                      </p:cBhvr>
                                    </p:animEffect>
                                  </p:childTnLst>
                                </p:cTn>
                              </p:par>
                              <p:par>
                                <p:cTn id="14" presetID="22" presetClass="entr" presetSubtype="8" fill="hold" grpId="0" nodeType="withEffect">
                                  <p:stCondLst>
                                    <p:cond delay="170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725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L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pulling turn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00188"/>
            <a:ext cx="91440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6098" y="5885211"/>
            <a:ext cx="10622384" cy="584775"/>
          </a:xfrm>
          <a:prstGeom prst="rect">
            <a:avLst/>
          </a:prstGeom>
        </p:spPr>
        <p:txBody>
          <a:bodyPr wrap="square">
            <a:spAutoFit/>
          </a:bodyPr>
          <a:lstStyle/>
          <a:p>
            <a:pPr eaLnBrk="1" hangingPunct="1"/>
            <a:r>
              <a:rPr lang="fr-FR" altLang="en-US" sz="3200" dirty="0"/>
              <a:t>Et </a:t>
            </a:r>
            <a:r>
              <a:rPr lang="fr-FR" altLang="en-US" sz="3200" dirty="0" smtClean="0"/>
              <a:t>tirent </a:t>
            </a:r>
            <a:r>
              <a:rPr lang="fr-FR" altLang="en-US" sz="3200" dirty="0"/>
              <a:t>et tirent </a:t>
            </a:r>
            <a:r>
              <a:rPr lang="fr-FR" altLang="en-US" sz="3200" dirty="0" smtClean="0"/>
              <a:t>et tirent…</a:t>
            </a:r>
            <a:endParaRPr lang="fr-FR"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2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j03314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3023953">
            <a:off x="2582863" y="2547938"/>
            <a:ext cx="3863975" cy="5184775"/>
          </a:xfrm>
        </p:spPr>
      </p:pic>
      <p:sp>
        <p:nvSpPr>
          <p:cNvPr id="5" name="Rectangle 4"/>
          <p:cNvSpPr/>
          <p:nvPr/>
        </p:nvSpPr>
        <p:spPr>
          <a:xfrm>
            <a:off x="86098" y="108350"/>
            <a:ext cx="8877354" cy="553998"/>
          </a:xfrm>
          <a:prstGeom prst="rect">
            <a:avLst/>
          </a:prstGeom>
        </p:spPr>
        <p:txBody>
          <a:bodyPr wrap="square">
            <a:spAutoFit/>
          </a:bodyPr>
          <a:lstStyle/>
          <a:p>
            <a:pPr eaLnBrk="1" hangingPunct="1"/>
            <a:r>
              <a:rPr lang="fr-FR" altLang="en-US" sz="3000" dirty="0"/>
              <a:t>… et le navet vient de la terre. Pop! </a:t>
            </a:r>
          </a:p>
        </p:txBody>
      </p:sp>
      <p:sp>
        <p:nvSpPr>
          <p:cNvPr id="6" name="Rectangle 5"/>
          <p:cNvSpPr/>
          <p:nvPr/>
        </p:nvSpPr>
        <p:spPr>
          <a:xfrm>
            <a:off x="86098" y="867375"/>
            <a:ext cx="9260154" cy="584775"/>
          </a:xfrm>
          <a:prstGeom prst="rect">
            <a:avLst/>
          </a:prstGeom>
        </p:spPr>
        <p:txBody>
          <a:bodyPr wrap="square">
            <a:spAutoFit/>
          </a:bodyPr>
          <a:lstStyle/>
          <a:p>
            <a:pPr eaLnBrk="1" hangingPunct="1"/>
            <a:r>
              <a:rPr lang="fr-FR" altLang="en-US" sz="3200" dirty="0"/>
              <a:t>Il n’est pas grand – il est énorme!</a:t>
            </a:r>
          </a:p>
        </p:txBody>
      </p:sp>
      <p:sp>
        <p:nvSpPr>
          <p:cNvPr id="7" name="Rectangle 6"/>
          <p:cNvSpPr/>
          <p:nvPr/>
        </p:nvSpPr>
        <p:spPr>
          <a:xfrm>
            <a:off x="86098" y="1657177"/>
            <a:ext cx="9260154" cy="584775"/>
          </a:xfrm>
          <a:prstGeom prst="rect">
            <a:avLst/>
          </a:prstGeom>
        </p:spPr>
        <p:txBody>
          <a:bodyPr wrap="square">
            <a:spAutoFit/>
          </a:bodyPr>
          <a:lstStyle/>
          <a:p>
            <a:r>
              <a:rPr lang="fr-FR" altLang="en-US" sz="3200" dirty="0"/>
              <a:t>Tout le monde </a:t>
            </a:r>
            <a:r>
              <a:rPr lang="fr-FR" altLang="en-US" sz="3200" dirty="0" smtClean="0"/>
              <a:t>dit, </a:t>
            </a:r>
            <a:r>
              <a:rPr lang="fr-FR" altLang="en-US" sz="3200" b="1" dirty="0" smtClean="0"/>
              <a:t>“</a:t>
            </a:r>
            <a:r>
              <a:rPr lang="fr-FR" altLang="en-US" sz="3200" b="1" dirty="0"/>
              <a:t>C’est un navet énorme!”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770" decel="100000"/>
                                        <p:tgtEl>
                                          <p:spTgt spid="25603"/>
                                        </p:tgtEl>
                                      </p:cBhvr>
                                    </p:animEffect>
                                    <p:animScale>
                                      <p:cBhvr>
                                        <p:cTn id="8" dur="770" decel="100000"/>
                                        <p:tgtEl>
                                          <p:spTgt spid="25603"/>
                                        </p:tgtEl>
                                      </p:cBhvr>
                                      <p:from x="10000" y="10000"/>
                                      <p:to x="200000" y="450000"/>
                                    </p:animScale>
                                    <p:animScale>
                                      <p:cBhvr>
                                        <p:cTn id="9" dur="1230" accel="100000" fill="hold">
                                          <p:stCondLst>
                                            <p:cond delay="770"/>
                                          </p:stCondLst>
                                        </p:cTn>
                                        <p:tgtEl>
                                          <p:spTgt spid="25603"/>
                                        </p:tgtEl>
                                      </p:cBhvr>
                                      <p:from x="200000" y="450000"/>
                                      <p:to x="100000" y="100000"/>
                                    </p:animScale>
                                    <p:set>
                                      <p:cBhvr>
                                        <p:cTn id="10" dur="770" fill="hold"/>
                                        <p:tgtEl>
                                          <p:spTgt spid="25603"/>
                                        </p:tgtEl>
                                        <p:attrNameLst>
                                          <p:attrName>ppt_x</p:attrName>
                                        </p:attrNameLst>
                                      </p:cBhvr>
                                      <p:to>
                                        <p:strVal val="(0.5)"/>
                                      </p:to>
                                    </p:set>
                                    <p:anim from="(0.5)" to="(#ppt_x)" calcmode="lin" valueType="num">
                                      <p:cBhvr>
                                        <p:cTn id="11" dur="1230" accel="100000" fill="hold">
                                          <p:stCondLst>
                                            <p:cond delay="770"/>
                                          </p:stCondLst>
                                        </p:cTn>
                                        <p:tgtEl>
                                          <p:spTgt spid="25603"/>
                                        </p:tgtEl>
                                        <p:attrNameLst>
                                          <p:attrName>ppt_x</p:attrName>
                                        </p:attrNameLst>
                                      </p:cBhvr>
                                    </p:anim>
                                    <p:set>
                                      <p:cBhvr>
                                        <p:cTn id="12" dur="770" fill="hold"/>
                                        <p:tgtEl>
                                          <p:spTgt spid="25603"/>
                                        </p:tgtEl>
                                        <p:attrNameLst>
                                          <p:attrName>ppt_y</p:attrName>
                                        </p:attrNameLst>
                                      </p:cBhvr>
                                      <p:to>
                                        <p:strVal val="(#ppt_y+0.4)"/>
                                      </p:to>
                                    </p:set>
                                    <p:anim from="(#ppt_y+0.4)" to="(#ppt_y)" calcmode="lin" valueType="num">
                                      <p:cBhvr>
                                        <p:cTn id="13" dur="1230" accel="100000" fill="hold">
                                          <p:stCondLst>
                                            <p:cond delay="770"/>
                                          </p:stCondLst>
                                        </p:cTn>
                                        <p:tgtEl>
                                          <p:spTgt spid="2560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6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L25.wav"/>
                                        </p:tgtEl>
                                      </p:cMediaNode>
                                    </p:audio>
                                  </p:subTnLst>
                                </p:cTn>
                              </p:par>
                              <p:par>
                                <p:cTn id="19" presetID="22" presetClass="entr" presetSubtype="8" fill="hold" grpId="0" nodeType="withEffect">
                                  <p:stCondLst>
                                    <p:cond delay="525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6000"/>
                                        <p:tgtEl>
                                          <p:spTgt spid="6"/>
                                        </p:tgtEl>
                                      </p:cBhvr>
                                    </p:animEffect>
                                  </p:childTnLst>
                                </p:cTn>
                              </p:par>
                              <p:par>
                                <p:cTn id="22" presetID="22" presetClass="entr" presetSubtype="8" fill="hold" grpId="0" nodeType="withEffect">
                                  <p:stCondLst>
                                    <p:cond delay="105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Administrator\Desktop\animfact.1229968261\635493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285875"/>
            <a:ext cx="62865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0054" y="340490"/>
            <a:ext cx="8877354" cy="584775"/>
          </a:xfrm>
          <a:prstGeom prst="rect">
            <a:avLst/>
          </a:prstGeom>
        </p:spPr>
        <p:txBody>
          <a:bodyPr wrap="square">
            <a:spAutoFit/>
          </a:bodyPr>
          <a:lstStyle/>
          <a:p>
            <a:pPr eaLnBrk="1" hangingPunct="1"/>
            <a:r>
              <a:rPr lang="fr-FR" altLang="en-US" sz="3200" dirty="0"/>
              <a:t>Tout le village vient célébrer et dit:</a:t>
            </a:r>
          </a:p>
        </p:txBody>
      </p:sp>
      <p:sp>
        <p:nvSpPr>
          <p:cNvPr id="5" name="Rectangle 4"/>
          <p:cNvSpPr/>
          <p:nvPr/>
        </p:nvSpPr>
        <p:spPr>
          <a:xfrm>
            <a:off x="270054" y="993487"/>
            <a:ext cx="9260154" cy="584775"/>
          </a:xfrm>
          <a:prstGeom prst="rect">
            <a:avLst/>
          </a:prstGeom>
        </p:spPr>
        <p:txBody>
          <a:bodyPr wrap="square">
            <a:spAutoFit/>
          </a:bodyPr>
          <a:lstStyle/>
          <a:p>
            <a:r>
              <a:rPr lang="fr-FR" altLang="en-US" sz="3200" b="1" dirty="0" smtClean="0"/>
              <a:t>“</a:t>
            </a:r>
            <a:r>
              <a:rPr lang="fr-FR" altLang="en-US" sz="3200" b="1" dirty="0"/>
              <a:t>C’est un navet énorme!”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26.wav"/>
                                        </p:tgtEl>
                                      </p:cMediaNode>
                                    </p:audio>
                                  </p:subTnLst>
                                </p:cTn>
                              </p:par>
                              <p:par>
                                <p:cTn id="8" presetID="22" presetClass="entr" presetSubtype="8" fill="hold" grpId="0" nodeType="withEffect">
                                  <p:stCondLst>
                                    <p:cond delay="4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2" descr="C:\Documents and Settings\Administrator\Desktop\animfact.1229967078\3253166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785938"/>
            <a:ext cx="5478463"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7504" y="798727"/>
            <a:ext cx="8877354" cy="523220"/>
          </a:xfrm>
          <a:prstGeom prst="rect">
            <a:avLst/>
          </a:prstGeom>
        </p:spPr>
        <p:txBody>
          <a:bodyPr wrap="square">
            <a:spAutoFit/>
          </a:bodyPr>
          <a:lstStyle/>
          <a:p>
            <a:pPr eaLnBrk="1" hangingPunct="1"/>
            <a:r>
              <a:rPr lang="fr-FR" altLang="en-US" sz="2800" dirty="0"/>
              <a:t>Tout le monde est content et mange la soupe de </a:t>
            </a:r>
            <a:r>
              <a:rPr lang="fr-FR" altLang="en-US" sz="2800" dirty="0" smtClean="0"/>
              <a:t>navet.</a:t>
            </a:r>
            <a:endParaRPr lang="fr-FR" alt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C:\Documents and Settings\Administrator\Desktop\animfact.1229967078\3277698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571625"/>
            <a:ext cx="350043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504" y="798727"/>
            <a:ext cx="8877354" cy="523220"/>
          </a:xfrm>
          <a:prstGeom prst="rect">
            <a:avLst/>
          </a:prstGeom>
        </p:spPr>
        <p:txBody>
          <a:bodyPr wrap="square">
            <a:spAutoFit/>
          </a:bodyPr>
          <a:lstStyle/>
          <a:p>
            <a:pPr eaLnBrk="1" hangingPunct="1"/>
            <a:r>
              <a:rPr lang="fr-FR" altLang="en-US" sz="2800" dirty="0"/>
              <a:t>M.Bossu est content et mange le navet.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2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C:\Documents and Settings\Administrator\Desktop\animfact.1229967078\3264886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857375"/>
            <a:ext cx="476885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6646" y="476672"/>
            <a:ext cx="8877354" cy="523220"/>
          </a:xfrm>
          <a:prstGeom prst="rect">
            <a:avLst/>
          </a:prstGeom>
        </p:spPr>
        <p:txBody>
          <a:bodyPr wrap="square">
            <a:spAutoFit/>
          </a:bodyPr>
          <a:lstStyle/>
          <a:p>
            <a:pPr eaLnBrk="1" hangingPunct="1"/>
            <a:r>
              <a:rPr lang="fr-FR" altLang="en-US" sz="2800" dirty="0"/>
              <a:t>Mme.Bossu est contente et mange le navet.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2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tor\Desktop\animfact.1229967078\3264886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000250"/>
            <a:ext cx="4649788"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a:xfrm>
            <a:off x="609600" y="427038"/>
            <a:ext cx="8229600" cy="1143000"/>
          </a:xfrm>
          <a:prstGeom prst="rect">
            <a:avLst/>
          </a:prstGeom>
        </p:spPr>
        <p:txBody>
          <a:bodyPr anchor="ctr"/>
          <a:lstStyle/>
          <a:p>
            <a:pPr algn="ctr" fontAlgn="auto">
              <a:spcAft>
                <a:spcPts val="0"/>
              </a:spcAft>
              <a:defRPr/>
            </a:pPr>
            <a:r>
              <a:rPr lang="en-GB" sz="7200" dirty="0">
                <a:latin typeface="Bobcat" pitchFamily="2" charset="0"/>
                <a:ea typeface="+mj-ea"/>
                <a:cs typeface="+mj-cs"/>
              </a:rPr>
              <a:t>La </a:t>
            </a:r>
            <a:r>
              <a:rPr lang="en-GB" sz="7200" dirty="0" err="1">
                <a:latin typeface="Bobcat" pitchFamily="2" charset="0"/>
                <a:ea typeface="+mj-ea"/>
                <a:cs typeface="+mj-cs"/>
              </a:rPr>
              <a:t>famille</a:t>
            </a:r>
            <a:r>
              <a:rPr lang="en-GB" sz="7200" dirty="0">
                <a:latin typeface="Bobcat" pitchFamily="2" charset="0"/>
                <a:ea typeface="+mj-ea"/>
                <a:cs typeface="+mj-cs"/>
              </a:rPr>
              <a:t> </a:t>
            </a:r>
            <a:r>
              <a:rPr lang="en-GB" sz="7200" dirty="0" err="1">
                <a:latin typeface="Bobcat" pitchFamily="2" charset="0"/>
                <a:ea typeface="+mj-ea"/>
                <a:cs typeface="+mj-cs"/>
              </a:rPr>
              <a:t>Bossu</a:t>
            </a:r>
            <a:endParaRPr lang="en-GB" sz="7200" dirty="0">
              <a:latin typeface="Bobcat" pitchFamily="2" charset="0"/>
              <a:ea typeface="+mj-ea"/>
              <a:cs typeface="+mj-cs"/>
            </a:endParaRPr>
          </a:p>
        </p:txBody>
      </p:sp>
      <p:sp>
        <p:nvSpPr>
          <p:cNvPr id="6" name="Rectangle 5"/>
          <p:cNvSpPr/>
          <p:nvPr/>
        </p:nvSpPr>
        <p:spPr>
          <a:xfrm>
            <a:off x="4297221" y="2000250"/>
            <a:ext cx="4572000" cy="1200329"/>
          </a:xfrm>
          <a:prstGeom prst="rect">
            <a:avLst/>
          </a:prstGeom>
        </p:spPr>
        <p:txBody>
          <a:bodyPr>
            <a:spAutoFit/>
          </a:bodyPr>
          <a:lstStyle/>
          <a:p>
            <a:r>
              <a:rPr lang="en-GB" sz="3600" dirty="0" smtClean="0"/>
              <a:t>La </a:t>
            </a:r>
            <a:r>
              <a:rPr lang="en-GB" sz="3600" dirty="0" err="1" smtClean="0"/>
              <a:t>mère</a:t>
            </a:r>
            <a:r>
              <a:rPr lang="en-GB" sz="3600" dirty="0" smtClean="0"/>
              <a:t>,</a:t>
            </a:r>
            <a:endParaRPr lang="en-GB" sz="3600" dirty="0"/>
          </a:p>
          <a:p>
            <a:r>
              <a:rPr lang="en-GB" sz="3600" dirty="0" smtClean="0"/>
              <a:t>Madame </a:t>
            </a:r>
            <a:r>
              <a:rPr lang="en-GB" sz="3600" dirty="0" err="1"/>
              <a:t>Bossu</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a mere Mme Boss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C:\Documents and Settings\Administrator\Desktop\animfact.1229967078\3794339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1695450"/>
            <a:ext cx="305752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6646" y="476672"/>
            <a:ext cx="8877354" cy="523220"/>
          </a:xfrm>
          <a:prstGeom prst="rect">
            <a:avLst/>
          </a:prstGeom>
        </p:spPr>
        <p:txBody>
          <a:bodyPr wrap="square">
            <a:spAutoFit/>
          </a:bodyPr>
          <a:lstStyle/>
          <a:p>
            <a:pPr eaLnBrk="1" hangingPunct="1"/>
            <a:r>
              <a:rPr lang="fr-FR" altLang="en-US" sz="2800" dirty="0"/>
              <a:t>Xavier est content et monte son vélo.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3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descr="C:\Documents and Settings\Administrator\Desktop\animfact.1229967078\3273789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428750"/>
            <a:ext cx="2357438"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6646" y="476672"/>
            <a:ext cx="8877354" cy="523220"/>
          </a:xfrm>
          <a:prstGeom prst="rect">
            <a:avLst/>
          </a:prstGeom>
        </p:spPr>
        <p:txBody>
          <a:bodyPr wrap="square">
            <a:spAutoFit/>
          </a:bodyPr>
          <a:lstStyle/>
          <a:p>
            <a:pPr eaLnBrk="1" hangingPunct="1"/>
            <a:r>
              <a:rPr lang="fr-FR" altLang="en-US" sz="2800" dirty="0"/>
              <a:t>Grand-mère est contente et mange un gâteau.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3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C:\Documents and Settings\Administrator\Desktop\animfact.1229967078\3253860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2143125"/>
            <a:ext cx="4357687"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6646" y="476672"/>
            <a:ext cx="8877354" cy="523220"/>
          </a:xfrm>
          <a:prstGeom prst="rect">
            <a:avLst/>
          </a:prstGeom>
        </p:spPr>
        <p:txBody>
          <a:bodyPr wrap="square">
            <a:spAutoFit/>
          </a:bodyPr>
          <a:lstStyle/>
          <a:p>
            <a:pPr eaLnBrk="1" hangingPunct="1"/>
            <a:r>
              <a:rPr lang="fr-FR" altLang="en-US" sz="2800" dirty="0"/>
              <a:t>Chantal est contente et mange un biscuit.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3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C:\Documents and Settings\Administrator\Desktop\animfact.1229967078\3245864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285875"/>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6646" y="476672"/>
            <a:ext cx="8877354" cy="523220"/>
          </a:xfrm>
          <a:prstGeom prst="rect">
            <a:avLst/>
          </a:prstGeom>
        </p:spPr>
        <p:txBody>
          <a:bodyPr wrap="square">
            <a:spAutoFit/>
          </a:bodyPr>
          <a:lstStyle/>
          <a:p>
            <a:pPr eaLnBrk="1" hangingPunct="1"/>
            <a:r>
              <a:rPr lang="fr-FR" altLang="en-US" sz="2800" dirty="0"/>
              <a:t>Le chien est content et dort.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3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C:\Documents and Settings\Administrator\Desktop\animfact.1229967078\3242372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571625"/>
            <a:ext cx="423862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6646" y="476672"/>
            <a:ext cx="8877354" cy="523220"/>
          </a:xfrm>
          <a:prstGeom prst="rect">
            <a:avLst/>
          </a:prstGeom>
        </p:spPr>
        <p:txBody>
          <a:bodyPr wrap="square">
            <a:spAutoFit/>
          </a:bodyPr>
          <a:lstStyle/>
          <a:p>
            <a:pPr eaLnBrk="1" hangingPunct="1"/>
            <a:r>
              <a:rPr lang="fr-FR" altLang="en-US" sz="2800" dirty="0"/>
              <a:t>Le chat est content et dort.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3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7" descr="mouse_drinking_wine_cheese_h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141538"/>
            <a:ext cx="287972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6646" y="332656"/>
            <a:ext cx="8877354" cy="523220"/>
          </a:xfrm>
          <a:prstGeom prst="rect">
            <a:avLst/>
          </a:prstGeom>
        </p:spPr>
        <p:txBody>
          <a:bodyPr wrap="square">
            <a:spAutoFit/>
          </a:bodyPr>
          <a:lstStyle/>
          <a:p>
            <a:pPr eaLnBrk="1" hangingPunct="1"/>
            <a:r>
              <a:rPr lang="fr-FR" altLang="en-US" sz="2800" dirty="0"/>
              <a:t>La souris est contente et mange du fromage ……... </a:t>
            </a:r>
          </a:p>
        </p:txBody>
      </p:sp>
      <p:sp>
        <p:nvSpPr>
          <p:cNvPr id="8" name="Rectangle 7"/>
          <p:cNvSpPr/>
          <p:nvPr/>
        </p:nvSpPr>
        <p:spPr>
          <a:xfrm>
            <a:off x="4932040" y="2866085"/>
            <a:ext cx="8877354" cy="523220"/>
          </a:xfrm>
          <a:prstGeom prst="rect">
            <a:avLst/>
          </a:prstGeom>
        </p:spPr>
        <p:txBody>
          <a:bodyPr wrap="square">
            <a:spAutoFit/>
          </a:bodyPr>
          <a:lstStyle/>
          <a:p>
            <a:pPr eaLnBrk="1" hangingPunct="1"/>
            <a:r>
              <a:rPr lang="fr-FR" altLang="en-US" sz="2800" dirty="0"/>
              <a:t>Quelle </a:t>
            </a:r>
            <a:r>
              <a:rPr lang="fr-FR" altLang="en-US" sz="2800" dirty="0" smtClean="0"/>
              <a:t>surprise!</a:t>
            </a:r>
            <a:endParaRPr lang="fr-FR" alt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L35.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L3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5" descr="turnip_scre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139981"/>
            <a:ext cx="314325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87824" y="1916832"/>
            <a:ext cx="2376264" cy="1200329"/>
          </a:xfrm>
          <a:prstGeom prst="rect">
            <a:avLst/>
          </a:prstGeom>
        </p:spPr>
        <p:txBody>
          <a:bodyPr wrap="square">
            <a:spAutoFit/>
          </a:bodyPr>
          <a:lstStyle/>
          <a:p>
            <a:pPr eaLnBrk="1" hangingPunct="1"/>
            <a:r>
              <a:rPr lang="fr-FR" altLang="en-US" sz="7200" b="1" dirty="0"/>
              <a:t>l</a:t>
            </a:r>
            <a:r>
              <a:rPr lang="fr-FR" altLang="en-US" sz="7200" b="1" dirty="0" smtClean="0"/>
              <a:t>a fin</a:t>
            </a:r>
            <a:endParaRPr lang="fr-FR" altLang="en-US" sz="72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3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p:txBody>
          <a:bodyPr/>
          <a:lstStyle/>
          <a:p>
            <a:pPr eaLnBrk="1" hangingPunct="1"/>
            <a:r>
              <a:rPr lang="en-GB" altLang="en-US" sz="7200" smtClean="0">
                <a:latin typeface="Bobcat"/>
              </a:rPr>
              <a:t>La famille Bossu</a:t>
            </a:r>
          </a:p>
        </p:txBody>
      </p:sp>
      <p:pic>
        <p:nvPicPr>
          <p:cNvPr id="7172" name="Picture 2" descr="C:\Documents and Settings\Administrator\Desktop\animfact.1229967078\3794339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214438"/>
            <a:ext cx="3429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99514" y="2132856"/>
            <a:ext cx="4572000" cy="1200329"/>
          </a:xfrm>
          <a:prstGeom prst="rect">
            <a:avLst/>
          </a:prstGeom>
        </p:spPr>
        <p:txBody>
          <a:bodyPr>
            <a:spAutoFit/>
          </a:bodyPr>
          <a:lstStyle/>
          <a:p>
            <a:r>
              <a:rPr lang="en-GB" sz="3600" dirty="0"/>
              <a:t>Le </a:t>
            </a:r>
            <a:r>
              <a:rPr lang="en-GB" sz="3600" dirty="0" smtClean="0"/>
              <a:t>frère,</a:t>
            </a:r>
            <a:endParaRPr lang="en-GB" sz="3600" dirty="0"/>
          </a:p>
          <a:p>
            <a:r>
              <a:rPr lang="en-GB" sz="3600" dirty="0" smtClean="0"/>
              <a:t>Xavier</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e frere Xavi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p:txBody>
          <a:bodyPr/>
          <a:lstStyle/>
          <a:p>
            <a:pPr eaLnBrk="1" hangingPunct="1"/>
            <a:r>
              <a:rPr lang="en-GB" altLang="en-US" sz="7200" dirty="0" smtClean="0">
                <a:latin typeface="Bobcat"/>
              </a:rPr>
              <a:t>La </a:t>
            </a:r>
            <a:r>
              <a:rPr lang="en-GB" altLang="en-US" sz="7200" dirty="0" err="1" smtClean="0">
                <a:latin typeface="Bobcat"/>
              </a:rPr>
              <a:t>famille</a:t>
            </a:r>
            <a:r>
              <a:rPr lang="en-GB" altLang="en-US" sz="7200" dirty="0" smtClean="0">
                <a:latin typeface="Bobcat"/>
              </a:rPr>
              <a:t> </a:t>
            </a:r>
            <a:r>
              <a:rPr lang="en-GB" altLang="en-US" sz="7200" dirty="0" err="1" smtClean="0">
                <a:latin typeface="Bobcat"/>
              </a:rPr>
              <a:t>Bossu</a:t>
            </a:r>
            <a:endParaRPr lang="en-GB" altLang="en-US" sz="7200" dirty="0" smtClean="0">
              <a:latin typeface="Bobcat"/>
            </a:endParaRPr>
          </a:p>
        </p:txBody>
      </p:sp>
      <p:pic>
        <p:nvPicPr>
          <p:cNvPr id="8196" name="Picture 2" descr="C:\Documents and Settings\Administrator\Desktop\animfact.1229967078\3263734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143000"/>
            <a:ext cx="4786312"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29959" y="2132856"/>
            <a:ext cx="4572000" cy="1200329"/>
          </a:xfrm>
          <a:prstGeom prst="rect">
            <a:avLst/>
          </a:prstGeom>
        </p:spPr>
        <p:txBody>
          <a:bodyPr>
            <a:spAutoFit/>
          </a:bodyPr>
          <a:lstStyle/>
          <a:p>
            <a:r>
              <a:rPr lang="en-GB" sz="3600" dirty="0" smtClean="0"/>
              <a:t>La </a:t>
            </a:r>
            <a:r>
              <a:rPr lang="en-GB" sz="3600" dirty="0" err="1" smtClean="0"/>
              <a:t>sœur</a:t>
            </a:r>
            <a:r>
              <a:rPr lang="en-GB" sz="3600" dirty="0" smtClean="0"/>
              <a:t>,</a:t>
            </a:r>
            <a:endParaRPr lang="en-GB" sz="3600" dirty="0"/>
          </a:p>
          <a:p>
            <a:r>
              <a:rPr lang="en-GB" sz="3600" dirty="0" smtClean="0"/>
              <a:t>Chantal</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a soeur chant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noChangeArrowheads="1"/>
          </p:cNvSpPr>
          <p:nvPr>
            <p:ph type="title"/>
          </p:nvPr>
        </p:nvSpPr>
        <p:spPr/>
        <p:txBody>
          <a:bodyPr/>
          <a:lstStyle/>
          <a:p>
            <a:pPr eaLnBrk="1" hangingPunct="1"/>
            <a:r>
              <a:rPr lang="en-GB" altLang="en-US" sz="7200" smtClean="0">
                <a:latin typeface="Bobcat"/>
              </a:rPr>
              <a:t>La famille Bossu</a:t>
            </a:r>
          </a:p>
        </p:txBody>
      </p:sp>
      <p:pic>
        <p:nvPicPr>
          <p:cNvPr id="9220" name="Picture 2" descr="C:\Documents and Settings\Administrator\Desktop\animfact.1229967078\3276454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643063"/>
            <a:ext cx="3643313"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99514" y="2132856"/>
            <a:ext cx="4572000" cy="1200329"/>
          </a:xfrm>
          <a:prstGeom prst="rect">
            <a:avLst/>
          </a:prstGeom>
        </p:spPr>
        <p:txBody>
          <a:bodyPr>
            <a:spAutoFit/>
          </a:bodyPr>
          <a:lstStyle/>
          <a:p>
            <a:r>
              <a:rPr lang="en-GB" sz="3600" dirty="0" smtClean="0"/>
              <a:t>La grand-</a:t>
            </a:r>
            <a:r>
              <a:rPr lang="en-GB" sz="3600" dirty="0" err="1" smtClean="0"/>
              <a:t>mère</a:t>
            </a:r>
            <a:r>
              <a:rPr lang="en-GB" sz="3600" dirty="0" smtClean="0"/>
              <a:t>,</a:t>
            </a:r>
            <a:endParaRPr lang="en-GB" sz="3600" dirty="0"/>
          </a:p>
          <a:p>
            <a:r>
              <a:rPr lang="en-GB" sz="3600" dirty="0" err="1" smtClean="0"/>
              <a:t>Éloise</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a grandmere Eloi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p:txBody>
          <a:bodyPr/>
          <a:lstStyle/>
          <a:p>
            <a:pPr eaLnBrk="1" hangingPunct="1"/>
            <a:r>
              <a:rPr lang="en-GB" altLang="en-US" sz="7200" smtClean="0">
                <a:latin typeface="Bobcat"/>
              </a:rPr>
              <a:t>La famille Bossu</a:t>
            </a:r>
          </a:p>
        </p:txBody>
      </p:sp>
      <p:pic>
        <p:nvPicPr>
          <p:cNvPr id="10244" name="Picture 2" descr="C:\Documents and Settings\Administrator\Desktop\animfact.1229967078\3275305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500188"/>
            <a:ext cx="257175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99514" y="2132856"/>
            <a:ext cx="4572000" cy="1200329"/>
          </a:xfrm>
          <a:prstGeom prst="rect">
            <a:avLst/>
          </a:prstGeom>
        </p:spPr>
        <p:txBody>
          <a:bodyPr>
            <a:spAutoFit/>
          </a:bodyPr>
          <a:lstStyle/>
          <a:p>
            <a:r>
              <a:rPr lang="en-GB" sz="3600" dirty="0"/>
              <a:t>Le </a:t>
            </a:r>
            <a:r>
              <a:rPr lang="en-GB" sz="3600" dirty="0" smtClean="0"/>
              <a:t>grand-</a:t>
            </a:r>
            <a:r>
              <a:rPr lang="en-GB" sz="3600" dirty="0" err="1" smtClean="0"/>
              <a:t>père</a:t>
            </a:r>
            <a:r>
              <a:rPr lang="en-GB" sz="3600" dirty="0" smtClean="0"/>
              <a:t>,</a:t>
            </a:r>
            <a:endParaRPr lang="en-GB" sz="3600" dirty="0"/>
          </a:p>
          <a:p>
            <a:r>
              <a:rPr lang="en-GB" sz="3600" dirty="0" smtClean="0"/>
              <a:t>Bruno</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e grandpere Bru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lstStyle/>
          <a:p>
            <a:pPr eaLnBrk="1" hangingPunct="1"/>
            <a:r>
              <a:rPr lang="en-GB" altLang="en-US" sz="7200" smtClean="0">
                <a:latin typeface="Bobcat"/>
              </a:rPr>
              <a:t>La famille Bossu</a:t>
            </a:r>
          </a:p>
        </p:txBody>
      </p:sp>
      <p:pic>
        <p:nvPicPr>
          <p:cNvPr id="11268" name="Picture 3" descr="C:\Documents and Settings\Administrator\Desktop\animfact.1229967078\3245772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928688"/>
            <a:ext cx="328612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427984" y="2142656"/>
            <a:ext cx="4572000" cy="1200329"/>
          </a:xfrm>
          <a:prstGeom prst="rect">
            <a:avLst/>
          </a:prstGeom>
        </p:spPr>
        <p:txBody>
          <a:bodyPr>
            <a:spAutoFit/>
          </a:bodyPr>
          <a:lstStyle/>
          <a:p>
            <a:r>
              <a:rPr lang="en-GB" sz="3600" dirty="0"/>
              <a:t>Le </a:t>
            </a:r>
            <a:r>
              <a:rPr lang="en-GB" sz="3600" dirty="0" err="1" smtClean="0"/>
              <a:t>chien</a:t>
            </a:r>
            <a:r>
              <a:rPr lang="en-GB" sz="3600" dirty="0" smtClean="0"/>
              <a:t>,</a:t>
            </a:r>
            <a:endParaRPr lang="en-GB" sz="3600" dirty="0"/>
          </a:p>
          <a:p>
            <a:r>
              <a:rPr lang="en-GB" sz="3600" dirty="0" smtClean="0"/>
              <a:t>Pongo</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e chien Pon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a:lstStyle/>
          <a:p>
            <a:pPr eaLnBrk="1" hangingPunct="1"/>
            <a:r>
              <a:rPr lang="en-GB" altLang="en-US" sz="7200" smtClean="0">
                <a:latin typeface="Bobcat"/>
              </a:rPr>
              <a:t>La famille Bossu</a:t>
            </a:r>
          </a:p>
        </p:txBody>
      </p:sp>
      <p:pic>
        <p:nvPicPr>
          <p:cNvPr id="12292" name="Picture 2" descr="C:\Documents and Settings\Administrator\Desktop\animfact.1229967078\324232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643063"/>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16016" y="2348880"/>
            <a:ext cx="4572000" cy="1200329"/>
          </a:xfrm>
          <a:prstGeom prst="rect">
            <a:avLst/>
          </a:prstGeom>
        </p:spPr>
        <p:txBody>
          <a:bodyPr>
            <a:spAutoFit/>
          </a:bodyPr>
          <a:lstStyle/>
          <a:p>
            <a:r>
              <a:rPr lang="en-GB" sz="3600" dirty="0"/>
              <a:t>Le </a:t>
            </a:r>
            <a:r>
              <a:rPr lang="en-GB" sz="3600" dirty="0" smtClean="0"/>
              <a:t>chat,</a:t>
            </a:r>
            <a:endParaRPr lang="en-GB" sz="3600" dirty="0"/>
          </a:p>
          <a:p>
            <a:r>
              <a:rPr lang="en-GB" sz="3600" dirty="0" smtClean="0"/>
              <a:t>Félix</a:t>
            </a:r>
            <a:endParaRPr lang="en-GB"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e chat Feli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TotalTime>
  <Words>708</Words>
  <Application>Microsoft Office PowerPoint</Application>
  <PresentationFormat>On-screen Show (4:3)</PresentationFormat>
  <Paragraphs>115</Paragraphs>
  <Slides>36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Bobcat</vt:lpstr>
      <vt:lpstr>Arial</vt:lpstr>
      <vt:lpstr>Calibri</vt:lpstr>
      <vt:lpstr>Office Theme</vt:lpstr>
      <vt:lpstr>Le gros navet</vt:lpstr>
      <vt:lpstr>La famille Bossu </vt:lpstr>
      <vt:lpstr>PowerPoint Presentation</vt:lpstr>
      <vt:lpstr>La famille Bossu</vt:lpstr>
      <vt:lpstr>La famille Bossu</vt:lpstr>
      <vt:lpstr>La famille Bossu</vt:lpstr>
      <vt:lpstr>La famille Bossu</vt:lpstr>
      <vt:lpstr>La famille Bossu</vt:lpstr>
      <vt:lpstr>La famille Bossu</vt:lpstr>
      <vt:lpstr>La famille</vt:lpstr>
      <vt:lpstr>L’histore du gros navet</vt:lpstr>
      <vt:lpstr>L’histore du gros navet</vt:lpstr>
      <vt:lpstr>L’histore du gros navet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nabo gigante</dc:title>
  <dc:creator>55WD</dc:creator>
  <cp:lastModifiedBy>Rachel Hawkes</cp:lastModifiedBy>
  <cp:revision>59</cp:revision>
  <dcterms:created xsi:type="dcterms:W3CDTF">2008-12-22T17:55:28Z</dcterms:created>
  <dcterms:modified xsi:type="dcterms:W3CDTF">2019-04-21T16:18:57Z</dcterms:modified>
</cp:coreProperties>
</file>