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59" r:id="rId4"/>
    <p:sldId id="260" r:id="rId5"/>
    <p:sldId id="261" r:id="rId6"/>
    <p:sldId id="286" r:id="rId7"/>
    <p:sldId id="287" r:id="rId8"/>
    <p:sldId id="262" r:id="rId9"/>
    <p:sldId id="263" r:id="rId10"/>
    <p:sldId id="264" r:id="rId11"/>
    <p:sldId id="265" r:id="rId12"/>
    <p:sldId id="285" r:id="rId13"/>
    <p:sldId id="284" r:id="rId14"/>
    <p:sldId id="266" r:id="rId15"/>
    <p:sldId id="267" r:id="rId16"/>
    <p:sldId id="288" r:id="rId17"/>
    <p:sldId id="268" r:id="rId18"/>
    <p:sldId id="289" r:id="rId19"/>
    <p:sldId id="290" r:id="rId20"/>
    <p:sldId id="291" r:id="rId21"/>
    <p:sldId id="292" r:id="rId22"/>
    <p:sldId id="294" r:id="rId23"/>
    <p:sldId id="293" r:id="rId24"/>
    <p:sldId id="297" r:id="rId25"/>
    <p:sldId id="274" r:id="rId26"/>
    <p:sldId id="298" r:id="rId27"/>
    <p:sldId id="275" r:id="rId28"/>
    <p:sldId id="296" r:id="rId29"/>
    <p:sldId id="295" r:id="rId30"/>
    <p:sldId id="278" r:id="rId31"/>
    <p:sldId id="276" r:id="rId32"/>
    <p:sldId id="279" r:id="rId33"/>
    <p:sldId id="280" r:id="rId34"/>
    <p:sldId id="281" r:id="rId35"/>
    <p:sldId id="282" r:id="rId36"/>
    <p:sldId id="283" r:id="rId37"/>
    <p:sldId id="29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66192" autoAdjust="0"/>
  </p:normalViewPr>
  <p:slideViewPr>
    <p:cSldViewPr>
      <p:cViewPr varScale="1">
        <p:scale>
          <a:sx n="73" d="100"/>
          <a:sy n="73" d="100"/>
        </p:scale>
        <p:origin x="26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6B0583F9-B007-4B11-AAE7-ED0E766E3F06}" type="datetimeFigureOut">
              <a:rPr lang="en-US"/>
              <a:pPr>
                <a:defRPr/>
              </a:pPr>
              <a:t>8/27/2018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5519522-B001-47FA-ACD4-26A55EEF9C1D}" type="slidenum">
              <a:rPr lang="en-US" altLang="en-US"/>
              <a:pPr/>
              <a:t>‹#›</a:t>
            </a:fld>
            <a:endParaRPr lang="en-US" altLang="en-US"/>
          </a:p>
        </p:txBody>
      </p:sp>
    </p:spTree>
    <p:extLst>
      <p:ext uri="{BB962C8B-B14F-4D97-AF65-F5344CB8AC3E}">
        <p14:creationId xmlns:p14="http://schemas.microsoft.com/office/powerpoint/2010/main" val="3538560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https://www.youtube.com/results?search_query=le+gros+navet</a:t>
            </a:r>
            <a:br>
              <a:rPr lang="en-GB" altLang="en-US" dirty="0" smtClean="0"/>
            </a:br>
            <a:r>
              <a:rPr lang="en-GB" altLang="en-US" dirty="0" smtClean="0"/>
              <a:t>Link on YouTube to several different versions of the story.</a:t>
            </a:r>
            <a:endParaRPr lang="en-GB" altLang="en-US" dirty="0" smtClean="0"/>
          </a:p>
          <a:p>
            <a:pPr eaLnBrk="1" hangingPunct="1">
              <a:spcBef>
                <a:spcPct val="0"/>
              </a:spcBef>
            </a:pPr>
            <a:endParaRPr lang="en-GB" altLang="en-US" dirty="0" smtClean="0"/>
          </a:p>
          <a:p>
            <a:pPr eaLnBrk="1" hangingPunct="1">
              <a:spcBef>
                <a:spcPct val="0"/>
              </a:spcBef>
            </a:pPr>
            <a:r>
              <a:rPr lang="en-GB" altLang="en-US" dirty="0" smtClean="0"/>
              <a:t>This story will be familiar to most.  It’s good as it revises family members in context of a story and because when narrating it you use the 3</a:t>
            </a:r>
            <a:r>
              <a:rPr lang="en-GB" altLang="en-US" baseline="30000" dirty="0" smtClean="0"/>
              <a:t>rd</a:t>
            </a:r>
            <a:r>
              <a:rPr lang="en-GB" altLang="en-US" dirty="0" smtClean="0"/>
              <a:t> person so you model </a:t>
            </a:r>
            <a:r>
              <a:rPr lang="en-GB" altLang="en-US" dirty="0" smtClean="0"/>
              <a:t>‘</a:t>
            </a:r>
            <a:r>
              <a:rPr lang="en-GB" altLang="en-US" dirty="0" err="1" smtClean="0"/>
              <a:t>il</a:t>
            </a:r>
            <a:r>
              <a:rPr lang="en-GB" altLang="en-US" dirty="0" smtClean="0"/>
              <a:t>/</a:t>
            </a:r>
            <a:r>
              <a:rPr lang="en-GB" altLang="en-US" dirty="0" err="1" smtClean="0"/>
              <a:t>elle</a:t>
            </a:r>
            <a:r>
              <a:rPr lang="en-GB" altLang="en-US" dirty="0" smtClean="0"/>
              <a:t> </a:t>
            </a:r>
            <a:r>
              <a:rPr lang="en-GB" altLang="en-US" dirty="0" err="1" smtClean="0"/>
              <a:t>s’appelle</a:t>
            </a:r>
            <a:r>
              <a:rPr lang="en-GB" altLang="en-US" dirty="0" smtClean="0"/>
              <a:t>’ </a:t>
            </a:r>
            <a:r>
              <a:rPr lang="en-GB" altLang="en-US" dirty="0" smtClean="0"/>
              <a:t>a lot!  You might just want to read it through to them once and then try with them joining in in the narration.  There are some new verbs in here worth them recognising in future.  </a:t>
            </a:r>
            <a:r>
              <a:rPr lang="en-GB" altLang="en-US" dirty="0" smtClean="0"/>
              <a:t>Mange, </a:t>
            </a:r>
            <a:r>
              <a:rPr lang="en-GB" altLang="en-US" dirty="0" err="1" smtClean="0"/>
              <a:t>dort</a:t>
            </a:r>
            <a:r>
              <a:rPr lang="en-GB" altLang="en-US" dirty="0" smtClean="0"/>
              <a:t>, </a:t>
            </a:r>
            <a:r>
              <a:rPr lang="en-GB" altLang="en-US" dirty="0" err="1" smtClean="0"/>
              <a:t>grandit</a:t>
            </a:r>
            <a:r>
              <a:rPr lang="en-GB" altLang="en-US" dirty="0" smtClean="0"/>
              <a:t>. </a:t>
            </a:r>
            <a:r>
              <a:rPr lang="en-GB" altLang="en-US" dirty="0" smtClean="0"/>
              <a:t>Asking some simple questions that they’ve practised like </a:t>
            </a:r>
            <a:r>
              <a:rPr lang="en-GB" altLang="en-US" dirty="0" smtClean="0"/>
              <a:t>‘</a:t>
            </a:r>
            <a:r>
              <a:rPr lang="en-GB" altLang="en-US" dirty="0" err="1" smtClean="0"/>
              <a:t>Combien</a:t>
            </a:r>
            <a:r>
              <a:rPr lang="en-GB" altLang="en-US" dirty="0" smtClean="0"/>
              <a:t> de </a:t>
            </a:r>
            <a:r>
              <a:rPr lang="en-GB" altLang="en-US" dirty="0" err="1" smtClean="0"/>
              <a:t>personnes</a:t>
            </a:r>
            <a:r>
              <a:rPr lang="en-GB" altLang="en-US" dirty="0" smtClean="0"/>
              <a:t> y-a-t-</a:t>
            </a:r>
            <a:r>
              <a:rPr lang="en-GB" altLang="en-US" dirty="0" err="1" smtClean="0"/>
              <a:t>il</a:t>
            </a:r>
            <a:r>
              <a:rPr lang="en-GB" altLang="en-US" dirty="0" smtClean="0"/>
              <a:t> </a:t>
            </a:r>
            <a:r>
              <a:rPr lang="en-GB" altLang="en-US" dirty="0" err="1" smtClean="0"/>
              <a:t>dans</a:t>
            </a:r>
            <a:r>
              <a:rPr lang="en-GB" altLang="en-US" dirty="0" smtClean="0"/>
              <a:t> la</a:t>
            </a:r>
            <a:r>
              <a:rPr lang="en-GB" altLang="en-US" baseline="0" dirty="0" smtClean="0"/>
              <a:t> </a:t>
            </a:r>
            <a:r>
              <a:rPr lang="en-GB" altLang="en-US" baseline="0" dirty="0" err="1" smtClean="0"/>
              <a:t>famille</a:t>
            </a:r>
            <a:r>
              <a:rPr lang="en-GB" altLang="en-US" dirty="0" smtClean="0"/>
              <a:t>’  Comment </a:t>
            </a:r>
            <a:r>
              <a:rPr lang="en-GB" altLang="en-US" dirty="0" err="1" smtClean="0"/>
              <a:t>s’appelle</a:t>
            </a:r>
            <a:r>
              <a:rPr lang="en-GB" altLang="en-US" dirty="0" smtClean="0"/>
              <a:t> le </a:t>
            </a:r>
            <a:r>
              <a:rPr lang="en-GB" altLang="en-US" dirty="0" err="1" smtClean="0"/>
              <a:t>père</a:t>
            </a:r>
            <a:r>
              <a:rPr lang="en-GB" altLang="en-US" dirty="0" smtClean="0"/>
              <a:t>, </a:t>
            </a:r>
            <a:r>
              <a:rPr lang="en-GB" altLang="en-US" dirty="0" err="1" smtClean="0"/>
              <a:t>etc</a:t>
            </a:r>
            <a:r>
              <a:rPr lang="en-GB" altLang="en-US" dirty="0" smtClean="0"/>
              <a:t>…at </a:t>
            </a:r>
            <a:r>
              <a:rPr lang="en-GB" altLang="en-US" dirty="0" smtClean="0"/>
              <a:t>the end would be good.  </a:t>
            </a:r>
            <a:endParaRPr lang="en-US" alt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3EC12FC-A4D8-4C41-9941-CFEFD0BF95AB}" type="slidenum">
              <a:rPr lang="en-US" altLang="en-US"/>
              <a:pPr eaLnBrk="1" hangingPunct="1"/>
              <a:t>1</a:t>
            </a:fld>
            <a:endParaRPr lang="en-US" altLang="en-US"/>
          </a:p>
        </p:txBody>
      </p:sp>
    </p:spTree>
    <p:extLst>
      <p:ext uri="{BB962C8B-B14F-4D97-AF65-F5344CB8AC3E}">
        <p14:creationId xmlns:p14="http://schemas.microsoft.com/office/powerpoint/2010/main" val="353679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re</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15DEBE-19CF-4680-8D74-A0F4D88BCED3}" type="slidenum">
              <a:rPr lang="en-US" altLang="en-US"/>
              <a:pPr eaLnBrk="1" hangingPunct="1"/>
              <a:t>4</a:t>
            </a:fld>
            <a:endParaRPr lang="en-US" altLang="en-US"/>
          </a:p>
        </p:txBody>
      </p:sp>
    </p:spTree>
    <p:extLst>
      <p:ext uri="{BB962C8B-B14F-4D97-AF65-F5344CB8AC3E}">
        <p14:creationId xmlns:p14="http://schemas.microsoft.com/office/powerpoint/2010/main" val="3213971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89ECD7-3F3E-4A51-8309-1E3614F21DD5}" type="slidenum">
              <a:rPr lang="en-US" altLang="en-US"/>
              <a:pPr eaLnBrk="1" hangingPunct="1"/>
              <a:t>18</a:t>
            </a:fld>
            <a:endParaRPr lang="en-US" altLang="en-US"/>
          </a:p>
        </p:txBody>
      </p:sp>
    </p:spTree>
    <p:extLst>
      <p:ext uri="{BB962C8B-B14F-4D97-AF65-F5344CB8AC3E}">
        <p14:creationId xmlns:p14="http://schemas.microsoft.com/office/powerpoint/2010/main" val="395388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F3BC23-F578-4AD1-B458-C8B2B31D08B5}" type="slidenum">
              <a:rPr lang="en-US" altLang="en-US"/>
              <a:pPr eaLnBrk="1" hangingPunct="1"/>
              <a:t>36</a:t>
            </a:fld>
            <a:endParaRPr lang="en-US" altLang="en-US"/>
          </a:p>
        </p:txBody>
      </p:sp>
    </p:spTree>
    <p:extLst>
      <p:ext uri="{BB962C8B-B14F-4D97-AF65-F5344CB8AC3E}">
        <p14:creationId xmlns:p14="http://schemas.microsoft.com/office/powerpoint/2010/main" val="344128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9B9FA5-D46C-4330-9B19-E778431EEBE4}" type="datetimeFigureOut">
              <a:rPr lang="en-US"/>
              <a:pPr>
                <a:defRPr/>
              </a:pPr>
              <a:t>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23D45D-EC03-4EAF-93A2-1C6F1531CBC7}" type="slidenum">
              <a:rPr lang="en-US" altLang="en-US"/>
              <a:pPr/>
              <a:t>‹#›</a:t>
            </a:fld>
            <a:endParaRPr lang="en-US" altLang="en-US"/>
          </a:p>
        </p:txBody>
      </p:sp>
    </p:spTree>
    <p:extLst>
      <p:ext uri="{BB962C8B-B14F-4D97-AF65-F5344CB8AC3E}">
        <p14:creationId xmlns:p14="http://schemas.microsoft.com/office/powerpoint/2010/main" val="2965217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82F310-6880-42D2-96E8-AA7D00115581}" type="datetimeFigureOut">
              <a:rPr lang="en-US"/>
              <a:pPr>
                <a:defRPr/>
              </a:pPr>
              <a:t>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5A97B5-3C75-44D4-979F-E7F2DE73ED3B}" type="slidenum">
              <a:rPr lang="en-US" altLang="en-US"/>
              <a:pPr/>
              <a:t>‹#›</a:t>
            </a:fld>
            <a:endParaRPr lang="en-US" altLang="en-US"/>
          </a:p>
        </p:txBody>
      </p:sp>
    </p:spTree>
    <p:extLst>
      <p:ext uri="{BB962C8B-B14F-4D97-AF65-F5344CB8AC3E}">
        <p14:creationId xmlns:p14="http://schemas.microsoft.com/office/powerpoint/2010/main" val="289090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FCF427-FC43-43F6-9682-0C4A2A57FEDD}" type="datetimeFigureOut">
              <a:rPr lang="en-US"/>
              <a:pPr>
                <a:defRPr/>
              </a:pPr>
              <a:t>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60BA27-FBA0-4B50-BB22-16F1A12C424E}" type="slidenum">
              <a:rPr lang="en-US" altLang="en-US"/>
              <a:pPr/>
              <a:t>‹#›</a:t>
            </a:fld>
            <a:endParaRPr lang="en-US" altLang="en-US"/>
          </a:p>
        </p:txBody>
      </p:sp>
    </p:spTree>
    <p:extLst>
      <p:ext uri="{BB962C8B-B14F-4D97-AF65-F5344CB8AC3E}">
        <p14:creationId xmlns:p14="http://schemas.microsoft.com/office/powerpoint/2010/main" val="419672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9DC189A-433B-4BF8-816D-30A3BF95CDF0}" type="slidenum">
              <a:rPr lang="en-GB" altLang="en-US"/>
              <a:pPr/>
              <a:t>‹#›</a:t>
            </a:fld>
            <a:endParaRPr lang="en-GB" altLang="en-US"/>
          </a:p>
        </p:txBody>
      </p:sp>
    </p:spTree>
    <p:extLst>
      <p:ext uri="{BB962C8B-B14F-4D97-AF65-F5344CB8AC3E}">
        <p14:creationId xmlns:p14="http://schemas.microsoft.com/office/powerpoint/2010/main" val="4073726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F0245DF-7C62-4460-9454-B1EBA7A4FA77}" type="slidenum">
              <a:rPr lang="en-GB" altLang="en-US"/>
              <a:pPr/>
              <a:t>‹#›</a:t>
            </a:fld>
            <a:endParaRPr lang="en-GB" altLang="en-US"/>
          </a:p>
        </p:txBody>
      </p:sp>
    </p:spTree>
    <p:extLst>
      <p:ext uri="{BB962C8B-B14F-4D97-AF65-F5344CB8AC3E}">
        <p14:creationId xmlns:p14="http://schemas.microsoft.com/office/powerpoint/2010/main" val="359459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C916E5-5E5B-4226-B276-ADCFDBBC4FF4}" type="datetimeFigureOut">
              <a:rPr lang="en-US"/>
              <a:pPr>
                <a:defRPr/>
              </a:pPr>
              <a:t>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C689F21-0894-492F-84C2-ECB5B1B202A1}" type="slidenum">
              <a:rPr lang="en-US" altLang="en-US"/>
              <a:pPr/>
              <a:t>‹#›</a:t>
            </a:fld>
            <a:endParaRPr lang="en-US" altLang="en-US"/>
          </a:p>
        </p:txBody>
      </p:sp>
    </p:spTree>
    <p:extLst>
      <p:ext uri="{BB962C8B-B14F-4D97-AF65-F5344CB8AC3E}">
        <p14:creationId xmlns:p14="http://schemas.microsoft.com/office/powerpoint/2010/main" val="174937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F3EFA1-084B-4FB7-B246-C2F1EC4F7349}" type="datetimeFigureOut">
              <a:rPr lang="en-US"/>
              <a:pPr>
                <a:defRPr/>
              </a:pPr>
              <a:t>8/27/2018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33B2388-22FB-4115-9317-51B9E3E10725}" type="slidenum">
              <a:rPr lang="en-US" altLang="en-US"/>
              <a:pPr/>
              <a:t>‹#›</a:t>
            </a:fld>
            <a:endParaRPr lang="en-US" altLang="en-US"/>
          </a:p>
        </p:txBody>
      </p:sp>
    </p:spTree>
    <p:extLst>
      <p:ext uri="{BB962C8B-B14F-4D97-AF65-F5344CB8AC3E}">
        <p14:creationId xmlns:p14="http://schemas.microsoft.com/office/powerpoint/2010/main" val="420808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06B9FC-1FB8-4A0E-BE67-472E10A26225}" type="datetimeFigureOut">
              <a:rPr lang="en-US"/>
              <a:pPr>
                <a:defRPr/>
              </a:pPr>
              <a:t>8/27/2018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07F428-FD3F-4895-926F-61F9E3D06A4E}" type="slidenum">
              <a:rPr lang="en-US" altLang="en-US"/>
              <a:pPr/>
              <a:t>‹#›</a:t>
            </a:fld>
            <a:endParaRPr lang="en-US" altLang="en-US"/>
          </a:p>
        </p:txBody>
      </p:sp>
    </p:spTree>
    <p:extLst>
      <p:ext uri="{BB962C8B-B14F-4D97-AF65-F5344CB8AC3E}">
        <p14:creationId xmlns:p14="http://schemas.microsoft.com/office/powerpoint/2010/main" val="371768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963414C-0FD2-4F96-987F-AA26C64B1C4B}" type="datetimeFigureOut">
              <a:rPr lang="en-US"/>
              <a:pPr>
                <a:defRPr/>
              </a:pPr>
              <a:t>8/27/2018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40F1030-B757-40EE-9406-B344153B13B2}" type="slidenum">
              <a:rPr lang="en-US" altLang="en-US"/>
              <a:pPr/>
              <a:t>‹#›</a:t>
            </a:fld>
            <a:endParaRPr lang="en-US" altLang="en-US"/>
          </a:p>
        </p:txBody>
      </p:sp>
    </p:spTree>
    <p:extLst>
      <p:ext uri="{BB962C8B-B14F-4D97-AF65-F5344CB8AC3E}">
        <p14:creationId xmlns:p14="http://schemas.microsoft.com/office/powerpoint/2010/main" val="43952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29A117-243F-4A4E-92ED-7D80F572FBB2}" type="datetimeFigureOut">
              <a:rPr lang="en-US"/>
              <a:pPr>
                <a:defRPr/>
              </a:pPr>
              <a:t>8/27/2018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FCD65E8-1EBD-4385-B671-B91CACBD9FA0}" type="slidenum">
              <a:rPr lang="en-US" altLang="en-US"/>
              <a:pPr/>
              <a:t>‹#›</a:t>
            </a:fld>
            <a:endParaRPr lang="en-US" altLang="en-US"/>
          </a:p>
        </p:txBody>
      </p:sp>
    </p:spTree>
    <p:extLst>
      <p:ext uri="{BB962C8B-B14F-4D97-AF65-F5344CB8AC3E}">
        <p14:creationId xmlns:p14="http://schemas.microsoft.com/office/powerpoint/2010/main" val="29878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DF3E4C7-CD37-402C-B1B9-93F123651A9A}" type="datetimeFigureOut">
              <a:rPr lang="en-US"/>
              <a:pPr>
                <a:defRPr/>
              </a:pPr>
              <a:t>8/27/2018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0E3C347-616E-4974-9E9C-1F052CC778A6}" type="slidenum">
              <a:rPr lang="en-US" altLang="en-US"/>
              <a:pPr/>
              <a:t>‹#›</a:t>
            </a:fld>
            <a:endParaRPr lang="en-US" altLang="en-US"/>
          </a:p>
        </p:txBody>
      </p:sp>
    </p:spTree>
    <p:extLst>
      <p:ext uri="{BB962C8B-B14F-4D97-AF65-F5344CB8AC3E}">
        <p14:creationId xmlns:p14="http://schemas.microsoft.com/office/powerpoint/2010/main" val="1743438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1CEFF4-8E94-4EDE-8D18-D0F1B5ED2979}" type="datetimeFigureOut">
              <a:rPr lang="en-US"/>
              <a:pPr>
                <a:defRPr/>
              </a:pPr>
              <a:t>8/27/2018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34E0D1D-3A83-4D13-94F5-4EB8898E6277}" type="slidenum">
              <a:rPr lang="en-US" altLang="en-US"/>
              <a:pPr/>
              <a:t>‹#›</a:t>
            </a:fld>
            <a:endParaRPr lang="en-US" altLang="en-US"/>
          </a:p>
        </p:txBody>
      </p:sp>
    </p:spTree>
    <p:extLst>
      <p:ext uri="{BB962C8B-B14F-4D97-AF65-F5344CB8AC3E}">
        <p14:creationId xmlns:p14="http://schemas.microsoft.com/office/powerpoint/2010/main" val="1133357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64B63A-F3D7-40CD-8183-EED8CA01BAA6}" type="datetimeFigureOut">
              <a:rPr lang="en-US"/>
              <a:pPr>
                <a:defRPr/>
              </a:pPr>
              <a:t>8/27/2018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358AB6-B25A-44EF-815F-97EC6A553121}" type="slidenum">
              <a:rPr lang="en-US" altLang="en-US"/>
              <a:pPr/>
              <a:t>‹#›</a:t>
            </a:fld>
            <a:endParaRPr lang="en-US" altLang="en-US"/>
          </a:p>
        </p:txBody>
      </p:sp>
    </p:spTree>
    <p:extLst>
      <p:ext uri="{BB962C8B-B14F-4D97-AF65-F5344CB8AC3E}">
        <p14:creationId xmlns:p14="http://schemas.microsoft.com/office/powerpoint/2010/main" val="102920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15950A-EFE3-45BA-8B5E-4225F671C918}" type="datetimeFigureOut">
              <a:rPr lang="en-US"/>
              <a:pPr>
                <a:defRPr/>
              </a:pPr>
              <a:t>8/27/2018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CCA4EF4-E7A4-467E-B592-663B54E3FD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gif"/><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 Id="rId6" Type="http://schemas.openxmlformats.org/officeDocument/2006/relationships/image" Target="../media/image18.gif"/><Relationship Id="rId5" Type="http://schemas.openxmlformats.org/officeDocument/2006/relationships/image" Target="../media/image5.gif"/><Relationship Id="rId4" Type="http://schemas.openxmlformats.org/officeDocument/2006/relationships/image" Target="../media/image4.gif"/></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6.gif"/><Relationship Id="rId1" Type="http://schemas.openxmlformats.org/officeDocument/2006/relationships/slideLayout" Target="../slideLayouts/slideLayout13.xml"/><Relationship Id="rId6" Type="http://schemas.openxmlformats.org/officeDocument/2006/relationships/image" Target="../media/image18.gif"/><Relationship Id="rId5" Type="http://schemas.openxmlformats.org/officeDocument/2006/relationships/image" Target="../media/image5.gif"/><Relationship Id="rId4" Type="http://schemas.openxmlformats.org/officeDocument/2006/relationships/image" Target="../media/image4.gif"/></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9.gif"/><Relationship Id="rId4" Type="http://schemas.openxmlformats.org/officeDocument/2006/relationships/image" Target="../media/image5.gif"/></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gif"/><Relationship Id="rId7"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13.xml"/><Relationship Id="rId6" Type="http://schemas.openxmlformats.org/officeDocument/2006/relationships/image" Target="../media/image19.gif"/><Relationship Id="rId5" Type="http://schemas.openxmlformats.org/officeDocument/2006/relationships/image" Target="../media/image9.gif"/><Relationship Id="rId4" Type="http://schemas.openxmlformats.org/officeDocument/2006/relationships/image" Target="../media/image5.gif"/></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13.xml"/><Relationship Id="rId1" Type="http://schemas.openxmlformats.org/officeDocument/2006/relationships/audio" Target="../media/audio1.wav"/><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audio3.wav"/><Relationship Id="rId1" Type="http://schemas.openxmlformats.org/officeDocument/2006/relationships/audio" Target="../media/audio2.wav"/><Relationship Id="rId5" Type="http://schemas.openxmlformats.org/officeDocument/2006/relationships/image" Target="../media/image25.gif"/><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14313" y="0"/>
            <a:ext cx="8643937" cy="1878013"/>
          </a:xfrm>
        </p:spPr>
        <p:txBody>
          <a:bodyPr/>
          <a:lstStyle/>
          <a:p>
            <a:pPr eaLnBrk="1" hangingPunct="1"/>
            <a:r>
              <a:rPr lang="fr-FR" altLang="en-US" sz="8800" smtClean="0">
                <a:latin typeface="Bobcat"/>
              </a:rPr>
              <a:t>Le gros navet</a:t>
            </a:r>
          </a:p>
        </p:txBody>
      </p:sp>
      <p:pic>
        <p:nvPicPr>
          <p:cNvPr id="4099" name="Picture 3" descr="turnip_sc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7281" y="1628800"/>
            <a:ext cx="6858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2"/>
          </p:nvPr>
        </p:nvSpPr>
        <p:spPr>
          <a:xfrm>
            <a:off x="3851275" y="1600200"/>
            <a:ext cx="4835525" cy="4525963"/>
          </a:xfrm>
        </p:spPr>
        <p:txBody>
          <a:bodyPr/>
          <a:lstStyle/>
          <a:p>
            <a:pPr algn="ctr" eaLnBrk="1" hangingPunct="1"/>
            <a:endParaRPr lang="en-GB" altLang="en-US" sz="3600" smtClean="0"/>
          </a:p>
          <a:p>
            <a:pPr algn="ctr" eaLnBrk="1" hangingPunct="1">
              <a:buFont typeface="Arial" panose="020B0604020202020204" pitchFamily="34" charset="0"/>
              <a:buNone/>
            </a:pPr>
            <a:r>
              <a:rPr lang="fr-FR" altLang="en-US" sz="4400" smtClean="0"/>
              <a:t>La souris</a:t>
            </a:r>
          </a:p>
          <a:p>
            <a:pPr algn="ctr" eaLnBrk="1" hangingPunct="1">
              <a:buFontTx/>
              <a:buNone/>
            </a:pPr>
            <a:endParaRPr lang="fr-FR" altLang="en-US" sz="4400" smtClean="0"/>
          </a:p>
          <a:p>
            <a:pPr algn="ctr" eaLnBrk="1" hangingPunct="1">
              <a:buFontTx/>
              <a:buNone/>
            </a:pPr>
            <a:r>
              <a:rPr lang="fr-FR" altLang="en-US" sz="4400" smtClean="0"/>
              <a:t>Mickey</a:t>
            </a:r>
          </a:p>
          <a:p>
            <a:pPr algn="ctr" eaLnBrk="1" hangingPunct="1">
              <a:buFontTx/>
              <a:buNone/>
            </a:pPr>
            <a:r>
              <a:rPr lang="fr-FR" altLang="en-US" sz="4400" smtClean="0"/>
              <a:t> </a:t>
            </a:r>
          </a:p>
        </p:txBody>
      </p:sp>
      <p:sp>
        <p:nvSpPr>
          <p:cNvPr id="13315" name="Rectangle 4"/>
          <p:cNvSpPr>
            <a:spLocks noGrp="1" noChangeArrowheads="1"/>
          </p:cNvSpPr>
          <p:nvPr>
            <p:ph type="title"/>
          </p:nvPr>
        </p:nvSpPr>
        <p:spPr/>
        <p:txBody>
          <a:bodyPr/>
          <a:lstStyle/>
          <a:p>
            <a:pPr eaLnBrk="1" hangingPunct="1"/>
            <a:r>
              <a:rPr lang="en-GB" altLang="en-US" sz="7200" smtClean="0">
                <a:latin typeface="Bobcat"/>
              </a:rPr>
              <a:t>La famille</a:t>
            </a:r>
          </a:p>
        </p:txBody>
      </p:sp>
      <p:pic>
        <p:nvPicPr>
          <p:cNvPr id="13316" name="Picture 2" descr="C:\Documents and Settings\Administrator\Desktop\animfact.1229967078\3243121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900238"/>
            <a:ext cx="32146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1000"/>
                                        <p:tgtEl>
                                          <p:spTgt spid="12291">
                                            <p:txEl>
                                              <p:pRg st="1" end="1"/>
                                            </p:txEl>
                                          </p:spTgt>
                                        </p:tgtEl>
                                      </p:cBhvr>
                                    </p:animEffect>
                                    <p:anim calcmode="lin" valueType="num">
                                      <p:cBhvr>
                                        <p:cTn id="8" dur="1000" fill="hold"/>
                                        <p:tgtEl>
                                          <p:spTgt spid="12291">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2291">
                                            <p:txEl>
                                              <p:pRg st="3" end="3"/>
                                            </p:txEl>
                                          </p:spTgt>
                                        </p:tgtEl>
                                        <p:attrNameLst>
                                          <p:attrName>style.visibility</p:attrName>
                                        </p:attrNameLst>
                                      </p:cBhvr>
                                      <p:to>
                                        <p:strVal val="visible"/>
                                      </p:to>
                                    </p:set>
                                    <p:animEffect transition="in" filter="fade">
                                      <p:cBhvr>
                                        <p:cTn id="14" dur="1000"/>
                                        <p:tgtEl>
                                          <p:spTgt spid="12291">
                                            <p:txEl>
                                              <p:pRg st="3" end="3"/>
                                            </p:txEl>
                                          </p:spTgt>
                                        </p:tgtEl>
                                      </p:cBhvr>
                                    </p:animEffect>
                                    <p:anim calcmode="lin" valueType="num">
                                      <p:cBhvr>
                                        <p:cTn id="15" dur="1000" fill="hold"/>
                                        <p:tgtEl>
                                          <p:spTgt spid="12291">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2291">
                                            <p:txEl>
                                              <p:pRg st="4" end="4"/>
                                            </p:txEl>
                                          </p:spTgt>
                                        </p:tgtEl>
                                        <p:attrNameLst>
                                          <p:attrName>style.visibility</p:attrName>
                                        </p:attrNameLst>
                                      </p:cBhvr>
                                      <p:to>
                                        <p:strVal val="visible"/>
                                      </p:to>
                                    </p:set>
                                    <p:animEffect transition="in" filter="fade">
                                      <p:cBhvr>
                                        <p:cTn id="21" dur="1000"/>
                                        <p:tgtEl>
                                          <p:spTgt spid="12291">
                                            <p:txEl>
                                              <p:pRg st="4" end="4"/>
                                            </p:txEl>
                                          </p:spTgt>
                                        </p:tgtEl>
                                      </p:cBhvr>
                                    </p:animEffect>
                                    <p:anim calcmode="lin" valueType="num">
                                      <p:cBhvr>
                                        <p:cTn id="22" dur="1000" fill="hold"/>
                                        <p:tgtEl>
                                          <p:spTgt spid="12291">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s-ES" altLang="en-US" sz="5400" smtClean="0">
                <a:latin typeface="Bobcat"/>
              </a:rPr>
              <a:t>L’histore du gros navet</a:t>
            </a:r>
          </a:p>
        </p:txBody>
      </p:sp>
      <p:sp>
        <p:nvSpPr>
          <p:cNvPr id="13317" name="Rectangle 5"/>
          <p:cNvSpPr>
            <a:spLocks noGrp="1" noChangeArrowheads="1"/>
          </p:cNvSpPr>
          <p:nvPr>
            <p:ph type="body" sz="half" idx="1"/>
          </p:nvPr>
        </p:nvSpPr>
        <p:spPr/>
        <p:txBody>
          <a:bodyPr/>
          <a:lstStyle/>
          <a:p>
            <a:pPr eaLnBrk="1" hangingPunct="1"/>
            <a:r>
              <a:rPr lang="es-ES" altLang="en-US" sz="3600" smtClean="0"/>
              <a:t>Voici Monsieur Bossu.  Il plante des graines. Il voudrais avoir un navet.</a:t>
            </a:r>
            <a:endParaRPr lang="fr-FR" altLang="en-US" sz="3600" smtClean="0"/>
          </a:p>
        </p:txBody>
      </p:sp>
      <p:sp>
        <p:nvSpPr>
          <p:cNvPr id="13320" name="Rectangle 8"/>
          <p:cNvSpPr>
            <a:spLocks noChangeArrowheads="1"/>
          </p:cNvSpPr>
          <p:nvPr/>
        </p:nvSpPr>
        <p:spPr bwMode="auto">
          <a:xfrm>
            <a:off x="2411760" y="5661248"/>
            <a:ext cx="467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3600" dirty="0">
                <a:latin typeface="Calibri" panose="020F0502020204030204" pitchFamily="34" charset="0"/>
              </a:rPr>
              <a:t>Un </a:t>
            </a:r>
            <a:r>
              <a:rPr lang="es-ES" altLang="en-US" sz="3600" dirty="0" err="1">
                <a:latin typeface="Calibri" panose="020F0502020204030204" pitchFamily="34" charset="0"/>
              </a:rPr>
              <a:t>mois</a:t>
            </a:r>
            <a:r>
              <a:rPr lang="es-ES" altLang="en-US" sz="3600" dirty="0">
                <a:latin typeface="Calibri" panose="020F0502020204030204" pitchFamily="34" charset="0"/>
              </a:rPr>
              <a:t> </a:t>
            </a:r>
            <a:r>
              <a:rPr lang="es-ES" altLang="en-US" sz="3600" dirty="0" smtClean="0">
                <a:latin typeface="Calibri" panose="020F0502020204030204" pitchFamily="34" charset="0"/>
              </a:rPr>
              <a:t>plus </a:t>
            </a:r>
            <a:r>
              <a:rPr lang="es-ES" altLang="en-US" sz="3600" dirty="0" err="1" smtClean="0">
                <a:latin typeface="Calibri" panose="020F0502020204030204" pitchFamily="34" charset="0"/>
              </a:rPr>
              <a:t>tard</a:t>
            </a:r>
            <a:r>
              <a:rPr lang="es-ES" altLang="en-US" sz="3600" dirty="0" smtClean="0">
                <a:latin typeface="Calibri" panose="020F0502020204030204" pitchFamily="34" charset="0"/>
              </a:rPr>
              <a:t> </a:t>
            </a:r>
            <a:r>
              <a:rPr lang="es-ES" altLang="en-US" sz="3600" dirty="0">
                <a:latin typeface="Calibri" panose="020F0502020204030204" pitchFamily="34" charset="0"/>
              </a:rPr>
              <a:t>…</a:t>
            </a:r>
          </a:p>
        </p:txBody>
      </p:sp>
      <p:pic>
        <p:nvPicPr>
          <p:cNvPr id="14341" name="Picture 2" descr="C:\Documents and Settings\Administrator\Desktop\animfact.1229967078\36560813.gif"/>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0" y="3259138"/>
            <a:ext cx="3929063" cy="2109787"/>
          </a:xfr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7"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20">
                                            <p:txEl>
                                              <p:pRg st="0" end="0"/>
                                            </p:txEl>
                                          </p:spTgt>
                                        </p:tgtEl>
                                        <p:attrNameLst>
                                          <p:attrName>style.visibility</p:attrName>
                                        </p:attrNameLst>
                                      </p:cBhvr>
                                      <p:to>
                                        <p:strVal val="visible"/>
                                      </p:to>
                                    </p:set>
                                    <p:anim calcmode="discrete" valueType="clr">
                                      <p:cBhvr override="childStyle">
                                        <p:cTn id="14" dur="80"/>
                                        <p:tgtEl>
                                          <p:spTgt spid="133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2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s-ES" altLang="en-US" sz="5400" smtClean="0">
                <a:latin typeface="Bobcat"/>
              </a:rPr>
              <a:t>L’histore du gros navet</a:t>
            </a:r>
          </a:p>
        </p:txBody>
      </p:sp>
      <p:sp>
        <p:nvSpPr>
          <p:cNvPr id="13317" name="Rectangle 5"/>
          <p:cNvSpPr>
            <a:spLocks noGrp="1" noChangeArrowheads="1"/>
          </p:cNvSpPr>
          <p:nvPr>
            <p:ph type="body" sz="half" idx="1"/>
          </p:nvPr>
        </p:nvSpPr>
        <p:spPr/>
        <p:txBody>
          <a:bodyPr/>
          <a:lstStyle/>
          <a:p>
            <a:pPr eaLnBrk="1" hangingPunct="1"/>
            <a:r>
              <a:rPr lang="es-ES" altLang="en-US" sz="3600" smtClean="0"/>
              <a:t>Madame Bossu arrose le navet. Le navet grandit. </a:t>
            </a:r>
            <a:endParaRPr lang="fr-FR" altLang="en-US" sz="3600" smtClean="0"/>
          </a:p>
        </p:txBody>
      </p:sp>
      <p:sp>
        <p:nvSpPr>
          <p:cNvPr id="13320" name="Rectangle 8"/>
          <p:cNvSpPr>
            <a:spLocks noChangeArrowheads="1"/>
          </p:cNvSpPr>
          <p:nvPr/>
        </p:nvSpPr>
        <p:spPr bwMode="auto">
          <a:xfrm>
            <a:off x="571500" y="5715000"/>
            <a:ext cx="467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3600" dirty="0">
                <a:latin typeface="Calibri" panose="020F0502020204030204" pitchFamily="34" charset="0"/>
              </a:rPr>
              <a:t>Un </a:t>
            </a:r>
            <a:r>
              <a:rPr lang="es-ES" altLang="en-US" sz="3600" dirty="0" err="1">
                <a:latin typeface="Calibri" panose="020F0502020204030204" pitchFamily="34" charset="0"/>
              </a:rPr>
              <a:t>mois</a:t>
            </a:r>
            <a:r>
              <a:rPr lang="es-ES" altLang="en-US" sz="3600" dirty="0">
                <a:latin typeface="Calibri" panose="020F0502020204030204" pitchFamily="34" charset="0"/>
              </a:rPr>
              <a:t> </a:t>
            </a:r>
            <a:r>
              <a:rPr lang="es-ES" altLang="en-US" sz="3600" dirty="0" smtClean="0">
                <a:latin typeface="Calibri" panose="020F0502020204030204" pitchFamily="34" charset="0"/>
              </a:rPr>
              <a:t>plus </a:t>
            </a:r>
            <a:r>
              <a:rPr lang="es-ES" altLang="en-US" sz="3600" dirty="0" err="1" smtClean="0">
                <a:latin typeface="Calibri" panose="020F0502020204030204" pitchFamily="34" charset="0"/>
              </a:rPr>
              <a:t>tard</a:t>
            </a:r>
            <a:r>
              <a:rPr lang="es-ES" altLang="en-US" sz="3600" dirty="0" smtClean="0">
                <a:latin typeface="Calibri" panose="020F0502020204030204" pitchFamily="34" charset="0"/>
              </a:rPr>
              <a:t> </a:t>
            </a:r>
            <a:r>
              <a:rPr lang="es-ES" altLang="en-US" sz="3600" dirty="0">
                <a:latin typeface="Calibri" panose="020F0502020204030204" pitchFamily="34" charset="0"/>
              </a:rPr>
              <a:t>…</a:t>
            </a:r>
          </a:p>
        </p:txBody>
      </p:sp>
      <p:pic>
        <p:nvPicPr>
          <p:cNvPr id="15365" name="Picture 2" descr="C:\Documents and Settings\Administrator\Desktop\animfact.1229967078\3262769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86188" y="2286000"/>
            <a:ext cx="3205162"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urnip_1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5786438"/>
            <a:ext cx="4286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7"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20">
                                            <p:txEl>
                                              <p:pRg st="0" end="0"/>
                                            </p:txEl>
                                          </p:spTgt>
                                        </p:tgtEl>
                                        <p:attrNameLst>
                                          <p:attrName>style.visibility</p:attrName>
                                        </p:attrNameLst>
                                      </p:cBhvr>
                                      <p:to>
                                        <p:strVal val="visible"/>
                                      </p:to>
                                    </p:set>
                                    <p:anim calcmode="discrete" valueType="clr">
                                      <p:cBhvr override="childStyle">
                                        <p:cTn id="14" dur="80"/>
                                        <p:tgtEl>
                                          <p:spTgt spid="133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20">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mph" presetSubtype="0" fill="hold" nodeType="clickEffect">
                                  <p:stCondLst>
                                    <p:cond delay="0"/>
                                  </p:stCondLst>
                                  <p:childTnLst>
                                    <p:animScale>
                                      <p:cBhvr>
                                        <p:cTn id="25" dur="2000" fill="hold"/>
                                        <p:tgtEl>
                                          <p:spTgt spid="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s-ES" altLang="en-US" sz="5400" smtClean="0">
                <a:latin typeface="Bobcat"/>
              </a:rPr>
              <a:t>L’histore du gros navet</a:t>
            </a:r>
          </a:p>
        </p:txBody>
      </p:sp>
      <p:sp>
        <p:nvSpPr>
          <p:cNvPr id="13317" name="Rectangle 5"/>
          <p:cNvSpPr>
            <a:spLocks noGrp="1" noChangeArrowheads="1"/>
          </p:cNvSpPr>
          <p:nvPr>
            <p:ph type="body" sz="half" idx="1"/>
          </p:nvPr>
        </p:nvSpPr>
        <p:spPr/>
        <p:txBody>
          <a:bodyPr/>
          <a:lstStyle/>
          <a:p>
            <a:pPr eaLnBrk="1" hangingPunct="1"/>
            <a:r>
              <a:rPr lang="es-ES" altLang="en-US" sz="3600" smtClean="0"/>
              <a:t>Xavier arrose le navet.  Le navet grandit de plus en plus. </a:t>
            </a:r>
            <a:endParaRPr lang="fr-FR" altLang="en-US" sz="3600" smtClean="0"/>
          </a:p>
        </p:txBody>
      </p:sp>
      <p:sp>
        <p:nvSpPr>
          <p:cNvPr id="13320" name="Rectangle 8"/>
          <p:cNvSpPr>
            <a:spLocks noChangeArrowheads="1"/>
          </p:cNvSpPr>
          <p:nvPr/>
        </p:nvSpPr>
        <p:spPr bwMode="auto">
          <a:xfrm>
            <a:off x="571500" y="5715000"/>
            <a:ext cx="467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altLang="en-US" sz="3600" dirty="0">
                <a:latin typeface="Calibri" panose="020F0502020204030204" pitchFamily="34" charset="0"/>
              </a:rPr>
              <a:t>Un </a:t>
            </a:r>
            <a:r>
              <a:rPr lang="es-ES" altLang="en-US" sz="3600" dirty="0" err="1">
                <a:latin typeface="Calibri" panose="020F0502020204030204" pitchFamily="34" charset="0"/>
              </a:rPr>
              <a:t>mois</a:t>
            </a:r>
            <a:r>
              <a:rPr lang="es-ES" altLang="en-US" sz="3600" dirty="0">
                <a:latin typeface="Calibri" panose="020F0502020204030204" pitchFamily="34" charset="0"/>
              </a:rPr>
              <a:t> </a:t>
            </a:r>
            <a:r>
              <a:rPr lang="es-ES" altLang="en-US" sz="3600" dirty="0" smtClean="0">
                <a:latin typeface="Calibri" panose="020F0502020204030204" pitchFamily="34" charset="0"/>
              </a:rPr>
              <a:t>plus </a:t>
            </a:r>
            <a:r>
              <a:rPr lang="es-ES" altLang="en-US" sz="3600" dirty="0" err="1" smtClean="0">
                <a:latin typeface="Calibri" panose="020F0502020204030204" pitchFamily="34" charset="0"/>
              </a:rPr>
              <a:t>tard</a:t>
            </a:r>
            <a:r>
              <a:rPr lang="es-ES" altLang="en-US" sz="3600" dirty="0" smtClean="0">
                <a:latin typeface="Calibri" panose="020F0502020204030204" pitchFamily="34" charset="0"/>
              </a:rPr>
              <a:t> </a:t>
            </a:r>
            <a:r>
              <a:rPr lang="es-ES" altLang="en-US" sz="3600" dirty="0">
                <a:latin typeface="Calibri" panose="020F0502020204030204" pitchFamily="34" charset="0"/>
              </a:rPr>
              <a:t>…</a:t>
            </a:r>
          </a:p>
        </p:txBody>
      </p:sp>
      <p:pic>
        <p:nvPicPr>
          <p:cNvPr id="8" name="Picture 7" descr="turnip_1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4932363"/>
            <a:ext cx="121443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C:\Documents and Settings\Administrator\Desktop\animfact.1229967078\3266925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500313"/>
            <a:ext cx="3548062"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7">
                                            <p:txEl>
                                              <p:pRg st="0" end="0"/>
                                            </p:txEl>
                                          </p:spTgt>
                                        </p:tgtEl>
                                        <p:attrNameLst>
                                          <p:attrName>style.visibility</p:attrName>
                                        </p:attrNameLst>
                                      </p:cBhvr>
                                      <p:to>
                                        <p:strVal val="visible"/>
                                      </p:to>
                                    </p:set>
                                    <p:anim calcmode="discrete" valueType="clr">
                                      <p:cBhvr override="childStyle">
                                        <p:cTn id="7" dur="80"/>
                                        <p:tgtEl>
                                          <p:spTgt spid="1331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3317">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3320">
                                            <p:txEl>
                                              <p:pRg st="0" end="0"/>
                                            </p:txEl>
                                          </p:spTgt>
                                        </p:tgtEl>
                                        <p:attrNameLst>
                                          <p:attrName>style.visibility</p:attrName>
                                        </p:attrNameLst>
                                      </p:cBhvr>
                                      <p:to>
                                        <p:strVal val="visible"/>
                                      </p:to>
                                    </p:set>
                                    <p:anim calcmode="discrete" valueType="clr">
                                      <p:cBhvr override="childStyle">
                                        <p:cTn id="14" dur="80"/>
                                        <p:tgtEl>
                                          <p:spTgt spid="1332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2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13320">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mph" presetSubtype="0" fill="hold" nodeType="clickEffect">
                                  <p:stCondLst>
                                    <p:cond delay="0"/>
                                  </p:stCondLst>
                                  <p:childTnLst>
                                    <p:animScale>
                                      <p:cBhvr>
                                        <p:cTn id="20" dur="2000" fill="hold"/>
                                        <p:tgtEl>
                                          <p:spTgt spid="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bigger turnip.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095500"/>
            <a:ext cx="40767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body" sz="half" idx="1"/>
          </p:nvPr>
        </p:nvSpPr>
        <p:spPr>
          <a:xfrm>
            <a:off x="468313" y="620713"/>
            <a:ext cx="8229600" cy="2185987"/>
          </a:xfrm>
        </p:spPr>
        <p:txBody>
          <a:bodyPr rtlCol="0">
            <a:normAutofit fontScale="77500" lnSpcReduction="20000"/>
          </a:bodyPr>
          <a:lstStyle/>
          <a:p>
            <a:pPr algn="ctr" eaLnBrk="1" fontAlgn="auto" hangingPunct="1">
              <a:spcAft>
                <a:spcPts val="0"/>
              </a:spcAft>
              <a:buFontTx/>
              <a:buNone/>
              <a:defRPr/>
            </a:pPr>
            <a:r>
              <a:rPr lang="fr-FR" sz="4400" dirty="0" smtClean="0"/>
              <a:t>…</a:t>
            </a:r>
            <a:r>
              <a:rPr lang="es-ES" sz="3600" dirty="0" smtClean="0"/>
              <a:t>Le </a:t>
            </a:r>
            <a:r>
              <a:rPr lang="es-ES" sz="3600" dirty="0" err="1" smtClean="0"/>
              <a:t>navet</a:t>
            </a:r>
            <a:r>
              <a:rPr lang="es-ES" sz="3600" dirty="0" smtClean="0"/>
              <a:t> </a:t>
            </a:r>
            <a:r>
              <a:rPr lang="es-ES" sz="3600" dirty="0" err="1" smtClean="0"/>
              <a:t>grandit</a:t>
            </a:r>
            <a:r>
              <a:rPr lang="es-ES" sz="3600" dirty="0" smtClean="0"/>
              <a:t> et </a:t>
            </a:r>
            <a:r>
              <a:rPr lang="es-ES" sz="3600" dirty="0" err="1" smtClean="0"/>
              <a:t>grandit</a:t>
            </a:r>
            <a:r>
              <a:rPr lang="es-ES" sz="3600" dirty="0" smtClean="0"/>
              <a:t> et </a:t>
            </a:r>
            <a:r>
              <a:rPr lang="es-ES" sz="3600" dirty="0" err="1" smtClean="0"/>
              <a:t>grandit</a:t>
            </a:r>
            <a:r>
              <a:rPr lang="es-ES" sz="3600" dirty="0" smtClean="0"/>
              <a:t>.</a:t>
            </a:r>
            <a:r>
              <a:rPr lang="en-GB" sz="3600" dirty="0" smtClean="0"/>
              <a:t> Monsieur </a:t>
            </a:r>
            <a:r>
              <a:rPr lang="en-GB" sz="3600" dirty="0" err="1" smtClean="0"/>
              <a:t>Bossu</a:t>
            </a:r>
            <a:r>
              <a:rPr lang="en-GB" sz="3600" dirty="0" smtClean="0"/>
              <a:t> </a:t>
            </a:r>
            <a:r>
              <a:rPr lang="en-GB" sz="3600" dirty="0" err="1" smtClean="0"/>
              <a:t>dit</a:t>
            </a:r>
            <a:r>
              <a:rPr lang="fr-FR" sz="4400" dirty="0" smtClean="0"/>
              <a:t>, </a:t>
            </a:r>
            <a:r>
              <a:rPr lang="fr-FR" sz="4400" dirty="0" smtClean="0"/>
              <a:t/>
            </a:r>
            <a:br>
              <a:rPr lang="fr-FR" sz="4400" dirty="0" smtClean="0"/>
            </a:br>
            <a:r>
              <a:rPr lang="es-ES" sz="7100" b="1" i="1" dirty="0" smtClean="0">
                <a:latin typeface="Times New Roman" pitchFamily="18" charset="0"/>
                <a:cs typeface="Times New Roman" pitchFamily="18" charset="0"/>
              </a:rPr>
              <a:t>“</a:t>
            </a:r>
            <a:r>
              <a:rPr lang="es-ES" sz="7100" b="1" i="1" dirty="0" err="1" smtClean="0">
                <a:latin typeface="Times New Roman" pitchFamily="18" charset="0"/>
                <a:cs typeface="Times New Roman" pitchFamily="18" charset="0"/>
              </a:rPr>
              <a:t>C’est</a:t>
            </a:r>
            <a:r>
              <a:rPr lang="es-ES" sz="7100" b="1" i="1" dirty="0" smtClean="0">
                <a:latin typeface="Times New Roman" pitchFamily="18" charset="0"/>
                <a:cs typeface="Times New Roman" pitchFamily="18" charset="0"/>
              </a:rPr>
              <a:t> un </a:t>
            </a:r>
            <a:r>
              <a:rPr lang="en-US" sz="7100" b="1" i="1" dirty="0" err="1" smtClean="0">
                <a:latin typeface="Times New Roman" pitchFamily="18" charset="0"/>
                <a:cs typeface="Times New Roman" pitchFamily="18" charset="0"/>
              </a:rPr>
              <a:t>navet</a:t>
            </a:r>
            <a:r>
              <a:rPr lang="en-US" sz="7100" b="1" i="1" dirty="0" smtClean="0">
                <a:latin typeface="Times New Roman" pitchFamily="18" charset="0"/>
                <a:cs typeface="Times New Roman" pitchFamily="18" charset="0"/>
              </a:rPr>
              <a:t> </a:t>
            </a:r>
            <a:r>
              <a:rPr lang="en-US" sz="7100" b="1" i="1" dirty="0" err="1" smtClean="0">
                <a:latin typeface="Times New Roman" pitchFamily="18" charset="0"/>
                <a:cs typeface="Times New Roman" pitchFamily="18" charset="0"/>
              </a:rPr>
              <a:t>énorme</a:t>
            </a:r>
            <a:r>
              <a:rPr lang="en-US" sz="7100" b="1" i="1" dirty="0" smtClean="0">
                <a:latin typeface="Times New Roman" pitchFamily="18" charset="0"/>
                <a:cs typeface="Times New Roman" pitchFamily="18" charset="0"/>
              </a:rPr>
              <a:t> </a:t>
            </a:r>
            <a:r>
              <a:rPr lang="es-ES" sz="7100" b="1" i="1" dirty="0" smtClean="0">
                <a:latin typeface="Times New Roman" pitchFamily="18" charset="0"/>
                <a:cs typeface="Times New Roman"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387">
                                            <p:txEl>
                                              <p:pRg st="0" end="0"/>
                                            </p:txEl>
                                          </p:spTgt>
                                        </p:tgtEl>
                                        <p:attrNameLst>
                                          <p:attrName>style.visibility</p:attrName>
                                        </p:attrNameLst>
                                      </p:cBhvr>
                                      <p:to>
                                        <p:strVal val="visible"/>
                                      </p:to>
                                    </p:set>
                                    <p:anim calcmode="discrete" valueType="clr">
                                      <p:cBhvr override="childStyle">
                                        <p:cTn id="7" dur="80"/>
                                        <p:tgtEl>
                                          <p:spTgt spid="1638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38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468313" y="620713"/>
            <a:ext cx="8229600" cy="2185987"/>
          </a:xfrm>
        </p:spPr>
        <p:txBody>
          <a:bodyPr/>
          <a:lstStyle/>
          <a:p>
            <a:pPr algn="ctr" eaLnBrk="1" hangingPunct="1">
              <a:buFontTx/>
              <a:buNone/>
            </a:pPr>
            <a:r>
              <a:rPr lang="es-ES" altLang="en-US" sz="3600" smtClean="0"/>
              <a:t>Monsieur Bossu tire le navet mais le navet ne vient pas.</a:t>
            </a:r>
            <a:r>
              <a:rPr lang="es-ES" altLang="en-US" sz="2800" smtClean="0"/>
              <a:t>  </a:t>
            </a:r>
            <a:endParaRPr lang="fr-FR" altLang="en-US" sz="2800" smtClean="0"/>
          </a:p>
        </p:txBody>
      </p:sp>
      <p:sp>
        <p:nvSpPr>
          <p:cNvPr id="17414" name="Rectangle 6"/>
          <p:cNvSpPr>
            <a:spLocks noChangeArrowheads="1"/>
          </p:cNvSpPr>
          <p:nvPr/>
        </p:nvSpPr>
        <p:spPr bwMode="auto">
          <a:xfrm>
            <a:off x="542925" y="51498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3600">
                <a:latin typeface="Calibri" panose="020F0502020204030204" pitchFamily="34" charset="0"/>
              </a:rPr>
              <a:t>Il tire et tire et tire mais le navet est trop grand.  </a:t>
            </a:r>
          </a:p>
          <a:p>
            <a:pPr algn="ctr" eaLnBrk="1" hangingPunct="1">
              <a:spcBef>
                <a:spcPct val="20000"/>
              </a:spcBef>
            </a:pPr>
            <a:endParaRPr lang="fr-FR" altLang="en-US" sz="4400">
              <a:latin typeface="Calibri" panose="020F0502020204030204" pitchFamily="34" charset="0"/>
            </a:endParaRPr>
          </a:p>
        </p:txBody>
      </p:sp>
      <p:pic>
        <p:nvPicPr>
          <p:cNvPr id="18436"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04319" y="1592263"/>
            <a:ext cx="355758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10">
                                            <p:txEl>
                                              <p:pRg st="0" end="0"/>
                                            </p:txEl>
                                          </p:spTgt>
                                        </p:tgtEl>
                                        <p:attrNameLst>
                                          <p:attrName>style.visibility</p:attrName>
                                        </p:attrNameLst>
                                      </p:cBhvr>
                                      <p:to>
                                        <p:strVal val="visible"/>
                                      </p:to>
                                    </p:set>
                                    <p:anim calcmode="discrete" valueType="clr">
                                      <p:cBhvr override="childStyle">
                                        <p:cTn id="7" dur="80"/>
                                        <p:tgtEl>
                                          <p:spTgt spid="174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1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7414">
                                            <p:txEl>
                                              <p:pRg st="0" end="0"/>
                                            </p:txEl>
                                          </p:spTgt>
                                        </p:tgtEl>
                                        <p:attrNameLst>
                                          <p:attrName>style.visibility</p:attrName>
                                        </p:attrNameLst>
                                      </p:cBhvr>
                                      <p:to>
                                        <p:strVal val="visible"/>
                                      </p:to>
                                    </p:set>
                                    <p:animEffect transition="in" filter="fade">
                                      <p:cBhvr>
                                        <p:cTn id="14" dur="1000"/>
                                        <p:tgtEl>
                                          <p:spTgt spid="17414">
                                            <p:txEl>
                                              <p:pRg st="0" end="0"/>
                                            </p:txEl>
                                          </p:spTgt>
                                        </p:tgtEl>
                                      </p:cBhvr>
                                    </p:animEffect>
                                    <p:anim calcmode="lin" valueType="num">
                                      <p:cBhvr>
                                        <p:cTn id="15" dur="1000" fill="hold"/>
                                        <p:tgtEl>
                                          <p:spTgt spid="1741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74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sz="half" idx="1"/>
          </p:nvPr>
        </p:nvSpPr>
        <p:spPr>
          <a:xfrm>
            <a:off x="468313" y="620713"/>
            <a:ext cx="8229600" cy="2185987"/>
          </a:xfrm>
        </p:spPr>
        <p:txBody>
          <a:bodyPr/>
          <a:lstStyle/>
          <a:p>
            <a:pPr algn="ctr" eaLnBrk="1" hangingPunct="1">
              <a:buFontTx/>
              <a:buNone/>
            </a:pPr>
            <a:r>
              <a:rPr lang="es-ES" altLang="en-US" sz="3600" smtClean="0"/>
              <a:t>Le grand-père tire et tire mais le navet ne vient pas.</a:t>
            </a:r>
            <a:r>
              <a:rPr lang="es-ES" altLang="en-US" sz="2800" smtClean="0"/>
              <a:t>  </a:t>
            </a:r>
            <a:endParaRPr lang="fr-FR" altLang="en-US" sz="2800" smtClean="0"/>
          </a:p>
        </p:txBody>
      </p:sp>
      <p:sp>
        <p:nvSpPr>
          <p:cNvPr id="17414" name="Rectangle 6"/>
          <p:cNvSpPr>
            <a:spLocks noChangeArrowheads="1"/>
          </p:cNvSpPr>
          <p:nvPr/>
        </p:nvSpPr>
        <p:spPr bwMode="auto">
          <a:xfrm>
            <a:off x="542925" y="51498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3600">
                <a:latin typeface="Calibri" panose="020F0502020204030204" pitchFamily="34" charset="0"/>
              </a:rPr>
              <a:t>Le navet est trop grand.</a:t>
            </a:r>
            <a:endParaRPr lang="fr-FR" altLang="en-US" sz="4400">
              <a:latin typeface="Calibri" panose="020F0502020204030204" pitchFamily="34" charset="0"/>
            </a:endParaRPr>
          </a:p>
        </p:txBody>
      </p:sp>
      <p:pic>
        <p:nvPicPr>
          <p:cNvPr id="19460" name="Picture 2" descr="C:\Documents and Settings\Administrator\Desktop\animfact.1229967078\3267466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1052513"/>
            <a:ext cx="3281362"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10">
                                            <p:txEl>
                                              <p:pRg st="0" end="0"/>
                                            </p:txEl>
                                          </p:spTgt>
                                        </p:tgtEl>
                                        <p:attrNameLst>
                                          <p:attrName>style.visibility</p:attrName>
                                        </p:attrNameLst>
                                      </p:cBhvr>
                                      <p:to>
                                        <p:strVal val="visible"/>
                                      </p:to>
                                    </p:set>
                                    <p:anim calcmode="discrete" valueType="clr">
                                      <p:cBhvr override="childStyle">
                                        <p:cTn id="7" dur="80"/>
                                        <p:tgtEl>
                                          <p:spTgt spid="174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1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17414">
                                            <p:txEl>
                                              <p:pRg st="0" end="0"/>
                                            </p:txEl>
                                          </p:spTgt>
                                        </p:tgtEl>
                                        <p:attrNameLst>
                                          <p:attrName>style.visibility</p:attrName>
                                        </p:attrNameLst>
                                      </p:cBhvr>
                                      <p:to>
                                        <p:strVal val="visible"/>
                                      </p:to>
                                    </p:set>
                                    <p:animEffect transition="in" filter="fade">
                                      <p:cBhvr>
                                        <p:cTn id="14" dur="1000"/>
                                        <p:tgtEl>
                                          <p:spTgt spid="17414">
                                            <p:txEl>
                                              <p:pRg st="0" end="0"/>
                                            </p:txEl>
                                          </p:spTgt>
                                        </p:tgtEl>
                                      </p:cBhvr>
                                    </p:animEffect>
                                    <p:anim calcmode="lin" valueType="num">
                                      <p:cBhvr>
                                        <p:cTn id="15" dur="1000" fill="hold"/>
                                        <p:tgtEl>
                                          <p:spTgt spid="17414">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174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25450" y="61435"/>
            <a:ext cx="8229600" cy="2185987"/>
          </a:xfrm>
        </p:spPr>
        <p:txBody>
          <a:bodyPr/>
          <a:lstStyle/>
          <a:p>
            <a:pPr algn="ctr" eaLnBrk="1" hangingPunct="1">
              <a:buFontTx/>
              <a:buNone/>
            </a:pPr>
            <a:r>
              <a:rPr lang="es-ES" altLang="en-US" sz="3600" dirty="0" smtClean="0"/>
              <a:t>Monsieur </a:t>
            </a:r>
            <a:r>
              <a:rPr lang="es-ES" altLang="en-US" sz="3600" dirty="0" err="1" smtClean="0"/>
              <a:t>Bossu</a:t>
            </a:r>
            <a:r>
              <a:rPr lang="es-ES" altLang="en-US" sz="3600" dirty="0" smtClean="0"/>
              <a:t> </a:t>
            </a:r>
            <a:r>
              <a:rPr lang="es-ES" altLang="en-US" sz="3600" dirty="0" err="1" smtClean="0"/>
              <a:t>appelle</a:t>
            </a:r>
            <a:r>
              <a:rPr lang="es-ES" altLang="en-US" sz="3600" dirty="0" smtClean="0"/>
              <a:t> Madame </a:t>
            </a:r>
            <a:r>
              <a:rPr lang="es-ES" altLang="en-US" sz="3600" dirty="0" err="1" smtClean="0"/>
              <a:t>Bossu</a:t>
            </a:r>
            <a:r>
              <a:rPr lang="es-ES" altLang="en-US" sz="3600" dirty="0" smtClean="0"/>
              <a:t>.  Elle tire Monsieur </a:t>
            </a:r>
            <a:r>
              <a:rPr lang="es-ES" altLang="en-US" sz="3600" dirty="0" err="1" smtClean="0"/>
              <a:t>Bossu</a:t>
            </a:r>
            <a:r>
              <a:rPr lang="es-ES" altLang="en-US" sz="3600" dirty="0" smtClean="0"/>
              <a:t> , et </a:t>
            </a:r>
            <a:r>
              <a:rPr lang="es-ES" altLang="en-US" sz="3600" dirty="0" smtClean="0"/>
              <a:t>M. </a:t>
            </a:r>
            <a:r>
              <a:rPr lang="es-ES" altLang="en-US" sz="3600" dirty="0" err="1" smtClean="0"/>
              <a:t>Bossu</a:t>
            </a:r>
            <a:r>
              <a:rPr lang="es-ES" altLang="en-US" sz="3600" dirty="0" smtClean="0"/>
              <a:t> tire le </a:t>
            </a:r>
            <a:r>
              <a:rPr lang="es-ES" altLang="en-US" sz="3600" dirty="0" err="1" smtClean="0"/>
              <a:t>navet</a:t>
            </a:r>
            <a:r>
              <a:rPr lang="en-GB" altLang="en-US" sz="3600" dirty="0" smtClean="0"/>
              <a:t> …</a:t>
            </a:r>
            <a:endParaRPr lang="fr-FR" altLang="en-US"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2400" dirty="0">
                <a:latin typeface="Calibri" panose="020F0502020204030204" pitchFamily="34" charset="0"/>
              </a:rPr>
              <a:t>Et </a:t>
            </a:r>
            <a:r>
              <a:rPr lang="es-ES" altLang="en-US" sz="2400" dirty="0" err="1" smtClean="0">
                <a:latin typeface="Calibri" panose="020F0502020204030204" pitchFamily="34" charset="0"/>
              </a:rPr>
              <a:t>ils</a:t>
            </a:r>
            <a:r>
              <a:rPr lang="es-ES" altLang="en-US" sz="2400" dirty="0" smtClean="0">
                <a:latin typeface="Calibri" panose="020F0502020204030204" pitchFamily="34" charset="0"/>
              </a:rPr>
              <a:t> </a:t>
            </a:r>
            <a:r>
              <a:rPr lang="es-ES" altLang="en-US" sz="2400" dirty="0" err="1" smtClean="0">
                <a:latin typeface="Calibri" panose="020F0502020204030204" pitchFamily="34" charset="0"/>
              </a:rPr>
              <a:t>tirent</a:t>
            </a:r>
            <a:r>
              <a:rPr lang="es-ES" altLang="en-US" sz="2400" dirty="0" smtClean="0">
                <a:latin typeface="Calibri" panose="020F0502020204030204" pitchFamily="34" charset="0"/>
              </a:rPr>
              <a:t> </a:t>
            </a:r>
            <a:r>
              <a:rPr lang="es-ES" altLang="en-US" sz="2400" dirty="0">
                <a:latin typeface="Calibri" panose="020F0502020204030204" pitchFamily="34" charset="0"/>
              </a:rPr>
              <a:t>et </a:t>
            </a:r>
            <a:r>
              <a:rPr lang="es-ES" altLang="en-US" sz="2400" dirty="0" err="1">
                <a:latin typeface="Calibri" panose="020F0502020204030204" pitchFamily="34" charset="0"/>
              </a:rPr>
              <a:t>tirent</a:t>
            </a:r>
            <a:r>
              <a:rPr lang="es-ES" altLang="en-US" sz="2400" dirty="0">
                <a:latin typeface="Calibri" panose="020F0502020204030204" pitchFamily="34" charset="0"/>
              </a:rPr>
              <a:t> </a:t>
            </a:r>
            <a:r>
              <a:rPr lang="es-ES" altLang="en-US" sz="2400" dirty="0" err="1">
                <a:latin typeface="Calibri" panose="020F0502020204030204" pitchFamily="34" charset="0"/>
              </a:rPr>
              <a:t>mais</a:t>
            </a:r>
            <a:r>
              <a:rPr lang="es-ES" altLang="en-US" sz="2400" dirty="0">
                <a:latin typeface="Calibri" panose="020F0502020204030204" pitchFamily="34" charset="0"/>
              </a:rPr>
              <a:t> le </a:t>
            </a:r>
            <a:r>
              <a:rPr lang="es-ES" altLang="en-US" sz="2400" dirty="0" err="1">
                <a:latin typeface="Calibri" panose="020F0502020204030204" pitchFamily="34" charset="0"/>
              </a:rPr>
              <a:t>navet</a:t>
            </a:r>
            <a:r>
              <a:rPr lang="es-ES" altLang="en-US" sz="2400" dirty="0">
                <a:latin typeface="Calibri" panose="020F0502020204030204" pitchFamily="34" charset="0"/>
              </a:rPr>
              <a:t> </a:t>
            </a:r>
            <a:r>
              <a:rPr lang="es-ES" altLang="en-US" sz="2400" dirty="0" err="1">
                <a:latin typeface="Calibri" panose="020F0502020204030204" pitchFamily="34" charset="0"/>
              </a:rPr>
              <a:t>ne</a:t>
            </a:r>
            <a:r>
              <a:rPr lang="es-ES" altLang="en-US" sz="2400" dirty="0">
                <a:latin typeface="Calibri" panose="020F0502020204030204" pitchFamily="34" charset="0"/>
              </a:rPr>
              <a:t> </a:t>
            </a:r>
            <a:r>
              <a:rPr lang="es-ES" altLang="en-US" sz="2400" dirty="0" err="1">
                <a:latin typeface="Calibri" panose="020F0502020204030204" pitchFamily="34" charset="0"/>
              </a:rPr>
              <a:t>vient</a:t>
            </a:r>
            <a:r>
              <a:rPr lang="es-ES" altLang="en-US" sz="2400" dirty="0">
                <a:latin typeface="Calibri" panose="020F0502020204030204" pitchFamily="34" charset="0"/>
              </a:rPr>
              <a:t> </a:t>
            </a:r>
            <a:r>
              <a:rPr lang="es-ES" altLang="en-US" sz="2400" dirty="0" err="1">
                <a:latin typeface="Calibri" panose="020F0502020204030204" pitchFamily="34" charset="0"/>
              </a:rPr>
              <a:t>pas</a:t>
            </a:r>
            <a:r>
              <a:rPr lang="es-ES" altLang="en-US" sz="2400" dirty="0">
                <a:latin typeface="Calibri" panose="020F0502020204030204" pitchFamily="34" charset="0"/>
              </a:rPr>
              <a:t>.</a:t>
            </a:r>
          </a:p>
          <a:p>
            <a:pPr algn="ctr" eaLnBrk="1" hangingPunct="1">
              <a:spcBef>
                <a:spcPct val="20000"/>
              </a:spcBef>
            </a:pPr>
            <a:r>
              <a:rPr lang="es-ES" altLang="en-US" sz="2400" dirty="0" err="1">
                <a:latin typeface="Calibri" panose="020F0502020204030204" pitchFamily="34" charset="0"/>
              </a:rPr>
              <a:t>Il</a:t>
            </a:r>
            <a:r>
              <a:rPr lang="es-ES" altLang="en-US" sz="2400" dirty="0">
                <a:latin typeface="Calibri" panose="020F0502020204030204" pitchFamily="34" charset="0"/>
              </a:rPr>
              <a:t> </a:t>
            </a:r>
            <a:r>
              <a:rPr lang="es-ES" altLang="en-US" sz="2400" dirty="0" err="1">
                <a:latin typeface="Calibri" panose="020F0502020204030204" pitchFamily="34" charset="0"/>
              </a:rPr>
              <a:t>est</a:t>
            </a:r>
            <a:r>
              <a:rPr lang="es-ES" altLang="en-US" sz="2400" dirty="0">
                <a:latin typeface="Calibri" panose="020F0502020204030204" pitchFamily="34" charset="0"/>
              </a:rPr>
              <a:t> </a:t>
            </a:r>
            <a:r>
              <a:rPr lang="es-ES" altLang="en-US" sz="2400" dirty="0" err="1">
                <a:latin typeface="Calibri" panose="020F0502020204030204" pitchFamily="34" charset="0"/>
              </a:rPr>
              <a:t>trop</a:t>
            </a:r>
            <a:r>
              <a:rPr lang="es-ES" altLang="en-US" sz="2400" dirty="0">
                <a:latin typeface="Calibri" panose="020F0502020204030204" pitchFamily="34" charset="0"/>
              </a:rPr>
              <a:t> </a:t>
            </a:r>
            <a:r>
              <a:rPr lang="es-ES" altLang="en-US" sz="2400" dirty="0" err="1">
                <a:latin typeface="Calibri" panose="020F0502020204030204" pitchFamily="34" charset="0"/>
              </a:rPr>
              <a:t>grand</a:t>
            </a:r>
            <a:r>
              <a:rPr lang="es-ES" altLang="en-US" sz="2400" dirty="0">
                <a:latin typeface="Calibri" panose="020F0502020204030204" pitchFamily="34" charset="0"/>
              </a:rPr>
              <a:t>! </a:t>
            </a:r>
          </a:p>
          <a:p>
            <a:pPr algn="ctr" eaLnBrk="1" hangingPunct="1">
              <a:spcBef>
                <a:spcPct val="20000"/>
              </a:spcBef>
            </a:pPr>
            <a:r>
              <a:rPr lang="en-GB" altLang="en-US" sz="2400" dirty="0" err="1">
                <a:latin typeface="Calibri" panose="020F0502020204030204" pitchFamily="34" charset="0"/>
              </a:rPr>
              <a:t>Ils</a:t>
            </a:r>
            <a:r>
              <a:rPr lang="en-GB" altLang="en-US" sz="2400" dirty="0">
                <a:latin typeface="Calibri" panose="020F0502020204030204" pitchFamily="34" charset="0"/>
              </a:rPr>
              <a:t> </a:t>
            </a:r>
            <a:r>
              <a:rPr lang="en-GB" altLang="en-US" sz="2400" dirty="0" err="1">
                <a:latin typeface="Calibri" panose="020F0502020204030204" pitchFamily="34" charset="0"/>
              </a:rPr>
              <a:t>disent</a:t>
            </a:r>
            <a:r>
              <a:rPr lang="en-GB" altLang="en-US" sz="2400" dirty="0">
                <a:latin typeface="Calibri" panose="020F0502020204030204" pitchFamily="34" charset="0"/>
              </a:rPr>
              <a:t> ‘ </a:t>
            </a:r>
            <a:r>
              <a:rPr lang="en-GB" altLang="en-US" sz="2400" dirty="0" err="1">
                <a:latin typeface="Calibri" panose="020F0502020204030204" pitchFamily="34" charset="0"/>
              </a:rPr>
              <a:t>mais</a:t>
            </a:r>
            <a:r>
              <a:rPr lang="en-GB" altLang="en-US" sz="2400" dirty="0">
                <a:latin typeface="Calibri" panose="020F0502020204030204" pitchFamily="34" charset="0"/>
              </a:rPr>
              <a:t> </a:t>
            </a:r>
            <a:r>
              <a:rPr lang="en-GB" altLang="en-US" sz="2400" dirty="0" err="1">
                <a:latin typeface="Calibri" panose="020F0502020204030204" pitchFamily="34" charset="0"/>
              </a:rPr>
              <a:t>il</a:t>
            </a:r>
            <a:r>
              <a:rPr lang="en-GB" altLang="en-US" sz="2400" dirty="0">
                <a:latin typeface="Calibri" panose="020F0502020204030204" pitchFamily="34" charset="0"/>
              </a:rPr>
              <a:t> </a:t>
            </a:r>
            <a:r>
              <a:rPr lang="en-GB" altLang="en-US" sz="2400" dirty="0" err="1">
                <a:latin typeface="Calibri" panose="020F0502020204030204" pitchFamily="34" charset="0"/>
              </a:rPr>
              <a:t>est</a:t>
            </a:r>
            <a:r>
              <a:rPr lang="en-GB" altLang="en-US" sz="2400" dirty="0">
                <a:latin typeface="Calibri" panose="020F0502020204030204" pitchFamily="34" charset="0"/>
              </a:rPr>
              <a:t> </a:t>
            </a:r>
            <a:r>
              <a:rPr lang="en-GB" altLang="en-US" sz="2400" dirty="0" err="1">
                <a:latin typeface="Calibri" panose="020F0502020204030204" pitchFamily="34" charset="0"/>
              </a:rPr>
              <a:t>énorme</a:t>
            </a:r>
            <a:r>
              <a:rPr lang="en-GB" altLang="en-US" sz="2400" dirty="0">
                <a:latin typeface="Calibri" panose="020F0502020204030204" pitchFamily="34" charset="0"/>
              </a:rPr>
              <a:t>’</a:t>
            </a:r>
            <a:endParaRPr lang="fr-FR" altLang="en-US" sz="2400" i="1" dirty="0">
              <a:latin typeface="Times New Roman" panose="02020603050405020304" pitchFamily="18" charset="0"/>
              <a:cs typeface="Times New Roman" panose="02020603050405020304" pitchFamily="18" charset="0"/>
            </a:endParaRPr>
          </a:p>
        </p:txBody>
      </p:sp>
      <p:pic>
        <p:nvPicPr>
          <p:cNvPr id="20484"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1857375"/>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8688" y="2214563"/>
            <a:ext cx="3333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a:lstStyle/>
          <a:p>
            <a:pPr algn="ctr" eaLnBrk="1" hangingPunct="1">
              <a:buFontTx/>
              <a:buNone/>
            </a:pPr>
            <a:r>
              <a:rPr lang="es-ES" altLang="en-US" sz="3600" smtClean="0"/>
              <a:t>Mme Bossu appelle Xavier .  Xavier tire Mme Bossu. Mme Bossu tire M Bossu, M tire le navet</a:t>
            </a:r>
            <a:r>
              <a:rPr lang="en-GB" altLang="en-US" sz="3600" smtClean="0"/>
              <a:t> …</a:t>
            </a:r>
            <a:endParaRPr lang="fr-FR" altLang="en-US" sz="360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2400">
                <a:latin typeface="Calibri" panose="020F0502020204030204" pitchFamily="34" charset="0"/>
              </a:rPr>
              <a:t>Et tirent et tirent et tirent mais le navet ne vient pas. </a:t>
            </a:r>
          </a:p>
          <a:p>
            <a:pPr algn="ctr" eaLnBrk="1" hangingPunct="1">
              <a:spcBef>
                <a:spcPct val="20000"/>
              </a:spcBef>
            </a:pPr>
            <a:r>
              <a:rPr lang="es-ES" altLang="en-US" sz="2400">
                <a:latin typeface="Calibri" panose="020F0502020204030204" pitchFamily="34" charset="0"/>
              </a:rPr>
              <a:t> Il est trop grand.</a:t>
            </a:r>
          </a:p>
          <a:p>
            <a:pPr algn="ctr" eaLnBrk="1" hangingPunct="1">
              <a:spcBef>
                <a:spcPct val="20000"/>
              </a:spcBef>
            </a:pPr>
            <a:r>
              <a:rPr lang="es-ES" altLang="en-US" sz="2400">
                <a:latin typeface="Calibri" panose="020F0502020204030204" pitchFamily="34" charset="0"/>
              </a:rPr>
              <a:t>Ils disent</a:t>
            </a:r>
            <a:r>
              <a:rPr lang="en-GB" altLang="en-US" sz="2400">
                <a:latin typeface="Calibri" panose="020F0502020204030204" pitchFamily="34" charset="0"/>
              </a:rPr>
              <a:t> </a:t>
            </a:r>
            <a:r>
              <a:rPr lang="es-ES" altLang="en-US" sz="2400" i="1">
                <a:latin typeface="Times New Roman" panose="02020603050405020304" pitchFamily="18" charset="0"/>
                <a:cs typeface="Times New Roman" panose="02020603050405020304" pitchFamily="18" charset="0"/>
              </a:rPr>
              <a:t>“le navet est énorme !”</a:t>
            </a:r>
            <a:endParaRPr lang="fr-FR" altLang="en-US" sz="2400" i="1">
              <a:latin typeface="Times New Roman" panose="02020603050405020304" pitchFamily="18" charset="0"/>
              <a:cs typeface="Times New Roman" panose="02020603050405020304" pitchFamily="18" charset="0"/>
            </a:endParaRPr>
          </a:p>
        </p:txBody>
      </p:sp>
      <p:pic>
        <p:nvPicPr>
          <p:cNvPr id="21508" name="Picture 2" descr="C:\Documents and Settings\Administrator\Desktop\animfact.1229967078\3269305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1857375"/>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C:\Documents and Settings\Administrator\Desktop\animfact.1229967078\3264886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214563"/>
            <a:ext cx="3333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descr="C:\Documents and Settings\Administrator\Desktop\animfact.1229967078\3794339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62790">
            <a:off x="6183313" y="2333625"/>
            <a:ext cx="174783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a:lstStyle/>
          <a:p>
            <a:pPr algn="ctr" eaLnBrk="1" hangingPunct="1">
              <a:buFontTx/>
              <a:buNone/>
            </a:pPr>
            <a:r>
              <a:rPr lang="es-ES" altLang="en-US" sz="3600" smtClean="0"/>
              <a:t>Xavier appelle Chantal.  Chantal tire Xavier. Xavier tire Mme Bossu.  Mme Bossu tire M Bossu, M Bossu tire le navet</a:t>
            </a:r>
            <a:r>
              <a:rPr lang="en-GB" altLang="en-US" sz="3600" smtClean="0"/>
              <a:t> …</a:t>
            </a:r>
            <a:endParaRPr lang="fr-FR" altLang="en-US" sz="360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2800">
                <a:latin typeface="Calibri" panose="020F0502020204030204" pitchFamily="34" charset="0"/>
              </a:rPr>
              <a:t>Et tirent et tirent et tirent mais le navet ne vient pas. </a:t>
            </a:r>
          </a:p>
          <a:p>
            <a:pPr algn="ctr" eaLnBrk="1" hangingPunct="1">
              <a:spcBef>
                <a:spcPct val="20000"/>
              </a:spcBef>
            </a:pPr>
            <a:r>
              <a:rPr lang="es-ES" altLang="en-US" sz="2800">
                <a:latin typeface="Calibri" panose="020F0502020204030204" pitchFamily="34" charset="0"/>
              </a:rPr>
              <a:t> Il est trop grand.</a:t>
            </a:r>
          </a:p>
          <a:p>
            <a:pPr algn="ctr" eaLnBrk="1" hangingPunct="1">
              <a:spcBef>
                <a:spcPct val="20000"/>
              </a:spcBef>
            </a:pPr>
            <a:r>
              <a:rPr lang="es-ES" altLang="en-US" sz="2800">
                <a:latin typeface="Calibri" panose="020F0502020204030204" pitchFamily="34" charset="0"/>
              </a:rPr>
              <a:t>Ils disent</a:t>
            </a:r>
            <a:r>
              <a:rPr lang="en-GB" altLang="en-US" sz="2800">
                <a:latin typeface="Calibri" panose="020F0502020204030204" pitchFamily="34" charset="0"/>
              </a:rPr>
              <a:t> </a:t>
            </a:r>
            <a:r>
              <a:rPr lang="es-ES" altLang="en-US" sz="2800" i="1">
                <a:latin typeface="Times New Roman" panose="02020603050405020304" pitchFamily="18" charset="0"/>
                <a:cs typeface="Times New Roman" panose="02020603050405020304" pitchFamily="18" charset="0"/>
              </a:rPr>
              <a:t>“le navet est énorme !”</a:t>
            </a:r>
            <a:endParaRPr lang="fr-FR" altLang="en-US" sz="2800" i="1">
              <a:latin typeface="Times New Roman" panose="02020603050405020304" pitchFamily="18" charset="0"/>
              <a:cs typeface="Times New Roman" panose="02020603050405020304" pitchFamily="18" charset="0"/>
            </a:endParaRPr>
          </a:p>
        </p:txBody>
      </p:sp>
      <p:pic>
        <p:nvPicPr>
          <p:cNvPr id="22532"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257175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643188"/>
            <a:ext cx="286385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C:\Documents and Settings\Administrator\Desktop\animfact.1229967078\3794339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2790">
            <a:off x="4592638" y="2506663"/>
            <a:ext cx="1566862"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descr="C:\Documents and Settings\Administrator\Desktop\animfact.1229967078\32637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2214563"/>
            <a:ext cx="2357437"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GB" altLang="en-US" sz="7200" smtClean="0">
                <a:latin typeface="Bobcat"/>
              </a:rPr>
              <a:t>La famille Bossu </a:t>
            </a:r>
          </a:p>
        </p:txBody>
      </p:sp>
      <p:sp>
        <p:nvSpPr>
          <p:cNvPr id="4102" name="Rectangle 6"/>
          <p:cNvSpPr>
            <a:spLocks noGrp="1" noChangeArrowheads="1"/>
          </p:cNvSpPr>
          <p:nvPr>
            <p:ph type="body" sz="half" idx="2"/>
          </p:nvPr>
        </p:nvSpPr>
        <p:spPr>
          <a:xfrm>
            <a:off x="3851275" y="1600200"/>
            <a:ext cx="4835525" cy="4525963"/>
          </a:xfrm>
        </p:spPr>
        <p:txBody>
          <a:bodyPr/>
          <a:lstStyle/>
          <a:p>
            <a:pPr algn="ctr" eaLnBrk="1" hangingPunct="1"/>
            <a:endParaRPr lang="en-GB" altLang="en-US" sz="3600" dirty="0" smtClean="0"/>
          </a:p>
          <a:p>
            <a:pPr algn="just" eaLnBrk="1" hangingPunct="1">
              <a:buFont typeface="Arial" panose="020B0604020202020204" pitchFamily="34" charset="0"/>
              <a:buNone/>
            </a:pPr>
            <a:r>
              <a:rPr lang="en-GB" altLang="en-US" sz="4400" dirty="0" smtClean="0"/>
              <a:t>Le </a:t>
            </a:r>
            <a:r>
              <a:rPr lang="en-GB" altLang="en-US" sz="4400" dirty="0" err="1" smtClean="0"/>
              <a:t>père</a:t>
            </a:r>
            <a:endParaRPr lang="en-GB" altLang="en-US" sz="4400" dirty="0" smtClean="0"/>
          </a:p>
          <a:p>
            <a:pPr algn="ctr" eaLnBrk="1" hangingPunct="1"/>
            <a:endParaRPr lang="en-GB" altLang="en-US" sz="4400" dirty="0" smtClean="0"/>
          </a:p>
          <a:p>
            <a:pPr algn="ctr" eaLnBrk="1" hangingPunct="1">
              <a:buFontTx/>
              <a:buNone/>
            </a:pPr>
            <a:r>
              <a:rPr lang="en-GB" altLang="en-US" sz="4400" dirty="0" smtClean="0"/>
              <a:t> Monsieur </a:t>
            </a:r>
            <a:r>
              <a:rPr lang="en-GB" altLang="en-US" sz="4400" dirty="0" err="1" smtClean="0"/>
              <a:t>Bossu</a:t>
            </a:r>
            <a:endParaRPr lang="en-GB" altLang="en-US" sz="4400" dirty="0" smtClean="0"/>
          </a:p>
        </p:txBody>
      </p:sp>
      <p:pic>
        <p:nvPicPr>
          <p:cNvPr id="5124" name="Picture 3" descr="C:\Documents and Settings\Administrator\Desktop\animfact.1229967078\3277698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357313"/>
            <a:ext cx="3357562"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102">
                                            <p:txEl>
                                              <p:pRg st="1" end="1"/>
                                            </p:txEl>
                                          </p:spTgt>
                                        </p:tgtEl>
                                        <p:attrNameLst>
                                          <p:attrName>style.visibility</p:attrName>
                                        </p:attrNameLst>
                                      </p:cBhvr>
                                      <p:to>
                                        <p:strVal val="visible"/>
                                      </p:to>
                                    </p:set>
                                    <p:animEffect transition="in" filter="fade">
                                      <p:cBhvr>
                                        <p:cTn id="7" dur="1000"/>
                                        <p:tgtEl>
                                          <p:spTgt spid="4102">
                                            <p:txEl>
                                              <p:pRg st="1" end="1"/>
                                            </p:txEl>
                                          </p:spTgt>
                                        </p:tgtEl>
                                      </p:cBhvr>
                                    </p:animEffect>
                                    <p:anim calcmode="lin" valueType="num">
                                      <p:cBhvr>
                                        <p:cTn id="8" dur="1000" fill="hold"/>
                                        <p:tgtEl>
                                          <p:spTgt spid="4102">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410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4102">
                                            <p:txEl>
                                              <p:pRg st="3" end="3"/>
                                            </p:txEl>
                                          </p:spTgt>
                                        </p:tgtEl>
                                        <p:attrNameLst>
                                          <p:attrName>style.visibility</p:attrName>
                                        </p:attrNameLst>
                                      </p:cBhvr>
                                      <p:to>
                                        <p:strVal val="visible"/>
                                      </p:to>
                                    </p:set>
                                    <p:animEffect transition="in" filter="fade">
                                      <p:cBhvr>
                                        <p:cTn id="14" dur="1000"/>
                                        <p:tgtEl>
                                          <p:spTgt spid="4102">
                                            <p:txEl>
                                              <p:pRg st="3" end="3"/>
                                            </p:txEl>
                                          </p:spTgt>
                                        </p:tgtEl>
                                      </p:cBhvr>
                                    </p:animEffect>
                                    <p:anim calcmode="lin" valueType="num">
                                      <p:cBhvr>
                                        <p:cTn id="15" dur="1000" fill="hold"/>
                                        <p:tgtEl>
                                          <p:spTgt spid="4102">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41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lnSpcReduction="10000"/>
          </a:bodyPr>
          <a:lstStyle/>
          <a:p>
            <a:pPr algn="ctr" eaLnBrk="1" fontAlgn="auto" hangingPunct="1">
              <a:spcAft>
                <a:spcPts val="0"/>
              </a:spcAft>
              <a:buFontTx/>
              <a:buNone/>
              <a:defRPr/>
            </a:pPr>
            <a:r>
              <a:rPr lang="es-ES" sz="3600" dirty="0" smtClean="0"/>
              <a:t>Chantal  </a:t>
            </a:r>
            <a:r>
              <a:rPr lang="es-ES" sz="3600" dirty="0" err="1" smtClean="0"/>
              <a:t>appelle</a:t>
            </a:r>
            <a:r>
              <a:rPr lang="es-ES" sz="3600" dirty="0" smtClean="0"/>
              <a:t> le </a:t>
            </a:r>
            <a:r>
              <a:rPr lang="es-ES" sz="3600" dirty="0" err="1" smtClean="0"/>
              <a:t>chien</a:t>
            </a:r>
            <a:r>
              <a:rPr lang="es-ES" sz="3600" dirty="0" smtClean="0"/>
              <a:t> Pongo. Chantal tire le </a:t>
            </a:r>
            <a:r>
              <a:rPr lang="es-ES" sz="3600" dirty="0" err="1" smtClean="0"/>
              <a:t>chien</a:t>
            </a:r>
            <a:r>
              <a:rPr lang="es-ES" sz="3600" dirty="0" smtClean="0"/>
              <a:t>. Chantal  tire Xavier. Xavier tire </a:t>
            </a:r>
            <a:r>
              <a:rPr lang="es-ES" sz="3600" dirty="0" err="1" smtClean="0"/>
              <a:t>Mme</a:t>
            </a:r>
            <a:r>
              <a:rPr lang="es-ES" sz="3600" dirty="0" smtClean="0"/>
              <a:t> </a:t>
            </a:r>
            <a:r>
              <a:rPr lang="es-ES" sz="3600" dirty="0" err="1" smtClean="0"/>
              <a:t>Bossu</a:t>
            </a:r>
            <a:r>
              <a:rPr lang="es-ES" sz="3600" dirty="0" smtClean="0"/>
              <a:t>.  </a:t>
            </a:r>
            <a:r>
              <a:rPr lang="es-ES" sz="3600" dirty="0" err="1" smtClean="0"/>
              <a:t>Mme</a:t>
            </a:r>
            <a:r>
              <a:rPr lang="es-ES" sz="3600" dirty="0" smtClean="0"/>
              <a:t> </a:t>
            </a:r>
            <a:r>
              <a:rPr lang="es-ES" sz="3600" dirty="0" err="1" smtClean="0"/>
              <a:t>Bossu</a:t>
            </a:r>
            <a:r>
              <a:rPr lang="es-ES" sz="3600" dirty="0" smtClean="0"/>
              <a:t> tire M. </a:t>
            </a:r>
            <a:r>
              <a:rPr lang="es-ES" sz="3600" dirty="0" err="1" smtClean="0"/>
              <a:t>Bossu</a:t>
            </a:r>
            <a:r>
              <a:rPr lang="es-ES" sz="3600" dirty="0" smtClean="0"/>
              <a:t>, M </a:t>
            </a:r>
            <a:r>
              <a:rPr lang="es-ES" sz="3600" dirty="0" err="1" smtClean="0"/>
              <a:t>Bossu</a:t>
            </a:r>
            <a:r>
              <a:rPr lang="es-ES" sz="3600" dirty="0" smtClean="0"/>
              <a:t>  tire le </a:t>
            </a:r>
            <a:r>
              <a:rPr lang="es-ES" sz="3600" dirty="0" err="1" smtClean="0"/>
              <a:t>navet</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2800">
                <a:latin typeface="Calibri" panose="020F0502020204030204" pitchFamily="34" charset="0"/>
              </a:rPr>
              <a:t>Et tirent et tirent et tirent mais le navet ne vient pas. </a:t>
            </a:r>
          </a:p>
          <a:p>
            <a:pPr algn="ctr" eaLnBrk="1" hangingPunct="1">
              <a:spcBef>
                <a:spcPct val="20000"/>
              </a:spcBef>
            </a:pPr>
            <a:r>
              <a:rPr lang="es-ES" altLang="en-US" sz="2800">
                <a:latin typeface="Calibri" panose="020F0502020204030204" pitchFamily="34" charset="0"/>
              </a:rPr>
              <a:t> Il est trop grand.</a:t>
            </a:r>
          </a:p>
          <a:p>
            <a:pPr algn="ctr" eaLnBrk="1" hangingPunct="1">
              <a:spcBef>
                <a:spcPct val="20000"/>
              </a:spcBef>
            </a:pPr>
            <a:r>
              <a:rPr lang="es-ES" altLang="en-US" sz="2800">
                <a:latin typeface="Calibri" panose="020F0502020204030204" pitchFamily="34" charset="0"/>
              </a:rPr>
              <a:t>Ils disent</a:t>
            </a:r>
            <a:r>
              <a:rPr lang="en-GB" altLang="en-US" sz="2800">
                <a:latin typeface="Calibri" panose="020F0502020204030204" pitchFamily="34" charset="0"/>
              </a:rPr>
              <a:t> </a:t>
            </a:r>
            <a:r>
              <a:rPr lang="es-ES" altLang="en-US" sz="2800" i="1">
                <a:latin typeface="Times New Roman" panose="02020603050405020304" pitchFamily="18" charset="0"/>
                <a:cs typeface="Times New Roman" panose="02020603050405020304" pitchFamily="18" charset="0"/>
              </a:rPr>
              <a:t>“le navet est énorme !”</a:t>
            </a:r>
            <a:endParaRPr lang="fr-FR" altLang="en-US" sz="2800" i="1">
              <a:latin typeface="Times New Roman" panose="02020603050405020304" pitchFamily="18" charset="0"/>
              <a:cs typeface="Times New Roman" panose="02020603050405020304" pitchFamily="18" charset="0"/>
            </a:endParaRPr>
          </a:p>
        </p:txBody>
      </p:sp>
      <p:pic>
        <p:nvPicPr>
          <p:cNvPr id="23556"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3079750"/>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151188"/>
            <a:ext cx="25384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2" descr="C:\Documents and Settings\Administrator\Desktop\animfact.1229967078\3794339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2790">
            <a:off x="5837238" y="3046413"/>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descr="C:\Documents and Settings\Administrator\Desktop\animfact.1229967078\32637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722563"/>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descr="C:\Documents and Settings\Administrator\Desktop\animfact.1229967078\3247160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4313" y="1571625"/>
            <a:ext cx="2690813"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lnSpcReduction="10000"/>
          </a:bodyPr>
          <a:lstStyle/>
          <a:p>
            <a:pPr algn="ctr" eaLnBrk="1" fontAlgn="auto" hangingPunct="1">
              <a:spcAft>
                <a:spcPts val="0"/>
              </a:spcAft>
              <a:buFontTx/>
              <a:buNone/>
              <a:defRPr/>
            </a:pPr>
            <a:r>
              <a:rPr lang="es-ES" sz="3600" dirty="0" smtClean="0"/>
              <a:t>Pongo </a:t>
            </a:r>
            <a:r>
              <a:rPr lang="es-ES" sz="3600" dirty="0" err="1" smtClean="0"/>
              <a:t>appelle</a:t>
            </a:r>
            <a:r>
              <a:rPr lang="es-ES" sz="3600" dirty="0" smtClean="0"/>
              <a:t> le chat Félix.  Le </a:t>
            </a:r>
            <a:r>
              <a:rPr lang="es-ES" sz="3600" dirty="0" err="1" smtClean="0"/>
              <a:t>chien</a:t>
            </a:r>
            <a:r>
              <a:rPr lang="es-ES" sz="3600" dirty="0" smtClean="0"/>
              <a:t> tire le chat. Chantal  tire le </a:t>
            </a:r>
            <a:r>
              <a:rPr lang="es-ES" sz="3600" dirty="0" err="1" smtClean="0"/>
              <a:t>chien</a:t>
            </a:r>
            <a:r>
              <a:rPr lang="es-ES" sz="3600" dirty="0" smtClean="0"/>
              <a:t>. Chantal tire  Xavier. Xavier tire </a:t>
            </a:r>
            <a:r>
              <a:rPr lang="es-ES" sz="3600" dirty="0" err="1" smtClean="0"/>
              <a:t>M.Bossu</a:t>
            </a:r>
            <a:r>
              <a:rPr lang="es-ES" sz="3600" dirty="0" smtClean="0"/>
              <a:t>.  </a:t>
            </a:r>
            <a:r>
              <a:rPr lang="es-ES" sz="3600" dirty="0" err="1" smtClean="0"/>
              <a:t>Mme</a:t>
            </a:r>
            <a:r>
              <a:rPr lang="es-ES" sz="3600" dirty="0" smtClean="0"/>
              <a:t> </a:t>
            </a:r>
            <a:r>
              <a:rPr lang="es-ES" sz="3600" dirty="0" err="1" smtClean="0"/>
              <a:t>Bossu</a:t>
            </a:r>
            <a:r>
              <a:rPr lang="es-ES" sz="3600" dirty="0" smtClean="0"/>
              <a:t> tire </a:t>
            </a:r>
            <a:r>
              <a:rPr lang="es-ES" sz="3600" dirty="0" err="1" smtClean="0"/>
              <a:t>M.Bossu</a:t>
            </a:r>
            <a:r>
              <a:rPr lang="es-ES" sz="3600" dirty="0" smtClean="0"/>
              <a:t>, </a:t>
            </a:r>
            <a:r>
              <a:rPr lang="es-ES" sz="3600" dirty="0" err="1" smtClean="0"/>
              <a:t>M.Bossu</a:t>
            </a:r>
            <a:r>
              <a:rPr lang="es-ES" sz="3600" dirty="0" smtClean="0"/>
              <a:t> tire le </a:t>
            </a:r>
            <a:r>
              <a:rPr lang="es-ES" sz="3600" dirty="0" err="1" smtClean="0"/>
              <a:t>navet</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2800">
                <a:latin typeface="Calibri" panose="020F0502020204030204" pitchFamily="34" charset="0"/>
              </a:rPr>
              <a:t>Et tirent et tirent et tirent mais le navet ne vient pas. </a:t>
            </a:r>
          </a:p>
          <a:p>
            <a:pPr algn="ctr" eaLnBrk="1" hangingPunct="1">
              <a:spcBef>
                <a:spcPct val="20000"/>
              </a:spcBef>
            </a:pPr>
            <a:r>
              <a:rPr lang="es-ES" altLang="en-US" sz="2800">
                <a:latin typeface="Calibri" panose="020F0502020204030204" pitchFamily="34" charset="0"/>
              </a:rPr>
              <a:t> Il est trop grand.</a:t>
            </a:r>
          </a:p>
          <a:p>
            <a:pPr algn="ctr" eaLnBrk="1" hangingPunct="1">
              <a:spcBef>
                <a:spcPct val="20000"/>
              </a:spcBef>
            </a:pPr>
            <a:r>
              <a:rPr lang="es-ES" altLang="en-US" sz="2800">
                <a:latin typeface="Calibri" panose="020F0502020204030204" pitchFamily="34" charset="0"/>
              </a:rPr>
              <a:t>Ils disent</a:t>
            </a:r>
            <a:r>
              <a:rPr lang="en-GB" altLang="en-US" sz="2800">
                <a:latin typeface="Calibri" panose="020F0502020204030204" pitchFamily="34" charset="0"/>
              </a:rPr>
              <a:t> </a:t>
            </a:r>
            <a:r>
              <a:rPr lang="es-ES" altLang="en-US" sz="2800" i="1">
                <a:latin typeface="Times New Roman" panose="02020603050405020304" pitchFamily="18" charset="0"/>
                <a:cs typeface="Times New Roman" panose="02020603050405020304" pitchFamily="18" charset="0"/>
              </a:rPr>
              <a:t>“le navet est énorme !”</a:t>
            </a:r>
            <a:endParaRPr lang="fr-FR" altLang="en-US" sz="2800" i="1">
              <a:latin typeface="Times New Roman" panose="02020603050405020304" pitchFamily="18" charset="0"/>
              <a:cs typeface="Times New Roman" panose="02020603050405020304" pitchFamily="18" charset="0"/>
            </a:endParaRPr>
          </a:p>
        </p:txBody>
      </p:sp>
      <p:pic>
        <p:nvPicPr>
          <p:cNvPr id="24580" name="Picture 2" descr="C:\Documents and Settings\Administrator\Desktop\animfact.1229967078\3269305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3079750"/>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C:\Documents and Settings\Administrator\Desktop\animfact.1229967078\3264886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3151188"/>
            <a:ext cx="25384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descr="C:\Documents and Settings\Administrator\Desktop\animfact.1229967078\3794339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62790">
            <a:off x="5837238" y="3046413"/>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2" descr="C:\Documents and Settings\Administrator\Desktop\animfact.1229967078\3263734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722563"/>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C:\Documents and Settings\Administrator\Desktop\animfact.1229967078\32471604.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14313" y="1571625"/>
            <a:ext cx="2690813"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9460">
                                            <p:txEl>
                                              <p:pRg st="2" end="2"/>
                                            </p:txEl>
                                          </p:spTgt>
                                        </p:tgtEl>
                                        <p:attrNameLst>
                                          <p:attrName>style.visibility</p:attrName>
                                        </p:attrNameLst>
                                      </p:cBhvr>
                                      <p:to>
                                        <p:strVal val="visible"/>
                                      </p:to>
                                    </p:set>
                                    <p:animEffect transition="in" filter="fade">
                                      <p:cBhvr>
                                        <p:cTn id="22" dur="1000"/>
                                        <p:tgtEl>
                                          <p:spTgt spid="19460">
                                            <p:txEl>
                                              <p:pRg st="2" end="2"/>
                                            </p:txEl>
                                          </p:spTgt>
                                        </p:tgtEl>
                                      </p:cBhvr>
                                    </p:animEffect>
                                    <p:anim calcmode="lin" valueType="num">
                                      <p:cBhvr>
                                        <p:cTn id="23" dur="1000" fill="hold"/>
                                        <p:tgtEl>
                                          <p:spTgt spid="19460">
                                            <p:txEl>
                                              <p:pRg st="2" end="2"/>
                                            </p:txEl>
                                          </p:spTgt>
                                        </p:tgtEl>
                                        <p:attrNameLst>
                                          <p:attrName>ppt_x</p:attrName>
                                        </p:attrNameLst>
                                      </p:cBhvr>
                                      <p:tavLst>
                                        <p:tav tm="0">
                                          <p:val>
                                            <p:strVal val="#ppt_x-.1"/>
                                          </p:val>
                                        </p:tav>
                                        <p:tav tm="100000">
                                          <p:val>
                                            <p:strVal val="#ppt_x"/>
                                          </p:val>
                                        </p:tav>
                                      </p:tavLst>
                                    </p:anim>
                                    <p:anim calcmode="lin" valueType="num">
                                      <p:cBhvr>
                                        <p:cTn id="24" dur="1000" fill="hold"/>
                                        <p:tgtEl>
                                          <p:spTgt spid="1946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fontScale="85000" lnSpcReduction="20000"/>
          </a:bodyPr>
          <a:lstStyle/>
          <a:p>
            <a:pPr algn="ctr" eaLnBrk="1" fontAlgn="auto" hangingPunct="1">
              <a:spcAft>
                <a:spcPts val="0"/>
              </a:spcAft>
              <a:buFontTx/>
              <a:buNone/>
              <a:defRPr/>
            </a:pPr>
            <a:r>
              <a:rPr lang="es-ES" sz="3600" dirty="0" smtClean="0"/>
              <a:t>Félix </a:t>
            </a:r>
            <a:r>
              <a:rPr lang="es-ES" sz="3600" dirty="0" err="1" smtClean="0"/>
              <a:t>appelle</a:t>
            </a:r>
            <a:r>
              <a:rPr lang="es-ES" sz="3600" dirty="0" smtClean="0"/>
              <a:t> la </a:t>
            </a:r>
            <a:r>
              <a:rPr lang="es-ES" sz="3600" dirty="0" err="1" smtClean="0"/>
              <a:t>souris</a:t>
            </a:r>
            <a:r>
              <a:rPr lang="es-ES" sz="3600" dirty="0" smtClean="0"/>
              <a:t> Mickey.  La </a:t>
            </a:r>
            <a:r>
              <a:rPr lang="es-ES" sz="3600" dirty="0" err="1" smtClean="0"/>
              <a:t>souris</a:t>
            </a:r>
            <a:r>
              <a:rPr lang="es-ES" sz="3600" dirty="0" smtClean="0"/>
              <a:t> tire le chat.  Le chat tire le </a:t>
            </a:r>
            <a:r>
              <a:rPr lang="es-ES" sz="3600" dirty="0" err="1" smtClean="0"/>
              <a:t>chien</a:t>
            </a:r>
            <a:r>
              <a:rPr lang="es-ES" sz="3600" dirty="0" smtClean="0"/>
              <a:t>. Le </a:t>
            </a:r>
            <a:r>
              <a:rPr lang="es-ES" sz="3600" dirty="0" err="1" smtClean="0"/>
              <a:t>chien</a:t>
            </a:r>
            <a:r>
              <a:rPr lang="es-ES" sz="3600" dirty="0" smtClean="0"/>
              <a:t> tire Chantal. Chantal  tire  Xavier. Xavier tire </a:t>
            </a:r>
            <a:r>
              <a:rPr lang="es-ES" sz="3600" dirty="0" err="1" smtClean="0"/>
              <a:t>Mme</a:t>
            </a:r>
            <a:r>
              <a:rPr lang="es-ES" sz="3600" dirty="0" smtClean="0"/>
              <a:t> </a:t>
            </a:r>
            <a:r>
              <a:rPr lang="es-ES" sz="3600" dirty="0" err="1" smtClean="0"/>
              <a:t>Bossu</a:t>
            </a:r>
            <a:r>
              <a:rPr lang="es-ES" sz="3600" dirty="0" smtClean="0"/>
              <a:t>, </a:t>
            </a:r>
            <a:r>
              <a:rPr lang="es-ES" sz="3600" dirty="0" err="1" smtClean="0"/>
              <a:t>Mme</a:t>
            </a:r>
            <a:r>
              <a:rPr lang="es-ES" sz="3600" dirty="0" smtClean="0"/>
              <a:t> </a:t>
            </a:r>
            <a:r>
              <a:rPr lang="es-ES" sz="3600" dirty="0" err="1" smtClean="0"/>
              <a:t>Bossu</a:t>
            </a:r>
            <a:r>
              <a:rPr lang="es-ES" sz="3600" dirty="0" smtClean="0"/>
              <a:t> tire M </a:t>
            </a:r>
            <a:r>
              <a:rPr lang="es-ES" sz="3600" dirty="0" err="1" smtClean="0"/>
              <a:t>Bossu</a:t>
            </a:r>
            <a:r>
              <a:rPr lang="es-ES" sz="3600" dirty="0" smtClean="0"/>
              <a:t>, M </a:t>
            </a:r>
            <a:r>
              <a:rPr lang="es-ES" sz="3600" dirty="0" err="1" smtClean="0"/>
              <a:t>Bossu</a:t>
            </a:r>
            <a:r>
              <a:rPr lang="es-ES" sz="3600" dirty="0" smtClean="0"/>
              <a:t> tire le </a:t>
            </a:r>
            <a:r>
              <a:rPr lang="es-ES" sz="3600" dirty="0" err="1" smtClean="0"/>
              <a:t>navet</a:t>
            </a:r>
            <a:r>
              <a:rPr lang="en-GB" sz="3600" dirty="0" smtClean="0"/>
              <a:t> …</a:t>
            </a:r>
            <a:endParaRPr lang="fr-FR" sz="3600" dirty="0" smtClean="0"/>
          </a:p>
        </p:txBody>
      </p:sp>
      <p:sp>
        <p:nvSpPr>
          <p:cNvPr id="19460" name="Rectangle 4"/>
          <p:cNvSpPr>
            <a:spLocks noChangeArrowheads="1"/>
          </p:cNvSpPr>
          <p:nvPr/>
        </p:nvSpPr>
        <p:spPr bwMode="auto">
          <a:xfrm>
            <a:off x="250825" y="4508500"/>
            <a:ext cx="900169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3600" dirty="0">
                <a:latin typeface="Calibri" panose="020F0502020204030204" pitchFamily="34" charset="0"/>
              </a:rPr>
              <a:t>Et </a:t>
            </a:r>
            <a:r>
              <a:rPr lang="es-ES" altLang="en-US" sz="3600" dirty="0" err="1">
                <a:latin typeface="Calibri" panose="020F0502020204030204" pitchFamily="34" charset="0"/>
              </a:rPr>
              <a:t>tirent</a:t>
            </a:r>
            <a:r>
              <a:rPr lang="es-ES" altLang="en-US" sz="3600" dirty="0">
                <a:latin typeface="Calibri" panose="020F0502020204030204" pitchFamily="34" charset="0"/>
              </a:rPr>
              <a:t> et </a:t>
            </a:r>
            <a:r>
              <a:rPr lang="es-ES" altLang="en-US" sz="3600" dirty="0" err="1">
                <a:latin typeface="Calibri" panose="020F0502020204030204" pitchFamily="34" charset="0"/>
              </a:rPr>
              <a:t>tirent</a:t>
            </a:r>
            <a:r>
              <a:rPr lang="es-ES" altLang="en-US" sz="3600" dirty="0">
                <a:latin typeface="Calibri" panose="020F0502020204030204" pitchFamily="34" charset="0"/>
              </a:rPr>
              <a:t> et </a:t>
            </a:r>
            <a:r>
              <a:rPr lang="es-ES" altLang="en-US" sz="3600" dirty="0" err="1">
                <a:latin typeface="Calibri" panose="020F0502020204030204" pitchFamily="34" charset="0"/>
              </a:rPr>
              <a:t>tirent</a:t>
            </a:r>
            <a:r>
              <a:rPr lang="es-ES" altLang="en-US" sz="3600" dirty="0">
                <a:latin typeface="Calibri" panose="020F0502020204030204" pitchFamily="34" charset="0"/>
              </a:rPr>
              <a:t> </a:t>
            </a:r>
            <a:r>
              <a:rPr lang="es-ES" altLang="en-US" sz="3600" dirty="0" err="1">
                <a:latin typeface="Calibri" panose="020F0502020204030204" pitchFamily="34" charset="0"/>
              </a:rPr>
              <a:t>mais</a:t>
            </a:r>
            <a:r>
              <a:rPr lang="es-ES" altLang="en-US" sz="3600" dirty="0">
                <a:latin typeface="Calibri" panose="020F0502020204030204" pitchFamily="34" charset="0"/>
              </a:rPr>
              <a:t> le </a:t>
            </a:r>
            <a:r>
              <a:rPr lang="es-ES" altLang="en-US" sz="3600" dirty="0" err="1">
                <a:latin typeface="Calibri" panose="020F0502020204030204" pitchFamily="34" charset="0"/>
              </a:rPr>
              <a:t>navet</a:t>
            </a:r>
            <a:r>
              <a:rPr lang="es-ES" altLang="en-US" sz="3600" dirty="0">
                <a:latin typeface="Calibri" panose="020F0502020204030204" pitchFamily="34" charset="0"/>
              </a:rPr>
              <a:t> </a:t>
            </a:r>
            <a:r>
              <a:rPr lang="es-ES" altLang="en-US" sz="3600" dirty="0" err="1">
                <a:latin typeface="Calibri" panose="020F0502020204030204" pitchFamily="34" charset="0"/>
              </a:rPr>
              <a:t>ne</a:t>
            </a:r>
            <a:r>
              <a:rPr lang="es-ES" altLang="en-US" sz="3600" dirty="0">
                <a:latin typeface="Calibri" panose="020F0502020204030204" pitchFamily="34" charset="0"/>
              </a:rPr>
              <a:t> </a:t>
            </a:r>
            <a:r>
              <a:rPr lang="es-ES" altLang="en-US" sz="3600" dirty="0" err="1">
                <a:latin typeface="Calibri" panose="020F0502020204030204" pitchFamily="34" charset="0"/>
              </a:rPr>
              <a:t>vient</a:t>
            </a:r>
            <a:r>
              <a:rPr lang="es-ES" altLang="en-US" sz="3600" dirty="0">
                <a:latin typeface="Calibri" panose="020F0502020204030204" pitchFamily="34" charset="0"/>
              </a:rPr>
              <a:t> </a:t>
            </a:r>
            <a:r>
              <a:rPr lang="es-ES" altLang="en-US" sz="3600" dirty="0" err="1">
                <a:latin typeface="Calibri" panose="020F0502020204030204" pitchFamily="34" charset="0"/>
              </a:rPr>
              <a:t>pas</a:t>
            </a:r>
            <a:r>
              <a:rPr lang="es-ES" altLang="en-US" sz="3600" dirty="0">
                <a:latin typeface="Calibri" panose="020F0502020204030204" pitchFamily="34" charset="0"/>
              </a:rPr>
              <a:t>. </a:t>
            </a:r>
            <a:r>
              <a:rPr lang="es-ES" altLang="en-US" sz="3600" dirty="0" smtClean="0">
                <a:latin typeface="Calibri" panose="020F0502020204030204" pitchFamily="34" charset="0"/>
              </a:rPr>
              <a:t> </a:t>
            </a:r>
            <a:r>
              <a:rPr lang="es-ES" altLang="en-US" sz="3600" dirty="0" err="1">
                <a:latin typeface="Calibri" panose="020F0502020204030204" pitchFamily="34" charset="0"/>
              </a:rPr>
              <a:t>Il</a:t>
            </a:r>
            <a:r>
              <a:rPr lang="es-ES" altLang="en-US" sz="3600" dirty="0">
                <a:latin typeface="Calibri" panose="020F0502020204030204" pitchFamily="34" charset="0"/>
              </a:rPr>
              <a:t> </a:t>
            </a:r>
            <a:r>
              <a:rPr lang="es-ES" altLang="en-US" sz="3600" dirty="0" err="1">
                <a:latin typeface="Calibri" panose="020F0502020204030204" pitchFamily="34" charset="0"/>
              </a:rPr>
              <a:t>est</a:t>
            </a:r>
            <a:r>
              <a:rPr lang="es-ES" altLang="en-US" sz="3600" dirty="0">
                <a:latin typeface="Calibri" panose="020F0502020204030204" pitchFamily="34" charset="0"/>
              </a:rPr>
              <a:t> </a:t>
            </a:r>
            <a:r>
              <a:rPr lang="es-ES" altLang="en-US" sz="3600" dirty="0" err="1">
                <a:latin typeface="Calibri" panose="020F0502020204030204" pitchFamily="34" charset="0"/>
              </a:rPr>
              <a:t>trop</a:t>
            </a:r>
            <a:r>
              <a:rPr lang="es-ES" altLang="en-US" sz="3600" dirty="0">
                <a:latin typeface="Calibri" panose="020F0502020204030204" pitchFamily="34" charset="0"/>
              </a:rPr>
              <a:t> </a:t>
            </a:r>
            <a:r>
              <a:rPr lang="es-ES" altLang="en-US" sz="3600" dirty="0" err="1">
                <a:latin typeface="Calibri" panose="020F0502020204030204" pitchFamily="34" charset="0"/>
              </a:rPr>
              <a:t>grand</a:t>
            </a:r>
            <a:r>
              <a:rPr lang="es-ES" altLang="en-US" sz="3600" dirty="0">
                <a:latin typeface="Calibri" panose="020F0502020204030204" pitchFamily="34" charset="0"/>
              </a:rPr>
              <a:t>.</a:t>
            </a:r>
          </a:p>
          <a:p>
            <a:pPr algn="ctr" eaLnBrk="1" hangingPunct="1">
              <a:spcBef>
                <a:spcPct val="20000"/>
              </a:spcBef>
            </a:pPr>
            <a:r>
              <a:rPr lang="es-ES" altLang="en-US" sz="3600" dirty="0" err="1">
                <a:latin typeface="Calibri" panose="020F0502020204030204" pitchFamily="34" charset="0"/>
              </a:rPr>
              <a:t>Ils</a:t>
            </a:r>
            <a:r>
              <a:rPr lang="es-ES" altLang="en-US" sz="3600" dirty="0">
                <a:latin typeface="Calibri" panose="020F0502020204030204" pitchFamily="34" charset="0"/>
              </a:rPr>
              <a:t> </a:t>
            </a:r>
            <a:r>
              <a:rPr lang="es-ES" altLang="en-US" sz="3600" dirty="0" err="1">
                <a:latin typeface="Calibri" panose="020F0502020204030204" pitchFamily="34" charset="0"/>
              </a:rPr>
              <a:t>disent</a:t>
            </a:r>
            <a:r>
              <a:rPr lang="en-GB" altLang="en-US" sz="3600" dirty="0">
                <a:latin typeface="Calibri" panose="020F0502020204030204" pitchFamily="34" charset="0"/>
              </a:rPr>
              <a:t> </a:t>
            </a:r>
            <a:r>
              <a:rPr lang="es-ES" altLang="en-US" sz="3600" i="1" dirty="0">
                <a:latin typeface="Times New Roman" panose="02020603050405020304" pitchFamily="18" charset="0"/>
                <a:cs typeface="Times New Roman" panose="02020603050405020304" pitchFamily="18" charset="0"/>
              </a:rPr>
              <a:t>“le </a:t>
            </a:r>
            <a:r>
              <a:rPr lang="es-ES" altLang="en-US" sz="3600" i="1" dirty="0" err="1">
                <a:latin typeface="Times New Roman" panose="02020603050405020304" pitchFamily="18" charset="0"/>
                <a:cs typeface="Times New Roman" panose="02020603050405020304" pitchFamily="18" charset="0"/>
              </a:rPr>
              <a:t>navet</a:t>
            </a:r>
            <a:r>
              <a:rPr lang="es-ES" altLang="en-US" sz="3600" i="1" dirty="0">
                <a:latin typeface="Times New Roman" panose="02020603050405020304" pitchFamily="18" charset="0"/>
                <a:cs typeface="Times New Roman" panose="02020603050405020304" pitchFamily="18" charset="0"/>
              </a:rPr>
              <a:t> </a:t>
            </a:r>
            <a:r>
              <a:rPr lang="es-ES" altLang="en-US" sz="3600" i="1" dirty="0" err="1">
                <a:latin typeface="Times New Roman" panose="02020603050405020304" pitchFamily="18" charset="0"/>
                <a:cs typeface="Times New Roman" panose="02020603050405020304" pitchFamily="18" charset="0"/>
              </a:rPr>
              <a:t>est</a:t>
            </a:r>
            <a:r>
              <a:rPr lang="es-ES" altLang="en-US" sz="3600" i="1" dirty="0">
                <a:latin typeface="Times New Roman" panose="02020603050405020304" pitchFamily="18" charset="0"/>
                <a:cs typeface="Times New Roman" panose="02020603050405020304" pitchFamily="18" charset="0"/>
              </a:rPr>
              <a:t> </a:t>
            </a:r>
            <a:r>
              <a:rPr lang="es-ES" altLang="en-US" sz="3600" i="1" dirty="0" err="1">
                <a:latin typeface="Times New Roman" panose="02020603050405020304" pitchFamily="18" charset="0"/>
                <a:cs typeface="Times New Roman" panose="02020603050405020304" pitchFamily="18" charset="0"/>
              </a:rPr>
              <a:t>énorme</a:t>
            </a:r>
            <a:r>
              <a:rPr lang="es-ES" altLang="en-US" sz="3600" i="1" dirty="0">
                <a:latin typeface="Times New Roman" panose="02020603050405020304" pitchFamily="18" charset="0"/>
                <a:cs typeface="Times New Roman" panose="02020603050405020304" pitchFamily="18" charset="0"/>
              </a:rPr>
              <a:t> !”</a:t>
            </a:r>
            <a:endParaRPr lang="fr-FR" altLang="en-US" sz="3600" i="1" dirty="0">
              <a:latin typeface="Times New Roman" panose="02020603050405020304" pitchFamily="18" charset="0"/>
              <a:cs typeface="Times New Roman" panose="02020603050405020304" pitchFamily="18" charset="0"/>
            </a:endParaRPr>
          </a:p>
        </p:txBody>
      </p:sp>
      <p:pic>
        <p:nvPicPr>
          <p:cNvPr id="25604"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643188"/>
            <a:ext cx="21621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C:\Documents and Settings\Administrator\Desktop\animfact.1229967078\3794339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2790">
            <a:off x="4557713" y="2306638"/>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2" descr="C:\Documents and Settings\Administrator\Desktop\animfact.1229967078\3263734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286000"/>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C:\Documents and Settings\Administrator\Desktop\animfact.1229967078\324232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9289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descr="C:\Documents and Settings\Administrator\Desktop\animfact.1229967078\3247236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43063" y="2643188"/>
            <a:ext cx="169068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2" descr="C:\Documents and Settings\Administrator\Desktop\animfact.1229967078\3269305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18350" y="2500313"/>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9460">
                                            <p:txEl>
                                              <p:pRg st="1" end="1"/>
                                            </p:txEl>
                                          </p:spTgt>
                                        </p:tgtEl>
                                        <p:attrNameLst>
                                          <p:attrName>style.visibility</p:attrName>
                                        </p:attrNameLst>
                                      </p:cBhvr>
                                      <p:to>
                                        <p:strVal val="visible"/>
                                      </p:to>
                                    </p:set>
                                    <p:animEffect transition="in" filter="fade">
                                      <p:cBhvr>
                                        <p:cTn id="17" dur="1000"/>
                                        <p:tgtEl>
                                          <p:spTgt spid="19460">
                                            <p:txEl>
                                              <p:pRg st="1" end="1"/>
                                            </p:txEl>
                                          </p:spTgt>
                                        </p:tgtEl>
                                      </p:cBhvr>
                                    </p:animEffect>
                                    <p:anim calcmode="lin" valueType="num">
                                      <p:cBhvr>
                                        <p:cTn id="18" dur="1000" fill="hold"/>
                                        <p:tgtEl>
                                          <p:spTgt spid="19460">
                                            <p:txEl>
                                              <p:pRg st="1" end="1"/>
                                            </p:txEl>
                                          </p:spTgt>
                                        </p:tgtEl>
                                        <p:attrNameLst>
                                          <p:attrName>ppt_x</p:attrName>
                                        </p:attrNameLst>
                                      </p:cBhvr>
                                      <p:tavLst>
                                        <p:tav tm="0">
                                          <p:val>
                                            <p:strVal val="#ppt_x-.1"/>
                                          </p:val>
                                        </p:tav>
                                        <p:tav tm="100000">
                                          <p:val>
                                            <p:strVal val="#ppt_x"/>
                                          </p:val>
                                        </p:tav>
                                      </p:tavLst>
                                    </p:anim>
                                    <p:anim calcmode="lin" valueType="num">
                                      <p:cBhvr>
                                        <p:cTn id="19" dur="1000" fill="hold"/>
                                        <p:tgtEl>
                                          <p:spTgt spid="19460">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sz="half" idx="1"/>
          </p:nvPr>
        </p:nvSpPr>
        <p:spPr>
          <a:xfrm>
            <a:off x="468313" y="285750"/>
            <a:ext cx="8229600" cy="2185988"/>
          </a:xfrm>
        </p:spPr>
        <p:txBody>
          <a:bodyPr rtlCol="0">
            <a:normAutofit lnSpcReduction="10000"/>
          </a:bodyPr>
          <a:lstStyle/>
          <a:p>
            <a:pPr algn="ctr" eaLnBrk="1" fontAlgn="auto" hangingPunct="1">
              <a:spcAft>
                <a:spcPts val="0"/>
              </a:spcAft>
              <a:buFontTx/>
              <a:buNone/>
              <a:defRPr/>
            </a:pPr>
            <a:r>
              <a:rPr lang="es-ES" sz="3600" dirty="0" smtClean="0"/>
              <a:t>La </a:t>
            </a:r>
            <a:r>
              <a:rPr lang="es-ES" sz="3600" dirty="0" err="1" smtClean="0"/>
              <a:t>souris</a:t>
            </a:r>
            <a:r>
              <a:rPr lang="es-ES" sz="3600" dirty="0" smtClean="0"/>
              <a:t> tire le chat. Le chat tire le </a:t>
            </a:r>
            <a:r>
              <a:rPr lang="es-ES" sz="3600" dirty="0" err="1" smtClean="0"/>
              <a:t>chien</a:t>
            </a:r>
            <a:r>
              <a:rPr lang="es-ES" sz="3600" dirty="0" smtClean="0"/>
              <a:t>. Le </a:t>
            </a:r>
            <a:r>
              <a:rPr lang="es-ES" sz="3600" dirty="0" err="1" smtClean="0"/>
              <a:t>chien</a:t>
            </a:r>
            <a:r>
              <a:rPr lang="es-ES" sz="3600" dirty="0" smtClean="0"/>
              <a:t> tire Chantal. Chantal  tire Xavier. Xavier tire </a:t>
            </a:r>
            <a:r>
              <a:rPr lang="es-ES" sz="3600" dirty="0" err="1" smtClean="0"/>
              <a:t>Mme</a:t>
            </a:r>
            <a:r>
              <a:rPr lang="es-ES" sz="3600" dirty="0" smtClean="0"/>
              <a:t> </a:t>
            </a:r>
            <a:r>
              <a:rPr lang="es-ES" sz="3600" dirty="0" err="1" smtClean="0"/>
              <a:t>Bossu</a:t>
            </a:r>
            <a:r>
              <a:rPr lang="es-ES" sz="3600" dirty="0" smtClean="0"/>
              <a:t>.  </a:t>
            </a:r>
            <a:r>
              <a:rPr lang="es-ES" sz="3600" dirty="0" err="1" smtClean="0"/>
              <a:t>Mme</a:t>
            </a:r>
            <a:r>
              <a:rPr lang="es-ES" sz="3600" dirty="0" smtClean="0"/>
              <a:t> </a:t>
            </a:r>
            <a:r>
              <a:rPr lang="es-ES" sz="3600" dirty="0" err="1" smtClean="0"/>
              <a:t>Bossu</a:t>
            </a:r>
            <a:r>
              <a:rPr lang="es-ES" sz="3600" dirty="0" smtClean="0"/>
              <a:t> tire M </a:t>
            </a:r>
            <a:r>
              <a:rPr lang="es-ES" sz="3600" dirty="0" err="1" smtClean="0"/>
              <a:t>Bossu</a:t>
            </a:r>
            <a:r>
              <a:rPr lang="es-ES" sz="3600" dirty="0" smtClean="0"/>
              <a:t> , M </a:t>
            </a:r>
            <a:r>
              <a:rPr lang="es-ES" sz="3600" dirty="0" err="1" smtClean="0"/>
              <a:t>Bossu</a:t>
            </a:r>
            <a:r>
              <a:rPr lang="es-ES" sz="3600" dirty="0" smtClean="0"/>
              <a:t> tire le </a:t>
            </a:r>
            <a:r>
              <a:rPr lang="es-ES" sz="3600" dirty="0" err="1" smtClean="0"/>
              <a:t>navet</a:t>
            </a:r>
            <a:r>
              <a:rPr lang="en-GB" sz="3600" dirty="0" smtClean="0"/>
              <a:t> …</a:t>
            </a:r>
            <a:endParaRPr lang="fr-FR" sz="3600" dirty="0" smtClean="0"/>
          </a:p>
        </p:txBody>
      </p:sp>
      <p:sp>
        <p:nvSpPr>
          <p:cNvPr id="19460" name="Rectangle 4"/>
          <p:cNvSpPr>
            <a:spLocks noChangeArrowheads="1"/>
          </p:cNvSpPr>
          <p:nvPr/>
        </p:nvSpPr>
        <p:spPr bwMode="auto">
          <a:xfrm>
            <a:off x="425450" y="49831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en-US" sz="3600">
                <a:latin typeface="Calibri" panose="020F0502020204030204" pitchFamily="34" charset="0"/>
              </a:rPr>
              <a:t>Et tirent et tirent et tirent .........</a:t>
            </a:r>
            <a:endParaRPr lang="fr-FR" altLang="en-US" sz="3600" i="1">
              <a:latin typeface="Times New Roman" panose="02020603050405020304" pitchFamily="18" charset="0"/>
              <a:cs typeface="Times New Roman" panose="02020603050405020304" pitchFamily="18" charset="0"/>
            </a:endParaRPr>
          </a:p>
        </p:txBody>
      </p:sp>
      <p:pic>
        <p:nvPicPr>
          <p:cNvPr id="26628"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2643188"/>
            <a:ext cx="2162175"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C:\Documents and Settings\Administrator\Desktop\animfact.1229967078\3794339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2790">
            <a:off x="4557713" y="2306638"/>
            <a:ext cx="1389062"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descr="C:\Documents and Settings\Administrator\Desktop\animfact.1229967078\3263734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86063" y="2286000"/>
            <a:ext cx="20891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descr="C:\Documents and Settings\Administrator\Desktop\animfact.1229967078\32423231.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9289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3" descr="C:\Documents and Settings\Administrator\Desktop\animfact.1229967078\32472366.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43063" y="2643188"/>
            <a:ext cx="169068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2" descr="C:\Documents and Settings\Administrator\Desktop\animfact.1229967078\32693054.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18350" y="2500313"/>
            <a:ext cx="20256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5" descr="C:\Documents and Settings\Administrator\Desktop\animfact.1229967078\32431215.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2875" y="3190875"/>
            <a:ext cx="9540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9458">
                                            <p:txEl>
                                              <p:pRg st="0" end="0"/>
                                            </p:txEl>
                                          </p:spTgt>
                                        </p:tgtEl>
                                        <p:attrNameLst>
                                          <p:attrName>style.visibility</p:attrName>
                                        </p:attrNameLst>
                                      </p:cBhvr>
                                      <p:to>
                                        <p:strVal val="visible"/>
                                      </p:to>
                                    </p:set>
                                    <p:anim calcmode="discrete" valueType="clr">
                                      <p:cBhvr override="childStyle">
                                        <p:cTn id="7" dur="80"/>
                                        <p:tgtEl>
                                          <p:spTgt spid="194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9458">
                                            <p:txEl>
                                              <p:pRg st="0" end="0"/>
                                            </p:txEl>
                                          </p:spTgt>
                                        </p:tgtEl>
                                        <p:attrNameLst>
                                          <p:attrName>fill.type</p:attrName>
                                        </p:attrNameLst>
                                      </p:cBhvr>
                                      <p:to>
                                        <p:strVal val="solid"/>
                                      </p:to>
                                    </p:set>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9460">
                                            <p:txEl>
                                              <p:pRg st="0" end="0"/>
                                            </p:txEl>
                                          </p:spTgt>
                                        </p:tgtEl>
                                        <p:attrNameLst>
                                          <p:attrName>style.visibility</p:attrName>
                                        </p:attrNameLst>
                                      </p:cBhvr>
                                      <p:to>
                                        <p:strVal val="visible"/>
                                      </p:to>
                                    </p:set>
                                    <p:animEffect transition="in" filter="fade">
                                      <p:cBhvr>
                                        <p:cTn id="12" dur="1000"/>
                                        <p:tgtEl>
                                          <p:spTgt spid="19460">
                                            <p:txEl>
                                              <p:pRg st="0" end="0"/>
                                            </p:txEl>
                                          </p:spTgt>
                                        </p:tgtEl>
                                      </p:cBhvr>
                                    </p:animEffect>
                                    <p:anim calcmode="lin" valueType="num">
                                      <p:cBhvr>
                                        <p:cTn id="13" dur="1000" fill="hold"/>
                                        <p:tgtEl>
                                          <p:spTgt spid="19460">
                                            <p:txEl>
                                              <p:pRg st="0" end="0"/>
                                            </p:txEl>
                                          </p:spTgt>
                                        </p:tgtEl>
                                        <p:attrNameLst>
                                          <p:attrName>ppt_x</p:attrName>
                                        </p:attrNameLst>
                                      </p:cBhvr>
                                      <p:tavLst>
                                        <p:tav tm="0">
                                          <p:val>
                                            <p:strVal val="#ppt_x-.1"/>
                                          </p:val>
                                        </p:tav>
                                        <p:tav tm="100000">
                                          <p:val>
                                            <p:strVal val="#ppt_x"/>
                                          </p:val>
                                        </p:tav>
                                      </p:tavLst>
                                    </p:anim>
                                    <p:anim calcmode="lin" valueType="num">
                                      <p:cBhvr>
                                        <p:cTn id="14" dur="1000" fill="hold"/>
                                        <p:tgtEl>
                                          <p:spTgt spid="1946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pulling turni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00188"/>
            <a:ext cx="9144000" cy="29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500063" y="450056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n-GB" altLang="en-US" sz="3600">
                <a:latin typeface="Calibri" panose="020F0502020204030204" pitchFamily="34" charset="0"/>
              </a:rPr>
              <a:t>Et tirent et tirent et tirent .........</a:t>
            </a:r>
            <a:endParaRPr lang="fr-FR" altLang="en-US" sz="36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sz="half" idx="1"/>
          </p:nvPr>
        </p:nvSpPr>
        <p:spPr>
          <a:xfrm>
            <a:off x="468313" y="620713"/>
            <a:ext cx="8229600" cy="2185987"/>
          </a:xfrm>
        </p:spPr>
        <p:txBody>
          <a:bodyPr/>
          <a:lstStyle/>
          <a:p>
            <a:pPr algn="ctr" eaLnBrk="1" hangingPunct="1">
              <a:lnSpc>
                <a:spcPct val="80000"/>
              </a:lnSpc>
              <a:buFontTx/>
              <a:buNone/>
            </a:pPr>
            <a:r>
              <a:rPr lang="fr-FR" altLang="en-US" sz="3600" dirty="0" smtClean="0"/>
              <a:t>… </a:t>
            </a:r>
            <a:r>
              <a:rPr lang="es-ES" altLang="en-US" dirty="0" smtClean="0"/>
              <a:t>et le </a:t>
            </a:r>
            <a:r>
              <a:rPr lang="es-ES" altLang="en-US" dirty="0" err="1" smtClean="0"/>
              <a:t>navet</a:t>
            </a:r>
            <a:r>
              <a:rPr lang="es-ES" altLang="en-US" dirty="0" smtClean="0"/>
              <a:t> </a:t>
            </a:r>
            <a:r>
              <a:rPr lang="es-ES" altLang="en-US" dirty="0" err="1" smtClean="0"/>
              <a:t>vient</a:t>
            </a:r>
            <a:r>
              <a:rPr lang="es-ES" altLang="en-US" dirty="0" smtClean="0"/>
              <a:t> de la </a:t>
            </a:r>
            <a:r>
              <a:rPr lang="es-ES" altLang="en-US" dirty="0" err="1" smtClean="0"/>
              <a:t>terre</a:t>
            </a:r>
            <a:r>
              <a:rPr lang="es-ES" altLang="en-US" dirty="0" smtClean="0"/>
              <a:t>. P</a:t>
            </a:r>
            <a:r>
              <a:rPr lang="fr-FR" altLang="en-US" sz="3600" dirty="0" smtClean="0"/>
              <a:t>op!</a:t>
            </a:r>
            <a:r>
              <a:rPr lang="es-ES" altLang="en-US" dirty="0" smtClean="0"/>
              <a:t> </a:t>
            </a:r>
          </a:p>
          <a:p>
            <a:pPr algn="ctr" eaLnBrk="1" hangingPunct="1">
              <a:lnSpc>
                <a:spcPct val="80000"/>
              </a:lnSpc>
              <a:buFontTx/>
              <a:buNone/>
            </a:pPr>
            <a:r>
              <a:rPr lang="es-ES" altLang="en-US" dirty="0" err="1" smtClean="0"/>
              <a:t>Il</a:t>
            </a:r>
            <a:r>
              <a:rPr lang="es-ES" altLang="en-US" dirty="0" smtClean="0"/>
              <a:t> </a:t>
            </a:r>
            <a:r>
              <a:rPr lang="es-ES" altLang="en-US" dirty="0" err="1" smtClean="0"/>
              <a:t>n’est</a:t>
            </a:r>
            <a:r>
              <a:rPr lang="es-ES" altLang="en-US" dirty="0" smtClean="0"/>
              <a:t> </a:t>
            </a:r>
            <a:r>
              <a:rPr lang="es-ES" altLang="en-US" dirty="0" err="1" smtClean="0"/>
              <a:t>pas</a:t>
            </a:r>
            <a:r>
              <a:rPr lang="es-ES" altLang="en-US" dirty="0" smtClean="0"/>
              <a:t> </a:t>
            </a:r>
            <a:r>
              <a:rPr lang="es-ES" altLang="en-US" dirty="0" err="1" smtClean="0"/>
              <a:t>grand</a:t>
            </a:r>
            <a:r>
              <a:rPr lang="es-ES" altLang="en-US" dirty="0" smtClean="0"/>
              <a:t> – </a:t>
            </a:r>
            <a:r>
              <a:rPr lang="en-US" altLang="en-US" dirty="0" err="1" smtClean="0">
                <a:latin typeface="Times New Roman" panose="02020603050405020304" pitchFamily="18" charset="0"/>
                <a:cs typeface="Times New Roman" panose="02020603050405020304" pitchFamily="18" charset="0"/>
              </a:rPr>
              <a:t>il</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est</a:t>
            </a:r>
            <a:r>
              <a:rPr lang="en-US" altLang="en-US" dirty="0" smtClean="0">
                <a:latin typeface="Times New Roman" panose="02020603050405020304" pitchFamily="18" charset="0"/>
                <a:cs typeface="Times New Roman" panose="02020603050405020304" pitchFamily="18" charset="0"/>
              </a:rPr>
              <a:t> </a:t>
            </a:r>
            <a:r>
              <a:rPr lang="es-ES" altLang="en-US" dirty="0" err="1" smtClean="0"/>
              <a:t>énorme</a:t>
            </a:r>
            <a:r>
              <a:rPr lang="es-ES" altLang="en-US" dirty="0" smtClean="0"/>
              <a:t>!</a:t>
            </a:r>
            <a:endParaRPr lang="fr-FR" altLang="en-US" sz="3600" dirty="0" smtClean="0"/>
          </a:p>
          <a:p>
            <a:pPr algn="ctr" eaLnBrk="1" hangingPunct="1">
              <a:lnSpc>
                <a:spcPct val="80000"/>
              </a:lnSpc>
              <a:buFontTx/>
              <a:buNone/>
            </a:pPr>
            <a:r>
              <a:rPr lang="fr-FR" altLang="en-US" dirty="0" smtClean="0"/>
              <a:t>Tout le monde dit ,</a:t>
            </a:r>
            <a:r>
              <a:rPr lang="fr-FR" altLang="en-US" sz="3600" dirty="0" smtClean="0"/>
              <a:t> </a:t>
            </a:r>
          </a:p>
          <a:p>
            <a:pPr algn="ctr" eaLnBrk="1" hangingPunct="1">
              <a:lnSpc>
                <a:spcPct val="80000"/>
              </a:lnSpc>
              <a:buFontTx/>
              <a:buNone/>
            </a:pPr>
            <a:r>
              <a:rPr lang="es-ES" altLang="en-US" i="1" dirty="0" smtClean="0">
                <a:latin typeface="Times New Roman" panose="02020603050405020304" pitchFamily="18" charset="0"/>
                <a:cs typeface="Times New Roman" panose="02020603050405020304" pitchFamily="18" charset="0"/>
              </a:rPr>
              <a:t>“</a:t>
            </a:r>
            <a:r>
              <a:rPr lang="en-GB" altLang="en-US" i="1" dirty="0" err="1" smtClean="0">
                <a:latin typeface="Times New Roman" panose="02020603050405020304" pitchFamily="18" charset="0"/>
                <a:cs typeface="Times New Roman" panose="02020603050405020304" pitchFamily="18" charset="0"/>
              </a:rPr>
              <a:t>C’est</a:t>
            </a:r>
            <a:r>
              <a:rPr lang="en-GB" altLang="en-US" i="1" dirty="0" smtClean="0">
                <a:latin typeface="Times New Roman" panose="02020603050405020304" pitchFamily="18" charset="0"/>
                <a:cs typeface="Times New Roman" panose="02020603050405020304" pitchFamily="18" charset="0"/>
              </a:rPr>
              <a:t> un </a:t>
            </a:r>
            <a:r>
              <a:rPr lang="en-GB" altLang="en-US" i="1" dirty="0" err="1" smtClean="0">
                <a:latin typeface="Times New Roman" panose="02020603050405020304" pitchFamily="18" charset="0"/>
                <a:cs typeface="Times New Roman" panose="02020603050405020304" pitchFamily="18" charset="0"/>
              </a:rPr>
              <a:t>navet</a:t>
            </a:r>
            <a:r>
              <a:rPr lang="en-GB" altLang="en-US" i="1" dirty="0" smtClean="0">
                <a:latin typeface="Times New Roman" panose="02020603050405020304" pitchFamily="18" charset="0"/>
                <a:cs typeface="Times New Roman" panose="02020603050405020304" pitchFamily="18" charset="0"/>
              </a:rPr>
              <a:t> </a:t>
            </a:r>
            <a:r>
              <a:rPr lang="en-GB" altLang="en-US" i="1" dirty="0" err="1" smtClean="0">
                <a:latin typeface="Times New Roman" panose="02020603050405020304" pitchFamily="18" charset="0"/>
                <a:cs typeface="Times New Roman" panose="02020603050405020304" pitchFamily="18" charset="0"/>
              </a:rPr>
              <a:t>énorme</a:t>
            </a:r>
            <a:r>
              <a:rPr lang="es-ES" altLang="en-US" i="1" dirty="0" smtClean="0">
                <a:latin typeface="Times New Roman" panose="02020603050405020304" pitchFamily="18" charset="0"/>
                <a:cs typeface="Times New Roman" panose="02020603050405020304" pitchFamily="18" charset="0"/>
              </a:rPr>
              <a:t>!”</a:t>
            </a:r>
            <a:endParaRPr lang="fr-FR" altLang="en-US" i="1" dirty="0" smtClean="0">
              <a:latin typeface="Times New Roman" panose="02020603050405020304" pitchFamily="18" charset="0"/>
              <a:cs typeface="Times New Roman" panose="02020603050405020304" pitchFamily="18" charset="0"/>
            </a:endParaRPr>
          </a:p>
        </p:txBody>
      </p:sp>
      <p:pic>
        <p:nvPicPr>
          <p:cNvPr id="25603" name="Picture 3" descr="j033140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rot="3023953">
            <a:off x="2582863" y="2547938"/>
            <a:ext cx="3863975" cy="5184775"/>
          </a:xfrm>
        </p:spPr>
      </p:pic>
      <p:pic>
        <p:nvPicPr>
          <p:cNvPr id="25610" name="Picture 10">
            <a:hlinkClick r:id="" action="ppaction://media"/>
          </p:cNvPr>
          <p:cNvPicPr>
            <a:picLocks noRot="1" noChangeAspect="1" noChangeArrowheads="1"/>
          </p:cNvPicPr>
          <p:nvPr>
            <a:wavAudioFile r:embed="rId1" name="pop.wav"/>
          </p:nvPr>
        </p:nvPicPr>
        <p:blipFill>
          <a:blip r:embed="rId4">
            <a:extLst>
              <a:ext uri="{28A0092B-C50C-407E-A947-70E740481C1C}">
                <a14:useLocalDpi xmlns:a14="http://schemas.microsoft.com/office/drawing/2010/main" val="0"/>
              </a:ext>
            </a:extLst>
          </a:blip>
          <a:srcRect/>
          <a:stretch>
            <a:fillRect/>
          </a:stretch>
        </p:blipFill>
        <p:spPr bwMode="auto">
          <a:xfrm>
            <a:off x="7885113" y="6921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5602">
                                            <p:txEl>
                                              <p:pRg st="0" end="0"/>
                                            </p:txEl>
                                          </p:spTgt>
                                        </p:tgtEl>
                                        <p:attrNameLst>
                                          <p:attrName>style.visibility</p:attrName>
                                        </p:attrNameLst>
                                      </p:cBhvr>
                                      <p:to>
                                        <p:strVal val="visible"/>
                                      </p:to>
                                    </p:set>
                                    <p:anim calcmode="discrete" valueType="clr">
                                      <p:cBhvr override="childStyle">
                                        <p:cTn id="7" dur="80"/>
                                        <p:tgtEl>
                                          <p:spTgt spid="2560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60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5602">
                                            <p:txEl>
                                              <p:pRg st="1" end="1"/>
                                            </p:txEl>
                                          </p:spTgt>
                                        </p:tgtEl>
                                        <p:attrNameLst>
                                          <p:attrName>style.visibility</p:attrName>
                                        </p:attrNameLst>
                                      </p:cBhvr>
                                      <p:to>
                                        <p:strVal val="visible"/>
                                      </p:to>
                                    </p:set>
                                    <p:anim calcmode="discrete" valueType="clr">
                                      <p:cBhvr override="childStyle">
                                        <p:cTn id="14" dur="80"/>
                                        <p:tgtEl>
                                          <p:spTgt spid="2560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2">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5602">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fade">
                                      <p:cBhvr>
                                        <p:cTn id="21" dur="770" decel="100000"/>
                                        <p:tgtEl>
                                          <p:spTgt spid="25603"/>
                                        </p:tgtEl>
                                      </p:cBhvr>
                                    </p:animEffect>
                                    <p:animScale>
                                      <p:cBhvr>
                                        <p:cTn id="22" dur="770" decel="100000"/>
                                        <p:tgtEl>
                                          <p:spTgt spid="25603"/>
                                        </p:tgtEl>
                                      </p:cBhvr>
                                      <p:from x="10000" y="10000"/>
                                      <p:to x="200000" y="450000"/>
                                    </p:animScale>
                                    <p:animScale>
                                      <p:cBhvr>
                                        <p:cTn id="23" dur="1230" accel="100000" fill="hold">
                                          <p:stCondLst>
                                            <p:cond delay="770"/>
                                          </p:stCondLst>
                                        </p:cTn>
                                        <p:tgtEl>
                                          <p:spTgt spid="25603"/>
                                        </p:tgtEl>
                                      </p:cBhvr>
                                      <p:from x="200000" y="450000"/>
                                      <p:to x="100000" y="100000"/>
                                    </p:animScale>
                                    <p:set>
                                      <p:cBhvr>
                                        <p:cTn id="24" dur="770" fill="hold"/>
                                        <p:tgtEl>
                                          <p:spTgt spid="25603"/>
                                        </p:tgtEl>
                                        <p:attrNameLst>
                                          <p:attrName>ppt_x</p:attrName>
                                        </p:attrNameLst>
                                      </p:cBhvr>
                                      <p:to>
                                        <p:strVal val="(0.5)"/>
                                      </p:to>
                                    </p:set>
                                    <p:anim from="(0.5)" to="(#ppt_x)" calcmode="lin" valueType="num">
                                      <p:cBhvr>
                                        <p:cTn id="25" dur="1230" accel="100000" fill="hold">
                                          <p:stCondLst>
                                            <p:cond delay="770"/>
                                          </p:stCondLst>
                                        </p:cTn>
                                        <p:tgtEl>
                                          <p:spTgt spid="25603"/>
                                        </p:tgtEl>
                                        <p:attrNameLst>
                                          <p:attrName>ppt_x</p:attrName>
                                        </p:attrNameLst>
                                      </p:cBhvr>
                                    </p:anim>
                                    <p:set>
                                      <p:cBhvr>
                                        <p:cTn id="26" dur="770" fill="hold"/>
                                        <p:tgtEl>
                                          <p:spTgt spid="25603"/>
                                        </p:tgtEl>
                                        <p:attrNameLst>
                                          <p:attrName>ppt_y</p:attrName>
                                        </p:attrNameLst>
                                      </p:cBhvr>
                                      <p:to>
                                        <p:strVal val="(#ppt_y+0.4)"/>
                                      </p:to>
                                    </p:set>
                                    <p:anim from="(#ppt_y+0.4)" to="(#ppt_y)" calcmode="lin" valueType="num">
                                      <p:cBhvr>
                                        <p:cTn id="27" dur="1230" accel="100000" fill="hold">
                                          <p:stCondLst>
                                            <p:cond delay="770"/>
                                          </p:stCondLst>
                                        </p:cTn>
                                        <p:tgtEl>
                                          <p:spTgt spid="2560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0" presetClass="entr" presetSubtype="0" fill="hold" nodeType="clickEffect">
                                  <p:stCondLst>
                                    <p:cond delay="0"/>
                                  </p:stCondLst>
                                  <p:iterate type="lt">
                                    <p:tmPct val="10000"/>
                                  </p:iterate>
                                  <p:childTnLst>
                                    <p:set>
                                      <p:cBhvr>
                                        <p:cTn id="31" dur="1" fill="hold">
                                          <p:stCondLst>
                                            <p:cond delay="0"/>
                                          </p:stCondLst>
                                        </p:cTn>
                                        <p:tgtEl>
                                          <p:spTgt spid="25602">
                                            <p:txEl>
                                              <p:pRg st="2" end="2"/>
                                            </p:txEl>
                                          </p:spTgt>
                                        </p:tgtEl>
                                        <p:attrNameLst>
                                          <p:attrName>style.visibility</p:attrName>
                                        </p:attrNameLst>
                                      </p:cBhvr>
                                      <p:to>
                                        <p:strVal val="visible"/>
                                      </p:to>
                                    </p:set>
                                    <p:animEffect transition="in" filter="fade">
                                      <p:cBhvr>
                                        <p:cTn id="32" dur="1000"/>
                                        <p:tgtEl>
                                          <p:spTgt spid="25602">
                                            <p:txEl>
                                              <p:pRg st="2" end="2"/>
                                            </p:txEl>
                                          </p:spTgt>
                                        </p:tgtEl>
                                      </p:cBhvr>
                                    </p:animEffect>
                                    <p:anim calcmode="lin" valueType="num">
                                      <p:cBhvr>
                                        <p:cTn id="33" dur="1000" fill="hold"/>
                                        <p:tgtEl>
                                          <p:spTgt spid="25602">
                                            <p:txEl>
                                              <p:pRg st="2" end="2"/>
                                            </p:txEl>
                                          </p:spTgt>
                                        </p:tgtEl>
                                        <p:attrNameLst>
                                          <p:attrName>ppt_x</p:attrName>
                                        </p:attrNameLst>
                                      </p:cBhvr>
                                      <p:tavLst>
                                        <p:tav tm="0">
                                          <p:val>
                                            <p:strVal val="#ppt_x-.1"/>
                                          </p:val>
                                        </p:tav>
                                        <p:tav tm="100000">
                                          <p:val>
                                            <p:strVal val="#ppt_x"/>
                                          </p:val>
                                        </p:tav>
                                      </p:tavLst>
                                    </p:anim>
                                    <p:anim calcmode="lin" valueType="num">
                                      <p:cBhvr>
                                        <p:cTn id="34" dur="1000" fill="hold"/>
                                        <p:tgtEl>
                                          <p:spTgt spid="25602">
                                            <p:txEl>
                                              <p:pRg st="2" end="2"/>
                                            </p:txEl>
                                          </p:spTgt>
                                        </p:tgtEl>
                                        <p:attrNameLst>
                                          <p:attrName>ppt_y</p:attrName>
                                        </p:attrNameLst>
                                      </p:cBhvr>
                                      <p:tavLst>
                                        <p:tav tm="0">
                                          <p:val>
                                            <p:strVal val="#ppt_y"/>
                                          </p:val>
                                        </p:tav>
                                        <p:tav tm="100000">
                                          <p:val>
                                            <p:strVal val="#ppt_y"/>
                                          </p:val>
                                        </p:tav>
                                      </p:tavLst>
                                    </p:anim>
                                  </p:childTnLst>
                                </p:cTn>
                              </p:par>
                              <p:par>
                                <p:cTn id="35" presetID="40" presetClass="entr" presetSubtype="0" fill="hold" nodeType="withEffect">
                                  <p:stCondLst>
                                    <p:cond delay="0"/>
                                  </p:stCondLst>
                                  <p:iterate type="lt">
                                    <p:tmPct val="10000"/>
                                  </p:iterate>
                                  <p:childTnLst>
                                    <p:set>
                                      <p:cBhvr>
                                        <p:cTn id="36" dur="1" fill="hold">
                                          <p:stCondLst>
                                            <p:cond delay="0"/>
                                          </p:stCondLst>
                                        </p:cTn>
                                        <p:tgtEl>
                                          <p:spTgt spid="25602">
                                            <p:txEl>
                                              <p:pRg st="3" end="3"/>
                                            </p:txEl>
                                          </p:spTgt>
                                        </p:tgtEl>
                                        <p:attrNameLst>
                                          <p:attrName>style.visibility</p:attrName>
                                        </p:attrNameLst>
                                      </p:cBhvr>
                                      <p:to>
                                        <p:strVal val="visible"/>
                                      </p:to>
                                    </p:set>
                                    <p:animEffect transition="in" filter="fade">
                                      <p:cBhvr>
                                        <p:cTn id="37" dur="1000"/>
                                        <p:tgtEl>
                                          <p:spTgt spid="25602">
                                            <p:txEl>
                                              <p:pRg st="3" end="3"/>
                                            </p:txEl>
                                          </p:spTgt>
                                        </p:tgtEl>
                                      </p:cBhvr>
                                    </p:animEffect>
                                    <p:anim calcmode="lin" valueType="num">
                                      <p:cBhvr>
                                        <p:cTn id="38" dur="1000" fill="hold"/>
                                        <p:tgtEl>
                                          <p:spTgt spid="25602">
                                            <p:txEl>
                                              <p:pRg st="3" end="3"/>
                                            </p:txEl>
                                          </p:spTgt>
                                        </p:tgtEl>
                                        <p:attrNameLst>
                                          <p:attrName>ppt_x</p:attrName>
                                        </p:attrNameLst>
                                      </p:cBhvr>
                                      <p:tavLst>
                                        <p:tav tm="0">
                                          <p:val>
                                            <p:strVal val="#ppt_x-.1"/>
                                          </p:val>
                                        </p:tav>
                                        <p:tav tm="100000">
                                          <p:val>
                                            <p:strVal val="#ppt_x"/>
                                          </p:val>
                                        </p:tav>
                                      </p:tavLst>
                                    </p:anim>
                                    <p:anim calcmode="lin" valueType="num">
                                      <p:cBhvr>
                                        <p:cTn id="39" dur="1000" fill="hold"/>
                                        <p:tgtEl>
                                          <p:spTgt spid="2560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5610"/>
                    </p:tgtEl>
                  </p:cond>
                </p:stCondLst>
                <p:endSync evt="end" delay="0">
                  <p:rtn val="all"/>
                </p:endSync>
                <p:childTnLst>
                  <p:par>
                    <p:cTn id="41" fill="hold" nodeType="clickPar">
                      <p:stCondLst>
                        <p:cond delay="0"/>
                      </p:stCondLst>
                      <p:childTnLst>
                        <p:par>
                          <p:cTn id="42" fill="hold" nodeType="withGroup">
                            <p:stCondLst>
                              <p:cond delay="0"/>
                            </p:stCondLst>
                            <p:childTnLst>
                              <p:par>
                                <p:cTn id="43" presetID="1" presetClass="mediacall" presetSubtype="0" fill="hold" nodeType="clickEffect">
                                  <p:stCondLst>
                                    <p:cond delay="0"/>
                                  </p:stCondLst>
                                  <p:childTnLst>
                                    <p:cmd type="call" cmd="playFrom(0.0)">
                                      <p:cBhvr>
                                        <p:cTn id="44" dur="202" fill="hold"/>
                                        <p:tgtEl>
                                          <p:spTgt spid="25610"/>
                                        </p:tgtEl>
                                      </p:cBhvr>
                                    </p:cmd>
                                  </p:childTnLst>
                                </p:cTn>
                              </p:par>
                            </p:childTnLst>
                          </p:cTn>
                        </p:par>
                      </p:childTnLst>
                    </p:cTn>
                  </p:par>
                </p:childTnLst>
              </p:cTn>
              <p:nextCondLst>
                <p:cond evt="onClick" delay="0">
                  <p:tgtEl>
                    <p:spTgt spid="25610"/>
                  </p:tgtEl>
                </p:cond>
              </p:nextCondLst>
            </p:seq>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25610"/>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Documents and Settings\Administrator\Desktop\animfact.1229968261\6354933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285875"/>
            <a:ext cx="62865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468313" y="620713"/>
            <a:ext cx="8675687"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GB" altLang="en-US" sz="3600">
                <a:latin typeface="Calibri" panose="020F0502020204030204" pitchFamily="34" charset="0"/>
              </a:rPr>
              <a:t>Tout le village vient célébrer et dit:</a:t>
            </a:r>
          </a:p>
          <a:p>
            <a:pPr algn="ctr" eaLnBrk="1" hangingPunct="1">
              <a:lnSpc>
                <a:spcPct val="80000"/>
              </a:lnSpc>
              <a:spcBef>
                <a:spcPct val="20000"/>
              </a:spcBef>
            </a:pPr>
            <a:r>
              <a:rPr lang="es-ES" altLang="en-US" sz="6000" i="1">
                <a:latin typeface="Times New Roman" panose="02020603050405020304" pitchFamily="18" charset="0"/>
                <a:cs typeface="Times New Roman" panose="02020603050405020304" pitchFamily="18" charset="0"/>
              </a:rPr>
              <a:t>“</a:t>
            </a:r>
            <a:r>
              <a:rPr lang="en-GB" altLang="en-US" sz="6000" i="1">
                <a:latin typeface="Times New Roman" panose="02020603050405020304" pitchFamily="18" charset="0"/>
                <a:cs typeface="Times New Roman" panose="02020603050405020304" pitchFamily="18" charset="0"/>
              </a:rPr>
              <a:t>C’est un navet énorme </a:t>
            </a:r>
            <a:r>
              <a:rPr lang="es-ES" altLang="en-US" sz="6000" i="1">
                <a:latin typeface="Times New Roman" panose="02020603050405020304" pitchFamily="18" charset="0"/>
                <a:cs typeface="Times New Roman" panose="02020603050405020304" pitchFamily="18" charset="0"/>
              </a:rPr>
              <a:t>!”</a:t>
            </a:r>
            <a:endParaRPr lang="fr-FR" altLang="en-US" sz="6000" i="1">
              <a:latin typeface="Times New Roman" panose="02020603050405020304" pitchFamily="18" charset="0"/>
              <a:cs typeface="Times New Roman" panose="02020603050405020304" pitchFamily="18" charset="0"/>
            </a:endParaRPr>
          </a:p>
          <a:p>
            <a:pPr algn="ctr" eaLnBrk="1" hangingPunct="1">
              <a:lnSpc>
                <a:spcPct val="80000"/>
              </a:lnSpc>
              <a:spcBef>
                <a:spcPct val="20000"/>
              </a:spcBef>
            </a:pPr>
            <a:endParaRPr lang="fr-FR" altLang="en-US" sz="3200"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14"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sz="half" idx="1"/>
          </p:nvPr>
        </p:nvSpPr>
        <p:spPr>
          <a:xfrm>
            <a:off x="468313" y="620713"/>
            <a:ext cx="8229600" cy="2185987"/>
          </a:xfrm>
        </p:spPr>
        <p:txBody>
          <a:bodyPr/>
          <a:lstStyle/>
          <a:p>
            <a:pPr algn="ctr" eaLnBrk="1" hangingPunct="1">
              <a:buFontTx/>
              <a:buNone/>
            </a:pPr>
            <a:r>
              <a:rPr lang="es-ES" altLang="en-US" sz="3600" smtClean="0"/>
              <a:t>Tout le monde est content et mange la soupe de navet .</a:t>
            </a:r>
            <a:endParaRPr lang="fr-FR" altLang="en-US" sz="4400" smtClean="0"/>
          </a:p>
        </p:txBody>
      </p:sp>
      <p:pic>
        <p:nvPicPr>
          <p:cNvPr id="26634" name="Picture 10">
            <a:hlinkClick r:id="" action="ppaction://media"/>
          </p:cNvPr>
          <p:cNvPicPr>
            <a:picLocks noRot="1" noChangeAspect="1" noChangeArrowheads="1"/>
          </p:cNvPicPr>
          <p:nvPr>
            <a:wavAudioFile r:embed="rId1" name="cut.wav"/>
          </p:nvPr>
        </p:nvPicPr>
        <p:blipFill>
          <a:blip r:embed="rId4">
            <a:extLst>
              <a:ext uri="{28A0092B-C50C-407E-A947-70E740481C1C}">
                <a14:useLocalDpi xmlns:a14="http://schemas.microsoft.com/office/drawing/2010/main" val="0"/>
              </a:ext>
            </a:extLst>
          </a:blip>
          <a:srcRect/>
          <a:stretch>
            <a:fillRect/>
          </a:stretch>
        </p:blipFill>
        <p:spPr bwMode="auto">
          <a:xfrm>
            <a:off x="323850" y="765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1">
            <a:hlinkClick r:id="" action="ppaction://media"/>
          </p:cNvPr>
          <p:cNvPicPr>
            <a:picLocks noRot="1" noChangeAspect="1" noChangeArrowheads="1"/>
          </p:cNvPicPr>
          <p:nvPr>
            <a:wavAudioFile r:embed="rId2" name="liquid pouring.wav"/>
          </p:nvPr>
        </p:nvPicPr>
        <p:blipFill>
          <a:blip r:embed="rId4">
            <a:extLst>
              <a:ext uri="{28A0092B-C50C-407E-A947-70E740481C1C}">
                <a14:useLocalDpi xmlns:a14="http://schemas.microsoft.com/office/drawing/2010/main" val="0"/>
              </a:ext>
            </a:extLst>
          </a:blip>
          <a:srcRect/>
          <a:stretch>
            <a:fillRect/>
          </a:stretch>
        </p:blipFill>
        <p:spPr bwMode="auto">
          <a:xfrm>
            <a:off x="7451725" y="1773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C:\Documents and Settings\Administrator\Desktop\animfact.1229967078\32531667.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1785938"/>
            <a:ext cx="547846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6626">
                                            <p:txEl>
                                              <p:pRg st="0" end="0"/>
                                            </p:txEl>
                                          </p:spTgt>
                                        </p:tgtEl>
                                        <p:attrNameLst>
                                          <p:attrName>style.visibility</p:attrName>
                                        </p:attrNameLst>
                                      </p:cBhvr>
                                      <p:to>
                                        <p:strVal val="visible"/>
                                      </p:to>
                                    </p:set>
                                    <p:anim calcmode="discrete" valueType="clr">
                                      <p:cBhvr override="childStyle">
                                        <p:cTn id="7" dur="80"/>
                                        <p:tgtEl>
                                          <p:spTgt spid="266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662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6634"/>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1481" fill="hold"/>
                                        <p:tgtEl>
                                          <p:spTgt spid="26634"/>
                                        </p:tgtEl>
                                      </p:cBhvr>
                                    </p:cmd>
                                  </p:childTnLst>
                                </p:cTn>
                              </p:par>
                            </p:childTnLst>
                          </p:cTn>
                        </p:par>
                      </p:childTnLst>
                    </p:cTn>
                  </p:par>
                </p:childTnLst>
              </p:cTn>
              <p:nextCondLst>
                <p:cond evt="onClick" delay="0">
                  <p:tgtEl>
                    <p:spTgt spid="26634"/>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26634"/>
                </p:tgtEl>
              </p:cMediaNode>
            </p:audio>
            <p:seq concurrent="1" nextAc="seek">
              <p:cTn id="16" restart="whenNotActive" fill="hold" evtFilter="cancelBubble" nodeType="interactiveSeq">
                <p:stCondLst>
                  <p:cond evt="onClick" delay="0">
                    <p:tgtEl>
                      <p:spTgt spid="26635"/>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1" presetClass="mediacall" presetSubtype="0" fill="hold" nodeType="clickEffect">
                                  <p:stCondLst>
                                    <p:cond delay="0"/>
                                  </p:stCondLst>
                                  <p:childTnLst>
                                    <p:cmd type="call" cmd="playFrom(0.0)">
                                      <p:cBhvr>
                                        <p:cTn id="20" dur="3595" fill="hold"/>
                                        <p:tgtEl>
                                          <p:spTgt spid="26635"/>
                                        </p:tgtEl>
                                      </p:cBhvr>
                                    </p:cmd>
                                  </p:childTnLst>
                                </p:cTn>
                              </p:par>
                            </p:childTnLst>
                          </p:cTn>
                        </p:par>
                      </p:childTnLst>
                    </p:cTn>
                  </p:par>
                </p:childTnLst>
              </p:cTn>
              <p:nextCondLst>
                <p:cond evt="onClick" delay="0">
                  <p:tgtEl>
                    <p:spTgt spid="26635"/>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2663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2"/>
          </p:nvPr>
        </p:nvSpPr>
        <p:spPr>
          <a:xfrm>
            <a:off x="395288" y="836613"/>
            <a:ext cx="8435975" cy="1008062"/>
          </a:xfrm>
        </p:spPr>
        <p:txBody>
          <a:bodyPr/>
          <a:lstStyle/>
          <a:p>
            <a:pPr algn="ctr" eaLnBrk="1" hangingPunct="1">
              <a:lnSpc>
                <a:spcPct val="90000"/>
              </a:lnSpc>
              <a:buFontTx/>
              <a:buNone/>
            </a:pPr>
            <a:r>
              <a:rPr lang="es-ES" altLang="en-US" smtClean="0"/>
              <a:t>M.Bossu est content et mange le navet.</a:t>
            </a:r>
            <a:r>
              <a:rPr lang="en-GB" altLang="en-US" smtClean="0"/>
              <a:t> </a:t>
            </a:r>
          </a:p>
        </p:txBody>
      </p:sp>
      <p:pic>
        <p:nvPicPr>
          <p:cNvPr id="31747" name="Picture 2" descr="C:\Documents and Settings\Administrator\Desktop\animfact.1229967078\3277698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571625"/>
            <a:ext cx="35004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9698">
                                            <p:txEl>
                                              <p:pRg st="0" end="0"/>
                                            </p:txEl>
                                          </p:spTgt>
                                        </p:tgtEl>
                                        <p:attrNameLst>
                                          <p:attrName>style.visibility</p:attrName>
                                        </p:attrNameLst>
                                      </p:cBhvr>
                                      <p:to>
                                        <p:strVal val="visible"/>
                                      </p:to>
                                    </p:set>
                                    <p:anim calcmode="discrete" valueType="clr">
                                      <p:cBhvr override="childStyle">
                                        <p:cTn id="7" dur="80"/>
                                        <p:tgtEl>
                                          <p:spTgt spid="296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96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sz="half" idx="2"/>
          </p:nvPr>
        </p:nvSpPr>
        <p:spPr>
          <a:xfrm>
            <a:off x="395288" y="836613"/>
            <a:ext cx="8435975" cy="1008062"/>
          </a:xfrm>
        </p:spPr>
        <p:txBody>
          <a:bodyPr/>
          <a:lstStyle/>
          <a:p>
            <a:pPr algn="ctr" eaLnBrk="1" hangingPunct="1">
              <a:lnSpc>
                <a:spcPct val="90000"/>
              </a:lnSpc>
              <a:buFontTx/>
              <a:buNone/>
            </a:pPr>
            <a:r>
              <a:rPr lang="es-ES" altLang="en-US" smtClean="0"/>
              <a:t>Mme.Bossu est contente et mange le navet.</a:t>
            </a:r>
            <a:r>
              <a:rPr lang="en-GB" altLang="en-US" smtClean="0"/>
              <a:t> </a:t>
            </a:r>
          </a:p>
        </p:txBody>
      </p:sp>
      <p:pic>
        <p:nvPicPr>
          <p:cNvPr id="32771"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857375"/>
            <a:ext cx="4768850"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9698">
                                            <p:txEl>
                                              <p:pRg st="0" end="0"/>
                                            </p:txEl>
                                          </p:spTgt>
                                        </p:tgtEl>
                                        <p:attrNameLst>
                                          <p:attrName>style.visibility</p:attrName>
                                        </p:attrNameLst>
                                      </p:cBhvr>
                                      <p:to>
                                        <p:strVal val="visible"/>
                                      </p:to>
                                    </p:set>
                                    <p:anim calcmode="discrete" valueType="clr">
                                      <p:cBhvr override="childStyle">
                                        <p:cTn id="7" dur="80"/>
                                        <p:tgtEl>
                                          <p:spTgt spid="296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96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2"/>
          </p:nvPr>
        </p:nvSpPr>
        <p:spPr>
          <a:xfrm>
            <a:off x="3995738" y="1600200"/>
            <a:ext cx="5148262" cy="4525963"/>
          </a:xfrm>
        </p:spPr>
        <p:txBody>
          <a:bodyPr/>
          <a:lstStyle/>
          <a:p>
            <a:pPr algn="ctr" eaLnBrk="1" hangingPunct="1"/>
            <a:endParaRPr lang="en-GB" altLang="en-US" sz="4400" smtClean="0"/>
          </a:p>
          <a:p>
            <a:pPr algn="ctr" eaLnBrk="1" hangingPunct="1">
              <a:buFont typeface="Arial" panose="020B0604020202020204" pitchFamily="34" charset="0"/>
              <a:buNone/>
            </a:pPr>
            <a:r>
              <a:rPr lang="en-GB" altLang="en-US" sz="4400" smtClean="0"/>
              <a:t>la mère</a:t>
            </a:r>
          </a:p>
          <a:p>
            <a:pPr algn="ctr" eaLnBrk="1" hangingPunct="1">
              <a:buFontTx/>
              <a:buNone/>
            </a:pPr>
            <a:endParaRPr lang="en-GB" altLang="en-US" sz="4400" smtClean="0"/>
          </a:p>
          <a:p>
            <a:pPr algn="ctr" eaLnBrk="1" hangingPunct="1">
              <a:buFontTx/>
              <a:buNone/>
            </a:pPr>
            <a:r>
              <a:rPr lang="en-GB" altLang="en-US" sz="4400" smtClean="0"/>
              <a:t> Madame Bossu</a:t>
            </a:r>
          </a:p>
        </p:txBody>
      </p:sp>
      <p:pic>
        <p:nvPicPr>
          <p:cNvPr id="2" name="Picture 2" descr="C:\Documents and Settings\Administrator\Desktop\animfact.1229967078\3264886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000250"/>
            <a:ext cx="4649788"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a:xfrm>
            <a:off x="609600" y="427038"/>
            <a:ext cx="8229600" cy="1143000"/>
          </a:xfrm>
          <a:prstGeom prst="rect">
            <a:avLst/>
          </a:prstGeom>
        </p:spPr>
        <p:txBody>
          <a:bodyPr anchor="ctr"/>
          <a:lstStyle/>
          <a:p>
            <a:pPr algn="ctr" fontAlgn="auto">
              <a:spcAft>
                <a:spcPts val="0"/>
              </a:spcAft>
              <a:defRPr/>
            </a:pPr>
            <a:r>
              <a:rPr lang="en-GB" sz="7200" dirty="0">
                <a:latin typeface="Bobcat" pitchFamily="2" charset="0"/>
                <a:ea typeface="+mj-ea"/>
                <a:cs typeface="+mj-cs"/>
              </a:rPr>
              <a:t>La </a:t>
            </a:r>
            <a:r>
              <a:rPr lang="en-GB" sz="7200" dirty="0" err="1">
                <a:latin typeface="Bobcat" pitchFamily="2" charset="0"/>
                <a:ea typeface="+mj-ea"/>
                <a:cs typeface="+mj-cs"/>
              </a:rPr>
              <a:t>famille</a:t>
            </a:r>
            <a:r>
              <a:rPr lang="en-GB" sz="7200" dirty="0">
                <a:latin typeface="Bobcat" pitchFamily="2" charset="0"/>
                <a:ea typeface="+mj-ea"/>
                <a:cs typeface="+mj-cs"/>
              </a:rPr>
              <a:t> </a:t>
            </a:r>
            <a:r>
              <a:rPr lang="en-GB" sz="7200" dirty="0" err="1">
                <a:latin typeface="Bobcat" pitchFamily="2" charset="0"/>
                <a:ea typeface="+mj-ea"/>
                <a:cs typeface="+mj-cs"/>
              </a:rPr>
              <a:t>Bossu</a:t>
            </a:r>
            <a:endParaRPr lang="en-GB" sz="7200" dirty="0">
              <a:latin typeface="Bobcat" pitchFamily="2"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1000"/>
                                        <p:tgtEl>
                                          <p:spTgt spid="6147">
                                            <p:txEl>
                                              <p:pRg st="1" end="1"/>
                                            </p:txEl>
                                          </p:spTgt>
                                        </p:tgtEl>
                                      </p:cBhvr>
                                    </p:animEffect>
                                    <p:anim calcmode="lin" valueType="num">
                                      <p:cBhvr>
                                        <p:cTn id="8" dur="1000" fill="hold"/>
                                        <p:tgtEl>
                                          <p:spTgt spid="614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6147">
                                            <p:txEl>
                                              <p:pRg st="3" end="3"/>
                                            </p:txEl>
                                          </p:spTgt>
                                        </p:tgtEl>
                                        <p:attrNameLst>
                                          <p:attrName>style.visibility</p:attrName>
                                        </p:attrNameLst>
                                      </p:cBhvr>
                                      <p:to>
                                        <p:strVal val="visible"/>
                                      </p:to>
                                    </p:set>
                                    <p:animEffect transition="in" filter="fade">
                                      <p:cBhvr>
                                        <p:cTn id="14" dur="1000"/>
                                        <p:tgtEl>
                                          <p:spTgt spid="6147">
                                            <p:txEl>
                                              <p:pRg st="3" end="3"/>
                                            </p:txEl>
                                          </p:spTgt>
                                        </p:tgtEl>
                                      </p:cBhvr>
                                    </p:animEffect>
                                    <p:anim calcmode="lin" valueType="num">
                                      <p:cBhvr>
                                        <p:cTn id="15" dur="1000" fill="hold"/>
                                        <p:tgtEl>
                                          <p:spTgt spid="614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altLang="en-US" smtClean="0"/>
              <a:t>Xavier est content et monte son vélo</a:t>
            </a:r>
            <a:r>
              <a:rPr lang="es-ES" altLang="en-US" sz="2800" smtClean="0"/>
              <a:t>. </a:t>
            </a:r>
            <a:endParaRPr lang="en-GB" altLang="en-US" sz="2800" smtClean="0"/>
          </a:p>
        </p:txBody>
      </p:sp>
      <p:pic>
        <p:nvPicPr>
          <p:cNvPr id="33795" name="Picture 2" descr="C:\Documents and Settings\Administrator\Desktop\animfact.1229967078\3794339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1695450"/>
            <a:ext cx="3057525"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0722">
                                            <p:txEl>
                                              <p:pRg st="0" end="0"/>
                                            </p:txEl>
                                          </p:spTgt>
                                        </p:tgtEl>
                                        <p:attrNameLst>
                                          <p:attrName>style.visibility</p:attrName>
                                        </p:attrNameLst>
                                      </p:cBhvr>
                                      <p:to>
                                        <p:strVal val="visible"/>
                                      </p:to>
                                    </p:set>
                                    <p:anim calcmode="discrete" valueType="clr">
                                      <p:cBhvr override="childStyle">
                                        <p:cTn id="7" dur="80"/>
                                        <p:tgtEl>
                                          <p:spTgt spid="307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072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sz="half" idx="2"/>
          </p:nvPr>
        </p:nvSpPr>
        <p:spPr>
          <a:xfrm>
            <a:off x="395288" y="836613"/>
            <a:ext cx="8435975" cy="1008062"/>
          </a:xfrm>
        </p:spPr>
        <p:txBody>
          <a:bodyPr/>
          <a:lstStyle/>
          <a:p>
            <a:pPr algn="ctr" eaLnBrk="1" hangingPunct="1">
              <a:buFontTx/>
              <a:buNone/>
            </a:pPr>
            <a:r>
              <a:rPr lang="en-GB" altLang="en-US" smtClean="0"/>
              <a:t>Grand-m</a:t>
            </a:r>
            <a:r>
              <a:rPr lang="en-GB" altLang="en-US" smtClean="0">
                <a:cs typeface="Calibri" panose="020F0502020204030204" pitchFamily="34" charset="0"/>
              </a:rPr>
              <a:t>ère est contente et mange un gâteau</a:t>
            </a:r>
            <a:r>
              <a:rPr lang="en-GB" altLang="en-US" smtClean="0"/>
              <a:t>.</a:t>
            </a:r>
          </a:p>
        </p:txBody>
      </p:sp>
      <p:pic>
        <p:nvPicPr>
          <p:cNvPr id="34819" name="Picture 2" descr="C:\Documents and Settings\Administrator\Desktop\animfact.1229967078\3273789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428750"/>
            <a:ext cx="2357438"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8675">
                                            <p:txEl>
                                              <p:pRg st="0" end="0"/>
                                            </p:txEl>
                                          </p:spTgt>
                                        </p:tgtEl>
                                        <p:attrNameLst>
                                          <p:attrName>style.visibility</p:attrName>
                                        </p:attrNameLst>
                                      </p:cBhvr>
                                      <p:to>
                                        <p:strVal val="visible"/>
                                      </p:to>
                                    </p:set>
                                    <p:anim calcmode="discrete" valueType="clr">
                                      <p:cBhvr override="childStyle">
                                        <p:cTn id="7" dur="80"/>
                                        <p:tgtEl>
                                          <p:spTgt spid="2867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867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altLang="en-US" sz="3600" smtClean="0"/>
              <a:t>Chantal est contente et mange un biscuit. </a:t>
            </a:r>
            <a:endParaRPr lang="en-GB" altLang="en-US" sz="3600" smtClean="0"/>
          </a:p>
        </p:txBody>
      </p:sp>
      <p:pic>
        <p:nvPicPr>
          <p:cNvPr id="35843" name="Picture 2" descr="C:\Documents and Settings\Administrator\Desktop\animfact.1229967078\3253860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2143125"/>
            <a:ext cx="4357687"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1746">
                                            <p:txEl>
                                              <p:pRg st="0" end="0"/>
                                            </p:txEl>
                                          </p:spTgt>
                                        </p:tgtEl>
                                        <p:attrNameLst>
                                          <p:attrName>style.visibility</p:attrName>
                                        </p:attrNameLst>
                                      </p:cBhvr>
                                      <p:to>
                                        <p:strVal val="visible"/>
                                      </p:to>
                                    </p:set>
                                    <p:anim calcmode="discrete" valueType="clr">
                                      <p:cBhvr override="childStyle">
                                        <p:cTn id="7" dur="80"/>
                                        <p:tgtEl>
                                          <p:spTgt spid="3174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174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altLang="en-US" sz="4400" smtClean="0"/>
              <a:t>Le chien est content et dort. </a:t>
            </a:r>
            <a:endParaRPr lang="en-GB" altLang="en-US" sz="4400" smtClean="0"/>
          </a:p>
        </p:txBody>
      </p:sp>
      <p:pic>
        <p:nvPicPr>
          <p:cNvPr id="36867" name="Picture 2" descr="C:\Documents and Settings\Administrator\Desktop\animfact.1229967078\3245864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85875"/>
            <a:ext cx="485775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2770">
                                            <p:txEl>
                                              <p:pRg st="0" end="0"/>
                                            </p:txEl>
                                          </p:spTgt>
                                        </p:tgtEl>
                                        <p:attrNameLst>
                                          <p:attrName>style.visibility</p:attrName>
                                        </p:attrNameLst>
                                      </p:cBhvr>
                                      <p:to>
                                        <p:strVal val="visible"/>
                                      </p:to>
                                    </p:set>
                                    <p:anim calcmode="discrete" valueType="clr">
                                      <p:cBhvr override="childStyle">
                                        <p:cTn id="7" dur="80"/>
                                        <p:tgtEl>
                                          <p:spTgt spid="327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2770">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altLang="en-US" sz="4800" smtClean="0"/>
              <a:t>Le chat est content et dort.</a:t>
            </a:r>
            <a:r>
              <a:rPr lang="en-GB" altLang="en-US" sz="4800" smtClean="0"/>
              <a:t> </a:t>
            </a:r>
          </a:p>
        </p:txBody>
      </p:sp>
      <p:pic>
        <p:nvPicPr>
          <p:cNvPr id="37891" name="Picture 2" descr="C:\Documents and Settings\Administrator\Desktop\animfact.1229967078\32423725.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1571625"/>
            <a:ext cx="423862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3794">
                                            <p:txEl>
                                              <p:pRg st="0" end="0"/>
                                            </p:txEl>
                                          </p:spTgt>
                                        </p:tgtEl>
                                        <p:attrNameLst>
                                          <p:attrName>style.visibility</p:attrName>
                                        </p:attrNameLst>
                                      </p:cBhvr>
                                      <p:to>
                                        <p:strVal val="visible"/>
                                      </p:to>
                                    </p:set>
                                    <p:anim calcmode="discrete" valueType="clr">
                                      <p:cBhvr override="childStyle">
                                        <p:cTn id="7" dur="80"/>
                                        <p:tgtEl>
                                          <p:spTgt spid="337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37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sz="half" idx="2"/>
          </p:nvPr>
        </p:nvSpPr>
        <p:spPr>
          <a:xfrm>
            <a:off x="395288" y="836613"/>
            <a:ext cx="8435975" cy="1008062"/>
          </a:xfrm>
        </p:spPr>
        <p:txBody>
          <a:bodyPr/>
          <a:lstStyle/>
          <a:p>
            <a:pPr algn="ctr" eaLnBrk="1" hangingPunct="1">
              <a:buFontTx/>
              <a:buNone/>
            </a:pPr>
            <a:r>
              <a:rPr lang="es-ES" altLang="en-US" sz="4400" smtClean="0"/>
              <a:t>La souris est contente et mange du fromage ……... </a:t>
            </a:r>
            <a:endParaRPr lang="en-GB" altLang="en-US" sz="4400" smtClean="0"/>
          </a:p>
        </p:txBody>
      </p:sp>
      <p:sp>
        <p:nvSpPr>
          <p:cNvPr id="7" name="Rectangle 2"/>
          <p:cNvSpPr txBox="1">
            <a:spLocks noChangeArrowheads="1"/>
          </p:cNvSpPr>
          <p:nvPr/>
        </p:nvSpPr>
        <p:spPr bwMode="auto">
          <a:xfrm>
            <a:off x="500063" y="5643563"/>
            <a:ext cx="84359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r>
              <a:rPr lang="es-ES" altLang="en-US" sz="4800">
                <a:latin typeface="Calibri" panose="020F0502020204030204" pitchFamily="34" charset="0"/>
              </a:rPr>
              <a:t>Quelle surprise !</a:t>
            </a:r>
            <a:endParaRPr lang="en-GB" altLang="en-US" sz="4800">
              <a:latin typeface="Calibri" panose="020F0502020204030204" pitchFamily="34" charset="0"/>
            </a:endParaRPr>
          </a:p>
        </p:txBody>
      </p:sp>
      <p:pic>
        <p:nvPicPr>
          <p:cNvPr id="38916" name="Picture 7" descr="mouse_drinking_wine_cheese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2141538"/>
            <a:ext cx="287972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4818">
                                            <p:txEl>
                                              <p:pRg st="0" end="0"/>
                                            </p:txEl>
                                          </p:spTgt>
                                        </p:tgtEl>
                                        <p:attrNameLst>
                                          <p:attrName>style.visibility</p:attrName>
                                        </p:attrNameLst>
                                      </p:cBhvr>
                                      <p:to>
                                        <p:strVal val="visible"/>
                                      </p:to>
                                    </p:set>
                                    <p:anim calcmode="discrete" valueType="clr">
                                      <p:cBhvr override="childStyle">
                                        <p:cTn id="7" dur="80"/>
                                        <p:tgtEl>
                                          <p:spTgt spid="3481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4818">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4"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571500" y="571500"/>
            <a:ext cx="8229600" cy="2185988"/>
          </a:xfrm>
        </p:spPr>
        <p:txBody>
          <a:bodyPr/>
          <a:lstStyle/>
          <a:p>
            <a:pPr algn="ctr" eaLnBrk="1" hangingPunct="1">
              <a:lnSpc>
                <a:spcPct val="90000"/>
              </a:lnSpc>
              <a:buFontTx/>
              <a:buNone/>
            </a:pPr>
            <a:r>
              <a:rPr lang="en-GB" altLang="en-US" sz="4000" smtClean="0"/>
              <a:t>Et toute la famille Bossu dit </a:t>
            </a:r>
            <a:r>
              <a:rPr lang="fr-FR" altLang="en-US" sz="4000" smtClean="0"/>
              <a:t>, </a:t>
            </a:r>
          </a:p>
          <a:p>
            <a:pPr algn="ctr" eaLnBrk="1" hangingPunct="1">
              <a:lnSpc>
                <a:spcPct val="90000"/>
              </a:lnSpc>
              <a:buFontTx/>
              <a:buNone/>
            </a:pPr>
            <a:r>
              <a:rPr lang="en-GB" altLang="en-US" sz="5400" i="1" smtClean="0">
                <a:latin typeface="Times New Roman" panose="02020603050405020304" pitchFamily="18" charset="0"/>
                <a:cs typeface="Times New Roman" panose="02020603050405020304" pitchFamily="18" charset="0"/>
              </a:rPr>
              <a:t>‘quel navet énorme</a:t>
            </a:r>
            <a:r>
              <a:rPr lang="es-ES" altLang="en-US" sz="5400" i="1" smtClean="0">
                <a:latin typeface="Times New Roman" panose="02020603050405020304" pitchFamily="18" charset="0"/>
                <a:cs typeface="Times New Roman" panose="02020603050405020304" pitchFamily="18" charset="0"/>
              </a:rPr>
              <a:t>…”</a:t>
            </a:r>
            <a:endParaRPr lang="es-ES" altLang="en-US" sz="5400" i="1" smtClean="0"/>
          </a:p>
          <a:p>
            <a:pPr algn="ctr" eaLnBrk="1" hangingPunct="1">
              <a:lnSpc>
                <a:spcPct val="90000"/>
              </a:lnSpc>
              <a:buFontTx/>
              <a:buNone/>
            </a:pPr>
            <a:endParaRPr lang="fr-FR" altLang="en-US" sz="3600" i="1" smtClean="0"/>
          </a:p>
          <a:p>
            <a:pPr algn="ctr" eaLnBrk="1" hangingPunct="1">
              <a:lnSpc>
                <a:spcPct val="90000"/>
              </a:lnSpc>
              <a:buFontTx/>
              <a:buNone/>
            </a:pPr>
            <a:endParaRPr lang="fr-FR" altLang="en-US" sz="3600" i="1" smtClean="0"/>
          </a:p>
          <a:p>
            <a:pPr algn="ctr" eaLnBrk="1" hangingPunct="1">
              <a:lnSpc>
                <a:spcPct val="90000"/>
              </a:lnSpc>
              <a:buFontTx/>
              <a:buNone/>
            </a:pPr>
            <a:endParaRPr lang="fr-FR" altLang="en-US" sz="3600" smtClean="0"/>
          </a:p>
        </p:txBody>
      </p:sp>
      <p:pic>
        <p:nvPicPr>
          <p:cNvPr id="39939" name="Picture 3" descr="j033140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rot="2974905">
            <a:off x="2705100" y="2146301"/>
            <a:ext cx="3170237" cy="4252912"/>
          </a:xfrm>
        </p:spPr>
      </p:pic>
      <p:sp>
        <p:nvSpPr>
          <p:cNvPr id="27652" name="Rectangle 4"/>
          <p:cNvSpPr>
            <a:spLocks noChangeArrowheads="1"/>
          </p:cNvSpPr>
          <p:nvPr/>
        </p:nvSpPr>
        <p:spPr bwMode="auto">
          <a:xfrm>
            <a:off x="1692275" y="5876925"/>
            <a:ext cx="7632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en-US" sz="4800" i="1">
                <a:latin typeface="Calibri" panose="020F0502020204030204" pitchFamily="34" charset="0"/>
              </a:rPr>
              <a:t>…</a:t>
            </a:r>
            <a:r>
              <a:rPr lang="es-ES" altLang="en-US" sz="4800" i="1">
                <a:latin typeface="Calibri" panose="020F0502020204030204" pitchFamily="34" charset="0"/>
              </a:rPr>
              <a:t>et le navet est délicieux!</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7650">
                                            <p:txEl>
                                              <p:pRg st="0" end="0"/>
                                            </p:txEl>
                                          </p:spTgt>
                                        </p:tgtEl>
                                        <p:attrNameLst>
                                          <p:attrName>style.visibility</p:attrName>
                                        </p:attrNameLst>
                                      </p:cBhvr>
                                      <p:to>
                                        <p:strVal val="visible"/>
                                      </p:to>
                                    </p:set>
                                    <p:anim calcmode="discrete" valueType="clr">
                                      <p:cBhvr override="childStyle">
                                        <p:cTn id="7" dur="80"/>
                                        <p:tgtEl>
                                          <p:spTgt spid="276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65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27650">
                                            <p:txEl>
                                              <p:pRg st="1" end="1"/>
                                            </p:txEl>
                                          </p:spTgt>
                                        </p:tgtEl>
                                        <p:attrNameLst>
                                          <p:attrName>style.visibility</p:attrName>
                                        </p:attrNameLst>
                                      </p:cBhvr>
                                      <p:to>
                                        <p:strVal val="visible"/>
                                      </p:to>
                                    </p:set>
                                    <p:animEffect transition="in" filter="fade">
                                      <p:cBhvr>
                                        <p:cTn id="14" dur="1000"/>
                                        <p:tgtEl>
                                          <p:spTgt spid="27650">
                                            <p:txEl>
                                              <p:pRg st="1" end="1"/>
                                            </p:txEl>
                                          </p:spTgt>
                                        </p:tgtEl>
                                      </p:cBhvr>
                                    </p:animEffect>
                                    <p:anim calcmode="lin" valueType="num">
                                      <p:cBhvr>
                                        <p:cTn id="15" dur="1000" fill="hold"/>
                                        <p:tgtEl>
                                          <p:spTgt spid="27650">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276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27652">
                                            <p:txEl>
                                              <p:pRg st="0" end="0"/>
                                            </p:txEl>
                                          </p:spTgt>
                                        </p:tgtEl>
                                        <p:attrNameLst>
                                          <p:attrName>style.visibility</p:attrName>
                                        </p:attrNameLst>
                                      </p:cBhvr>
                                      <p:to>
                                        <p:strVal val="visible"/>
                                      </p:to>
                                    </p:set>
                                    <p:animEffect transition="in" filter="fade">
                                      <p:cBhvr>
                                        <p:cTn id="21" dur="1000"/>
                                        <p:tgtEl>
                                          <p:spTgt spid="27652">
                                            <p:txEl>
                                              <p:pRg st="0" end="0"/>
                                            </p:txEl>
                                          </p:spTgt>
                                        </p:tgtEl>
                                      </p:cBhvr>
                                    </p:animEffect>
                                    <p:anim calcmode="lin" valueType="num">
                                      <p:cBhvr>
                                        <p:cTn id="22" dur="1000" fill="hold"/>
                                        <p:tgtEl>
                                          <p:spTgt spid="27652">
                                            <p:txEl>
                                              <p:pRg st="0" end="0"/>
                                            </p:txEl>
                                          </p:spTgt>
                                        </p:tgtEl>
                                        <p:attrNameLst>
                                          <p:attrName>ppt_x</p:attrName>
                                        </p:attrNameLst>
                                      </p:cBhvr>
                                      <p:tavLst>
                                        <p:tav tm="0">
                                          <p:val>
                                            <p:strVal val="#ppt_x-.1"/>
                                          </p:val>
                                        </p:tav>
                                        <p:tav tm="100000">
                                          <p:val>
                                            <p:strVal val="#ppt_x"/>
                                          </p:val>
                                        </p:tav>
                                      </p:tavLst>
                                    </p:anim>
                                    <p:anim calcmode="lin" valueType="num">
                                      <p:cBhvr>
                                        <p:cTn id="23" dur="1000" fill="hold"/>
                                        <p:tgtEl>
                                          <p:spTgt spid="2765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836613"/>
            <a:ext cx="8229600"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20000"/>
              </a:spcBef>
            </a:pPr>
            <a:r>
              <a:rPr lang="en-GB" altLang="en-US" sz="7200">
                <a:latin typeface="Bobcat"/>
              </a:rPr>
              <a:t>La fin</a:t>
            </a:r>
            <a:endParaRPr lang="es-ES" altLang="en-US" sz="7200" i="1">
              <a:latin typeface="Bobcat"/>
            </a:endParaRPr>
          </a:p>
          <a:p>
            <a:pPr algn="ctr" eaLnBrk="1" hangingPunct="1">
              <a:lnSpc>
                <a:spcPct val="90000"/>
              </a:lnSpc>
              <a:spcBef>
                <a:spcPct val="20000"/>
              </a:spcBef>
            </a:pPr>
            <a:endParaRPr lang="fr-FR" altLang="en-US" sz="3600" i="1">
              <a:latin typeface="Calibri" panose="020F0502020204030204" pitchFamily="34" charset="0"/>
            </a:endParaRPr>
          </a:p>
          <a:p>
            <a:pPr algn="ctr" eaLnBrk="1" hangingPunct="1">
              <a:lnSpc>
                <a:spcPct val="90000"/>
              </a:lnSpc>
              <a:spcBef>
                <a:spcPct val="20000"/>
              </a:spcBef>
            </a:pPr>
            <a:endParaRPr lang="fr-FR" altLang="en-US" sz="3600" i="1">
              <a:latin typeface="Calibri" panose="020F0502020204030204" pitchFamily="34" charset="0"/>
            </a:endParaRPr>
          </a:p>
          <a:p>
            <a:pPr algn="ctr" eaLnBrk="1" hangingPunct="1">
              <a:lnSpc>
                <a:spcPct val="90000"/>
              </a:lnSpc>
              <a:spcBef>
                <a:spcPct val="20000"/>
              </a:spcBef>
            </a:pPr>
            <a:endParaRPr lang="fr-FR" altLang="en-US" sz="3600">
              <a:latin typeface="Calibri" panose="020F0502020204030204" pitchFamily="34" charset="0"/>
            </a:endParaRPr>
          </a:p>
        </p:txBody>
      </p:sp>
      <p:pic>
        <p:nvPicPr>
          <p:cNvPr id="40963" name="Picture 5" descr="turnip_scre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4214813"/>
            <a:ext cx="3143250"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2"/>
          </p:nvPr>
        </p:nvSpPr>
        <p:spPr/>
        <p:txBody>
          <a:bodyPr/>
          <a:lstStyle/>
          <a:p>
            <a:pPr algn="ctr" eaLnBrk="1" hangingPunct="1"/>
            <a:endParaRPr lang="en-GB" altLang="en-US" sz="3600" smtClean="0"/>
          </a:p>
          <a:p>
            <a:pPr algn="ctr" eaLnBrk="1" hangingPunct="1">
              <a:buFont typeface="Arial" panose="020B0604020202020204" pitchFamily="34" charset="0"/>
              <a:buNone/>
            </a:pPr>
            <a:r>
              <a:rPr lang="fr-FR" altLang="en-US" sz="4400" smtClean="0"/>
              <a:t>Le frère</a:t>
            </a:r>
          </a:p>
          <a:p>
            <a:pPr algn="ctr" eaLnBrk="1" hangingPunct="1">
              <a:buFontTx/>
              <a:buNone/>
            </a:pPr>
            <a:endParaRPr lang="fr-FR" altLang="en-US" sz="4400" smtClean="0"/>
          </a:p>
          <a:p>
            <a:pPr algn="ctr" eaLnBrk="1" hangingPunct="1">
              <a:buFontTx/>
              <a:buNone/>
            </a:pPr>
            <a:r>
              <a:rPr lang="fr-FR" altLang="en-US" sz="4400" smtClean="0"/>
              <a:t> Xavier</a:t>
            </a:r>
          </a:p>
        </p:txBody>
      </p:sp>
      <p:sp>
        <p:nvSpPr>
          <p:cNvPr id="2" name="Rectangle 4"/>
          <p:cNvSpPr>
            <a:spLocks noGrp="1" noChangeArrowheads="1"/>
          </p:cNvSpPr>
          <p:nvPr>
            <p:ph type="title"/>
          </p:nvPr>
        </p:nvSpPr>
        <p:spPr/>
        <p:txBody>
          <a:bodyPr/>
          <a:lstStyle/>
          <a:p>
            <a:pPr eaLnBrk="1" hangingPunct="1"/>
            <a:r>
              <a:rPr lang="en-GB" altLang="en-US" sz="7200" smtClean="0">
                <a:latin typeface="Bobcat"/>
              </a:rPr>
              <a:t>La famille Bossu</a:t>
            </a:r>
          </a:p>
        </p:txBody>
      </p:sp>
      <p:pic>
        <p:nvPicPr>
          <p:cNvPr id="7172" name="Picture 2" descr="C:\Documents and Settings\Administrator\Desktop\animfact.1229967078\3794339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214438"/>
            <a:ext cx="3429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sz="half" idx="2"/>
          </p:nvPr>
        </p:nvSpPr>
        <p:spPr>
          <a:xfrm>
            <a:off x="3851275" y="1600200"/>
            <a:ext cx="4835525" cy="4525963"/>
          </a:xfrm>
        </p:spPr>
        <p:txBody>
          <a:bodyPr/>
          <a:lstStyle/>
          <a:p>
            <a:pPr algn="ctr" eaLnBrk="1" hangingPunct="1"/>
            <a:endParaRPr lang="en-GB" altLang="en-US" sz="3600" smtClean="0"/>
          </a:p>
          <a:p>
            <a:pPr algn="ctr" eaLnBrk="1" hangingPunct="1">
              <a:buFont typeface="Arial" panose="020B0604020202020204" pitchFamily="34" charset="0"/>
              <a:buNone/>
            </a:pPr>
            <a:r>
              <a:rPr lang="fr-FR" altLang="en-US" sz="4400" smtClean="0"/>
              <a:t>La soeur</a:t>
            </a:r>
          </a:p>
          <a:p>
            <a:pPr algn="ctr" eaLnBrk="1" hangingPunct="1">
              <a:buFontTx/>
              <a:buNone/>
            </a:pPr>
            <a:endParaRPr lang="fr-FR" altLang="en-US" sz="4400" smtClean="0"/>
          </a:p>
          <a:p>
            <a:pPr algn="ctr" eaLnBrk="1" hangingPunct="1">
              <a:buFontTx/>
              <a:buNone/>
            </a:pPr>
            <a:r>
              <a:rPr lang="fr-FR" altLang="en-US" sz="4400" smtClean="0"/>
              <a:t>Chantal</a:t>
            </a:r>
          </a:p>
          <a:p>
            <a:pPr algn="ctr" eaLnBrk="1" hangingPunct="1">
              <a:buFontTx/>
              <a:buNone/>
            </a:pPr>
            <a:r>
              <a:rPr lang="fr-FR" altLang="en-US" sz="4400" smtClean="0"/>
              <a:t> </a:t>
            </a:r>
          </a:p>
        </p:txBody>
      </p:sp>
      <p:sp>
        <p:nvSpPr>
          <p:cNvPr id="2" name="Rectangle 4"/>
          <p:cNvSpPr>
            <a:spLocks noGrp="1" noChangeArrowheads="1"/>
          </p:cNvSpPr>
          <p:nvPr>
            <p:ph type="title"/>
          </p:nvPr>
        </p:nvSpPr>
        <p:spPr/>
        <p:txBody>
          <a:bodyPr/>
          <a:lstStyle/>
          <a:p>
            <a:pPr eaLnBrk="1" hangingPunct="1"/>
            <a:r>
              <a:rPr lang="en-GB" altLang="en-US" sz="7200" smtClean="0">
                <a:latin typeface="Bobcat"/>
              </a:rPr>
              <a:t>La famille Bossu</a:t>
            </a:r>
          </a:p>
        </p:txBody>
      </p:sp>
      <p:pic>
        <p:nvPicPr>
          <p:cNvPr id="8196" name="Picture 2" descr="C:\Documents and Settings\Administrator\Desktop\animfact.1229967078\32637344.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143000"/>
            <a:ext cx="4786312"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1000"/>
                                        <p:tgtEl>
                                          <p:spTgt spid="8195">
                                            <p:txEl>
                                              <p:pRg st="3" end="3"/>
                                            </p:txEl>
                                          </p:spTgt>
                                        </p:tgtEl>
                                      </p:cBhvr>
                                    </p:animEffect>
                                    <p:anim calcmode="lin" valueType="num">
                                      <p:cBhvr>
                                        <p:cTn id="15" dur="1000" fill="hold"/>
                                        <p:tgtEl>
                                          <p:spTgt spid="8195">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2"/>
          </p:nvPr>
        </p:nvSpPr>
        <p:spPr>
          <a:xfrm>
            <a:off x="3851275" y="1600200"/>
            <a:ext cx="4835525" cy="4525963"/>
          </a:xfrm>
        </p:spPr>
        <p:txBody>
          <a:bodyPr/>
          <a:lstStyle/>
          <a:p>
            <a:pPr algn="ctr" eaLnBrk="1" hangingPunct="1"/>
            <a:endParaRPr lang="en-GB" altLang="en-US" sz="3600" smtClean="0"/>
          </a:p>
          <a:p>
            <a:pPr algn="ctr" eaLnBrk="1" hangingPunct="1">
              <a:buFont typeface="Arial" panose="020B0604020202020204" pitchFamily="34" charset="0"/>
              <a:buNone/>
            </a:pPr>
            <a:r>
              <a:rPr lang="fr-FR" altLang="en-US" sz="4400" smtClean="0"/>
              <a:t>la grand-mère</a:t>
            </a:r>
          </a:p>
          <a:p>
            <a:pPr algn="ctr" eaLnBrk="1" hangingPunct="1">
              <a:buFontTx/>
              <a:buNone/>
            </a:pPr>
            <a:endParaRPr lang="fr-FR" altLang="en-US" sz="4400" smtClean="0"/>
          </a:p>
          <a:p>
            <a:pPr algn="ctr" eaLnBrk="1" hangingPunct="1">
              <a:buFontTx/>
              <a:buNone/>
            </a:pPr>
            <a:r>
              <a:rPr lang="fr-FR" altLang="en-US" sz="4400" smtClean="0"/>
              <a:t>Eloise</a:t>
            </a:r>
          </a:p>
          <a:p>
            <a:pPr algn="ctr" eaLnBrk="1" hangingPunct="1">
              <a:buFontTx/>
              <a:buNone/>
            </a:pPr>
            <a:r>
              <a:rPr lang="fr-FR" altLang="en-US" sz="4400" smtClean="0"/>
              <a:t> </a:t>
            </a:r>
          </a:p>
        </p:txBody>
      </p:sp>
      <p:sp>
        <p:nvSpPr>
          <p:cNvPr id="9219" name="Rectangle 4"/>
          <p:cNvSpPr>
            <a:spLocks noGrp="1" noChangeArrowheads="1"/>
          </p:cNvSpPr>
          <p:nvPr>
            <p:ph type="title"/>
          </p:nvPr>
        </p:nvSpPr>
        <p:spPr/>
        <p:txBody>
          <a:bodyPr/>
          <a:lstStyle/>
          <a:p>
            <a:pPr eaLnBrk="1" hangingPunct="1"/>
            <a:r>
              <a:rPr lang="en-GB" altLang="en-US" sz="7200" smtClean="0">
                <a:latin typeface="Bobcat"/>
              </a:rPr>
              <a:t>La famille Bossu</a:t>
            </a:r>
          </a:p>
        </p:txBody>
      </p:sp>
      <p:pic>
        <p:nvPicPr>
          <p:cNvPr id="9220" name="Picture 2" descr="C:\Documents and Settings\Administrator\Desktop\animfact.1229967078\327645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643063"/>
            <a:ext cx="3643313"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2"/>
          </p:nvPr>
        </p:nvSpPr>
        <p:spPr>
          <a:xfrm>
            <a:off x="3851275" y="1600200"/>
            <a:ext cx="4835525" cy="4525963"/>
          </a:xfrm>
        </p:spPr>
        <p:txBody>
          <a:bodyPr/>
          <a:lstStyle/>
          <a:p>
            <a:pPr algn="ctr" eaLnBrk="1" hangingPunct="1"/>
            <a:endParaRPr lang="en-GB" altLang="en-US" sz="3600" smtClean="0"/>
          </a:p>
          <a:p>
            <a:pPr algn="ctr" eaLnBrk="1" hangingPunct="1">
              <a:buFont typeface="Arial" panose="020B0604020202020204" pitchFamily="34" charset="0"/>
              <a:buNone/>
            </a:pPr>
            <a:r>
              <a:rPr lang="fr-FR" altLang="en-US" sz="4400" smtClean="0"/>
              <a:t>Le grand-père</a:t>
            </a:r>
          </a:p>
          <a:p>
            <a:pPr algn="ctr" eaLnBrk="1" hangingPunct="1">
              <a:buFontTx/>
              <a:buNone/>
            </a:pPr>
            <a:endParaRPr lang="fr-FR" altLang="en-US" sz="4400" smtClean="0"/>
          </a:p>
          <a:p>
            <a:pPr algn="ctr" eaLnBrk="1" hangingPunct="1">
              <a:buFontTx/>
              <a:buNone/>
            </a:pPr>
            <a:r>
              <a:rPr lang="fr-FR" altLang="en-US" sz="4400" smtClean="0"/>
              <a:t>Bruno</a:t>
            </a:r>
          </a:p>
          <a:p>
            <a:pPr algn="ctr" eaLnBrk="1" hangingPunct="1">
              <a:buFontTx/>
              <a:buNone/>
            </a:pPr>
            <a:r>
              <a:rPr lang="fr-FR" altLang="en-US" sz="4400" smtClean="0"/>
              <a:t> </a:t>
            </a:r>
          </a:p>
        </p:txBody>
      </p:sp>
      <p:sp>
        <p:nvSpPr>
          <p:cNvPr id="10243" name="Rectangle 4"/>
          <p:cNvSpPr>
            <a:spLocks noGrp="1" noChangeArrowheads="1"/>
          </p:cNvSpPr>
          <p:nvPr>
            <p:ph type="title"/>
          </p:nvPr>
        </p:nvSpPr>
        <p:spPr/>
        <p:txBody>
          <a:bodyPr/>
          <a:lstStyle/>
          <a:p>
            <a:pPr eaLnBrk="1" hangingPunct="1"/>
            <a:r>
              <a:rPr lang="en-GB" altLang="en-US" sz="7200" smtClean="0">
                <a:latin typeface="Bobcat"/>
              </a:rPr>
              <a:t>La famille Bossu</a:t>
            </a:r>
          </a:p>
        </p:txBody>
      </p:sp>
      <p:pic>
        <p:nvPicPr>
          <p:cNvPr id="10244" name="Picture 2" descr="C:\Documents and Settings\Administrator\Desktop\animfact.1229967078\3275305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500188"/>
            <a:ext cx="2571750"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2"/>
          </p:nvPr>
        </p:nvSpPr>
        <p:spPr>
          <a:xfrm>
            <a:off x="3851275" y="1600200"/>
            <a:ext cx="4835525" cy="4525963"/>
          </a:xfrm>
        </p:spPr>
        <p:txBody>
          <a:bodyPr/>
          <a:lstStyle/>
          <a:p>
            <a:pPr algn="ctr" eaLnBrk="1" hangingPunct="1"/>
            <a:endParaRPr lang="en-GB" altLang="en-US" sz="3600" smtClean="0"/>
          </a:p>
          <a:p>
            <a:pPr algn="ctr" eaLnBrk="1" hangingPunct="1">
              <a:buFont typeface="Arial" panose="020B0604020202020204" pitchFamily="34" charset="0"/>
              <a:buNone/>
            </a:pPr>
            <a:r>
              <a:rPr lang="fr-FR" altLang="en-US" sz="4400" smtClean="0"/>
              <a:t>Le chien</a:t>
            </a:r>
          </a:p>
          <a:p>
            <a:pPr algn="ctr" eaLnBrk="1" hangingPunct="1">
              <a:buFontTx/>
              <a:buNone/>
            </a:pPr>
            <a:endParaRPr lang="fr-FR" altLang="en-US" sz="4400" smtClean="0"/>
          </a:p>
          <a:p>
            <a:pPr algn="ctr" eaLnBrk="1" hangingPunct="1">
              <a:buFontTx/>
              <a:buNone/>
            </a:pPr>
            <a:r>
              <a:rPr lang="fr-FR" altLang="en-US" sz="4400" smtClean="0"/>
              <a:t>Pongo</a:t>
            </a:r>
          </a:p>
          <a:p>
            <a:pPr algn="ctr" eaLnBrk="1" hangingPunct="1">
              <a:buFontTx/>
              <a:buNone/>
            </a:pPr>
            <a:r>
              <a:rPr lang="fr-FR" altLang="en-US" sz="4400" smtClean="0"/>
              <a:t> </a:t>
            </a:r>
          </a:p>
        </p:txBody>
      </p:sp>
      <p:sp>
        <p:nvSpPr>
          <p:cNvPr id="11267" name="Rectangle 4"/>
          <p:cNvSpPr>
            <a:spLocks noGrp="1" noChangeArrowheads="1"/>
          </p:cNvSpPr>
          <p:nvPr>
            <p:ph type="title"/>
          </p:nvPr>
        </p:nvSpPr>
        <p:spPr/>
        <p:txBody>
          <a:bodyPr/>
          <a:lstStyle/>
          <a:p>
            <a:pPr eaLnBrk="1" hangingPunct="1"/>
            <a:r>
              <a:rPr lang="en-GB" altLang="en-US" sz="7200" smtClean="0">
                <a:latin typeface="Bobcat"/>
              </a:rPr>
              <a:t>La famille Bossu</a:t>
            </a:r>
          </a:p>
        </p:txBody>
      </p:sp>
      <p:pic>
        <p:nvPicPr>
          <p:cNvPr id="11268" name="Picture 3" descr="C:\Documents and Settings\Administrator\Desktop\animfact.1229967078\3245772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928688"/>
            <a:ext cx="328612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0243">
                                            <p:txEl>
                                              <p:pRg st="3" end="3"/>
                                            </p:txEl>
                                          </p:spTgt>
                                        </p:tgtEl>
                                        <p:attrNameLst>
                                          <p:attrName>style.visibility</p:attrName>
                                        </p:attrNameLst>
                                      </p:cBhvr>
                                      <p:to>
                                        <p:strVal val="visible"/>
                                      </p:to>
                                    </p:set>
                                    <p:animEffect transition="in" filter="fade">
                                      <p:cBhvr>
                                        <p:cTn id="14" dur="1000"/>
                                        <p:tgtEl>
                                          <p:spTgt spid="10243">
                                            <p:txEl>
                                              <p:pRg st="3" end="3"/>
                                            </p:txEl>
                                          </p:spTgt>
                                        </p:tgtEl>
                                      </p:cBhvr>
                                    </p:animEffect>
                                    <p:anim calcmode="lin" valueType="num">
                                      <p:cBhvr>
                                        <p:cTn id="15" dur="1000" fill="hold"/>
                                        <p:tgtEl>
                                          <p:spTgt spid="10243">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2"/>
          </p:nvPr>
        </p:nvSpPr>
        <p:spPr>
          <a:xfrm>
            <a:off x="3851275" y="1600200"/>
            <a:ext cx="4835525" cy="4525963"/>
          </a:xfrm>
        </p:spPr>
        <p:txBody>
          <a:bodyPr/>
          <a:lstStyle/>
          <a:p>
            <a:pPr algn="ctr" eaLnBrk="1" hangingPunct="1"/>
            <a:endParaRPr lang="en-GB" altLang="en-US" sz="3600" smtClean="0"/>
          </a:p>
          <a:p>
            <a:pPr algn="ctr" eaLnBrk="1" hangingPunct="1">
              <a:buFont typeface="Arial" panose="020B0604020202020204" pitchFamily="34" charset="0"/>
              <a:buNone/>
            </a:pPr>
            <a:r>
              <a:rPr lang="fr-FR" altLang="en-US" sz="4400" smtClean="0"/>
              <a:t>Le chat</a:t>
            </a:r>
          </a:p>
          <a:p>
            <a:pPr algn="ctr" eaLnBrk="1" hangingPunct="1">
              <a:buFontTx/>
              <a:buNone/>
            </a:pPr>
            <a:endParaRPr lang="fr-FR" altLang="en-US" sz="4400" smtClean="0"/>
          </a:p>
          <a:p>
            <a:pPr algn="ctr" eaLnBrk="1" hangingPunct="1">
              <a:buFontTx/>
              <a:buNone/>
            </a:pPr>
            <a:r>
              <a:rPr lang="fr-FR" altLang="en-US" sz="4400" smtClean="0"/>
              <a:t>Félix</a:t>
            </a:r>
          </a:p>
          <a:p>
            <a:pPr algn="ctr" eaLnBrk="1" hangingPunct="1">
              <a:buFontTx/>
              <a:buNone/>
            </a:pPr>
            <a:r>
              <a:rPr lang="fr-FR" altLang="en-US" sz="4400" smtClean="0"/>
              <a:t> </a:t>
            </a:r>
          </a:p>
        </p:txBody>
      </p:sp>
      <p:sp>
        <p:nvSpPr>
          <p:cNvPr id="12291" name="Rectangle 4"/>
          <p:cNvSpPr>
            <a:spLocks noGrp="1" noChangeArrowheads="1"/>
          </p:cNvSpPr>
          <p:nvPr>
            <p:ph type="title"/>
          </p:nvPr>
        </p:nvSpPr>
        <p:spPr/>
        <p:txBody>
          <a:bodyPr/>
          <a:lstStyle/>
          <a:p>
            <a:pPr eaLnBrk="1" hangingPunct="1"/>
            <a:r>
              <a:rPr lang="en-GB" altLang="en-US" sz="7200" smtClean="0">
                <a:latin typeface="Bobcat"/>
              </a:rPr>
              <a:t>La famille Bossu</a:t>
            </a:r>
          </a:p>
        </p:txBody>
      </p:sp>
      <p:pic>
        <p:nvPicPr>
          <p:cNvPr id="12292" name="Picture 2" descr="C:\Documents and Settings\Administrator\Desktop\animfact.1229967078\3242323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643063"/>
            <a:ext cx="428625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1000"/>
                                        <p:tgtEl>
                                          <p:spTgt spid="11267">
                                            <p:txEl>
                                              <p:pRg st="1" end="1"/>
                                            </p:txEl>
                                          </p:spTgt>
                                        </p:tgtEl>
                                      </p:cBhvr>
                                    </p:animEffect>
                                    <p:anim calcmode="lin" valueType="num">
                                      <p:cBhvr>
                                        <p:cTn id="8" dur="1000" fill="hold"/>
                                        <p:tgtEl>
                                          <p:spTgt spid="11267">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1267">
                                            <p:txEl>
                                              <p:pRg st="3" end="3"/>
                                            </p:txEl>
                                          </p:spTgt>
                                        </p:tgtEl>
                                        <p:attrNameLst>
                                          <p:attrName>style.visibility</p:attrName>
                                        </p:attrNameLst>
                                      </p:cBhvr>
                                      <p:to>
                                        <p:strVal val="visible"/>
                                      </p:to>
                                    </p:set>
                                    <p:animEffect transition="in" filter="fade">
                                      <p:cBhvr>
                                        <p:cTn id="14" dur="1000"/>
                                        <p:tgtEl>
                                          <p:spTgt spid="11267">
                                            <p:txEl>
                                              <p:pRg st="3" end="3"/>
                                            </p:txEl>
                                          </p:spTgt>
                                        </p:tgtEl>
                                      </p:cBhvr>
                                    </p:animEffect>
                                    <p:anim calcmode="lin" valueType="num">
                                      <p:cBhvr>
                                        <p:cTn id="15" dur="1000" fill="hold"/>
                                        <p:tgtEl>
                                          <p:spTgt spid="11267">
                                            <p:txEl>
                                              <p:pRg st="3" end="3"/>
                                            </p:txEl>
                                          </p:spTgt>
                                        </p:tgtEl>
                                        <p:attrNameLst>
                                          <p:attrName>ppt_x</p:attrName>
                                        </p:attrNameLst>
                                      </p:cBhvr>
                                      <p:tavLst>
                                        <p:tav tm="0">
                                          <p:val>
                                            <p:strVal val="#ppt_x-.1"/>
                                          </p:val>
                                        </p:tav>
                                        <p:tav tm="100000">
                                          <p:val>
                                            <p:strVal val="#ppt_x"/>
                                          </p:val>
                                        </p:tav>
                                      </p:tavLst>
                                    </p:anim>
                                    <p:anim calcmode="lin" valueType="num">
                                      <p:cBhvr>
                                        <p:cTn id="16" dur="10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729</Words>
  <Application>Microsoft Office PowerPoint</Application>
  <PresentationFormat>On-screen Show (4:3)</PresentationFormat>
  <Paragraphs>122</Paragraphs>
  <Slides>37</Slides>
  <Notes>4</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Bobcat</vt:lpstr>
      <vt:lpstr>Times New Roman</vt:lpstr>
      <vt:lpstr>Office Theme</vt:lpstr>
      <vt:lpstr>Le gros navet</vt:lpstr>
      <vt:lpstr>La famille Bossu </vt:lpstr>
      <vt:lpstr>PowerPoint Presentation</vt:lpstr>
      <vt:lpstr>La famille Bossu</vt:lpstr>
      <vt:lpstr>La famille Bossu</vt:lpstr>
      <vt:lpstr>La famille Bossu</vt:lpstr>
      <vt:lpstr>La famille Bossu</vt:lpstr>
      <vt:lpstr>La famille Bossu</vt:lpstr>
      <vt:lpstr>La famille Bossu</vt:lpstr>
      <vt:lpstr>La famille</vt:lpstr>
      <vt:lpstr>L’histore du gros navet</vt:lpstr>
      <vt:lpstr>L’histore du gros navet</vt:lpstr>
      <vt:lpstr>L’histore du gros navet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nabo gigante</dc:title>
  <dc:creator>55WD</dc:creator>
  <cp:lastModifiedBy>Study</cp:lastModifiedBy>
  <cp:revision>41</cp:revision>
  <dcterms:created xsi:type="dcterms:W3CDTF">2008-12-22T17:55:28Z</dcterms:created>
  <dcterms:modified xsi:type="dcterms:W3CDTF">2018-08-27T07:34:29Z</dcterms:modified>
</cp:coreProperties>
</file>