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9" r:id="rId3"/>
    <p:sldId id="257" r:id="rId4"/>
    <p:sldId id="260" r:id="rId5"/>
    <p:sldId id="261" r:id="rId6"/>
    <p:sldId id="265" r:id="rId7"/>
    <p:sldId id="266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242" autoAdjust="0"/>
  </p:normalViewPr>
  <p:slideViewPr>
    <p:cSldViewPr snapToGrid="0">
      <p:cViewPr varScale="1">
        <p:scale>
          <a:sx n="80" d="100"/>
          <a:sy n="80" d="100"/>
        </p:scale>
        <p:origin x="11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AD3A44-9AFE-4167-A37D-854AE52B9635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8EAE4FB-CDB3-4923-9C4A-712E98885F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1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  <a:p>
            <a:pPr>
              <a:spcBef>
                <a:spcPct val="0"/>
              </a:spcBef>
            </a:pPr>
            <a:r>
              <a:rPr lang="en-GB" altLang="en-US" dirty="0" smtClean="0"/>
              <a:t>Ask pupils to say one sentence about the hair of each character</a:t>
            </a:r>
            <a:r>
              <a:rPr lang="en-GB" altLang="en-US" dirty="0" smtClean="0"/>
              <a:t>.</a:t>
            </a:r>
            <a:br>
              <a:rPr lang="en-GB" altLang="en-US" dirty="0" smtClean="0"/>
            </a:br>
            <a:r>
              <a:rPr lang="en-GB" altLang="en-US" dirty="0" smtClean="0"/>
              <a:t>Click on each person/character</a:t>
            </a:r>
            <a:r>
              <a:rPr lang="en-GB" altLang="en-US" baseline="0" dirty="0" smtClean="0"/>
              <a:t> to hear the audio description.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>
              <a:spcBef>
                <a:spcPct val="0"/>
              </a:spcBef>
            </a:pPr>
            <a:endParaRPr lang="en-GB" altLang="en-US" dirty="0" smtClean="0"/>
          </a:p>
          <a:p>
            <a:pPr>
              <a:spcBef>
                <a:spcPct val="0"/>
              </a:spcBef>
            </a:pPr>
            <a:r>
              <a:rPr lang="en-GB" altLang="en-US" dirty="0" smtClean="0"/>
              <a:t>1 = Mr Maker (e.g. Il a les </a:t>
            </a:r>
            <a:r>
              <a:rPr lang="en-GB" altLang="en-US" dirty="0" err="1" smtClean="0"/>
              <a:t>cheveux</a:t>
            </a:r>
            <a:r>
              <a:rPr lang="en-GB" altLang="en-US" dirty="0" smtClean="0"/>
              <a:t> courts et </a:t>
            </a:r>
            <a:r>
              <a:rPr lang="en-GB" altLang="en-US" dirty="0" err="1" smtClean="0"/>
              <a:t>bruns</a:t>
            </a:r>
            <a:r>
              <a:rPr lang="en-GB" altLang="en-US" dirty="0" smtClean="0"/>
              <a:t>)</a:t>
            </a:r>
            <a:br>
              <a:rPr lang="en-GB" altLang="en-US" dirty="0" smtClean="0"/>
            </a:br>
            <a:r>
              <a:rPr lang="en-GB" altLang="en-US" dirty="0" smtClean="0"/>
              <a:t>2 = Tom (Il a les </a:t>
            </a:r>
            <a:r>
              <a:rPr lang="en-GB" altLang="en-US" dirty="0" err="1" smtClean="0"/>
              <a:t>cheveux</a:t>
            </a:r>
            <a:r>
              <a:rPr lang="en-GB" altLang="en-US" dirty="0" smtClean="0"/>
              <a:t> (!) </a:t>
            </a:r>
            <a:r>
              <a:rPr lang="en-GB" altLang="en-US" dirty="0" err="1" smtClean="0"/>
              <a:t>gris</a:t>
            </a:r>
            <a:r>
              <a:rPr lang="en-GB" altLang="en-US" dirty="0" smtClean="0"/>
              <a:t> et </a:t>
            </a:r>
            <a:r>
              <a:rPr lang="en-GB" altLang="en-US" dirty="0" err="1" smtClean="0"/>
              <a:t>blancs</a:t>
            </a:r>
            <a:r>
              <a:rPr lang="en-GB" altLang="en-US" dirty="0" smtClean="0"/>
              <a:t>)</a:t>
            </a:r>
            <a:br>
              <a:rPr lang="en-GB" altLang="en-US" dirty="0" smtClean="0"/>
            </a:br>
            <a:r>
              <a:rPr lang="en-GB" altLang="en-US" dirty="0" smtClean="0"/>
              <a:t>3 = Tracy Beaker (Elle a les </a:t>
            </a:r>
            <a:r>
              <a:rPr lang="en-GB" altLang="en-US" dirty="0" err="1" smtClean="0"/>
              <a:t>cheveux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bouclés</a:t>
            </a:r>
            <a:r>
              <a:rPr lang="en-GB" altLang="en-US" baseline="0" dirty="0" smtClean="0"/>
              <a:t> et noirs</a:t>
            </a:r>
            <a:r>
              <a:rPr lang="en-GB" altLang="en-US" dirty="0" smtClean="0"/>
              <a:t>)</a:t>
            </a:r>
            <a:br>
              <a:rPr lang="en-GB" altLang="en-US" dirty="0" smtClean="0"/>
            </a:br>
            <a:r>
              <a:rPr lang="en-GB" altLang="en-US" dirty="0" smtClean="0"/>
              <a:t>4 = Garfield (Il a les </a:t>
            </a:r>
            <a:r>
              <a:rPr lang="en-GB" altLang="en-US" dirty="0" err="1" smtClean="0"/>
              <a:t>cheveux</a:t>
            </a:r>
            <a:r>
              <a:rPr lang="en-GB" altLang="en-US" dirty="0" smtClean="0"/>
              <a:t> courts et oranges)</a:t>
            </a:r>
            <a:br>
              <a:rPr lang="en-GB" altLang="en-US" dirty="0" smtClean="0"/>
            </a:br>
            <a:r>
              <a:rPr lang="en-GB" altLang="en-US" dirty="0" smtClean="0"/>
              <a:t>5 = Lola (Elle</a:t>
            </a:r>
            <a:r>
              <a:rPr lang="en-GB" altLang="en-US" baseline="0" dirty="0" smtClean="0"/>
              <a:t> a les </a:t>
            </a:r>
            <a:r>
              <a:rPr lang="en-GB" altLang="en-US" baseline="0" dirty="0" err="1" smtClean="0"/>
              <a:t>cheveux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raides</a:t>
            </a:r>
            <a:r>
              <a:rPr lang="en-GB" altLang="en-US" baseline="0" dirty="0" smtClean="0"/>
              <a:t> et blonds</a:t>
            </a:r>
            <a:r>
              <a:rPr lang="en-GB" altLang="en-US" dirty="0" smtClean="0"/>
              <a:t>)</a:t>
            </a:r>
            <a:br>
              <a:rPr lang="en-GB" altLang="en-US" dirty="0" smtClean="0"/>
            </a:br>
            <a:r>
              <a:rPr lang="en-GB" altLang="en-US" dirty="0" smtClean="0"/>
              <a:t>6 = Shrek (Il </a:t>
            </a:r>
            <a:r>
              <a:rPr lang="en-GB" altLang="en-US" dirty="0" err="1" smtClean="0"/>
              <a:t>n’a</a:t>
            </a:r>
            <a:r>
              <a:rPr lang="en-GB" altLang="en-US" baseline="0" dirty="0" smtClean="0"/>
              <a:t> pas de </a:t>
            </a:r>
            <a:r>
              <a:rPr lang="en-GB" altLang="en-US" baseline="0" dirty="0" err="1" smtClean="0"/>
              <a:t>cheveux</a:t>
            </a:r>
            <a:r>
              <a:rPr lang="en-GB" altLang="en-US" dirty="0" smtClean="0"/>
              <a:t>)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65B535A-76EC-4209-843A-D42AC1B909E6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91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Revision of eye description in 3</a:t>
            </a:r>
            <a:r>
              <a:rPr lang="en-GB" altLang="en-US" baseline="30000" dirty="0" smtClean="0"/>
              <a:t>rd</a:t>
            </a:r>
            <a:r>
              <a:rPr lang="en-GB" altLang="en-US" dirty="0" smtClean="0"/>
              <a:t> person using ‘</a:t>
            </a:r>
            <a:r>
              <a:rPr lang="en-GB" altLang="en-US" dirty="0" err="1" smtClean="0"/>
              <a:t>elle</a:t>
            </a:r>
            <a:r>
              <a:rPr lang="en-GB" altLang="en-US" dirty="0" smtClean="0"/>
              <a:t> a– she has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08224E-2ADE-461F-B4DE-3072AB3280EF}" type="slidenum">
              <a:rPr lang="en-GB" altLang="en-US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812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Picasso painting</a:t>
            </a:r>
            <a:br>
              <a:rPr lang="en-GB" altLang="en-US" smtClean="0"/>
            </a:br>
            <a:r>
              <a:rPr lang="en-GB" altLang="en-US" smtClean="0"/>
              <a:t>Do this interactively with pupils.  See what they come up with first before modelling the suggestions.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2A9C176-66FB-41C0-B91D-A616E4481F59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14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986A-FE84-4488-9D96-AA57CE2B802C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CE6AE-D02B-4CF0-BB09-D3AC05E491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24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BF5B-B585-43F8-BC04-8EDCBBC06014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F19EF-A07A-4EEC-9432-4C7472F9BA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99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19DD-63A5-40E6-92C0-2B1BFD3EF0FA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40FAA-E013-4810-A119-B4C348D515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663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BADB-6B6F-4377-B8FF-EFCB1A0D6A74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E03E8-E262-4F33-BACD-E9F583548C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42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037C4-5AE5-4527-97C7-DA7E0CF5BFBB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A74D-9480-4DAB-BFCA-56DE762A74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301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01E24-51CB-4918-B73A-40C1951FD842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9AD83-C6F2-47A6-9A44-99336ADF74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202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F876A-07D5-44A8-9642-6E4246BD1CF1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E8E90-FDAA-40FA-81A2-DAF75B49DF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496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3350-CFF0-4066-AC61-3765C2460ABA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F824-D2BF-43D4-9E25-4CE5ABA814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75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7AEA5-3F9F-4E5E-88BF-D805BF83B88C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C1B86-BE46-444D-AC3F-235E03589A0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320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0FD8-6582-46E8-A259-216191B6CF4D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B2CAB-FEE9-4A53-93C8-1020EB3209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551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6B8B8-5733-4C32-92F3-0561D97635CE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C0CAD-B1CB-416F-8BA7-6FDE46EFA6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96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BBBAF-AE74-4449-B525-609037DF7D67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7A889E0-5DB4-4871-A138-2751248E9C6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4.jpeg"/><Relationship Id="rId5" Type="http://schemas.openxmlformats.org/officeDocument/2006/relationships/image" Target="../media/image1.png"/><Relationship Id="rId15" Type="http://schemas.openxmlformats.org/officeDocument/2006/relationships/image" Target="../media/image6.jpeg"/><Relationship Id="rId10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3.jpeg"/><Relationship Id="rId1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hyperlink" Target="http://www.sodahead.com/entertainment/sodahead-slideshow-is-channing-tatum-the-hottest-male-model-turned-actor/blog-320975/" TargetMode="External"/><Relationship Id="rId5" Type="http://schemas.openxmlformats.org/officeDocument/2006/relationships/audio" Target="../media/audio10.wav"/><Relationship Id="rId10" Type="http://schemas.openxmlformats.org/officeDocument/2006/relationships/image" Target="../media/image9.jpeg"/><Relationship Id="rId4" Type="http://schemas.openxmlformats.org/officeDocument/2006/relationships/audio" Target="../media/audio9.wav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3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11.png"/><Relationship Id="rId5" Type="http://schemas.openxmlformats.org/officeDocument/2006/relationships/audio" Target="../media/audio15.wav"/><Relationship Id="rId10" Type="http://schemas.openxmlformats.org/officeDocument/2006/relationships/audio" Target="../media/audio19.wav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.wav"/><Relationship Id="rId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8.wav"/><Relationship Id="rId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.wav"/><Relationship Id="rId4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0.wav"/><Relationship Id="rId4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hlinkClick r:id="" action="ppaction://noaction">
              <a:snd r:embed="rId4" name="1_Mr Maker.wav"/>
            </a:hlinkClick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38" y="1057275"/>
            <a:ext cx="3530601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>
            <a:hlinkClick r:id="" action="ppaction://noaction">
              <a:snd r:embed="rId6" name="2_Tom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720725"/>
            <a:ext cx="22352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>
            <a:hlinkClick r:id="" action="ppaction://noaction">
              <a:snd r:embed="rId8" name="4_Garfield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63963"/>
            <a:ext cx="21113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>
            <a:hlinkClick r:id="" action="ppaction://noaction">
              <a:snd r:embed="rId10" name="5_Lola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278313"/>
            <a:ext cx="33861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>
            <a:hlinkClick r:id="" action="ppaction://noaction">
              <a:snd r:embed="rId12" name="6_Shrek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3221038"/>
            <a:ext cx="22288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>
            <a:hlinkClick r:id="" action="ppaction://noaction">
              <a:snd r:embed="rId14" name="3_Tracy Beaker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17175" r="5556" b="23235"/>
          <a:stretch>
            <a:fillRect/>
          </a:stretch>
        </p:blipFill>
        <p:spPr bwMode="auto">
          <a:xfrm>
            <a:off x="6575425" y="1033463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1475" y="1109663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3000" y="630238"/>
            <a:ext cx="534988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38850" y="631825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188" y="3302000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92463" y="3816350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8575" y="3221038"/>
            <a:ext cx="534988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6</a:t>
            </a:r>
          </a:p>
        </p:txBody>
      </p:sp>
      <p:sp>
        <p:nvSpPr>
          <p:cNvPr id="2062" name="TextBox 15"/>
          <p:cNvSpPr txBox="1">
            <a:spLocks noChangeArrowheads="1"/>
          </p:cNvSpPr>
          <p:nvPr/>
        </p:nvSpPr>
        <p:spPr bwMode="auto">
          <a:xfrm>
            <a:off x="0" y="38100"/>
            <a:ext cx="10491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latin typeface="Tw Cen MT" panose="020B0602020104020603" pitchFamily="34" charset="0"/>
              </a:rPr>
              <a:t>Comment </a:t>
            </a:r>
            <a:r>
              <a:rPr lang="en-GB" altLang="en-US" sz="36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3600" b="1" dirty="0">
                <a:latin typeface="Tw Cen MT" panose="020B0602020104020603" pitchFamily="34" charset="0"/>
              </a:rPr>
              <a:t> les </a:t>
            </a:r>
            <a:r>
              <a:rPr lang="en-GB" altLang="en-US" sz="36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3600" b="1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ti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3.gstatic.com/images?q=tbn:ANd9GcRuLgoloTKPfrSwa5xt1ZKFZbF0hwi8YBQb8gOWbc9L-5xaeqk&amp;t=1&amp;usg=__3YqrSnMxXFHK_ov_6qwpJZUIDME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919163"/>
            <a:ext cx="14065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http://fc07.deviantart.com/fs24/f/2008/018/b/5/Dark_Blue_eyes_by_awakenbydreams_stoc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036763"/>
            <a:ext cx="1395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http://s.bebo.com/app-image/9365568544/5411656627/PROFILE/i.quizzaz.com/img/q/u/09/03/07/browney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360738"/>
            <a:ext cx="13890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http://images.stanzapub.com/readers/2009/02/25/mybluishgrayeye_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/>
          <a:stretch>
            <a:fillRect/>
          </a:stretch>
        </p:blipFill>
        <p:spPr bwMode="auto">
          <a:xfrm>
            <a:off x="650875" y="4848225"/>
            <a:ext cx="14271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2179638" y="992188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 smtClean="0">
                <a:latin typeface="Tw Cen MT" panose="020B0602020104020603" pitchFamily="34" charset="0"/>
              </a:rPr>
              <a:t>Elle </a:t>
            </a:r>
            <a:r>
              <a:rPr lang="en-GB" altLang="en-US" sz="4000" dirty="0">
                <a:latin typeface="Tw Cen MT" panose="020B0602020104020603" pitchFamily="34" charset="0"/>
              </a:rPr>
              <a:t>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7302" y="991875"/>
            <a:ext cx="11480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latin typeface="Tw Cen MT" panose="020B0602020104020603" pitchFamily="34" charset="0"/>
              </a:rPr>
              <a:t>verts</a:t>
            </a:r>
            <a:endParaRPr lang="en-GB" sz="4000" dirty="0">
              <a:ln>
                <a:solidFill>
                  <a:schemeClr val="tx1"/>
                </a:solidFill>
              </a:ln>
              <a:solidFill>
                <a:srgbClr val="009644"/>
              </a:solidFill>
              <a:latin typeface="Tw Cen MT" panose="020B0602020104020603" pitchFamily="34" charset="0"/>
            </a:endParaRPr>
          </a:p>
        </p:txBody>
      </p:sp>
      <p:sp>
        <p:nvSpPr>
          <p:cNvPr id="7177" name="TextBox 13"/>
          <p:cNvSpPr txBox="1">
            <a:spLocks noChangeArrowheads="1"/>
          </p:cNvSpPr>
          <p:nvPr/>
        </p:nvSpPr>
        <p:spPr bwMode="auto">
          <a:xfrm>
            <a:off x="2251075" y="2338388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 smtClean="0">
                <a:latin typeface="Tw Cen MT" panose="020B0602020104020603" pitchFamily="34" charset="0"/>
              </a:rPr>
              <a:t>Elle </a:t>
            </a:r>
            <a:r>
              <a:rPr lang="en-GB" altLang="en-US" sz="4000" dirty="0">
                <a:latin typeface="Tw Cen MT" panose="020B0602020104020603" pitchFamily="34" charset="0"/>
              </a:rPr>
              <a:t>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7302" y="2312274"/>
            <a:ext cx="12330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w Cen MT" panose="020B0602020104020603" pitchFamily="34" charset="0"/>
              </a:rPr>
              <a:t>bleus</a:t>
            </a:r>
          </a:p>
        </p:txBody>
      </p:sp>
      <p:sp>
        <p:nvSpPr>
          <p:cNvPr id="7186" name="TextBox 14"/>
          <p:cNvSpPr txBox="1">
            <a:spLocks noChangeArrowheads="1"/>
          </p:cNvSpPr>
          <p:nvPr/>
        </p:nvSpPr>
        <p:spPr bwMode="auto">
          <a:xfrm>
            <a:off x="2251075" y="3567113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 smtClean="0">
                <a:latin typeface="Tw Cen MT" panose="020B0602020104020603" pitchFamily="34" charset="0"/>
              </a:rPr>
              <a:t>Elle </a:t>
            </a:r>
            <a:r>
              <a:rPr lang="en-GB" altLang="en-US" sz="4000" dirty="0">
                <a:latin typeface="Tw Cen MT" panose="020B0602020104020603" pitchFamily="34" charset="0"/>
              </a:rPr>
              <a:t>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805156" y="3526494"/>
            <a:ext cx="16235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marron</a:t>
            </a:r>
            <a:endParaRPr lang="en-GB" sz="400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182" name="TextBox 16"/>
          <p:cNvSpPr txBox="1">
            <a:spLocks noChangeArrowheads="1"/>
          </p:cNvSpPr>
          <p:nvPr/>
        </p:nvSpPr>
        <p:spPr bwMode="auto">
          <a:xfrm>
            <a:off x="2187575" y="5119688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 smtClean="0">
                <a:latin typeface="Tw Cen MT" panose="020B0602020104020603" pitchFamily="34" charset="0"/>
              </a:rPr>
              <a:t>Elle </a:t>
            </a:r>
            <a:r>
              <a:rPr lang="en-GB" altLang="en-US" sz="4000" dirty="0">
                <a:latin typeface="Tw Cen MT" panose="020B0602020104020603" pitchFamily="34" charset="0"/>
              </a:rPr>
              <a:t>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915240" y="5119878"/>
            <a:ext cx="9236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gris</a:t>
            </a:r>
            <a:endParaRPr lang="en-GB" sz="4000" dirty="0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086" name="TextBox 21"/>
          <p:cNvSpPr txBox="1">
            <a:spLocks noChangeArrowheads="1"/>
          </p:cNvSpPr>
          <p:nvPr/>
        </p:nvSpPr>
        <p:spPr bwMode="auto">
          <a:xfrm>
            <a:off x="0" y="38100"/>
            <a:ext cx="8442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 smtClean="0">
                <a:latin typeface="Tw Cen MT" panose="020B0602020104020603" pitchFamily="34" charset="0"/>
              </a:rPr>
              <a:t>De </a:t>
            </a:r>
            <a:r>
              <a:rPr lang="en-GB" altLang="en-US" sz="3600" b="1" dirty="0" err="1" smtClean="0">
                <a:latin typeface="Tw Cen MT" panose="020B0602020104020603" pitchFamily="34" charset="0"/>
              </a:rPr>
              <a:t>quelle</a:t>
            </a:r>
            <a:r>
              <a:rPr lang="en-GB" altLang="en-US" sz="3600" b="1" dirty="0" smtClean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 smtClean="0">
                <a:latin typeface="Tw Cen MT" panose="020B0602020104020603" pitchFamily="34" charset="0"/>
              </a:rPr>
              <a:t>couleur</a:t>
            </a:r>
            <a:r>
              <a:rPr lang="en-GB" altLang="en-US" sz="3600" b="1" dirty="0" smtClean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 smtClean="0">
                <a:latin typeface="Tw Cen MT" panose="020B0602020104020603" pitchFamily="34" charset="0"/>
              </a:rPr>
              <a:t>sont</a:t>
            </a:r>
            <a:r>
              <a:rPr lang="en-GB" altLang="en-US" sz="3600" b="1" dirty="0" smtClean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 smtClean="0">
                <a:latin typeface="Tw Cen MT" panose="020B0602020104020603" pitchFamily="34" charset="0"/>
              </a:rPr>
              <a:t>ses</a:t>
            </a:r>
            <a:r>
              <a:rPr lang="en-GB" altLang="en-US" sz="3600" b="1" dirty="0" smtClean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 smtClean="0">
                <a:latin typeface="Tw Cen MT" panose="020B0602020104020603" pitchFamily="34" charset="0"/>
              </a:rPr>
              <a:t>yeux</a:t>
            </a:r>
            <a:r>
              <a:rPr lang="en-GB" altLang="en-US" sz="3600" b="1" dirty="0" smtClean="0">
                <a:latin typeface="Tw Cen MT" panose="020B0602020104020603" pitchFamily="34" charset="0"/>
              </a:rPr>
              <a:t>?</a:t>
            </a:r>
            <a:endParaRPr lang="en-GB" altLang="en-US" sz="3600" b="1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7" grpId="0"/>
      <p:bldP spid="7186" grpId="0"/>
      <p:bldP spid="7182" grpId="0"/>
      <p:bldP spid="30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61950"/>
            <a:ext cx="4884738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36369" y="2586772"/>
            <a:ext cx="4032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u="sng" dirty="0">
                <a:latin typeface="Tw Cen MT" panose="020B0602020104020603" pitchFamily="34" charset="0"/>
              </a:rPr>
              <a:t>De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u="sng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33988" y="3984328"/>
            <a:ext cx="3656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u="sng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u="sng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u="sng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est-elle</a:t>
            </a:r>
            <a:r>
              <a:rPr lang="en-GB" altLang="en-US" sz="2000" b="1" u="sng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56213" y="862013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un visage rouge et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jaune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.</a:t>
            </a:r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36369" y="1285936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un 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grand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nez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.</a:t>
            </a:r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6213" y="1677927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</a:t>
            </a:r>
            <a:r>
              <a:rPr lang="en-GB" altLang="en-US" sz="2000" b="1" dirty="0" err="1">
                <a:latin typeface="Tw Cen MT" panose="020B0602020104020603" pitchFamily="34" charset="0"/>
              </a:rPr>
              <a:t>une</a:t>
            </a:r>
            <a:r>
              <a:rPr lang="en-GB" altLang="en-US" sz="2000" b="1" dirty="0">
                <a:latin typeface="Tw Cen MT" panose="020B0602020104020603" pitchFamily="34" charset="0"/>
              </a:rPr>
              <a:t> petite bouche.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33988" y="3063023"/>
            <a:ext cx="3533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les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grands et noirs.</a:t>
            </a:r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33988" y="4410016"/>
            <a:ext cx="3582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les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 longs,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raides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 </a:t>
            </a:r>
            <a:r>
              <a:rPr lang="en-GB" altLang="en-US" sz="2000" b="1" dirty="0">
                <a:latin typeface="Tw Cen MT" panose="020B0602020104020603" pitchFamily="34" charset="0"/>
              </a:rPr>
              <a:t>et 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noirs.</a:t>
            </a:r>
            <a:endParaRPr lang="en-GB" altLang="en-US" sz="2000" b="1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609600"/>
            <a:ext cx="485775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>
            <a:hlinkClick r:id="" action="ppaction://noaction">
              <a:snd r:embed="rId3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149517" y="2877386"/>
            <a:ext cx="4232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5124" name="TextBox 5">
            <a:hlinkClick r:id="" action="ppaction://noaction">
              <a:snd r:embed="rId4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692650"/>
            <a:ext cx="3579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>
                <a:latin typeface="Tw Cen MT" panose="020B0602020104020603" pitchFamily="34" charset="0"/>
              </a:rPr>
              <a:t>Comment sont ses cheveux?</a:t>
            </a:r>
          </a:p>
        </p:txBody>
      </p:sp>
      <p:sp>
        <p:nvSpPr>
          <p:cNvPr id="5125" name="TextBox 6">
            <a:hlinkClick r:id="" action="ppaction://noaction">
              <a:snd r:embed="rId5" name="3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</a:t>
            </a:r>
            <a:r>
              <a:rPr lang="en-GB" altLang="en-US" sz="2000" b="1" dirty="0">
                <a:latin typeface="Tw Cen MT" panose="020B0602020104020603" pitchFamily="34" charset="0"/>
              </a:rPr>
              <a:t> –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elle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6213" y="809625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6213" y="3306823"/>
            <a:ext cx="3579813" cy="100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29238" y="5092760"/>
            <a:ext cx="3506788" cy="893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hlinkClick r:id="" action="ppaction://noaction">
              <a:snd r:embed="rId2" name="3.5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444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>
            <a:hlinkClick r:id="" action="ppaction://noaction">
              <a:snd r:embed="rId4" name="5.1.wav"/>
            </a:hlinkClick>
          </p:cNvPr>
          <p:cNvSpPr txBox="1">
            <a:spLocks noChangeArrowheads="1"/>
          </p:cNvSpPr>
          <p:nvPr/>
        </p:nvSpPr>
        <p:spPr bwMode="auto">
          <a:xfrm>
            <a:off x="269876" y="4529138"/>
            <a:ext cx="365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</a:t>
            </a:r>
            <a:r>
              <a:rPr lang="en-GB" altLang="en-US" sz="2000" b="1" dirty="0">
                <a:latin typeface="Tw Cen MT" panose="020B0602020104020603" pitchFamily="34" charset="0"/>
              </a:rPr>
              <a:t>- </a:t>
            </a:r>
            <a:r>
              <a:rPr lang="en-GB" altLang="en-US" sz="2000" b="1" dirty="0" err="1">
                <a:latin typeface="Tw Cen MT" panose="020B0602020104020603" pitchFamily="34" charset="0"/>
              </a:rPr>
              <a:t>il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425" y="4929188"/>
            <a:ext cx="3513138" cy="1641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6149" name="TextBox 6">
            <a:hlinkClick r:id="" action="ppaction://noaction">
              <a:snd r:embed="rId2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4670424" y="4400550"/>
            <a:ext cx="4473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yeux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?</a:t>
            </a:r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6150" name="TextBox 7">
            <a:hlinkClick r:id="" action="ppaction://noaction">
              <a:snd r:embed="rId5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4721225" y="5649913"/>
            <a:ext cx="394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87913" y="4746625"/>
            <a:ext cx="3511550" cy="757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7913" y="5988050"/>
            <a:ext cx="3511550" cy="78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>
            <a:hlinkClick r:id="" action="ppaction://noaction">
              <a:snd r:embed="rId2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319088" y="2805113"/>
            <a:ext cx="3898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yeux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?</a:t>
            </a:r>
            <a:endParaRPr lang="en-GB" altLang="en-US" sz="2000" b="1" dirty="0">
              <a:latin typeface="Tw Cen MT" panose="020B0602020104020603" pitchFamily="34" charset="0"/>
            </a:endParaRP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7171" name="TextBox 5">
            <a:hlinkClick r:id="" action="ppaction://noaction">
              <a:snd r:embed="rId3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314325" y="4587945"/>
            <a:ext cx="365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7172" name="TextBox 6">
            <a:hlinkClick r:id="" action="ppaction://noaction">
              <a:snd r:embed="rId4" name="3.1.wav"/>
            </a:hlinkClick>
          </p:cNvPr>
          <p:cNvSpPr txBox="1">
            <a:spLocks noChangeArrowheads="1"/>
          </p:cNvSpPr>
          <p:nvPr/>
        </p:nvSpPr>
        <p:spPr bwMode="auto">
          <a:xfrm>
            <a:off x="387350" y="346075"/>
            <a:ext cx="365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est-elle</a:t>
            </a:r>
            <a:r>
              <a:rPr lang="en-GB" altLang="en-US" sz="2000" b="1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025" y="730927"/>
            <a:ext cx="3513137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025" y="3170866"/>
            <a:ext cx="3517900" cy="12086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350" y="4960728"/>
            <a:ext cx="3579812" cy="987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pic>
        <p:nvPicPr>
          <p:cNvPr id="717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746125"/>
            <a:ext cx="4205287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>
            <a:hlinkClick r:id="" action="ppaction://noaction">
              <a:snd r:embed="rId2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329238" y="2963138"/>
            <a:ext cx="4465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yeux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?</a:t>
            </a:r>
            <a:endParaRPr lang="en-GB" altLang="en-US" sz="2000" b="1" dirty="0">
              <a:latin typeface="Tw Cen MT" panose="020B0602020104020603" pitchFamily="34" charset="0"/>
            </a:endParaRP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8195" name="TextBox 5">
            <a:hlinkClick r:id="" action="ppaction://noaction">
              <a:snd r:embed="rId3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73675" y="4515714"/>
            <a:ext cx="3387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196" name="TextBox 6">
            <a:hlinkClick r:id="" action="ppaction://noaction">
              <a:snd r:embed="rId4" name="5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est-il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329238" y="893763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9239" y="3440976"/>
            <a:ext cx="351155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6701" y="4916628"/>
            <a:ext cx="3494088" cy="1084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pic>
        <p:nvPicPr>
          <p:cNvPr id="82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66725"/>
            <a:ext cx="4484687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76350"/>
            <a:ext cx="4094162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hlinkClick r:id="" action="ppaction://noaction">
              <a:snd r:embed="rId3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149517" y="2877386"/>
            <a:ext cx="4232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2" name="TextBox 5">
            <a:hlinkClick r:id="" action="ppaction://noaction">
              <a:snd r:embed="rId4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692650"/>
            <a:ext cx="3579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3" name="TextBox 6">
            <a:hlinkClick r:id="" action="ppaction://noaction">
              <a:snd r:embed="rId5" name="3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</a:t>
            </a:r>
            <a:r>
              <a:rPr lang="en-GB" altLang="en-US" sz="2000" b="1" dirty="0">
                <a:latin typeface="Tw Cen MT" panose="020B0602020104020603" pitchFamily="34" charset="0"/>
              </a:rPr>
              <a:t> –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elle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56213" y="809625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6213" y="3306823"/>
            <a:ext cx="3579813" cy="100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29238" y="5092760"/>
            <a:ext cx="3506788" cy="893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938213"/>
            <a:ext cx="48736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hlinkClick r:id="" action="ppaction://noaction">
              <a:snd r:embed="rId3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329238" y="2963138"/>
            <a:ext cx="4465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 smtClean="0">
                <a:latin typeface="Tw Cen MT" panose="020B0602020104020603" pitchFamily="34" charset="0"/>
              </a:rPr>
              <a:t>yeux</a:t>
            </a:r>
            <a:r>
              <a:rPr lang="en-GB" altLang="en-US" sz="2000" b="1" dirty="0" smtClean="0">
                <a:latin typeface="Tw Cen MT" panose="020B0602020104020603" pitchFamily="34" charset="0"/>
              </a:rPr>
              <a:t>?</a:t>
            </a:r>
            <a:endParaRPr lang="en-GB" altLang="en-US" sz="2000" b="1" dirty="0">
              <a:latin typeface="Tw Cen MT" panose="020B0602020104020603" pitchFamily="34" charset="0"/>
            </a:endParaRP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12" name="TextBox 5">
            <a:hlinkClick r:id="" action="ppaction://noaction">
              <a:snd r:embed="rId4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73675" y="4515714"/>
            <a:ext cx="3387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3" name="TextBox 6">
            <a:hlinkClick r:id="" action="ppaction://noaction">
              <a:snd r:embed="rId5" name="5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est-il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29238" y="893763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9239" y="3440976"/>
            <a:ext cx="351155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6701" y="4916628"/>
            <a:ext cx="3494088" cy="1084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218</Words>
  <Application>Microsoft Office PowerPoint</Application>
  <PresentationFormat>On-screen Show (4:3)</PresentationFormat>
  <Paragraphs>51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25</cp:revision>
  <dcterms:created xsi:type="dcterms:W3CDTF">2014-08-14T08:01:40Z</dcterms:created>
  <dcterms:modified xsi:type="dcterms:W3CDTF">2019-04-21T12:02:37Z</dcterms:modified>
</cp:coreProperties>
</file>